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12"/>
  </p:notesMasterIdLst>
  <p:sldIdLst>
    <p:sldId id="269" r:id="rId2"/>
    <p:sldId id="268" r:id="rId3"/>
    <p:sldId id="257" r:id="rId4"/>
    <p:sldId id="265" r:id="rId5"/>
    <p:sldId id="270" r:id="rId6"/>
    <p:sldId id="261" r:id="rId7"/>
    <p:sldId id="266" r:id="rId8"/>
    <p:sldId id="285" r:id="rId9"/>
    <p:sldId id="271" r:id="rId10"/>
    <p:sldId id="273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71" autoAdjust="0"/>
  </p:normalViewPr>
  <p:slideViewPr>
    <p:cSldViewPr>
      <p:cViewPr>
        <p:scale>
          <a:sx n="75" d="100"/>
          <a:sy n="75" d="100"/>
        </p:scale>
        <p:origin x="-13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88387-98A7-4610-A314-9A1F0A84B625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76FD0-35E2-4088-BA50-0A7DEEF671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568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76FD0-35E2-4088-BA50-0A7DEEF6713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55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76FD0-35E2-4088-BA50-0A7DEEF6713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31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369C88-ADC9-4F9B-9AA2-007B6B663065}" type="datetimeFigureOut">
              <a:rPr lang="es-MX" smtClean="0"/>
              <a:pPr/>
              <a:t>19/05/2015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CC1A73A-B3D7-44D0-B5C2-DB505EC1989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53" y="24284"/>
            <a:ext cx="10875573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 rot="1442149">
            <a:off x="3054550" y="898473"/>
            <a:ext cx="4680000" cy="1260000"/>
          </a:xfrm>
          <a:prstGeom prst="rect">
            <a:avLst/>
          </a:prstGeom>
        </p:spPr>
        <p:txBody>
          <a:bodyPr vert="horz" anchor="ctr">
            <a:prstTxWarp prst="textTriangleInverted">
              <a:avLst/>
            </a:prstTxWarp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1000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anose="03010101010201010101" pitchFamily="66" charset="0"/>
                <a:cs typeface="Mongolian Baiti" panose="03000500000000000000" pitchFamily="66" charset="0"/>
              </a:rPr>
              <a:t>Virus</a:t>
            </a:r>
            <a:endParaRPr lang="es-MX" sz="1000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32000" y="0"/>
            <a:ext cx="8280000" cy="1260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7000" cap="small" dirty="0" smtClean="0">
                <a:solidFill>
                  <a:srgbClr val="FF0000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Replicación Viral</a:t>
            </a:r>
            <a:endParaRPr lang="es-MX" sz="7000" cap="small" dirty="0">
              <a:solidFill>
                <a:srgbClr val="FF0000"/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88" y="1040758"/>
            <a:ext cx="5976664" cy="57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0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638000"/>
            <a:ext cx="8280000" cy="5220000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Vani" panose="020B0502040204020203" pitchFamily="34" charset="0"/>
                <a:cs typeface="Vani" panose="020B0502040204020203" pitchFamily="34" charset="0"/>
              </a:rPr>
              <a:t>Son parásitos genéticos intracelulares u obligados de las plantas y animales, así como el hombre.</a:t>
            </a:r>
          </a:p>
          <a:p>
            <a:endParaRPr lang="es-MX" dirty="0" smtClean="0">
              <a:latin typeface="Vani" panose="020B0502040204020203" pitchFamily="34" charset="0"/>
              <a:cs typeface="Vani" panose="020B0502040204020203" pitchFamily="34" charset="0"/>
            </a:endParaRPr>
          </a:p>
          <a:p>
            <a:endParaRPr lang="es-MX" dirty="0">
              <a:latin typeface="Vani" panose="020B0502040204020203" pitchFamily="34" charset="0"/>
              <a:cs typeface="Vani" panose="020B0502040204020203" pitchFamily="34" charset="0"/>
            </a:endParaRPr>
          </a:p>
          <a:p>
            <a:endParaRPr lang="es-MX" dirty="0" smtClean="0">
              <a:latin typeface="Vani" panose="020B0502040204020203" pitchFamily="34" charset="0"/>
              <a:cs typeface="Vani" panose="020B0502040204020203" pitchFamily="34" charset="0"/>
            </a:endParaRPr>
          </a:p>
          <a:p>
            <a:endParaRPr lang="es-MX" dirty="0">
              <a:latin typeface="Vani" panose="020B0502040204020203" pitchFamily="34" charset="0"/>
              <a:cs typeface="Vani" panose="020B0502040204020203" pitchFamily="34" charset="0"/>
            </a:endParaRPr>
          </a:p>
          <a:p>
            <a:endParaRPr lang="es-MX" dirty="0" smtClean="0">
              <a:latin typeface="Vani" panose="020B0502040204020203" pitchFamily="34" charset="0"/>
              <a:cs typeface="Vani" panose="020B0502040204020203" pitchFamily="34" charset="0"/>
            </a:endParaRPr>
          </a:p>
          <a:p>
            <a:endParaRPr lang="es-MX" dirty="0">
              <a:latin typeface="Vani" panose="020B0502040204020203" pitchFamily="34" charset="0"/>
              <a:cs typeface="Vani" panose="020B0502040204020203" pitchFamily="34" charset="0"/>
            </a:endParaRPr>
          </a:p>
          <a:p>
            <a:pPr marL="137160" indent="0">
              <a:buNone/>
            </a:pPr>
            <a:endParaRPr lang="es-MX" dirty="0" smtClean="0">
              <a:latin typeface="Vani" panose="020B0502040204020203" pitchFamily="34" charset="0"/>
              <a:cs typeface="Vani" panose="020B0502040204020203" pitchFamily="34" charset="0"/>
            </a:endParaRPr>
          </a:p>
          <a:p>
            <a:pPr marL="137160" indent="0">
              <a:buNone/>
            </a:pPr>
            <a:endParaRPr lang="es-MX" dirty="0" smtClean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2000" y="0"/>
            <a:ext cx="8280000" cy="1260000"/>
          </a:xfrm>
        </p:spPr>
        <p:txBody>
          <a:bodyPr>
            <a:noAutofit/>
          </a:bodyPr>
          <a:lstStyle/>
          <a:p>
            <a:pPr algn="ctr"/>
            <a:r>
              <a:rPr lang="es-MX" sz="7000" cap="small" dirty="0" smtClean="0">
                <a:solidFill>
                  <a:srgbClr val="FF0000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¿Virus?</a:t>
            </a:r>
            <a:endParaRPr lang="es-MX" sz="7000" cap="small" dirty="0">
              <a:solidFill>
                <a:srgbClr val="FF0000"/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52" y="2564904"/>
            <a:ext cx="6381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2000" y="0"/>
            <a:ext cx="8280000" cy="1260000"/>
          </a:xfrm>
        </p:spPr>
        <p:txBody>
          <a:bodyPr>
            <a:noAutofit/>
          </a:bodyPr>
          <a:lstStyle/>
          <a:p>
            <a:pPr algn="ctr"/>
            <a:r>
              <a:rPr lang="es-MX" sz="7000" cap="small" dirty="0" smtClean="0">
                <a:solidFill>
                  <a:srgbClr val="FF0000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Pequeñas o grandes</a:t>
            </a:r>
            <a:endParaRPr lang="es-MX" sz="7000" cap="small" dirty="0">
              <a:solidFill>
                <a:srgbClr val="FF0000"/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638000"/>
            <a:ext cx="8280000" cy="5220000"/>
          </a:xfrm>
        </p:spPr>
        <p:txBody>
          <a:bodyPr>
            <a:normAutofit/>
          </a:bodyPr>
          <a:lstStyle/>
          <a:p>
            <a:r>
              <a:rPr lang="es-MX" dirty="0" smtClean="0"/>
              <a:t>Las pequeñas miden 20 </a:t>
            </a:r>
            <a:r>
              <a:rPr lang="es-MX" dirty="0" err="1" smtClean="0"/>
              <a:t>nm</a:t>
            </a:r>
            <a:r>
              <a:rPr lang="es-MX" dirty="0" smtClean="0"/>
              <a:t>. </a:t>
            </a:r>
            <a:endParaRPr lang="es-PE" dirty="0" smtClean="0"/>
          </a:p>
          <a:p>
            <a:endParaRPr lang="es-PE" dirty="0"/>
          </a:p>
          <a:p>
            <a:r>
              <a:rPr lang="es-MX" dirty="0" smtClean="0"/>
              <a:t>Las grandes alcanzan los 250 </a:t>
            </a:r>
            <a:r>
              <a:rPr lang="es-MX" dirty="0" err="1" smtClean="0"/>
              <a:t>nm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Cabe aclarar que los virus no aumentan de tamaño previo a su división.</a:t>
            </a:r>
          </a:p>
          <a:p>
            <a:endParaRPr lang="es-MX" dirty="0" smtClean="0"/>
          </a:p>
          <a:p>
            <a:r>
              <a:rPr lang="es-MX" dirty="0" smtClean="0"/>
              <a:t>Son visualizadas con un </a:t>
            </a:r>
            <a:r>
              <a:rPr lang="es-MX" i="1" dirty="0" smtClean="0"/>
              <a:t>microscopio electrónico</a:t>
            </a:r>
            <a:r>
              <a:rPr lang="es-MX" dirty="0" smtClean="0"/>
              <a:t>.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638000"/>
            <a:ext cx="8280000" cy="5220000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Por ácido nucleico sea de: </a:t>
            </a:r>
            <a:br>
              <a:rPr lang="es-PE" dirty="0" smtClean="0"/>
            </a:br>
            <a:r>
              <a:rPr lang="es-PE" dirty="0">
                <a:solidFill>
                  <a:srgbClr val="FF0000"/>
                </a:solidFill>
              </a:rPr>
              <a:t>1.- </a:t>
            </a:r>
            <a:r>
              <a:rPr lang="es-PE" dirty="0" smtClean="0"/>
              <a:t>Ácido Desoxirribonucleico (DNA): Generalmente es </a:t>
            </a:r>
            <a:r>
              <a:rPr lang="es-PE" dirty="0" err="1" smtClean="0"/>
              <a:t>bicatenario</a:t>
            </a:r>
            <a:r>
              <a:rPr lang="es-PE" dirty="0" smtClean="0"/>
              <a:t> excepto en los parvovirus. </a:t>
            </a:r>
            <a:br>
              <a:rPr lang="es-PE" dirty="0" smtClean="0"/>
            </a:br>
            <a:r>
              <a:rPr lang="es-PE" dirty="0" smtClean="0">
                <a:solidFill>
                  <a:srgbClr val="FF0000"/>
                </a:solidFill>
              </a:rPr>
              <a:t>2</a:t>
            </a:r>
            <a:r>
              <a:rPr lang="es-PE" dirty="0">
                <a:solidFill>
                  <a:srgbClr val="FF0000"/>
                </a:solidFill>
              </a:rPr>
              <a:t>.- </a:t>
            </a:r>
            <a:r>
              <a:rPr lang="es-PE" dirty="0" smtClean="0"/>
              <a:t>Ácido Ribonucleico (RNA): </a:t>
            </a:r>
            <a:br>
              <a:rPr lang="es-PE" dirty="0" smtClean="0"/>
            </a:br>
            <a:r>
              <a:rPr lang="es-PE" dirty="0" smtClean="0"/>
              <a:t>Habitual ver como </a:t>
            </a:r>
            <a:r>
              <a:rPr lang="es-PE" dirty="0" err="1" smtClean="0"/>
              <a:t>monocatenario</a:t>
            </a:r>
            <a:r>
              <a:rPr lang="es-PE" dirty="0" smtClean="0"/>
              <a:t> excepto en los </a:t>
            </a:r>
            <a:r>
              <a:rPr lang="es-PE" dirty="0" err="1" smtClean="0"/>
              <a:t>reovirus</a:t>
            </a:r>
            <a:r>
              <a:rPr lang="es-PE" dirty="0" smtClean="0"/>
              <a:t>.</a:t>
            </a:r>
            <a:br>
              <a:rPr lang="es-PE" dirty="0" smtClean="0"/>
            </a:br>
            <a:r>
              <a:rPr lang="es-PE" dirty="0" smtClean="0"/>
              <a:t>Polaridad es:</a:t>
            </a:r>
            <a:br>
              <a:rPr lang="es-PE" dirty="0" smtClean="0"/>
            </a:br>
            <a:r>
              <a:rPr lang="es-PE" dirty="0" smtClean="0"/>
              <a:t>“-” si sirve como plantilla para el </a:t>
            </a:r>
            <a:r>
              <a:rPr lang="es-PE" dirty="0" err="1" smtClean="0"/>
              <a:t>RNAm</a:t>
            </a:r>
            <a:r>
              <a:rPr lang="es-PE" dirty="0" smtClean="0"/>
              <a:t>.</a:t>
            </a:r>
            <a:br>
              <a:rPr lang="es-PE" dirty="0" smtClean="0"/>
            </a:br>
            <a:r>
              <a:rPr lang="es-PE" dirty="0" smtClean="0"/>
              <a:t>“+” si es a ésta única cadena.</a:t>
            </a:r>
          </a:p>
          <a:p>
            <a:endParaRPr lang="es-PE" dirty="0" smtClean="0"/>
          </a:p>
          <a:p>
            <a:pPr marL="137160" indent="0">
              <a:buNone/>
            </a:pPr>
            <a:r>
              <a:rPr lang="es-PE" dirty="0" err="1" smtClean="0"/>
              <a:t>Ésto</a:t>
            </a:r>
            <a:r>
              <a:rPr lang="es-PE" dirty="0" smtClean="0"/>
              <a:t> se encuentran en el </a:t>
            </a:r>
            <a:r>
              <a:rPr lang="es-PE" dirty="0" err="1" smtClean="0"/>
              <a:t>nucleoide</a:t>
            </a:r>
            <a:r>
              <a:rPr lang="es-PE" dirty="0" smtClean="0"/>
              <a:t>/genoma.</a:t>
            </a:r>
            <a:endParaRPr lang="es-PE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32000" y="0"/>
            <a:ext cx="8280000" cy="1260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7000" cap="small" dirty="0" smtClean="0">
                <a:solidFill>
                  <a:srgbClr val="FF0000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Composición</a:t>
            </a:r>
            <a:endParaRPr lang="es-MX" sz="7000" cap="small" dirty="0">
              <a:solidFill>
                <a:srgbClr val="FF0000"/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638000"/>
            <a:ext cx="8280000" cy="5220000"/>
          </a:xfrm>
        </p:spPr>
        <p:txBody>
          <a:bodyPr>
            <a:normAutofit fontScale="85000" lnSpcReduction="20000"/>
          </a:bodyPr>
          <a:lstStyle/>
          <a:p>
            <a:r>
              <a:rPr lang="es-PE" dirty="0" smtClean="0"/>
              <a:t>Reside la capacidad infecciosa -&gt; forma en que se reproduce el </a:t>
            </a:r>
            <a:r>
              <a:rPr lang="es-PE" dirty="0" err="1" smtClean="0"/>
              <a:t>RNAm</a:t>
            </a:r>
            <a:endParaRPr lang="es-PE" dirty="0" smtClean="0"/>
          </a:p>
          <a:p>
            <a:endParaRPr lang="es-PE" dirty="0"/>
          </a:p>
          <a:p>
            <a:r>
              <a:rPr lang="es-MX" dirty="0" smtClean="0"/>
              <a:t>Tiene una cubierta proteica “</a:t>
            </a:r>
            <a:r>
              <a:rPr lang="es-MX" b="1" i="1" dirty="0" err="1" smtClean="0"/>
              <a:t>Cápside</a:t>
            </a:r>
            <a:r>
              <a:rPr lang="es-MX" dirty="0" smtClean="0"/>
              <a:t>”. Ésta es resultado de aglomeración de subunidades pequeñas “</a:t>
            </a:r>
            <a:r>
              <a:rPr lang="es-MX" b="1" i="1" dirty="0" err="1" smtClean="0"/>
              <a:t>Capsómeros</a:t>
            </a:r>
            <a:r>
              <a:rPr lang="es-MX" b="1" i="1" dirty="0" smtClean="0"/>
              <a:t>/Unidades morfológicas</a:t>
            </a:r>
            <a:r>
              <a:rPr lang="es-MX" dirty="0" smtClean="0"/>
              <a:t>”. Éstos últimos son constituidos por unidades proteicas “</a:t>
            </a:r>
            <a:r>
              <a:rPr lang="es-MX" b="1" i="1" dirty="0" err="1" smtClean="0"/>
              <a:t>Protámeros</a:t>
            </a:r>
            <a:r>
              <a:rPr lang="es-MX" dirty="0" smtClean="0"/>
              <a:t>”.</a:t>
            </a:r>
          </a:p>
          <a:p>
            <a:endParaRPr lang="es-MX" dirty="0"/>
          </a:p>
          <a:p>
            <a:r>
              <a:rPr lang="es-MX" dirty="0" err="1" smtClean="0"/>
              <a:t>Capsómeros</a:t>
            </a:r>
            <a:r>
              <a:rPr lang="es-MX" dirty="0" smtClean="0"/>
              <a:t> pueden ser esféricos o prismáticos.</a:t>
            </a:r>
          </a:p>
          <a:p>
            <a:endParaRPr lang="es-MX" dirty="0"/>
          </a:p>
          <a:p>
            <a:r>
              <a:rPr lang="es-MX" dirty="0" smtClean="0"/>
              <a:t>La </a:t>
            </a:r>
            <a:r>
              <a:rPr lang="es-MX" dirty="0" err="1" smtClean="0"/>
              <a:t>Cápside</a:t>
            </a:r>
            <a:r>
              <a:rPr lang="es-MX" dirty="0" smtClean="0"/>
              <a:t> protege al ácido nucleico, facilita adsorción del virus a receptores celulares que parasita y es antigénica, además, tiene enzimas en ésta.</a:t>
            </a:r>
          </a:p>
          <a:p>
            <a:endParaRPr lang="es-MX" dirty="0"/>
          </a:p>
          <a:p>
            <a:r>
              <a:rPr lang="es-MX" dirty="0" err="1" smtClean="0"/>
              <a:t>Nucleoide</a:t>
            </a:r>
            <a:r>
              <a:rPr lang="es-MX" dirty="0" smtClean="0"/>
              <a:t> + </a:t>
            </a:r>
            <a:r>
              <a:rPr lang="es-MX" dirty="0" err="1" smtClean="0"/>
              <a:t>Cápside</a:t>
            </a:r>
            <a:r>
              <a:rPr lang="es-MX" dirty="0" smtClean="0"/>
              <a:t> = </a:t>
            </a:r>
            <a:r>
              <a:rPr lang="es-MX" b="1" i="1" dirty="0" err="1" smtClean="0"/>
              <a:t>Nucleocápside</a:t>
            </a:r>
            <a:endParaRPr lang="es-MX" b="1" i="1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32000" y="0"/>
            <a:ext cx="8280000" cy="1260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7000" cap="small" dirty="0" smtClean="0">
                <a:solidFill>
                  <a:srgbClr val="FF0000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Ácido Nucleico</a:t>
            </a:r>
            <a:endParaRPr lang="es-MX" sz="7000" cap="small" dirty="0">
              <a:solidFill>
                <a:srgbClr val="FF0000"/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6912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50" y="1988840"/>
            <a:ext cx="4323301" cy="28800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124744"/>
            <a:ext cx="8280000" cy="5733256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Se divide en:</a:t>
            </a:r>
            <a:br>
              <a:rPr lang="es-MX" dirty="0" smtClean="0"/>
            </a:br>
            <a:r>
              <a:rPr lang="es-PE" dirty="0" smtClean="0">
                <a:solidFill>
                  <a:srgbClr val="FF0000"/>
                </a:solidFill>
              </a:rPr>
              <a:t>1</a:t>
            </a:r>
            <a:r>
              <a:rPr lang="es-PE" dirty="0">
                <a:solidFill>
                  <a:srgbClr val="FF0000"/>
                </a:solidFill>
              </a:rPr>
              <a:t>.- </a:t>
            </a:r>
            <a:r>
              <a:rPr lang="es-PE" b="1" i="1" dirty="0" smtClean="0"/>
              <a:t>Virus de </a:t>
            </a:r>
            <a:r>
              <a:rPr lang="es-PE" b="1" i="1" dirty="0" err="1" smtClean="0"/>
              <a:t>nucleocápside</a:t>
            </a:r>
            <a:r>
              <a:rPr lang="es-PE" b="1" i="1" dirty="0" smtClean="0"/>
              <a:t> desnuda: </a:t>
            </a:r>
            <a:br>
              <a:rPr lang="es-PE" b="1" i="1" dirty="0" smtClean="0"/>
            </a:br>
            <a:r>
              <a:rPr lang="es-PE" dirty="0" smtClean="0"/>
              <a:t>Posee fibras en ocasiones.</a:t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>
                <a:solidFill>
                  <a:srgbClr val="FF0000"/>
                </a:solidFill>
              </a:rPr>
              <a:t>2.- </a:t>
            </a:r>
            <a:r>
              <a:rPr lang="es-PE" b="1" i="1" dirty="0"/>
              <a:t>Virus de </a:t>
            </a:r>
            <a:r>
              <a:rPr lang="es-PE" b="1" i="1" dirty="0" err="1"/>
              <a:t>nucleocápside</a:t>
            </a:r>
            <a:r>
              <a:rPr lang="es-PE" b="1" i="1" dirty="0"/>
              <a:t> </a:t>
            </a:r>
            <a:r>
              <a:rPr lang="es-PE" b="1" i="1" dirty="0" smtClean="0"/>
              <a:t>envuelta: </a:t>
            </a: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Hay una estructura externa “Envoltura” siendo una bicapa </a:t>
            </a:r>
            <a:r>
              <a:rPr lang="es-PE" dirty="0" err="1" smtClean="0"/>
              <a:t>lipoproteica</a:t>
            </a:r>
            <a:r>
              <a:rPr lang="es-PE" dirty="0" smtClean="0"/>
              <a:t> derivada de membrana nuclear  o citoplasmática de célula parasitada. También presenta </a:t>
            </a:r>
            <a:r>
              <a:rPr lang="es-PE" i="1" dirty="0" smtClean="0"/>
              <a:t>proyecciones, espículas o </a:t>
            </a:r>
            <a:r>
              <a:rPr lang="es-PE" i="1" dirty="0" err="1" smtClean="0"/>
              <a:t>peplómeros</a:t>
            </a:r>
            <a:r>
              <a:rPr lang="es-PE" i="1" dirty="0" smtClean="0"/>
              <a:t> </a:t>
            </a:r>
            <a:r>
              <a:rPr lang="es-PE" dirty="0" smtClean="0"/>
              <a:t>(sirven de fijación, protección y </a:t>
            </a:r>
            <a:r>
              <a:rPr lang="es-PE" dirty="0" err="1" smtClean="0"/>
              <a:t>antigenicidad</a:t>
            </a:r>
            <a:r>
              <a:rPr lang="es-PE" dirty="0" smtClean="0"/>
              <a:t>).</a:t>
            </a:r>
            <a:r>
              <a:rPr lang="es-MX" dirty="0"/>
              <a:t/>
            </a:r>
            <a:br>
              <a:rPr lang="es-MX" dirty="0"/>
            </a:br>
            <a:endParaRPr lang="es-MX" dirty="0" smtClean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32000" y="0"/>
            <a:ext cx="8280000" cy="1260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7000" cap="small" dirty="0" smtClean="0">
                <a:solidFill>
                  <a:srgbClr val="FF0000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Clasificación</a:t>
            </a:r>
            <a:endParaRPr lang="es-MX" sz="7000" cap="small" dirty="0">
              <a:solidFill>
                <a:srgbClr val="FF0000"/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638000"/>
            <a:ext cx="8280000" cy="5220000"/>
          </a:xfrm>
        </p:spPr>
        <p:txBody>
          <a:bodyPr>
            <a:normAutofit fontScale="85000" lnSpcReduction="20000"/>
          </a:bodyPr>
          <a:lstStyle/>
          <a:p>
            <a:r>
              <a:rPr lang="es-ES" sz="2400" dirty="0" smtClean="0"/>
              <a:t>Es la disposición de la </a:t>
            </a:r>
            <a:r>
              <a:rPr lang="es-ES" sz="2400" dirty="0" err="1" smtClean="0"/>
              <a:t>nucleocápside</a:t>
            </a:r>
            <a:r>
              <a:rPr lang="es-ES" sz="2400" dirty="0" smtClean="0"/>
              <a:t> en el espacio.</a:t>
            </a:r>
          </a:p>
          <a:p>
            <a:endParaRPr lang="es-ES" sz="2400" dirty="0"/>
          </a:p>
          <a:p>
            <a:r>
              <a:rPr lang="es-ES" sz="2400" dirty="0" smtClean="0"/>
              <a:t>Los tipos son: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000" dirty="0"/>
              <a:t>Helicoidal.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000" dirty="0" err="1"/>
              <a:t>Icosaédrica</a:t>
            </a:r>
            <a:r>
              <a:rPr lang="es-ES" sz="2000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000" dirty="0"/>
              <a:t>Binaria.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000" dirty="0"/>
              <a:t>Compleja.</a:t>
            </a:r>
          </a:p>
          <a:p>
            <a:endParaRPr lang="es-ES" sz="2400" dirty="0" smtClean="0"/>
          </a:p>
          <a:p>
            <a:r>
              <a:rPr lang="es-ES" sz="2400" dirty="0" smtClean="0"/>
              <a:t>La primera puede ser extendida o enrollada, rígida o flexible.</a:t>
            </a:r>
          </a:p>
          <a:p>
            <a:endParaRPr lang="es-ES" sz="2400" dirty="0"/>
          </a:p>
          <a:p>
            <a:r>
              <a:rPr lang="es-ES" sz="2400" dirty="0" smtClean="0"/>
              <a:t>La segunda tiene aspecto de poliedro (30 aristas, 12 vértices y 3 ejes de simetría)</a:t>
            </a:r>
          </a:p>
          <a:p>
            <a:endParaRPr lang="es-ES" sz="2400" dirty="0"/>
          </a:p>
          <a:p>
            <a:r>
              <a:rPr lang="es-ES" sz="2400" dirty="0" smtClean="0"/>
              <a:t>La tercera presenta las 2 simetrías anteriores (bacteriófago, por ejemplo).</a:t>
            </a:r>
            <a:endParaRPr lang="es-ES" sz="2400" dirty="0"/>
          </a:p>
          <a:p>
            <a:endParaRPr lang="es-ES" sz="2400" dirty="0" smtClean="0"/>
          </a:p>
          <a:p>
            <a:r>
              <a:rPr lang="es-ES" sz="2400" dirty="0" smtClean="0"/>
              <a:t>La cuarta es al tener una envoltura laxa siendo ovoides, esféricos o pleomorfos. </a:t>
            </a:r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2000" y="0"/>
            <a:ext cx="8280000" cy="1260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7000" cap="small" dirty="0" err="1" smtClean="0">
                <a:solidFill>
                  <a:srgbClr val="FF0000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Símetria</a:t>
            </a:r>
            <a:endParaRPr lang="es-MX" sz="7000" cap="small" dirty="0">
              <a:solidFill>
                <a:srgbClr val="FF0000"/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32000" y="0"/>
            <a:ext cx="8280000" cy="1260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7000" cap="small" dirty="0" err="1" smtClean="0">
                <a:solidFill>
                  <a:srgbClr val="FF0000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Símetria</a:t>
            </a:r>
            <a:endParaRPr lang="es-MX" sz="7000" cap="small" dirty="0">
              <a:solidFill>
                <a:srgbClr val="FF0000"/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77" y="1052736"/>
            <a:ext cx="4716524" cy="36004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r="4436"/>
          <a:stretch/>
        </p:blipFill>
        <p:spPr>
          <a:xfrm>
            <a:off x="1" y="3099268"/>
            <a:ext cx="4355976" cy="37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638000"/>
            <a:ext cx="8280000" cy="5220000"/>
          </a:xfrm>
        </p:spPr>
        <p:txBody>
          <a:bodyPr/>
          <a:lstStyle/>
          <a:p>
            <a:r>
              <a:rPr lang="es-MX" dirty="0" smtClean="0"/>
              <a:t>Los virus no son tan resistentes a agentes fisicoquímicos externos (medio ambiente).</a:t>
            </a:r>
          </a:p>
          <a:p>
            <a:endParaRPr lang="es-MX" dirty="0"/>
          </a:p>
          <a:p>
            <a:r>
              <a:rPr lang="es-MX" dirty="0" smtClean="0"/>
              <a:t>Pero sí son resistentes a los antibióticos.</a:t>
            </a:r>
            <a:endParaRPr lang="es-PE" dirty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32000" y="0"/>
            <a:ext cx="8280000" cy="1260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7000" cap="small" dirty="0" smtClean="0">
                <a:solidFill>
                  <a:srgbClr val="FF0000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Sensibilidad</a:t>
            </a:r>
            <a:endParaRPr lang="es-MX" sz="7000" cap="small" dirty="0">
              <a:solidFill>
                <a:srgbClr val="FF0000"/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9" y="3645024"/>
            <a:ext cx="3805962" cy="29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12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1065</TotalTime>
  <Words>261</Words>
  <Application>Microsoft Office PowerPoint</Application>
  <PresentationFormat>Presentación en pantalla (4:3)</PresentationFormat>
  <Paragraphs>59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Vértice</vt:lpstr>
      <vt:lpstr>Presentación de PowerPoint</vt:lpstr>
      <vt:lpstr>¿Virus?</vt:lpstr>
      <vt:lpstr>Pequeñas o grandes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(general)</dc:title>
  <dc:creator>Ordóñez</dc:creator>
  <cp:lastModifiedBy>M. Angello</cp:lastModifiedBy>
  <cp:revision>66</cp:revision>
  <dcterms:created xsi:type="dcterms:W3CDTF">2014-09-28T19:20:31Z</dcterms:created>
  <dcterms:modified xsi:type="dcterms:W3CDTF">2015-05-19T23:35:55Z</dcterms:modified>
</cp:coreProperties>
</file>