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F5FDA3-6ED1-447F-B8AB-27755E8A6A9F}">
  <a:tblStyle styleId="{A5F5FDA3-6ED1-447F-B8AB-27755E8A6A9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9bcb0773b_0_0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d9bcb0773b_0_0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bcb0773b_0_98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d9bcb0773b_0_98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9bcb0773b_0_127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d9bcb0773b_0_127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bcb0773b_0_155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9bcb0773b_0_155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9bcb0773b_0_181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d9bcb0773b_0_181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9bcb0773b_0_206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9bcb0773b_0_206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9bcb0773b_0_230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d9bcb0773b_0_230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9bcb0773b_0_257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d9bcb0773b_0_257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9bcb0773b_0_281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d9bcb0773b_0_281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9bcb0773b_0_305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d9bcb0773b_0_305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9bcb0773b_0_332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d9bcb0773b_0_332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bcb0773b_0_15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d9bcb0773b_0_15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9bcb0773b_0_358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d9bcb0773b_0_358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9bcb0773b_0_381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d9bcb0773b_0_381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bcb0773b_0_404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d9bcb0773b_0_404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9bcb0773b_0_28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9bcb0773b_0_28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bcb0773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9bcb0773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bcb0773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bcb0773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bcb077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bcb077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bcb0773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bcb0773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bcb0773b_0_43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9bcb0773b_0_43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9bcb0773b_0_60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9bcb0773b_0_60:notes"/>
          <p:cNvSpPr/>
          <p:nvPr>
            <p:ph idx="2" type="sldImg"/>
          </p:nvPr>
        </p:nvSpPr>
        <p:spPr>
          <a:xfrm>
            <a:off x="91291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ription">
  <p:cSld name="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13"/>
          <p:cNvGraphicFramePr/>
          <p:nvPr/>
        </p:nvGraphicFramePr>
        <p:xfrm>
          <a:off x="35496" y="45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864100"/>
                <a:gridCol w="2232250"/>
                <a:gridCol w="791550"/>
                <a:gridCol w="2520825"/>
                <a:gridCol w="1778075"/>
                <a:gridCol w="416975"/>
                <a:gridCol w="468000"/>
              </a:tblGrid>
              <a:tr h="9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Group Title.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Description.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Page.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195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2385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2385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2385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238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238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238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195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2385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2385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2385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2385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2385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2385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3923937" y="83905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 리스트 화면으로 이동된다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 만들기 화면으로 이동된다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밑 드롭다운이 되며 리스트로 화면 이동이 가능하다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지원 밑 드롭다운이 되며 각각의 페이지로 화면 이동이 가능하다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" name="Google Shape;61;p14"/>
          <p:cNvSpPr txBox="1"/>
          <p:nvPr/>
        </p:nvSpPr>
        <p:spPr>
          <a:xfrm>
            <a:off x="8835189" y="80235"/>
            <a:ext cx="186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516216" y="2249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페이지로 이동한다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0" y="389125"/>
            <a:ext cx="4001100" cy="45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618210" y="3891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80010" y="3891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856885" y="3891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596510" y="3891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272460" y="3891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615885" y="3891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(Default)</a:t>
            </a:r>
            <a:endParaRPr sz="800"/>
          </a:p>
        </p:txBody>
      </p: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수정, 관심 분야 수정을 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일정 및 스터디 일정을 조회할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채팅 중인 목록과 스터디 참가 그룹 목록을 조회할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 일기를 통해 공부 내용을 기록하고 보관할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신청을 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</a:t>
                      </a: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정보를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 일기 페이지로 이동한다.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관리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채팅 목록 페이지로 이동한다.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 목록(참가, 예정, 완료)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분야 수정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신청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3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68711"/>
            <a:ext cx="6211415" cy="38060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1859356" y="116079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223700" y="126032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223700" y="15303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223700" y="179474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223700" y="20654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216702" y="235038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216702" y="261482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209703" y="286105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회원정보 수정</a:t>
            </a:r>
            <a:endParaRPr sz="800"/>
          </a:p>
        </p:txBody>
      </p:sp>
      <p:sp>
        <p:nvSpPr>
          <p:cNvPr id="201" name="Google Shape;201;p24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≫ 을 클릭하면 </a:t>
                      </a: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프로필사진, </a:t>
                      </a: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이름, </a:t>
                      </a: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성별,</a:t>
                      </a: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비밀번호, 이메일, 휴대전화를 수정할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81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사진을 등록할 수 있다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변경할 수 있다.(성, 이름 각각)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성별을 변경할 수 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인증을 통해 이메일을 변경할 수 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6</a:t>
                      </a:r>
                      <a:endParaRPr sz="6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확인한 후 비밀번호를 변경할 수 있다.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7</a:t>
                      </a:r>
                      <a:endParaRPr sz="6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 번호를 변경할 수 있다.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4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656211"/>
            <a:ext cx="6211417" cy="383107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184131" y="247410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488951" y="139751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616299" y="190601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616299" y="2474097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616299" y="274136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616301" y="298557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5616301" y="322978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관심분야 수정</a:t>
            </a:r>
            <a:endParaRPr sz="800"/>
          </a:p>
        </p:txBody>
      </p:sp>
      <p:sp>
        <p:nvSpPr>
          <p:cNvPr id="217" name="Google Shape;217;p25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25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관심분야를 수정할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관심분야 수정 페이지로 이동합니다.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관심분야를 보여줍니다.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 bar의 메뉴 중 골라서 관심분야를 설정합니다.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분야로 변경합니다. (미선택시 알림창)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분야 변경을 취소합니다.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25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" y="773073"/>
            <a:ext cx="5908525" cy="3597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385256" y="228335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395692" y="157511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395692" y="1954178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2611690" y="3470708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3381218" y="347069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참가 그룹 목록</a:t>
            </a:r>
            <a:endParaRPr sz="800"/>
          </a:p>
        </p:txBody>
      </p:sp>
      <p:sp>
        <p:nvSpPr>
          <p:cNvPr id="231" name="Google Shape;231;p26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 중인 스터디 그룹, 진행 예정인 스터디 그룹, 완료한 스터디 그룹 목록을 보여줍니다.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참가한 스터디 그룹 목록 페이지로 이동합니다.</a:t>
                      </a:r>
                      <a:endParaRPr b="0"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b="0" lang="ko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 중인 스터디 그룹 목록을 보여줍니다.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b="0" lang="ko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예정인 스터디 그룹 목록을 보여줍니다.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b="0" lang="ko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완료한 스터디 그룹 목록을 보여줍니다.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6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65986"/>
            <a:ext cx="6211416" cy="3811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/>
          <p:nvPr/>
        </p:nvSpPr>
        <p:spPr>
          <a:xfrm>
            <a:off x="209706" y="201192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688457" y="150377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688457" y="2437768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1688457" y="323945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1:1 채팅 목록</a:t>
            </a:r>
            <a:endParaRPr sz="800"/>
          </a:p>
        </p:txBody>
      </p:sp>
      <p:sp>
        <p:nvSpPr>
          <p:cNvPr id="244" name="Google Shape;244;p27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27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채팅한 목록을 확인할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채팅 목록을 확인할 수 있습니다.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채팅한 목록을 보여줍니다. 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(채팅한 사람, 최근기록(날짜, 시간))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기록으로 부터 가까운 예전 채팅 기록을 보여줍니다.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27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83761"/>
            <a:ext cx="6211417" cy="377598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/>
          <p:nvPr/>
        </p:nvSpPr>
        <p:spPr>
          <a:xfrm>
            <a:off x="250081" y="182563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1648880" y="150853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1648880" y="327480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일정 관리</a:t>
            </a:r>
            <a:endParaRPr sz="800"/>
          </a:p>
        </p:txBody>
      </p:sp>
      <p:sp>
        <p:nvSpPr>
          <p:cNvPr id="256" name="Google Shape;256;p28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28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일정 및 스터디 일정을 등록하고 조회할 수 있는 페이지입니다.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 관리 페이지로 이동합니다.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개인일정을 확인할 수 있습니다. (달력 및 리스트로 출력)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스터디일정을 확인할 수 있습니다.(달력 및 리스트로 출력)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 날짜를 보여줍니다.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일정을 리스트 형식으로 보여줍니다.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일정을 달력으로 확인할 수 있습니다.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8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2261"/>
            <a:ext cx="5937317" cy="36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348666" y="157741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1678552" y="157741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2646668" y="157739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1648686" y="1772817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1645337" y="196161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5457773" y="145703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공부 일기 기록</a:t>
            </a:r>
            <a:endParaRPr sz="800"/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p29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 일기 페이지에서 쓴 글을 조회하고 작성할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 일기 페이지로 이동합니다.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쓴 글을 게시판 형식으로 보여줍니다.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공부일기 작성창으로 이동합니다.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29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69511"/>
            <a:ext cx="6211416" cy="3804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/>
          <p:nvPr/>
        </p:nvSpPr>
        <p:spPr>
          <a:xfrm>
            <a:off x="253094" y="132256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634869" y="1684967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4956455" y="1322578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공부 일기 작성</a:t>
            </a:r>
            <a:endParaRPr sz="800"/>
          </a:p>
        </p:txBody>
      </p:sp>
      <p:sp>
        <p:nvSpPr>
          <p:cNvPr id="283" name="Google Shape;283;p30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84" name="Google Shape;284;p30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 일기 페이지에서 공부했던 내용을 기록하고 첨부파일과 함께 업로드 할 수 있습니다.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공부했던 내용, 메모할 내용을 입력합니다.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첨부자료가 있으면 파일을 같이 업로드합니다.</a:t>
                      </a:r>
                      <a:b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(.txt, .pdf, .jpg 등)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작성을 완료하였으면 버튼을 클릭하면 글이 입력됩니다.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30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61098"/>
            <a:ext cx="6211416" cy="38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1625658" y="146377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1625639" y="351754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4964899" y="118693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회원 탈퇴 신청_본인확인</a:t>
            </a:r>
            <a:endParaRPr sz="800"/>
          </a:p>
        </p:txBody>
      </p:sp>
      <p:sp>
        <p:nvSpPr>
          <p:cNvPr id="295" name="Google Shape;295;p31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96" name="Google Shape;296;p31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신청 페이지 클릭하면 본인확인 페이지가 먼저 나와서 비밀번호 확인 후 회원 탈퇴 페이지로 이동한다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입력한다.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 비밀번호를 실제입력된 문자로 보여준다. 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페이지로 이동한다.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신청을 취소한다.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신청 페이지로 이동한다.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31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53211"/>
            <a:ext cx="6211416" cy="3837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/>
          <p:nvPr/>
        </p:nvSpPr>
        <p:spPr>
          <a:xfrm>
            <a:off x="209690" y="27313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2653808" y="24455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2653808" y="26741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2768108" y="284560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2869808" y="34171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3923933" y="34171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899593" y="80230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rPr lang="ko" sz="800"/>
              <a:t>마이페이지 &gt; 회원 탈퇴 신청</a:t>
            </a:r>
            <a:endParaRPr sz="800">
              <a:highlight>
                <a:srgbClr val="000000"/>
              </a:highlight>
            </a:endParaRPr>
          </a:p>
        </p:txBody>
      </p:sp>
      <p:sp>
        <p:nvSpPr>
          <p:cNvPr id="310" name="Google Shape;310;p32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32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Summary.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탈퇴에 대한 공지 사항을 보여주고, 탈퇴 사유를 입력 받고 마지막 체크박스에 사실 확인 후 계정 삭제를 진행한다.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삭제에 대한 공지 사항을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사유에 대한 코멘트를 입력 받는다. 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체크박스로 마지막 탈퇴 신청을 확인한다. 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체크박스가 활성화 되면 계정 삭제 버튼이 활성화 된다.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계정삭제를 취소한다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32"/>
          <p:cNvSpPr txBox="1"/>
          <p:nvPr/>
        </p:nvSpPr>
        <p:spPr>
          <a:xfrm>
            <a:off x="8835189" y="80235"/>
            <a:ext cx="24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</a:t>
            </a:r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672248"/>
            <a:ext cx="6211415" cy="379900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/>
          <p:nvPr/>
        </p:nvSpPr>
        <p:spPr>
          <a:xfrm>
            <a:off x="1610915" y="17270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1610915" y="296907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1560290" y="346712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2688590" y="37180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3431540" y="3718051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화면 배너가 슬라이드 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회원가입에서 선택한 관심 카테고리를 반영하여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그룹 리스트를 보여준다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탭 버튼을 이용하여 카테고리 선택이 가능하다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그룹 리스트 화면으로 이동된다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8835189" y="80235"/>
            <a:ext cx="186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00" y="387200"/>
            <a:ext cx="4001825" cy="45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058010" y="7534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565435" y="204494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654160" y="24740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326285" y="45005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325" name="Google Shape;325;p33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관리 탭에서는 배너 이미지 변경과 기타 이미지 편집이 가능하다.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관리를 누르면 전체 회원리스트, 회원관리, 신규회원 관리탭을 드롭다운으로 보여준다.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그룹관리 탭에서는 스터디 그룹 목록을 보여주고 삭제할 수 있다. 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관리 탭에서는 관리자 등록, 관리자 정보 수정, 관리자 리스트, 관리자 박탈(탈퇴) 할 수 있다.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관리 탭에서는 사용자들이 신고한 사용자 신고 리스트와 스터디 그룹 신고리스트를 보고 피드백을 사용자에게 알려준다.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탭에서는 공지사항 등록과 자주 묻는 질문 등록/수정, 1:1 질문 답변을 할 수 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통계를 볼 수 있다. 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스터디 그룹 통계를 볼 수 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 들어온 새로운 회원 리스트를 확인 가능하다. 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 들어온 문의 중 답변 하지 않은 문의를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들어온 리스트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33"/>
          <p:cNvSpPr txBox="1"/>
          <p:nvPr/>
        </p:nvSpPr>
        <p:spPr>
          <a:xfrm>
            <a:off x="8835189" y="80235"/>
            <a:ext cx="186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31259" y="898363"/>
            <a:ext cx="6209277" cy="3078342"/>
            <a:chOff x="175012" y="1197817"/>
            <a:chExt cx="8279036" cy="4104456"/>
          </a:xfrm>
        </p:grpSpPr>
        <p:grpSp>
          <p:nvGrpSpPr>
            <p:cNvPr id="328" name="Google Shape;328;p33"/>
            <p:cNvGrpSpPr/>
            <p:nvPr/>
          </p:nvGrpSpPr>
          <p:grpSpPr>
            <a:xfrm>
              <a:off x="263352" y="1197817"/>
              <a:ext cx="8190696" cy="4104456"/>
              <a:chOff x="263352" y="1197817"/>
              <a:chExt cx="8190696" cy="4104456"/>
            </a:xfrm>
          </p:grpSpPr>
          <p:pic>
            <p:nvPicPr>
              <p:cNvPr id="329" name="Google Shape;329;p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352" y="1197817"/>
                <a:ext cx="8190696" cy="41044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33"/>
              <p:cNvSpPr txBox="1"/>
              <p:nvPr/>
            </p:nvSpPr>
            <p:spPr>
              <a:xfrm>
                <a:off x="6490556" y="1506490"/>
                <a:ext cx="1800300" cy="3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1" name="Google Shape;331;p33"/>
            <p:cNvSpPr/>
            <p:nvPr/>
          </p:nvSpPr>
          <p:spPr>
            <a:xfrm>
              <a:off x="263352" y="1340768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63352" y="1699743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175012" y="2864752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63352" y="3142033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263352" y="3419314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73370" y="3688067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1559496" y="3311302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3892226" y="3311302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8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529234" y="1491698"/>
              <a:ext cx="216000" cy="216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14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9</a:t>
              </a:r>
              <a:endParaRPr b="0" i="0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3215680" y="1491698"/>
              <a:ext cx="288000" cy="26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6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b="0" i="0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886291" y="1491698"/>
              <a:ext cx="288000" cy="260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6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endParaRPr b="0" i="0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2" name="Google Shape;342;p33"/>
          <p:cNvSpPr/>
          <p:nvPr/>
        </p:nvSpPr>
        <p:spPr>
          <a:xfrm>
            <a:off x="197514" y="1005576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8" name="Google Shape;348;p34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349" name="Google Shape;349;p34"/>
          <p:cNvCxnSpPr/>
          <p:nvPr/>
        </p:nvCxnSpPr>
        <p:spPr>
          <a:xfrm rot="5400000">
            <a:off x="4599036" y="3732846"/>
            <a:ext cx="5940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9982" y="4073144"/>
            <a:ext cx="1040820" cy="98288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/>
          <p:nvPr/>
        </p:nvSpPr>
        <p:spPr>
          <a:xfrm>
            <a:off x="5328084" y="4029912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2" name="Google Shape;352;p34"/>
          <p:cNvGraphicFramePr/>
          <p:nvPr/>
        </p:nvGraphicFramePr>
        <p:xfrm>
          <a:off x="6516216" y="4481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37200"/>
                <a:gridCol w="2230275"/>
              </a:tblGrid>
              <a:tr h="282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859450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쓰기 탭 에서는 그룹원들이 글을 쓸수 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(정보 공유도 가능하다 ex:사진, 일정등)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 소개를 볼수 있다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그룹원들</a:t>
                      </a: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리스트를 볼수있다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그룹원들끼리 채팅을 할수있다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타이머 박스를 클릭하면 시작, 멈춤을 할수있다.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자기가 오늘 해야할 일을 볼수있으며 수정할수있다.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자기가 할 일을 다하면 체크할수있다.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 일정을 볼수있으며 상자를 클릭하면 캘린더 페이지로 넘어간다.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자기 닉네임 박스를 누르면 마이페이지로 넘어간다.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그룹원들의 리스트를 볼수있다.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3" name="Google Shape;353;p34"/>
          <p:cNvSpPr/>
          <p:nvPr/>
        </p:nvSpPr>
        <p:spPr>
          <a:xfrm>
            <a:off x="5598114" y="1923678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5004048" y="846031"/>
            <a:ext cx="702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Malgun Gothic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파일함</a:t>
            </a:r>
            <a:endParaRPr b="0" i="0" sz="6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5" name="Google Shape;355;p34"/>
          <p:cNvCxnSpPr/>
          <p:nvPr/>
        </p:nvCxnSpPr>
        <p:spPr>
          <a:xfrm>
            <a:off x="845588" y="3921901"/>
            <a:ext cx="55839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6" name="Google Shape;3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5" y="378850"/>
            <a:ext cx="6352801" cy="35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4"/>
          <p:cNvSpPr/>
          <p:nvPr/>
        </p:nvSpPr>
        <p:spPr>
          <a:xfrm>
            <a:off x="1223628" y="681540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1223628" y="1059582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1223628" y="1599642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1223628" y="2301720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3923935" y="1007721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5706039" y="1556831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5706039" y="1851874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4458464" y="1907737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0" name="Google Shape;370;p35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35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0275"/>
              </a:tblGrid>
              <a:tr h="325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987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0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 신청 목록 탭에서는 사용자들의 그룹 신청을 받고, 거절할수 있다. (그룹원들에게는 탭이 안보임)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파일보관함 탭에서는 지금까지 공유된 파일들을 볼수있고 저장할수있다. (그룹원들 포함)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 일정에서는 그룹 관리자, 그룹원들 모두 볼수있으며 자신의 일정을 공유할수있고 그룹 관리자는 그룹 일정을 올릴수있다.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타이머 기록 탭에서는 하루, 일주일 통합 몇시간했는지 ,평균적으로 몇시간 했는지 볼수있다. 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" y="392075"/>
            <a:ext cx="6366976" cy="46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/>
          <p:nvPr/>
        </p:nvSpPr>
        <p:spPr>
          <a:xfrm>
            <a:off x="1286198" y="2131977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b="0" i="0" lang="ko" sz="1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286205" y="2627843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1286211" y="2355717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1317386" y="2899966"/>
            <a:ext cx="162000" cy="16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선택이 가능하다.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거리순, 최신순 선택시 해당 리스트별로 보여준다.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체크박스 선택시 조건에 해당하는 리스트만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방만들기 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클릭시 상세페이지로 이동한다.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이동하여 리스트를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내용에 해당하는 리스트를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790886"/>
            <a:ext cx="6211416" cy="363248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04160" y="12557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381485" y="137658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580960" y="13225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903560" y="24097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80435" y="13225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762035" y="13765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216435" y="33825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0" y="890598"/>
            <a:ext cx="5724525" cy="3362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17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목록을 보여준다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 상세한 공지사항 내용을 보여준다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7"/>
          <p:cNvSpPr/>
          <p:nvPr/>
        </p:nvSpPr>
        <p:spPr>
          <a:xfrm>
            <a:off x="374660" y="150564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460960" y="15958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988335" y="237644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그동안 1:1 문의한 리스트를 보여준다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764686"/>
            <a:ext cx="6211417" cy="3614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165735" y="17242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1358160" y="15784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286360" y="34500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신고한 리스트를 보여준다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신고당한 리스트를 보여준다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신고하기로 이동된다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765211"/>
            <a:ext cx="6211416" cy="3613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09710" y="190719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336935" y="17412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336935" y="243132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207423" y="32133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자주묻는질문 페이지로 이동한다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카테고리를 선택시 해당 카테고리의 질문 내역이 나온다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766036"/>
            <a:ext cx="6211416" cy="36114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209710" y="21406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294485" y="15855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인원수 선택이 가능하다.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대면, 비대면 조건 선택이 가능하다.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 소개 내용을 작성할수있다..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선택이 가능하다.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사진 첨부가 가능하다.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드롭다운으로 카테고리 선택을 할수있다.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선택하여 위치 선택이 가능하다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지도로 들어가여 위치 선택이 가능하다.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 리스트에 추가된다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 리스트로 돌아간다..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60" y="465516"/>
            <a:ext cx="5724636" cy="400244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3761910" y="951570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572000" y="1144219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740848" y="1545636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739956" y="1836115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493658" y="1144219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449111" y="213970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493658" y="305780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4896036" y="297345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843808" y="413792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437874" y="4134903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b="0" i="0" sz="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99593" y="83061"/>
            <a:ext cx="22239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2" type="body"/>
          </p:nvPr>
        </p:nvSpPr>
        <p:spPr>
          <a:xfrm>
            <a:off x="3923928" y="83061"/>
            <a:ext cx="24972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6516216" y="357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{A5F5FDA3-6ED1-447F-B8AB-27755E8A6A9F}</a:tableStyleId>
              </a:tblPr>
              <a:tblGrid>
                <a:gridCol w="302450"/>
                <a:gridCol w="2235850"/>
              </a:tblGrid>
              <a:tr h="194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E5263"/>
                        </a:buClr>
                        <a:buSzPts val="700"/>
                        <a:buFont typeface="Malgun Gothic"/>
                        <a:buNone/>
                      </a:pPr>
                      <a:r>
                        <a:rPr b="1" lang="ko" sz="700" u="none" cap="none" strike="noStrike">
                          <a:solidFill>
                            <a:srgbClr val="4E526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Summery.</a:t>
                      </a:r>
                      <a:endParaRPr b="1" sz="700" u="none" cap="none" strike="noStrike">
                        <a:solidFill>
                          <a:srgbClr val="4E526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89725">
                <a:tc gridSpan="2">
                  <a:txBody>
                    <a:bodyPr/>
                    <a:lstStyle/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Summery에는 해당 페이지와 관련된 요약사항을 정리해주세요.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Content_#002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76200" lvl="0" marL="7620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Char char="•"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Content_#003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0"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이름을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현인원수/최대인원수를 보여준다.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방장의 프로필을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rPr lang="ko" sz="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소개를 보여준다.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지정된 날짜를 보여준다.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해쉬태그된 내용들을 보여준다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방장과 1:1 채팅방으로 이동된다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그룹의 방장에게 참가신청이 간다.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" sz="6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스터디 그룹 리스트로 이동된다.</a:t>
                      </a:r>
                      <a:endParaRPr b="0"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2"/>
          <p:cNvSpPr txBox="1"/>
          <p:nvPr/>
        </p:nvSpPr>
        <p:spPr>
          <a:xfrm>
            <a:off x="8835189" y="80235"/>
            <a:ext cx="186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" sz="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7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005576"/>
            <a:ext cx="5840426" cy="291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3983303" y="332783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112060" y="160043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718976" y="228590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673259" y="267976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653898" y="186967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718976" y="3057804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735796" y="3533338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193958" y="1599642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329862" y="3533338"/>
            <a:ext cx="216000" cy="195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0" i="0" sz="11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712" y="3624113"/>
            <a:ext cx="1251318" cy="118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