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73" r:id="rId5"/>
    <p:sldId id="326" r:id="rId6"/>
    <p:sldId id="274" r:id="rId7"/>
    <p:sldId id="308" r:id="rId8"/>
    <p:sldId id="303" r:id="rId9"/>
    <p:sldId id="304" r:id="rId10"/>
    <p:sldId id="305" r:id="rId11"/>
    <p:sldId id="275" r:id="rId12"/>
    <p:sldId id="309" r:id="rId13"/>
    <p:sldId id="276" r:id="rId14"/>
    <p:sldId id="277" r:id="rId15"/>
    <p:sldId id="317" r:id="rId16"/>
    <p:sldId id="278" r:id="rId17"/>
    <p:sldId id="279" r:id="rId18"/>
    <p:sldId id="280" r:id="rId19"/>
    <p:sldId id="281" r:id="rId20"/>
    <p:sldId id="282" r:id="rId21"/>
    <p:sldId id="307" r:id="rId22"/>
    <p:sldId id="285" r:id="rId23"/>
    <p:sldId id="286" r:id="rId24"/>
    <p:sldId id="287" r:id="rId25"/>
    <p:sldId id="283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10" r:id="rId38"/>
    <p:sldId id="311" r:id="rId39"/>
    <p:sldId id="298" r:id="rId40"/>
    <p:sldId id="299" r:id="rId41"/>
    <p:sldId id="300" r:id="rId42"/>
    <p:sldId id="301" r:id="rId43"/>
    <p:sldId id="27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D1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64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8F990B-24E5-4499-8C79-4ED219295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1768-BE9B-4942-A8CB-EFAD2A74C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B1D3-CA11-462C-8816-123A2688E88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7F43-CABD-4887-B9A6-4547FDC50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62B5D-88F2-4AEE-AFD3-46FC212370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3B2F-C487-4AD4-A204-7F6ECAAF75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1E18-A233-4803-B0B0-268AE51B02D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8AD7B-6C45-4427-8F54-14247E29E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9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9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solidFill>
            <a:schemeClr val="accent5">
              <a:lumMod val="50000"/>
            </a:schemeClr>
          </a:solidFill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1D6E6-C85E-4B8A-B36A-C2C790D8DF4D}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114800" cy="1940756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90" y="2772428"/>
            <a:ext cx="7289620" cy="2348315"/>
          </a:xfrm>
        </p:spPr>
        <p:txBody>
          <a:bodyPr anchor="t"/>
          <a:lstStyle>
            <a:lvl1pPr algn="ctr">
              <a:defRPr i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91CA36-8A6A-4E57-8DEA-8AB642C2C3E6}"/>
              </a:ext>
            </a:extLst>
          </p:cNvPr>
          <p:cNvGrpSpPr/>
          <p:nvPr userDrawn="1"/>
        </p:nvGrpSpPr>
        <p:grpSpPr>
          <a:xfrm>
            <a:off x="5562369" y="981299"/>
            <a:ext cx="1067263" cy="809829"/>
            <a:chOff x="5539813" y="981299"/>
            <a:chExt cx="1067263" cy="809829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88700BE6-09BC-484A-9BE2-AB6B8F5802BC}"/>
                </a:ext>
              </a:extLst>
            </p:cNvPr>
            <p:cNvSpPr/>
            <p:nvPr/>
          </p:nvSpPr>
          <p:spPr>
            <a:xfrm rot="5400000">
              <a:off x="5851587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C6E262-3E21-4999-B5BE-DE8EE956CD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02453" y="1125304"/>
              <a:ext cx="541983" cy="494781"/>
            </a:xfrm>
            <a:custGeom>
              <a:avLst/>
              <a:gdLst>
                <a:gd name="connsiteX0" fmla="*/ 226139 w 417600"/>
                <a:gd name="connsiteY0" fmla="*/ 0 h 681160"/>
                <a:gd name="connsiteX1" fmla="*/ 417600 w 417600"/>
                <a:gd name="connsiteY1" fmla="*/ 191461 h 681160"/>
                <a:gd name="connsiteX2" fmla="*/ 417600 w 417600"/>
                <a:gd name="connsiteY2" fmla="*/ 489699 h 681160"/>
                <a:gd name="connsiteX3" fmla="*/ 226139 w 417600"/>
                <a:gd name="connsiteY3" fmla="*/ 681160 h 681160"/>
                <a:gd name="connsiteX4" fmla="*/ 0 w 417600"/>
                <a:gd name="connsiteY4" fmla="*/ 340580 h 68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00" h="681160">
                  <a:moveTo>
                    <a:pt x="226139" y="0"/>
                  </a:moveTo>
                  <a:lnTo>
                    <a:pt x="417600" y="191461"/>
                  </a:lnTo>
                  <a:lnTo>
                    <a:pt x="417600" y="489699"/>
                  </a:lnTo>
                  <a:lnTo>
                    <a:pt x="226139" y="681160"/>
                  </a:lnTo>
                  <a:lnTo>
                    <a:pt x="0" y="34058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DA1C7718-1C79-46F9-B6EA-CCE44857FE3E}"/>
                </a:ext>
              </a:extLst>
            </p:cNvPr>
            <p:cNvSpPr/>
            <p:nvPr/>
          </p:nvSpPr>
          <p:spPr>
            <a:xfrm rot="16200000">
              <a:off x="5485473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2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2766218"/>
            <a:ext cx="4114800" cy="1325563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9EBE-63AA-4624-816D-519681369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C175-C936-42DD-97D7-B01713E9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D1C-12E9-473E-A027-0E505EB5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966F-9FBA-4EFC-91B9-E2C18B7B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027-D803-40DE-B7CF-1F8B2BE6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6F06-47D6-453A-A4A1-414C7BE62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51AAD-7A7D-4A14-BAA2-86E8053D5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E615AB-0D5C-403A-BF73-26590545F7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58639 w 12192000"/>
              <a:gd name="connsiteY0" fmla="*/ 344907 h 6858000"/>
              <a:gd name="connsiteX1" fmla="*/ 6069362 w 12192000"/>
              <a:gd name="connsiteY1" fmla="*/ 344907 h 6858000"/>
              <a:gd name="connsiteX2" fmla="*/ 6069362 w 12192000"/>
              <a:gd name="connsiteY2" fmla="*/ 1115999 h 6858000"/>
              <a:gd name="connsiteX3" fmla="*/ 1058639 w 12192000"/>
              <a:gd name="connsiteY3" fmla="*/ 1115999 h 6858000"/>
              <a:gd name="connsiteX4" fmla="*/ 1033586 w 12192000"/>
              <a:gd name="connsiteY4" fmla="*/ 318051 h 6858000"/>
              <a:gd name="connsiteX5" fmla="*/ 1033586 w 12192000"/>
              <a:gd name="connsiteY5" fmla="*/ 1115999 h 6858000"/>
              <a:gd name="connsiteX6" fmla="*/ 864000 w 12192000"/>
              <a:gd name="connsiteY6" fmla="*/ 1115999 h 6858000"/>
              <a:gd name="connsiteX7" fmla="*/ 864000 w 12192000"/>
              <a:gd name="connsiteY7" fmla="*/ 6371999 h 6858000"/>
              <a:gd name="connsiteX8" fmla="*/ 864000 w 12192000"/>
              <a:gd name="connsiteY8" fmla="*/ 6479999 h 6858000"/>
              <a:gd name="connsiteX9" fmla="*/ 6264000 w 12192000"/>
              <a:gd name="connsiteY9" fmla="*/ 6479999 h 6858000"/>
              <a:gd name="connsiteX10" fmla="*/ 6264000 w 12192000"/>
              <a:gd name="connsiteY10" fmla="*/ 6371999 h 6858000"/>
              <a:gd name="connsiteX11" fmla="*/ 6264000 w 12192000"/>
              <a:gd name="connsiteY11" fmla="*/ 1115999 h 6858000"/>
              <a:gd name="connsiteX12" fmla="*/ 6094416 w 12192000"/>
              <a:gd name="connsiteY12" fmla="*/ 1115999 h 6858000"/>
              <a:gd name="connsiteX13" fmla="*/ 6094416 w 12192000"/>
              <a:gd name="connsiteY13" fmla="*/ 318051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58639" y="344907"/>
                </a:moveTo>
                <a:lnTo>
                  <a:pt x="6069362" y="344907"/>
                </a:lnTo>
                <a:lnTo>
                  <a:pt x="6069362" y="1115999"/>
                </a:lnTo>
                <a:lnTo>
                  <a:pt x="1058639" y="1115999"/>
                </a:lnTo>
                <a:close/>
                <a:moveTo>
                  <a:pt x="1033586" y="318051"/>
                </a:moveTo>
                <a:lnTo>
                  <a:pt x="1033586" y="1115999"/>
                </a:lnTo>
                <a:lnTo>
                  <a:pt x="864000" y="1115999"/>
                </a:lnTo>
                <a:lnTo>
                  <a:pt x="864000" y="6371999"/>
                </a:lnTo>
                <a:lnTo>
                  <a:pt x="864000" y="6479999"/>
                </a:lnTo>
                <a:lnTo>
                  <a:pt x="6264000" y="6479999"/>
                </a:lnTo>
                <a:lnTo>
                  <a:pt x="6264000" y="6371999"/>
                </a:lnTo>
                <a:lnTo>
                  <a:pt x="6264000" y="1115999"/>
                </a:lnTo>
                <a:lnTo>
                  <a:pt x="6094416" y="1115999"/>
                </a:lnTo>
                <a:lnTo>
                  <a:pt x="6094416" y="3180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rIns="792000" anchor="ctr">
            <a:noAutofit/>
          </a:bodyPr>
          <a:lstStyle>
            <a:lvl1pPr marL="0" indent="0" algn="r">
              <a:buNone/>
              <a:defRPr i="1"/>
            </a:lvl1pPr>
          </a:lstStyle>
          <a:p>
            <a:r>
              <a:rPr lang="en-US" dirty="0"/>
              <a:t>Drag &amp; Drop or Insert Your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noFill/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BC130-4A17-4F0C-9A10-476CFDF6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2F4497-ABB8-41B2-93D0-ECD1832AAAD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33586" y="318052"/>
            <a:ext cx="5060830" cy="5424867"/>
          </a:xfrm>
          <a:custGeom>
            <a:avLst/>
            <a:gdLst>
              <a:gd name="connsiteX0" fmla="*/ 29714 w 6002337"/>
              <a:gd name="connsiteY0" fmla="*/ 31852 h 6434099"/>
              <a:gd name="connsiteX1" fmla="*/ 29714 w 6002337"/>
              <a:gd name="connsiteY1" fmla="*/ 6402247 h 6434099"/>
              <a:gd name="connsiteX2" fmla="*/ 5972622 w 6002337"/>
              <a:gd name="connsiteY2" fmla="*/ 6402247 h 6434099"/>
              <a:gd name="connsiteX3" fmla="*/ 5972622 w 6002337"/>
              <a:gd name="connsiteY3" fmla="*/ 31852 h 6434099"/>
              <a:gd name="connsiteX4" fmla="*/ 0 w 6002337"/>
              <a:gd name="connsiteY4" fmla="*/ 0 h 6434099"/>
              <a:gd name="connsiteX5" fmla="*/ 6002337 w 6002337"/>
              <a:gd name="connsiteY5" fmla="*/ 0 h 6434099"/>
              <a:gd name="connsiteX6" fmla="*/ 6002337 w 6002337"/>
              <a:gd name="connsiteY6" fmla="*/ 6434099 h 6434099"/>
              <a:gd name="connsiteX7" fmla="*/ 0 w 6002337"/>
              <a:gd name="connsiteY7" fmla="*/ 6434099 h 643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2337" h="6434099">
                <a:moveTo>
                  <a:pt x="29714" y="31852"/>
                </a:moveTo>
                <a:lnTo>
                  <a:pt x="29714" y="6402247"/>
                </a:lnTo>
                <a:lnTo>
                  <a:pt x="5972622" y="6402247"/>
                </a:lnTo>
                <a:lnTo>
                  <a:pt x="5972622" y="31852"/>
                </a:lnTo>
                <a:close/>
                <a:moveTo>
                  <a:pt x="0" y="0"/>
                </a:moveTo>
                <a:lnTo>
                  <a:pt x="6002337" y="0"/>
                </a:lnTo>
                <a:lnTo>
                  <a:pt x="6002337" y="6434099"/>
                </a:lnTo>
                <a:lnTo>
                  <a:pt x="0" y="64340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B1BC04-99B8-4293-A596-337F37F17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7308" y="1571348"/>
            <a:ext cx="1143665" cy="881149"/>
            <a:chOff x="2977308" y="1366554"/>
            <a:chExt cx="1143665" cy="8811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8B0B3A-3298-4A20-B81B-EEB3B81B6FBC}"/>
                </a:ext>
              </a:extLst>
            </p:cNvPr>
            <p:cNvGrpSpPr/>
            <p:nvPr/>
          </p:nvGrpSpPr>
          <p:grpSpPr>
            <a:xfrm>
              <a:off x="2977308" y="1366554"/>
              <a:ext cx="1143665" cy="701149"/>
              <a:chOff x="3255455" y="1367454"/>
              <a:chExt cx="681160" cy="4176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12435D-F0FE-415F-BE90-B91941F4FD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C4B24F98-5089-43E0-B83E-C75A400D8C23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24F3AB-57F5-41DC-8E65-2EBF42D7B729}"/>
                </a:ext>
              </a:extLst>
            </p:cNvPr>
            <p:cNvGrpSpPr/>
            <p:nvPr/>
          </p:nvGrpSpPr>
          <p:grpSpPr>
            <a:xfrm rot="10800000">
              <a:off x="2977308" y="1546554"/>
              <a:ext cx="1143665" cy="701149"/>
              <a:chOff x="3255455" y="1367454"/>
              <a:chExt cx="681160" cy="4176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DD331A-1BA6-4E0B-A15B-8474C9E779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entagon 20">
                <a:extLst>
                  <a:ext uri="{FF2B5EF4-FFF2-40B4-BE49-F238E27FC236}">
                    <a16:creationId xmlns:a16="http://schemas.microsoft.com/office/drawing/2014/main" id="{50CA7A46-A1C2-4E14-964D-FAC5F14EFFE4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2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360000" rIns="90000">
            <a:normAutofit/>
          </a:bodyPr>
          <a:lstStyle>
            <a:lvl1pPr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2196" y="5135035"/>
            <a:ext cx="3932237" cy="102167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3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5670000" rIns="36000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652" y="5135035"/>
            <a:ext cx="5886805" cy="10216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8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125BB-6786-4FBA-908D-90C8A82582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custGeom>
            <a:avLst/>
            <a:gdLst>
              <a:gd name="connsiteX0" fmla="*/ 5575106 w 12182427"/>
              <a:gd name="connsiteY0" fmla="*/ 344908 h 6858000"/>
              <a:gd name="connsiteX1" fmla="*/ 8088376 w 12182427"/>
              <a:gd name="connsiteY1" fmla="*/ 344908 h 6858000"/>
              <a:gd name="connsiteX2" fmla="*/ 9107057 w 12182427"/>
              <a:gd name="connsiteY2" fmla="*/ 344908 h 6858000"/>
              <a:gd name="connsiteX3" fmla="*/ 11620328 w 12182427"/>
              <a:gd name="connsiteY3" fmla="*/ 344908 h 6858000"/>
              <a:gd name="connsiteX4" fmla="*/ 11620328 w 12182427"/>
              <a:gd name="connsiteY4" fmla="*/ 1116000 h 6858000"/>
              <a:gd name="connsiteX5" fmla="*/ 5575106 w 12182427"/>
              <a:gd name="connsiteY5" fmla="*/ 1116000 h 6858000"/>
              <a:gd name="connsiteX6" fmla="*/ 5550052 w 12182427"/>
              <a:gd name="connsiteY6" fmla="*/ 318052 h 6858000"/>
              <a:gd name="connsiteX7" fmla="*/ 5550052 w 12182427"/>
              <a:gd name="connsiteY7" fmla="*/ 1116000 h 6858000"/>
              <a:gd name="connsiteX8" fmla="*/ 5359401 w 12182427"/>
              <a:gd name="connsiteY8" fmla="*/ 1116000 h 6858000"/>
              <a:gd name="connsiteX9" fmla="*/ 5359401 w 12182427"/>
              <a:gd name="connsiteY9" fmla="*/ 6372000 h 6858000"/>
              <a:gd name="connsiteX10" fmla="*/ 5359401 w 12182427"/>
              <a:gd name="connsiteY10" fmla="*/ 6480000 h 6858000"/>
              <a:gd name="connsiteX11" fmla="*/ 11839401 w 12182427"/>
              <a:gd name="connsiteY11" fmla="*/ 6480000 h 6858000"/>
              <a:gd name="connsiteX12" fmla="*/ 11839401 w 12182427"/>
              <a:gd name="connsiteY12" fmla="*/ 6372000 h 6858000"/>
              <a:gd name="connsiteX13" fmla="*/ 11839301 w 12182427"/>
              <a:gd name="connsiteY13" fmla="*/ 6372000 h 6858000"/>
              <a:gd name="connsiteX14" fmla="*/ 11839301 w 12182427"/>
              <a:gd name="connsiteY14" fmla="*/ 1116000 h 6858000"/>
              <a:gd name="connsiteX15" fmla="*/ 11645381 w 12182427"/>
              <a:gd name="connsiteY15" fmla="*/ 1116000 h 6858000"/>
              <a:gd name="connsiteX16" fmla="*/ 11645381 w 12182427"/>
              <a:gd name="connsiteY16" fmla="*/ 318052 h 6858000"/>
              <a:gd name="connsiteX17" fmla="*/ 11620328 w 12182427"/>
              <a:gd name="connsiteY17" fmla="*/ 318052 h 6858000"/>
              <a:gd name="connsiteX18" fmla="*/ 9107057 w 12182427"/>
              <a:gd name="connsiteY18" fmla="*/ 318052 h 6858000"/>
              <a:gd name="connsiteX19" fmla="*/ 8088376 w 12182427"/>
              <a:gd name="connsiteY19" fmla="*/ 318052 h 6858000"/>
              <a:gd name="connsiteX20" fmla="*/ 5575106 w 12182427"/>
              <a:gd name="connsiteY20" fmla="*/ 318052 h 6858000"/>
              <a:gd name="connsiteX21" fmla="*/ 0 w 12182427"/>
              <a:gd name="connsiteY21" fmla="*/ 0 h 6858000"/>
              <a:gd name="connsiteX22" fmla="*/ 12182427 w 12182427"/>
              <a:gd name="connsiteY22" fmla="*/ 0 h 6858000"/>
              <a:gd name="connsiteX23" fmla="*/ 12182427 w 12182427"/>
              <a:gd name="connsiteY23" fmla="*/ 6858000 h 6858000"/>
              <a:gd name="connsiteX24" fmla="*/ 0 w 1218242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2427" h="6858000">
                <a:moveTo>
                  <a:pt x="5575106" y="344908"/>
                </a:moveTo>
                <a:lnTo>
                  <a:pt x="8088376" y="344908"/>
                </a:lnTo>
                <a:lnTo>
                  <a:pt x="9107057" y="344908"/>
                </a:lnTo>
                <a:lnTo>
                  <a:pt x="11620328" y="344908"/>
                </a:lnTo>
                <a:lnTo>
                  <a:pt x="11620328" y="1116000"/>
                </a:lnTo>
                <a:lnTo>
                  <a:pt x="5575106" y="1116000"/>
                </a:lnTo>
                <a:close/>
                <a:moveTo>
                  <a:pt x="5550052" y="318052"/>
                </a:moveTo>
                <a:lnTo>
                  <a:pt x="5550052" y="1116000"/>
                </a:lnTo>
                <a:lnTo>
                  <a:pt x="5359401" y="1116000"/>
                </a:lnTo>
                <a:lnTo>
                  <a:pt x="5359401" y="6372000"/>
                </a:lnTo>
                <a:lnTo>
                  <a:pt x="5359401" y="6480000"/>
                </a:lnTo>
                <a:lnTo>
                  <a:pt x="11839401" y="6480000"/>
                </a:lnTo>
                <a:lnTo>
                  <a:pt x="11839401" y="6372000"/>
                </a:lnTo>
                <a:lnTo>
                  <a:pt x="11839301" y="6372000"/>
                </a:lnTo>
                <a:lnTo>
                  <a:pt x="11839301" y="1116000"/>
                </a:lnTo>
                <a:lnTo>
                  <a:pt x="11645381" y="1116000"/>
                </a:lnTo>
                <a:lnTo>
                  <a:pt x="11645381" y="318052"/>
                </a:lnTo>
                <a:lnTo>
                  <a:pt x="11620328" y="318052"/>
                </a:lnTo>
                <a:lnTo>
                  <a:pt x="9107057" y="318052"/>
                </a:lnTo>
                <a:lnTo>
                  <a:pt x="8088376" y="318052"/>
                </a:lnTo>
                <a:lnTo>
                  <a:pt x="5575106" y="318052"/>
                </a:lnTo>
                <a:close/>
                <a:moveTo>
                  <a:pt x="0" y="0"/>
                </a:moveTo>
                <a:lnTo>
                  <a:pt x="12182427" y="0"/>
                </a:lnTo>
                <a:lnTo>
                  <a:pt x="12182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1368000" anchor="ctr">
            <a:noAutofit/>
          </a:bodyPr>
          <a:lstStyle>
            <a:lvl1pPr marL="0" indent="0" algn="l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89928A-6D79-464E-B588-1951C7BC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  <a:noFill/>
        </p:spPr>
        <p:txBody>
          <a:bodyPr tIns="252000" bIns="3888000" anchor="t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F56D8-8E24-456A-8539-351E2054E8BB}"/>
              </a:ext>
            </a:extLst>
          </p:cNvPr>
          <p:cNvSpPr/>
          <p:nvPr userDrawn="1"/>
        </p:nvSpPr>
        <p:spPr>
          <a:xfrm>
            <a:off x="5359400" y="6372000"/>
            <a:ext cx="64799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A4A981-D13E-4CBF-B1B9-9BD7D545B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525" y="2794552"/>
            <a:ext cx="6072188" cy="30728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D12B0-2D62-45AC-AE84-26428B62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2A3941-2D95-4A84-B382-159E988C09D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flipH="1" flipV="1">
            <a:off x="5550051" y="318052"/>
            <a:ext cx="6095329" cy="2149666"/>
          </a:xfrm>
          <a:custGeom>
            <a:avLst/>
            <a:gdLst>
              <a:gd name="connsiteX0" fmla="*/ 6070276 w 6095329"/>
              <a:gd name="connsiteY0" fmla="*/ 2122810 h 2149666"/>
              <a:gd name="connsiteX1" fmla="*/ 6070276 w 6095329"/>
              <a:gd name="connsiteY1" fmla="*/ 26856 h 2149666"/>
              <a:gd name="connsiteX2" fmla="*/ 3557005 w 6095329"/>
              <a:gd name="connsiteY2" fmla="*/ 26856 h 2149666"/>
              <a:gd name="connsiteX3" fmla="*/ 2538324 w 6095329"/>
              <a:gd name="connsiteY3" fmla="*/ 26856 h 2149666"/>
              <a:gd name="connsiteX4" fmla="*/ 25053 w 6095329"/>
              <a:gd name="connsiteY4" fmla="*/ 26856 h 2149666"/>
              <a:gd name="connsiteX5" fmla="*/ 25053 w 6095329"/>
              <a:gd name="connsiteY5" fmla="*/ 2122810 h 2149666"/>
              <a:gd name="connsiteX6" fmla="*/ 2538324 w 6095329"/>
              <a:gd name="connsiteY6" fmla="*/ 2122810 h 2149666"/>
              <a:gd name="connsiteX7" fmla="*/ 3557005 w 6095329"/>
              <a:gd name="connsiteY7" fmla="*/ 2122810 h 2149666"/>
              <a:gd name="connsiteX8" fmla="*/ 6095329 w 6095329"/>
              <a:gd name="connsiteY8" fmla="*/ 2149666 h 2149666"/>
              <a:gd name="connsiteX9" fmla="*/ 6070276 w 6095329"/>
              <a:gd name="connsiteY9" fmla="*/ 2149666 h 2149666"/>
              <a:gd name="connsiteX10" fmla="*/ 3557005 w 6095329"/>
              <a:gd name="connsiteY10" fmla="*/ 2149666 h 2149666"/>
              <a:gd name="connsiteX11" fmla="*/ 2538324 w 6095329"/>
              <a:gd name="connsiteY11" fmla="*/ 2149666 h 2149666"/>
              <a:gd name="connsiteX12" fmla="*/ 25053 w 6095329"/>
              <a:gd name="connsiteY12" fmla="*/ 2149666 h 2149666"/>
              <a:gd name="connsiteX13" fmla="*/ 0 w 6095329"/>
              <a:gd name="connsiteY13" fmla="*/ 2149666 h 2149666"/>
              <a:gd name="connsiteX14" fmla="*/ 0 w 6095329"/>
              <a:gd name="connsiteY14" fmla="*/ 0 h 2149666"/>
              <a:gd name="connsiteX15" fmla="*/ 25053 w 6095329"/>
              <a:gd name="connsiteY15" fmla="*/ 0 h 2149666"/>
              <a:gd name="connsiteX16" fmla="*/ 2538324 w 6095329"/>
              <a:gd name="connsiteY16" fmla="*/ 0 h 2149666"/>
              <a:gd name="connsiteX17" fmla="*/ 3557005 w 6095329"/>
              <a:gd name="connsiteY17" fmla="*/ 0 h 2149666"/>
              <a:gd name="connsiteX18" fmla="*/ 6070276 w 6095329"/>
              <a:gd name="connsiteY18" fmla="*/ 0 h 2149666"/>
              <a:gd name="connsiteX19" fmla="*/ 6095329 w 6095329"/>
              <a:gd name="connsiteY19" fmla="*/ 0 h 21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5329" h="2149666">
                <a:moveTo>
                  <a:pt x="6070276" y="2122810"/>
                </a:moveTo>
                <a:lnTo>
                  <a:pt x="6070276" y="26856"/>
                </a:lnTo>
                <a:lnTo>
                  <a:pt x="3557005" y="26856"/>
                </a:lnTo>
                <a:lnTo>
                  <a:pt x="2538324" y="26856"/>
                </a:lnTo>
                <a:lnTo>
                  <a:pt x="25053" y="26856"/>
                </a:lnTo>
                <a:lnTo>
                  <a:pt x="25053" y="2122810"/>
                </a:lnTo>
                <a:lnTo>
                  <a:pt x="2538324" y="2122810"/>
                </a:lnTo>
                <a:lnTo>
                  <a:pt x="3557005" y="2122810"/>
                </a:lnTo>
                <a:close/>
                <a:moveTo>
                  <a:pt x="6095329" y="2149666"/>
                </a:moveTo>
                <a:lnTo>
                  <a:pt x="6070276" y="2149666"/>
                </a:lnTo>
                <a:lnTo>
                  <a:pt x="3557005" y="2149666"/>
                </a:lnTo>
                <a:lnTo>
                  <a:pt x="2538324" y="2149666"/>
                </a:lnTo>
                <a:lnTo>
                  <a:pt x="25053" y="2149666"/>
                </a:lnTo>
                <a:lnTo>
                  <a:pt x="0" y="2149666"/>
                </a:lnTo>
                <a:lnTo>
                  <a:pt x="0" y="0"/>
                </a:lnTo>
                <a:lnTo>
                  <a:pt x="25053" y="0"/>
                </a:lnTo>
                <a:lnTo>
                  <a:pt x="2538324" y="0"/>
                </a:lnTo>
                <a:lnTo>
                  <a:pt x="3557005" y="0"/>
                </a:lnTo>
                <a:lnTo>
                  <a:pt x="6070276" y="0"/>
                </a:lnTo>
                <a:lnTo>
                  <a:pt x="609532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C6FE-7AAD-451E-876C-91BCE0BD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9EB9-1CA8-44AC-8147-C1075E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E00AA2-5AF6-4091-A26A-93450CB80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A4FB6A-5C22-4D6C-9099-DF1DDF84A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AE9C-7360-4D33-8F4A-D25A877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0748-0FD1-4917-AE27-0368252D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93F6F6-2F09-4629-B138-2F81A442F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D5FEE-1F25-4E8B-950B-6C194748D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731-C950-4EDB-BAA4-9EB3B824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7C3F-5244-4B69-A3C9-C112F98E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275B-5BE7-4E06-AD1A-EEE0109B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B351-2A30-4ECC-AEF0-720AEFCF7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6404-2DA8-4D44-BE28-C9B22C79F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2A4F-9702-4A98-8216-DB9DF71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C87F-622A-4619-8F5D-B5673D21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849D-A511-4EDA-8C7E-A0CB4C73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D0C3-5FC1-43B2-843B-4F54BD62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0B9CC-7B29-416E-BC4F-6E4E6830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7B309A-1B51-434F-A302-CD45E763C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7C6E69-F3DE-4456-8E4B-86DEDD805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6D30-36E1-4F7F-84F3-D9266E1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1A3CA-80AB-4E95-9108-57756347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E15E-0AD5-440E-9097-74B03C10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A161-3FB7-4DAC-A14F-0315D875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9" r:id="rId11"/>
    <p:sldLayoutId id="2147483663" r:id="rId12"/>
    <p:sldLayoutId id="2147483660" r:id="rId13"/>
    <p:sldLayoutId id="2147483655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Garamond" panose="02020404030301010803" pitchFamily="18" charset="0"/>
        <a:buChar char="♦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09D77CA-5613-448F-9689-5FED301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</p:spPr>
        <p:txBody>
          <a:bodyPr/>
          <a:lstStyle/>
          <a:p>
            <a:r>
              <a:rPr lang="en-US" dirty="0"/>
              <a:t>Convenience </a:t>
            </a:r>
            <a:br>
              <a:rPr lang="en-US" dirty="0"/>
            </a:br>
            <a:r>
              <a:rPr lang="en-US" dirty="0"/>
              <a:t>At Your Fingertips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C81634-C384-4B8E-8072-4602ED8D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/>
          <a:lstStyle/>
          <a:p>
            <a:r>
              <a:rPr lang="en-US" dirty="0"/>
              <a:t>Applications Security Project| SF-1802</a:t>
            </a:r>
          </a:p>
        </p:txBody>
      </p:sp>
      <p:pic>
        <p:nvPicPr>
          <p:cNvPr id="69" name="Picture Placeholder 68" descr="Empty chairs around a table">
            <a:extLst>
              <a:ext uri="{FF2B5EF4-FFF2-40B4-BE49-F238E27FC236}">
                <a16:creationId xmlns:a16="http://schemas.microsoft.com/office/drawing/2014/main" id="{DC5F12CA-7566-4270-9522-174AF69A4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19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A3ABC-C8F0-475E-924C-395C7ADF2507}"/>
              </a:ext>
            </a:extLst>
          </p:cNvPr>
          <p:cNvSpPr txBox="1"/>
          <p:nvPr/>
        </p:nvSpPr>
        <p:spPr>
          <a:xfrm>
            <a:off x="174564" y="1921871"/>
            <a:ext cx="11842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Name must be between </a:t>
            </a:r>
            <a:r>
              <a:rPr lang="en-US" sz="2400" dirty="0">
                <a:solidFill>
                  <a:srgbClr val="92D050"/>
                </a:solidFill>
              </a:rPr>
              <a:t>4 and 16 characters </a:t>
            </a:r>
            <a:r>
              <a:rPr lang="en-US" sz="2400" dirty="0">
                <a:solidFill>
                  <a:schemeClr val="bg1"/>
                </a:solidFill>
              </a:rPr>
              <a:t>(inclusive)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Name cannot contain any </a:t>
            </a:r>
            <a:r>
              <a:rPr lang="en-US" sz="2400" dirty="0">
                <a:solidFill>
                  <a:srgbClr val="FF0000"/>
                </a:solidFill>
              </a:rPr>
              <a:t>special character </a:t>
            </a:r>
            <a:r>
              <a:rPr lang="en-US" sz="2400" dirty="0">
                <a:solidFill>
                  <a:schemeClr val="bg1"/>
                </a:solidFill>
              </a:rPr>
              <a:t>(e.g. *&lt;&gt;!=_)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^([_A-z0-9]){4,16}$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Password MUST BE </a:t>
            </a:r>
            <a:r>
              <a:rPr lang="en-US" sz="2400" dirty="0">
                <a:solidFill>
                  <a:srgbClr val="92D050"/>
                </a:solidFill>
              </a:rPr>
              <a:t>between 7 and 20 characters </a:t>
            </a:r>
            <a:r>
              <a:rPr lang="en-US" sz="2400" dirty="0">
                <a:solidFill>
                  <a:schemeClr val="bg1"/>
                </a:solidFill>
              </a:rPr>
              <a:t>(inclusive)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Password must contain at least one </a:t>
            </a:r>
            <a:r>
              <a:rPr lang="en-US" sz="2400" dirty="0">
                <a:solidFill>
                  <a:srgbClr val="92D050"/>
                </a:solidFill>
              </a:rPr>
              <a:t>number</a:t>
            </a:r>
            <a:r>
              <a:rPr lang="en-US" sz="2400" dirty="0">
                <a:solidFill>
                  <a:schemeClr val="bg1"/>
                </a:solidFill>
              </a:rPr>
              <a:t>, one </a:t>
            </a:r>
            <a:r>
              <a:rPr lang="en-US" sz="2400" dirty="0">
                <a:solidFill>
                  <a:srgbClr val="92D050"/>
                </a:solidFill>
              </a:rPr>
              <a:t>lowercase</a:t>
            </a:r>
            <a:r>
              <a:rPr lang="en-US" sz="2400" dirty="0">
                <a:solidFill>
                  <a:schemeClr val="bg1"/>
                </a:solidFill>
              </a:rPr>
              <a:t> and one </a:t>
            </a:r>
            <a:r>
              <a:rPr lang="en-US" sz="2400" dirty="0">
                <a:solidFill>
                  <a:srgbClr val="92D050"/>
                </a:solidFill>
              </a:rPr>
              <a:t>uppercase</a:t>
            </a:r>
            <a:r>
              <a:rPr lang="en-US" sz="2400" dirty="0">
                <a:solidFill>
                  <a:schemeClr val="bg1"/>
                </a:solidFill>
              </a:rPr>
              <a:t> letter, and one </a:t>
            </a:r>
            <a:r>
              <a:rPr lang="en-US" sz="2400" dirty="0">
                <a:solidFill>
                  <a:srgbClr val="92D050"/>
                </a:solidFill>
              </a:rPr>
              <a:t>special character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Password must be changed </a:t>
            </a:r>
            <a:r>
              <a:rPr lang="en-US" sz="2400" dirty="0">
                <a:solidFill>
                  <a:srgbClr val="92D050"/>
                </a:solidFill>
              </a:rPr>
              <a:t>every 30 days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Password can only be changed </a:t>
            </a:r>
            <a:r>
              <a:rPr lang="en-US" sz="2400" dirty="0">
                <a:solidFill>
                  <a:srgbClr val="FF0000"/>
                </a:solidFill>
              </a:rPr>
              <a:t>every 3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^(?=[a-zA-Z0-9!@#$%^&amp;*()+_{};:'&lt;&gt;,./?-]{7,20}$)(?=.*?[a-z])(?=.*?[0-9])(?=.*?[!@#$%^&amp;*()+_{};:'&lt;&gt;,./?-]).*</a:t>
            </a:r>
          </a:p>
          <a:p>
            <a:endParaRPr lang="en-SG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Email must be valid (\w @ [numbers/letters] . [numbers/letters] .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^\w+@[a-zA-Z0-9_]+?(\.[a-</a:t>
            </a:r>
            <a:r>
              <a:rPr lang="en-S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-Z]{2,20}){1,10}$</a:t>
            </a:r>
            <a:endParaRPr lang="en-SG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ED6EF-BCB4-4DFE-981F-96CE0CE9A22D}"/>
              </a:ext>
            </a:extLst>
          </p:cNvPr>
          <p:cNvSpPr txBox="1"/>
          <p:nvPr/>
        </p:nvSpPr>
        <p:spPr>
          <a:xfrm>
            <a:off x="174564" y="525275"/>
            <a:ext cx="6714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User Account Policy</a:t>
            </a:r>
          </a:p>
        </p:txBody>
      </p:sp>
    </p:spTree>
    <p:extLst>
      <p:ext uri="{BB962C8B-B14F-4D97-AF65-F5344CB8AC3E}">
        <p14:creationId xmlns:p14="http://schemas.microsoft.com/office/powerpoint/2010/main" val="39660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CED4D0F8-86DD-4EB1-A05A-4E6C020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2784058"/>
            <a:ext cx="1122374" cy="112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AF33-C799-449C-BAE0-32B96F632234}"/>
              </a:ext>
            </a:extLst>
          </p:cNvPr>
          <p:cNvSpPr txBox="1"/>
          <p:nvPr/>
        </p:nvSpPr>
        <p:spPr>
          <a:xfrm>
            <a:off x="20473" y="2334647"/>
            <a:ext cx="250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‘Forgot Password’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847FA17-D8C7-4F34-8718-E1788F91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81" y="2784058"/>
            <a:ext cx="1122374" cy="112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E4E0B-5A27-4FF6-A98A-09E9E06A968B}"/>
              </a:ext>
            </a:extLst>
          </p:cNvPr>
          <p:cNvSpPr txBox="1"/>
          <p:nvPr/>
        </p:nvSpPr>
        <p:spPr>
          <a:xfrm>
            <a:off x="2547095" y="2334737"/>
            <a:ext cx="13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052AA-3886-4E40-B6B3-36BA50DDC90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535836" y="3345245"/>
            <a:ext cx="112114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B0D4F6-D9A2-483F-A197-6479069CA9A1}"/>
              </a:ext>
            </a:extLst>
          </p:cNvPr>
          <p:cNvCxnSpPr>
            <a:cxnSpLocks/>
          </p:cNvCxnSpPr>
          <p:nvPr/>
        </p:nvCxnSpPr>
        <p:spPr>
          <a:xfrm rot="5400000">
            <a:off x="2096409" y="2784675"/>
            <a:ext cx="12700" cy="2243519"/>
          </a:xfrm>
          <a:prstGeom prst="curvedConnector3">
            <a:avLst>
              <a:gd name="adj1" fmla="val 48757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CC3947-9B8B-4DC7-AD71-0913B084C57C}"/>
              </a:ext>
            </a:extLst>
          </p:cNvPr>
          <p:cNvSpPr txBox="1"/>
          <p:nvPr/>
        </p:nvSpPr>
        <p:spPr>
          <a:xfrm>
            <a:off x="489366" y="4707045"/>
            <a:ext cx="513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Username doesn’t exist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Function used recently (3&lt; days)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A25D3-2642-412C-8654-FF89BD156B72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412932" y="3345245"/>
            <a:ext cx="3975891" cy="31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814F0B-24EF-41CC-9C3C-0CC24210BD8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779355" y="3345245"/>
            <a:ext cx="1504850" cy="317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1AEC7-B26A-4673-AA6A-4AA2AA6DF2B6}"/>
              </a:ext>
            </a:extLst>
          </p:cNvPr>
          <p:cNvSpPr txBox="1"/>
          <p:nvPr/>
        </p:nvSpPr>
        <p:spPr>
          <a:xfrm>
            <a:off x="4339927" y="2011382"/>
            <a:ext cx="319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92D050"/>
                </a:solidFill>
              </a:rPr>
              <a:t>Send Email</a:t>
            </a:r>
          </a:p>
          <a:p>
            <a:r>
              <a:rPr lang="en-SG" sz="2400" dirty="0">
                <a:solidFill>
                  <a:srgbClr val="92D050"/>
                </a:solidFill>
              </a:rPr>
              <a:t>containing new password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738D92-E6F1-4A1C-9FAF-C06D996697C5}"/>
              </a:ext>
            </a:extLst>
          </p:cNvPr>
          <p:cNvSpPr txBox="1"/>
          <p:nvPr/>
        </p:nvSpPr>
        <p:spPr>
          <a:xfrm>
            <a:off x="1974945" y="512471"/>
            <a:ext cx="7747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Forgot Password Process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43EF4D6A-1076-4FB8-90CF-D92F60ED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823" y="2650387"/>
            <a:ext cx="1389715" cy="1389715"/>
          </a:xfrm>
          <a:prstGeom prst="rect">
            <a:avLst/>
          </a:prstGeom>
        </p:spPr>
      </p:pic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F0368F4-0CC0-4770-AB84-33A961CD9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05" y="2784058"/>
            <a:ext cx="1128727" cy="11287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C896F7-C6F4-48E3-97DF-1D0D1638181B}"/>
              </a:ext>
            </a:extLst>
          </p:cNvPr>
          <p:cNvSpPr txBox="1"/>
          <p:nvPr/>
        </p:nvSpPr>
        <p:spPr>
          <a:xfrm>
            <a:off x="8216110" y="4033820"/>
            <a:ext cx="397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Email sent through SMTP port 587 (SSL-Encrypted)</a:t>
            </a:r>
          </a:p>
          <a:p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Provides Confidentiality through TLS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1FEDD-83ED-4E32-AE15-951C818D249E}"/>
              </a:ext>
            </a:extLst>
          </p:cNvPr>
          <p:cNvSpPr txBox="1"/>
          <p:nvPr/>
        </p:nvSpPr>
        <p:spPr>
          <a:xfrm>
            <a:off x="9986796" y="2198182"/>
            <a:ext cx="179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Email Server</a:t>
            </a:r>
          </a:p>
        </p:txBody>
      </p:sp>
      <p:pic>
        <p:nvPicPr>
          <p:cNvPr id="36" name="Picture 35" descr="A picture containing room&#10;&#10;Description automatically generated">
            <a:extLst>
              <a:ext uri="{FF2B5EF4-FFF2-40B4-BE49-F238E27FC236}">
                <a16:creationId xmlns:a16="http://schemas.microsoft.com/office/drawing/2014/main" id="{87B74E2B-0A58-4F7B-A458-4D1E21FB7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867" y="4731855"/>
            <a:ext cx="1389714" cy="138971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33A20-3775-4227-A985-13AB9DAC4A78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3779355" y="3345245"/>
            <a:ext cx="3134512" cy="2081467"/>
          </a:xfrm>
          <a:prstGeom prst="curvedConnector3">
            <a:avLst>
              <a:gd name="adj1" fmla="val 21678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F25173-448A-4650-A11A-0C6405FE599B}"/>
              </a:ext>
            </a:extLst>
          </p:cNvPr>
          <p:cNvSpPr txBox="1"/>
          <p:nvPr/>
        </p:nvSpPr>
        <p:spPr>
          <a:xfrm>
            <a:off x="4338836" y="2013515"/>
            <a:ext cx="319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92D050"/>
                </a:solidFill>
              </a:rPr>
              <a:t>Send Email</a:t>
            </a:r>
          </a:p>
          <a:p>
            <a:r>
              <a:rPr lang="en-SG" sz="2400" dirty="0">
                <a:solidFill>
                  <a:srgbClr val="92D050"/>
                </a:solidFill>
              </a:rPr>
              <a:t>containing new password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F98BD1-FD71-4A0A-923C-094CA62D0FF9}"/>
              </a:ext>
            </a:extLst>
          </p:cNvPr>
          <p:cNvSpPr txBox="1"/>
          <p:nvPr/>
        </p:nvSpPr>
        <p:spPr>
          <a:xfrm>
            <a:off x="4529546" y="4291546"/>
            <a:ext cx="319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92D050"/>
                </a:solidFill>
              </a:rPr>
              <a:t>Update new password for user</a:t>
            </a:r>
          </a:p>
        </p:txBody>
      </p:sp>
    </p:spTree>
    <p:extLst>
      <p:ext uri="{BB962C8B-B14F-4D97-AF65-F5344CB8AC3E}">
        <p14:creationId xmlns:p14="http://schemas.microsoft.com/office/powerpoint/2010/main" val="268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2BA81-C82B-4C3A-844F-9CEFD816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7" y="1793566"/>
            <a:ext cx="9248775" cy="1885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E506A1-84CC-4701-9589-618940F5A5F1}"/>
              </a:ext>
            </a:extLst>
          </p:cNvPr>
          <p:cNvSpPr/>
          <p:nvPr/>
        </p:nvSpPr>
        <p:spPr>
          <a:xfrm>
            <a:off x="3542189" y="2902997"/>
            <a:ext cx="2059621" cy="23997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4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CED4D0F8-86DD-4EB1-A05A-4E6C020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2784058"/>
            <a:ext cx="1122374" cy="112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AF33-C799-449C-BAE0-32B96F632234}"/>
              </a:ext>
            </a:extLst>
          </p:cNvPr>
          <p:cNvSpPr txBox="1"/>
          <p:nvPr/>
        </p:nvSpPr>
        <p:spPr>
          <a:xfrm>
            <a:off x="13963" y="2406264"/>
            <a:ext cx="264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‘Change Password’</a:t>
            </a:r>
          </a:p>
        </p:txBody>
      </p:sp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643CFFF7-28C8-494A-ADB1-B57B8F65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286" y="2599996"/>
            <a:ext cx="1389714" cy="1389714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847FA17-D8C7-4F34-8718-E1788F91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81" y="2784058"/>
            <a:ext cx="1122374" cy="112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E4E0B-5A27-4FF6-A98A-09E9E06A968B}"/>
              </a:ext>
            </a:extLst>
          </p:cNvPr>
          <p:cNvSpPr txBox="1"/>
          <p:nvPr/>
        </p:nvSpPr>
        <p:spPr>
          <a:xfrm>
            <a:off x="2529662" y="2328744"/>
            <a:ext cx="13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052AA-3886-4E40-B6B3-36BA50DDC90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535836" y="3345245"/>
            <a:ext cx="112114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B0D4F6-D9A2-483F-A197-6479069CA9A1}"/>
              </a:ext>
            </a:extLst>
          </p:cNvPr>
          <p:cNvCxnSpPr>
            <a:cxnSpLocks/>
          </p:cNvCxnSpPr>
          <p:nvPr/>
        </p:nvCxnSpPr>
        <p:spPr>
          <a:xfrm rot="5400000">
            <a:off x="2096409" y="2784676"/>
            <a:ext cx="12700" cy="2243519"/>
          </a:xfrm>
          <a:prstGeom prst="curvedConnector3">
            <a:avLst>
              <a:gd name="adj1" fmla="val 48757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CC3947-9B8B-4DC7-AD71-0913B084C57C}"/>
              </a:ext>
            </a:extLst>
          </p:cNvPr>
          <p:cNvSpPr txBox="1"/>
          <p:nvPr/>
        </p:nvSpPr>
        <p:spPr>
          <a:xfrm>
            <a:off x="169530" y="4749464"/>
            <a:ext cx="469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Invalid 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Old Password == New Password</a:t>
            </a:r>
          </a:p>
        </p:txBody>
      </p:sp>
      <p:pic>
        <p:nvPicPr>
          <p:cNvPr id="1026" name="Picture 2" descr="Image result for hash function icon">
            <a:extLst>
              <a:ext uri="{FF2B5EF4-FFF2-40B4-BE49-F238E27FC236}">
                <a16:creationId xmlns:a16="http://schemas.microsoft.com/office/drawing/2014/main" id="{196830EF-D580-427C-BFD2-34FC42DE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0" y="2737107"/>
            <a:ext cx="1216276" cy="1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814F0B-24EF-41CC-9C3C-0CC24210BD81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3779355" y="3345245"/>
            <a:ext cx="113221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1AEC7-B26A-4673-AA6A-4AA2AA6DF2B6}"/>
              </a:ext>
            </a:extLst>
          </p:cNvPr>
          <p:cNvSpPr txBox="1"/>
          <p:nvPr/>
        </p:nvSpPr>
        <p:spPr>
          <a:xfrm>
            <a:off x="4876801" y="1583729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Hash and Salt old Password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34E4C34-CD70-4FAC-A624-118A21D06524}"/>
              </a:ext>
            </a:extLst>
          </p:cNvPr>
          <p:cNvCxnSpPr>
            <a:cxnSpLocks/>
            <a:stCxn id="17" idx="2"/>
            <a:endCxn id="9" idx="2"/>
          </p:cNvCxnSpPr>
          <p:nvPr/>
        </p:nvCxnSpPr>
        <p:spPr>
          <a:xfrm rot="5400000" flipH="1" flipV="1">
            <a:off x="9951387" y="2492118"/>
            <a:ext cx="48164" cy="3043348"/>
          </a:xfrm>
          <a:prstGeom prst="curvedConnector3">
            <a:avLst>
              <a:gd name="adj1" fmla="val -585221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7738D92-E6F1-4A1C-9FAF-C06D996697C5}"/>
              </a:ext>
            </a:extLst>
          </p:cNvPr>
          <p:cNvSpPr txBox="1"/>
          <p:nvPr/>
        </p:nvSpPr>
        <p:spPr>
          <a:xfrm>
            <a:off x="2086793" y="526446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Change Password Process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A43F4F4-9B52-47F5-918F-BB593DEA2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856" y="2599996"/>
            <a:ext cx="1437878" cy="1437878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A6374F-8B56-49FB-B407-78591F25A40D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9172734" y="3294853"/>
            <a:ext cx="1629552" cy="240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33">
            <a:extLst>
              <a:ext uri="{FF2B5EF4-FFF2-40B4-BE49-F238E27FC236}">
                <a16:creationId xmlns:a16="http://schemas.microsoft.com/office/drawing/2014/main" id="{F5A921DE-886F-4A8B-BF62-DD3F8E676C04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 flipV="1">
            <a:off x="6127846" y="3318935"/>
            <a:ext cx="1607010" cy="263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87CEFC-F935-42A6-AD68-98466A02CBAD}"/>
              </a:ext>
            </a:extLst>
          </p:cNvPr>
          <p:cNvSpPr txBox="1"/>
          <p:nvPr/>
        </p:nvSpPr>
        <p:spPr>
          <a:xfrm>
            <a:off x="7477546" y="2183893"/>
            <a:ext cx="231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Verify Password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4FC73DC-9944-49FB-8D5C-B18C1F19133A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648501" y="232580"/>
            <a:ext cx="131442" cy="7479146"/>
          </a:xfrm>
          <a:prstGeom prst="curvedConnector3">
            <a:avLst>
              <a:gd name="adj1" fmla="val -17391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E386E9-306E-4ED1-BF58-016D9E017CA5}"/>
              </a:ext>
            </a:extLst>
          </p:cNvPr>
          <p:cNvSpPr txBox="1"/>
          <p:nvPr/>
        </p:nvSpPr>
        <p:spPr>
          <a:xfrm>
            <a:off x="5372688" y="4513177"/>
            <a:ext cx="27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Invalid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51CD7-DFE0-4097-AD96-DF84FB0778A8}"/>
              </a:ext>
            </a:extLst>
          </p:cNvPr>
          <p:cNvSpPr txBox="1"/>
          <p:nvPr/>
        </p:nvSpPr>
        <p:spPr>
          <a:xfrm>
            <a:off x="10546612" y="1353700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Retrieve Hashed Password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2FED5-E610-421B-BCF8-C6CED508050B}"/>
              </a:ext>
            </a:extLst>
          </p:cNvPr>
          <p:cNvSpPr txBox="1"/>
          <p:nvPr/>
        </p:nvSpPr>
        <p:spPr>
          <a:xfrm>
            <a:off x="8291744" y="4477816"/>
            <a:ext cx="390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Update new password for user</a:t>
            </a:r>
          </a:p>
        </p:txBody>
      </p:sp>
    </p:spTree>
    <p:extLst>
      <p:ext uri="{BB962C8B-B14F-4D97-AF65-F5344CB8AC3E}">
        <p14:creationId xmlns:p14="http://schemas.microsoft.com/office/powerpoint/2010/main" val="17782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867782"/>
            <a:ext cx="10422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E3F3D1"/>
                </a:solidFill>
              </a:rPr>
              <a:t>User Guide Page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rgbClr val="92D050"/>
                </a:solidFill>
              </a:rPr>
              <a:t>Password Policy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rgbClr val="92D050"/>
                </a:solidFill>
              </a:rPr>
              <a:t>Secure Account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rgbClr val="92D050"/>
                </a:solidFill>
              </a:rPr>
              <a:t>Pre-order Food</a:t>
            </a:r>
          </a:p>
          <a:p>
            <a:pPr lvl="1"/>
            <a:endParaRPr lang="en-SG" sz="24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E3F3D1"/>
                </a:solidFill>
              </a:rPr>
              <a:t>Pre-ordering food (buyer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E3F3D1"/>
                </a:solidFill>
              </a:rPr>
              <a:t>Pre-ordering food (seller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Help Pages for Users</a:t>
            </a:r>
          </a:p>
        </p:txBody>
      </p:sp>
    </p:spTree>
    <p:extLst>
      <p:ext uri="{BB962C8B-B14F-4D97-AF65-F5344CB8AC3E}">
        <p14:creationId xmlns:p14="http://schemas.microsoft.com/office/powerpoint/2010/main" val="164260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21048"/>
            <a:ext cx="10422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Here, users can view all the stalls registered with our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Location (Where the stall is located at, e.g. Nanyang Polytechnic)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Stall (Name of the stall)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Located exactly at (e.g. Level 1, #01-25)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Open (user can order food from the stall)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Close (user can only view the menu inside the stall, but cannot order)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“Select Location” Bar for user to search for the location they are interested in (i.e. Location near where they are currently/near their house)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stall name to enter the stall and view the menu inside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POFLocation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836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21048"/>
            <a:ext cx="10422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Here, users can view the menu in the stall and decide what to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Comments (Optional description of the food, e.g. vegetarian, contains seafood)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 (Average review given to the food by all users who ordered it)</a:t>
            </a:r>
          </a:p>
          <a:p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food name or the ‘Order’ icon on the right to view detailed information of the food before the final step of placing an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POFStall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80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74314"/>
            <a:ext cx="10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Here, users can see the forum of review comments given by users who had pre-ordered the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Pax (How many of the food the user is ordering)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 Time (Estimated time the user will arrive at the stall for food collection) (based on the concept of queue)</a:t>
            </a:r>
          </a:p>
          <a:p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‘Confirm Order’ button to place order on the food </a:t>
            </a:r>
            <a:r>
              <a:rPr lang="en-SG" sz="2400" dirty="0">
                <a:solidFill>
                  <a:srgbClr val="00B0F0"/>
                </a:solidFill>
              </a:rPr>
              <a:t>(proceed to demo first)</a:t>
            </a:r>
          </a:p>
          <a:p>
            <a:endParaRPr lang="en-SG" sz="2400" dirty="0">
              <a:solidFill>
                <a:srgbClr val="92D050"/>
              </a:solidFill>
            </a:endParaRPr>
          </a:p>
          <a:p>
            <a:r>
              <a:rPr lang="en-SG" sz="2400" dirty="0">
                <a:solidFill>
                  <a:srgbClr val="00B0F0"/>
                </a:solidFill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Demo with </a:t>
            </a:r>
            <a:r>
              <a:rPr lang="en-SG" sz="2400" dirty="0" err="1">
                <a:solidFill>
                  <a:srgbClr val="00B0F0"/>
                </a:solidFill>
              </a:rPr>
              <a:t>POFCustomerRequests</a:t>
            </a:r>
            <a:endParaRPr lang="en-SG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37669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POFOrder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921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DA5D4-5514-4E6B-A4A1-354CB7385E48}"/>
              </a:ext>
            </a:extLst>
          </p:cNvPr>
          <p:cNvSpPr txBox="1"/>
          <p:nvPr/>
        </p:nvSpPr>
        <p:spPr>
          <a:xfrm>
            <a:off x="559294" y="437669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Concept of Queue</a:t>
            </a:r>
          </a:p>
        </p:txBody>
      </p:sp>
      <p:pic>
        <p:nvPicPr>
          <p:cNvPr id="2050" name="Picture 2" descr="Image result for cashier queue">
            <a:extLst>
              <a:ext uri="{FF2B5EF4-FFF2-40B4-BE49-F238E27FC236}">
                <a16:creationId xmlns:a16="http://schemas.microsoft.com/office/drawing/2014/main" id="{DC343B6D-DFFC-4593-A201-F724E36B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4" y="2028964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3DB15-08B9-437E-B465-A0DE7C2B65FE}"/>
              </a:ext>
            </a:extLst>
          </p:cNvPr>
          <p:cNvSpPr txBox="1"/>
          <p:nvPr/>
        </p:nvSpPr>
        <p:spPr>
          <a:xfrm>
            <a:off x="7208668" y="1974314"/>
            <a:ext cx="431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Each person estimated </a:t>
            </a:r>
            <a:r>
              <a:rPr lang="en-SG" sz="2400" b="1" dirty="0">
                <a:solidFill>
                  <a:srgbClr val="00B0F0"/>
                </a:solidFill>
              </a:rPr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336080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74314"/>
            <a:ext cx="10422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Here, stall owners can view their stall and each stall’s incoming request</a:t>
            </a:r>
          </a:p>
          <a:p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stall name to view incoming requests</a:t>
            </a:r>
            <a:endParaRPr lang="en-SG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37669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POFRequestsCategory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35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12A3-14FA-4B53-B37A-94F06B5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58622"/>
            <a:ext cx="4896775" cy="1940756"/>
          </a:xfrm>
        </p:spPr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456F-342B-491E-B063-5BA268FE5CB4}"/>
              </a:ext>
            </a:extLst>
          </p:cNvPr>
          <p:cNvSpPr txBox="1"/>
          <p:nvPr/>
        </p:nvSpPr>
        <p:spPr>
          <a:xfrm>
            <a:off x="5734974" y="1988598"/>
            <a:ext cx="611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E-commerce app that allows users 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bg1"/>
                </a:solidFill>
              </a:rPr>
              <a:t>Buy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bg1"/>
                </a:solidFill>
              </a:rPr>
              <a:t>Sell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bg1"/>
                </a:solidFill>
              </a:rPr>
              <a:t>Loan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SG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Pre-order food</a:t>
            </a:r>
          </a:p>
        </p:txBody>
      </p:sp>
    </p:spTree>
    <p:extLst>
      <p:ext uri="{BB962C8B-B14F-4D97-AF65-F5344CB8AC3E}">
        <p14:creationId xmlns:p14="http://schemas.microsoft.com/office/powerpoint/2010/main" val="263411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74314"/>
            <a:ext cx="10422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Here, stall owners can view incoming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C000"/>
                </a:solidFill>
              </a:rPr>
              <a:t>Realtime SqlDependency between web server and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C000"/>
                </a:solidFill>
              </a:rPr>
              <a:t>Realtime SignalR between web server and client to send incoming requests</a:t>
            </a:r>
          </a:p>
          <a:p>
            <a:endParaRPr lang="en-SG" sz="2400" dirty="0">
              <a:solidFill>
                <a:srgbClr val="FF0000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‘Confirm purchase’ to view detailed information of each incoming request when the buyer has arrived</a:t>
            </a:r>
            <a:endParaRPr lang="en-SG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37669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POFCustomerRequests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048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9ABBA-1A82-4384-898C-375F7F8842CB}"/>
              </a:ext>
            </a:extLst>
          </p:cNvPr>
          <p:cNvSpPr txBox="1"/>
          <p:nvPr/>
        </p:nvSpPr>
        <p:spPr>
          <a:xfrm>
            <a:off x="559294" y="437669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Ordering Process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A3F2D99-E655-4D46-804E-51DB8DFB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4" y="3429000"/>
            <a:ext cx="854503" cy="854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C7E60-EE44-499E-ADB7-3D512D6C8779}"/>
              </a:ext>
            </a:extLst>
          </p:cNvPr>
          <p:cNvSpPr txBox="1"/>
          <p:nvPr/>
        </p:nvSpPr>
        <p:spPr>
          <a:xfrm>
            <a:off x="559294" y="2293234"/>
            <a:ext cx="98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Buyer places order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1BE934E-3995-4D65-97B9-8C27CDCE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4" y="1865982"/>
            <a:ext cx="854504" cy="854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3DDF6-CAB3-498C-8475-2E71D84BB9A0}"/>
              </a:ext>
            </a:extLst>
          </p:cNvPr>
          <p:cNvSpPr txBox="1"/>
          <p:nvPr/>
        </p:nvSpPr>
        <p:spPr>
          <a:xfrm>
            <a:off x="4503321" y="1411445"/>
            <a:ext cx="141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4F1B55-8AAC-48AD-BA0C-3A0DC76C77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413797" y="2293234"/>
            <a:ext cx="3371207" cy="156301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room&#10;&#10;Description automatically generated">
            <a:extLst>
              <a:ext uri="{FF2B5EF4-FFF2-40B4-BE49-F238E27FC236}">
                <a16:creationId xmlns:a16="http://schemas.microsoft.com/office/drawing/2014/main" id="{38B81F9A-3DC6-4B69-B47A-7DBD9B03B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384" y="5446555"/>
            <a:ext cx="883744" cy="883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DAD91D-5D4E-4350-9BE6-B42D71E4079F}"/>
              </a:ext>
            </a:extLst>
          </p:cNvPr>
          <p:cNvSpPr txBox="1"/>
          <p:nvPr/>
        </p:nvSpPr>
        <p:spPr>
          <a:xfrm>
            <a:off x="2628595" y="5165612"/>
            <a:ext cx="187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Insert new order record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1D1255-85AA-4561-AB30-D579932EDAE2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>
            <a:off x="2317893" y="1389139"/>
            <a:ext cx="1563017" cy="4225710"/>
          </a:xfrm>
          <a:prstGeom prst="curvedConnector3">
            <a:avLst>
              <a:gd name="adj1" fmla="val 1146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E47C49-84F3-4795-8DD5-724C50A1F8D9}"/>
              </a:ext>
            </a:extLst>
          </p:cNvPr>
          <p:cNvSpPr txBox="1"/>
          <p:nvPr/>
        </p:nvSpPr>
        <p:spPr>
          <a:xfrm>
            <a:off x="936961" y="4646189"/>
            <a:ext cx="211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</p:txBody>
      </p:sp>
      <p:cxnSp>
        <p:nvCxnSpPr>
          <p:cNvPr id="52" name="Straight Arrow Connector 12">
            <a:extLst>
              <a:ext uri="{FF2B5EF4-FFF2-40B4-BE49-F238E27FC236}">
                <a16:creationId xmlns:a16="http://schemas.microsoft.com/office/drawing/2014/main" id="{7E27188A-9E50-435A-AA5F-FD14A99748F3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3407350" y="4083520"/>
            <a:ext cx="3167941" cy="441872"/>
          </a:xfrm>
          <a:prstGeom prst="curvedConnector4">
            <a:avLst>
              <a:gd name="adj1" fmla="val 43306"/>
              <a:gd name="adj2" fmla="val 266253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2">
            <a:extLst>
              <a:ext uri="{FF2B5EF4-FFF2-40B4-BE49-F238E27FC236}">
                <a16:creationId xmlns:a16="http://schemas.microsoft.com/office/drawing/2014/main" id="{913726C0-13C4-4743-9F01-764F310A8F49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H="1" flipV="1">
            <a:off x="5212256" y="2720486"/>
            <a:ext cx="441872" cy="3167941"/>
          </a:xfrm>
          <a:prstGeom prst="curvedConnector4">
            <a:avLst>
              <a:gd name="adj1" fmla="val -158217"/>
              <a:gd name="adj2" fmla="val 5837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7CC210-1BB9-494F-BE3B-E9B5007C522D}"/>
              </a:ext>
            </a:extLst>
          </p:cNvPr>
          <p:cNvSpPr txBox="1"/>
          <p:nvPr/>
        </p:nvSpPr>
        <p:spPr>
          <a:xfrm>
            <a:off x="6294109" y="5165612"/>
            <a:ext cx="5637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>
                <a:solidFill>
                  <a:srgbClr val="FFC000"/>
                </a:solidFill>
              </a:rPr>
              <a:t>SqlDependency </a:t>
            </a:r>
          </a:p>
          <a:p>
            <a:r>
              <a:rPr lang="en-SG" sz="2400" dirty="0">
                <a:solidFill>
                  <a:srgbClr val="FFC000"/>
                </a:solidFill>
              </a:rPr>
              <a:t>Update web server that DB change was made</a:t>
            </a:r>
          </a:p>
        </p:txBody>
      </p: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0823C923-1F8C-48D7-87E2-768ADBFA787E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>
            <a:off x="5639508" y="2293234"/>
            <a:ext cx="4724933" cy="15630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graphics&#10;&#10;Description automatically generated">
            <a:extLst>
              <a:ext uri="{FF2B5EF4-FFF2-40B4-BE49-F238E27FC236}">
                <a16:creationId xmlns:a16="http://schemas.microsoft.com/office/drawing/2014/main" id="{A79C514C-738D-465C-A7D2-3DF759733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4441" y="3429000"/>
            <a:ext cx="854503" cy="85450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DDA25DA-511B-4940-8E86-8F6F4078EFA9}"/>
              </a:ext>
            </a:extLst>
          </p:cNvPr>
          <p:cNvSpPr txBox="1"/>
          <p:nvPr/>
        </p:nvSpPr>
        <p:spPr>
          <a:xfrm>
            <a:off x="7615258" y="1660788"/>
            <a:ext cx="306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>
                <a:solidFill>
                  <a:srgbClr val="FFC000"/>
                </a:solidFill>
              </a:rPr>
              <a:t>SignalR</a:t>
            </a:r>
          </a:p>
          <a:p>
            <a:r>
              <a:rPr lang="en-SG" sz="2400" dirty="0">
                <a:solidFill>
                  <a:srgbClr val="FFC000"/>
                </a:solidFill>
              </a:rPr>
              <a:t>Send incoming request to seller(stall owner) </a:t>
            </a:r>
          </a:p>
        </p:txBody>
      </p:sp>
    </p:spTree>
    <p:extLst>
      <p:ext uri="{BB962C8B-B14F-4D97-AF65-F5344CB8AC3E}">
        <p14:creationId xmlns:p14="http://schemas.microsoft.com/office/powerpoint/2010/main" val="32115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563A38-D263-4A25-B1F1-5C5D5E0B0B0E}"/>
              </a:ext>
            </a:extLst>
          </p:cNvPr>
          <p:cNvSpPr txBox="1"/>
          <p:nvPr/>
        </p:nvSpPr>
        <p:spPr>
          <a:xfrm>
            <a:off x="559294" y="1921048"/>
            <a:ext cx="1042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‘Return’ button to return to </a:t>
            </a:r>
            <a:r>
              <a:rPr lang="en-SG" sz="2400" dirty="0" err="1">
                <a:solidFill>
                  <a:srgbClr val="92D050"/>
                </a:solidFill>
              </a:rPr>
              <a:t>POFLocation</a:t>
            </a:r>
            <a:endParaRPr lang="en-SG" sz="24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‘Order Slip’ button to view order slip (used for collection of food)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POFConfirmOrder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4E1E-165D-4094-A7A6-6D92E20696A3}"/>
              </a:ext>
            </a:extLst>
          </p:cNvPr>
          <p:cNvSpPr txBox="1"/>
          <p:nvPr/>
        </p:nvSpPr>
        <p:spPr>
          <a:xfrm>
            <a:off x="559294" y="3429000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POFReceipt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179A1-0689-4759-BD8C-2B50B5A94844}"/>
              </a:ext>
            </a:extLst>
          </p:cNvPr>
          <p:cNvSpPr txBox="1"/>
          <p:nvPr/>
        </p:nvSpPr>
        <p:spPr>
          <a:xfrm>
            <a:off x="559294" y="4752286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Prove that order was made by the user (authenticity) to collect the food from the stall owner</a:t>
            </a:r>
          </a:p>
        </p:txBody>
      </p:sp>
    </p:spTree>
    <p:extLst>
      <p:ext uri="{BB962C8B-B14F-4D97-AF65-F5344CB8AC3E}">
        <p14:creationId xmlns:p14="http://schemas.microsoft.com/office/powerpoint/2010/main" val="48145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POFWaiting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4E1E-165D-4094-A7A6-6D92E20696A3}"/>
              </a:ext>
            </a:extLst>
          </p:cNvPr>
          <p:cNvSpPr txBox="1"/>
          <p:nvPr/>
        </p:nvSpPr>
        <p:spPr>
          <a:xfrm>
            <a:off x="559294" y="4491877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POFReceipt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179A1-0689-4759-BD8C-2B50B5A94844}"/>
              </a:ext>
            </a:extLst>
          </p:cNvPr>
          <p:cNvSpPr txBox="1"/>
          <p:nvPr/>
        </p:nvSpPr>
        <p:spPr>
          <a:xfrm>
            <a:off x="559292" y="5826484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Prove that order was made by the user (authenticity) to collect the food from the stall owner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14221"/>
            <a:ext cx="11478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users to track their orders and view their order slip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food name to view the order slip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Click on the ‘Report’ icon on the right to report the stall owner if order request is delayed too long / the stall is fake</a:t>
            </a:r>
          </a:p>
        </p:txBody>
      </p:sp>
    </p:spTree>
    <p:extLst>
      <p:ext uri="{BB962C8B-B14F-4D97-AF65-F5344CB8AC3E}">
        <p14:creationId xmlns:p14="http://schemas.microsoft.com/office/powerpoint/2010/main" val="322462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POFRequests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14221"/>
            <a:ext cx="11478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seller to track detailed order details from each different buyer and to confirm purchase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Search function to search for buyer’s name for convenience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‘tick’ icon to confirm purchase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Click on the ‘warning’ icon to report buyer (e.g. if buyer didn’t turn up)</a:t>
            </a:r>
          </a:p>
        </p:txBody>
      </p:sp>
    </p:spTree>
    <p:extLst>
      <p:ext uri="{BB962C8B-B14F-4D97-AF65-F5344CB8AC3E}">
        <p14:creationId xmlns:p14="http://schemas.microsoft.com/office/powerpoint/2010/main" val="173536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9ABBA-1A82-4384-898C-375F7F8842CB}"/>
              </a:ext>
            </a:extLst>
          </p:cNvPr>
          <p:cNvSpPr txBox="1"/>
          <p:nvPr/>
        </p:nvSpPr>
        <p:spPr>
          <a:xfrm>
            <a:off x="559294" y="437669"/>
            <a:ext cx="8602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Confirm Purchase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C7E60-EE44-499E-ADB7-3D512D6C8779}"/>
              </a:ext>
            </a:extLst>
          </p:cNvPr>
          <p:cNvSpPr txBox="1"/>
          <p:nvPr/>
        </p:nvSpPr>
        <p:spPr>
          <a:xfrm>
            <a:off x="215818" y="2269384"/>
            <a:ext cx="137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Seller clicks on ‘tick’ icon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1BE934E-3995-4D65-97B9-8C27CDCE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04" y="1865982"/>
            <a:ext cx="854504" cy="854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3DDF6-CAB3-498C-8475-2E71D84BB9A0}"/>
              </a:ext>
            </a:extLst>
          </p:cNvPr>
          <p:cNvSpPr txBox="1"/>
          <p:nvPr/>
        </p:nvSpPr>
        <p:spPr>
          <a:xfrm>
            <a:off x="4712652" y="1411617"/>
            <a:ext cx="9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4F1B55-8AAC-48AD-BA0C-3A0DC76C776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413797" y="2293234"/>
            <a:ext cx="3371207" cy="156301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room&#10;&#10;Description automatically generated">
            <a:extLst>
              <a:ext uri="{FF2B5EF4-FFF2-40B4-BE49-F238E27FC236}">
                <a16:creationId xmlns:a16="http://schemas.microsoft.com/office/drawing/2014/main" id="{38B81F9A-3DC6-4B69-B47A-7DBD9B03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384" y="5446555"/>
            <a:ext cx="883744" cy="883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DAD91D-5D4E-4350-9BE6-B42D71E4079F}"/>
              </a:ext>
            </a:extLst>
          </p:cNvPr>
          <p:cNvSpPr txBox="1"/>
          <p:nvPr/>
        </p:nvSpPr>
        <p:spPr>
          <a:xfrm>
            <a:off x="2783412" y="4246226"/>
            <a:ext cx="126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Update database record</a:t>
            </a:r>
          </a:p>
        </p:txBody>
      </p:sp>
      <p:cxnSp>
        <p:nvCxnSpPr>
          <p:cNvPr id="52" name="Straight Arrow Connector 12">
            <a:extLst>
              <a:ext uri="{FF2B5EF4-FFF2-40B4-BE49-F238E27FC236}">
                <a16:creationId xmlns:a16="http://schemas.microsoft.com/office/drawing/2014/main" id="{7E27188A-9E50-435A-AA5F-FD14A99748F3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3407350" y="4083520"/>
            <a:ext cx="3167941" cy="441872"/>
          </a:xfrm>
          <a:prstGeom prst="curvedConnector4">
            <a:avLst>
              <a:gd name="adj1" fmla="val 43306"/>
              <a:gd name="adj2" fmla="val 266253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0823C923-1F8C-48D7-87E2-768ADBFA78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39508" y="2293234"/>
            <a:ext cx="999207" cy="113576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DA25DA-511B-4940-8E86-8F6F4078EFA9}"/>
              </a:ext>
            </a:extLst>
          </p:cNvPr>
          <p:cNvSpPr txBox="1"/>
          <p:nvPr/>
        </p:nvSpPr>
        <p:spPr>
          <a:xfrm>
            <a:off x="6237327" y="2489652"/>
            <a:ext cx="279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Unlock review form</a:t>
            </a:r>
          </a:p>
        </p:txBody>
      </p:sp>
      <p:pic>
        <p:nvPicPr>
          <p:cNvPr id="21" name="Picture 20" descr="A close up of graphics&#10;&#10;Description automatically generated">
            <a:extLst>
              <a:ext uri="{FF2B5EF4-FFF2-40B4-BE49-F238E27FC236}">
                <a16:creationId xmlns:a16="http://schemas.microsoft.com/office/drawing/2014/main" id="{79B05657-766D-4FD1-B9C4-1273522F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6" y="3493562"/>
            <a:ext cx="854503" cy="85450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2DA3841-B0EB-4BA8-B3D2-26AFDAB57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327" y="3429000"/>
            <a:ext cx="883744" cy="8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POFReviews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buyer to give review to the food that they had ordered and 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food name or the icon on the right to obtain the review document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4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POFCompleteReview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buyer to give review to the food that they had ordered and 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 (0-10)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a comment (optional comment for the food that will be posted on the forum)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‘tick’ button to submit the review document</a:t>
            </a:r>
          </a:p>
        </p:txBody>
      </p:sp>
    </p:spTree>
    <p:extLst>
      <p:ext uri="{BB962C8B-B14F-4D97-AF65-F5344CB8AC3E}">
        <p14:creationId xmlns:p14="http://schemas.microsoft.com/office/powerpoint/2010/main" val="239423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POFSell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sellers to sell their food / update their food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Location (Where the stall is located at, e.g. Nanyang Polytechnic)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Stall (Name of the stall)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Located exactly at (e.g. Level 1, #01-25)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(an image for the buyer to preview the food)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Food (the actual name of the food)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Comments (Optional description of the food, e.g. vegetarian, contains seafood)</a:t>
            </a:r>
          </a:p>
          <a:p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‘Complete’ button to sell the food / update the food details</a:t>
            </a:r>
          </a:p>
        </p:txBody>
      </p:sp>
    </p:spTree>
    <p:extLst>
      <p:ext uri="{BB962C8B-B14F-4D97-AF65-F5344CB8AC3E}">
        <p14:creationId xmlns:p14="http://schemas.microsoft.com/office/powerpoint/2010/main" val="237813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C7E60-EE44-499E-ADB7-3D512D6C8779}"/>
              </a:ext>
            </a:extLst>
          </p:cNvPr>
          <p:cNvSpPr txBox="1"/>
          <p:nvPr/>
        </p:nvSpPr>
        <p:spPr>
          <a:xfrm>
            <a:off x="19529" y="3866366"/>
            <a:ext cx="1509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Seller clicks on ‘complete’ button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1BE934E-3995-4D65-97B9-8C27CDCE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90" y="2115881"/>
            <a:ext cx="854504" cy="854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3DDF6-CAB3-498C-8475-2E71D84BB9A0}"/>
              </a:ext>
            </a:extLst>
          </p:cNvPr>
          <p:cNvSpPr txBox="1"/>
          <p:nvPr/>
        </p:nvSpPr>
        <p:spPr>
          <a:xfrm>
            <a:off x="3797465" y="1724750"/>
            <a:ext cx="141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4F1B55-8AAC-48AD-BA0C-3A0DC76C7767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1201292" y="2543133"/>
            <a:ext cx="2855898" cy="337515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room&#10;&#10;Description automatically generated">
            <a:extLst>
              <a:ext uri="{FF2B5EF4-FFF2-40B4-BE49-F238E27FC236}">
                <a16:creationId xmlns:a16="http://schemas.microsoft.com/office/drawing/2014/main" id="{38B81F9A-3DC6-4B69-B47A-7DBD9B03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516" y="555338"/>
            <a:ext cx="883744" cy="883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DAD91D-5D4E-4350-9BE6-B42D71E4079F}"/>
              </a:ext>
            </a:extLst>
          </p:cNvPr>
          <p:cNvSpPr txBox="1"/>
          <p:nvPr/>
        </p:nvSpPr>
        <p:spPr>
          <a:xfrm>
            <a:off x="10165302" y="2892218"/>
            <a:ext cx="100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FF00"/>
                </a:solidFill>
              </a:rPr>
              <a:t>Insert record</a:t>
            </a:r>
          </a:p>
        </p:txBody>
      </p: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0823C923-1F8C-48D7-87E2-768ADBFA787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911694" y="2543133"/>
            <a:ext cx="2856774" cy="20593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DA25DA-511B-4940-8E86-8F6F4078EFA9}"/>
              </a:ext>
            </a:extLst>
          </p:cNvPr>
          <p:cNvSpPr txBox="1"/>
          <p:nvPr/>
        </p:nvSpPr>
        <p:spPr>
          <a:xfrm>
            <a:off x="7652494" y="1804211"/>
            <a:ext cx="108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isEdit?</a:t>
            </a:r>
          </a:p>
        </p:txBody>
      </p:sp>
      <p:pic>
        <p:nvPicPr>
          <p:cNvPr id="21" name="Picture 20" descr="A close up of graphics&#10;&#10;Description automatically generated">
            <a:extLst>
              <a:ext uri="{FF2B5EF4-FFF2-40B4-BE49-F238E27FC236}">
                <a16:creationId xmlns:a16="http://schemas.microsoft.com/office/drawing/2014/main" id="{79B05657-766D-4FD1-B9C4-1273522F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89" y="5491038"/>
            <a:ext cx="854503" cy="854503"/>
          </a:xfrm>
          <a:prstGeom prst="rect">
            <a:avLst/>
          </a:prstGeom>
        </p:spPr>
      </p:pic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59748831-64FF-4F36-AEE1-7A9E81BFE43A}"/>
              </a:ext>
            </a:extLst>
          </p:cNvPr>
          <p:cNvCxnSpPr>
            <a:cxnSpLocks/>
          </p:cNvCxnSpPr>
          <p:nvPr/>
        </p:nvCxnSpPr>
        <p:spPr>
          <a:xfrm rot="5400000">
            <a:off x="941664" y="2802765"/>
            <a:ext cx="3375156" cy="3710401"/>
          </a:xfrm>
          <a:prstGeom prst="curvedConnector3">
            <a:avLst>
              <a:gd name="adj1" fmla="val 880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4676E7-2615-41C0-9436-5A80B3DEFA11}"/>
              </a:ext>
            </a:extLst>
          </p:cNvPr>
          <p:cNvSpPr txBox="1"/>
          <p:nvPr/>
        </p:nvSpPr>
        <p:spPr>
          <a:xfrm>
            <a:off x="2380780" y="4760930"/>
            <a:ext cx="141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</p:txBody>
      </p:sp>
      <p:pic>
        <p:nvPicPr>
          <p:cNvPr id="11" name="Picture 10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1D4A2FB1-ED5C-4A23-8B6D-0CCEDFF4D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468" y="2321815"/>
            <a:ext cx="854505" cy="854505"/>
          </a:xfrm>
          <a:prstGeom prst="rect">
            <a:avLst/>
          </a:prstGeom>
        </p:spPr>
      </p:pic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8922E0C5-7940-43E1-9515-56F3D862691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622973" y="997210"/>
            <a:ext cx="2457543" cy="1751858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room&#10;&#10;Description automatically generated">
            <a:extLst>
              <a:ext uri="{FF2B5EF4-FFF2-40B4-BE49-F238E27FC236}">
                <a16:creationId xmlns:a16="http://schemas.microsoft.com/office/drawing/2014/main" id="{B0A37396-7989-4B13-BF46-E3DF087D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760" y="2949816"/>
            <a:ext cx="883744" cy="8837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FF8859-F701-4244-A301-9F232579E381}"/>
              </a:ext>
            </a:extLst>
          </p:cNvPr>
          <p:cNvSpPr txBox="1"/>
          <p:nvPr/>
        </p:nvSpPr>
        <p:spPr>
          <a:xfrm>
            <a:off x="9210802" y="1771358"/>
            <a:ext cx="62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Yes</a:t>
            </a:r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9659BB7A-B150-4B58-B8D6-57BFEDE17246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5400000" flipH="1" flipV="1">
            <a:off x="9753924" y="1391612"/>
            <a:ext cx="226504" cy="3342911"/>
          </a:xfrm>
          <a:prstGeom prst="curvedConnector5">
            <a:avLst>
              <a:gd name="adj1" fmla="val -100925"/>
              <a:gd name="adj2" fmla="val 49781"/>
              <a:gd name="adj3" fmla="val 200925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589057-8953-418E-8BD4-6EF058F3F5EE}"/>
              </a:ext>
            </a:extLst>
          </p:cNvPr>
          <p:cNvSpPr txBox="1"/>
          <p:nvPr/>
        </p:nvSpPr>
        <p:spPr>
          <a:xfrm>
            <a:off x="8694642" y="3363435"/>
            <a:ext cx="62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D044FC-CEAD-40C9-97F2-718FE8B671CE}"/>
              </a:ext>
            </a:extLst>
          </p:cNvPr>
          <p:cNvSpPr txBox="1"/>
          <p:nvPr/>
        </p:nvSpPr>
        <p:spPr>
          <a:xfrm>
            <a:off x="9998176" y="128108"/>
            <a:ext cx="1098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Update record</a:t>
            </a:r>
          </a:p>
        </p:txBody>
      </p:sp>
      <p:cxnSp>
        <p:nvCxnSpPr>
          <p:cNvPr id="57" name="Straight Arrow Connector 12">
            <a:extLst>
              <a:ext uri="{FF2B5EF4-FFF2-40B4-BE49-F238E27FC236}">
                <a16:creationId xmlns:a16="http://schemas.microsoft.com/office/drawing/2014/main" id="{1333B376-4B02-4401-8F37-D2CCEA6B55AE}"/>
              </a:ext>
            </a:extLst>
          </p:cNvPr>
          <p:cNvCxnSpPr>
            <a:cxnSpLocks/>
            <a:stCxn id="11" idx="2"/>
            <a:endCxn id="138" idx="0"/>
          </p:cNvCxnSpPr>
          <p:nvPr/>
        </p:nvCxnSpPr>
        <p:spPr>
          <a:xfrm rot="16200000" flipH="1">
            <a:off x="8555182" y="2816858"/>
            <a:ext cx="1370987" cy="2089909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E14487-DC04-4DE1-9AE4-94A3315987D6}"/>
              </a:ext>
            </a:extLst>
          </p:cNvPr>
          <p:cNvSpPr txBox="1"/>
          <p:nvPr/>
        </p:nvSpPr>
        <p:spPr>
          <a:xfrm>
            <a:off x="4044480" y="6032146"/>
            <a:ext cx="445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FF00"/>
                </a:solidFill>
              </a:rPr>
              <a:t>Redirect seller to </a:t>
            </a:r>
            <a:r>
              <a:rPr lang="en-SG" sz="2400" dirty="0" err="1">
                <a:solidFill>
                  <a:srgbClr val="FFFF00"/>
                </a:solidFill>
              </a:rPr>
              <a:t>POFManage</a:t>
            </a:r>
            <a:endParaRPr lang="en-SG" sz="2400" dirty="0">
              <a:solidFill>
                <a:srgbClr val="FFFF00"/>
              </a:solidFill>
            </a:endParaRPr>
          </a:p>
        </p:txBody>
      </p: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C5059612-552C-45A8-9D4D-E8481A8AA937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 flipH="1">
            <a:off x="774042" y="2749068"/>
            <a:ext cx="7848931" cy="1117298"/>
          </a:xfrm>
          <a:prstGeom prst="curvedConnector4">
            <a:avLst>
              <a:gd name="adj1" fmla="val -8002"/>
              <a:gd name="adj2" fmla="val -119192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67001D0-31DA-4E33-AF0C-FDA4B6E28330}"/>
              </a:ext>
            </a:extLst>
          </p:cNvPr>
          <p:cNvSpPr txBox="1"/>
          <p:nvPr/>
        </p:nvSpPr>
        <p:spPr>
          <a:xfrm>
            <a:off x="1838992" y="977417"/>
            <a:ext cx="656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Redirect seller to ‘display successful message’ page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E050FA-B8B6-4752-BB97-8D493052DD92}"/>
              </a:ext>
            </a:extLst>
          </p:cNvPr>
          <p:cNvSpPr txBox="1"/>
          <p:nvPr/>
        </p:nvSpPr>
        <p:spPr>
          <a:xfrm>
            <a:off x="3769518" y="-22006"/>
            <a:ext cx="4652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Selling Process</a:t>
            </a:r>
          </a:p>
        </p:txBody>
      </p:sp>
      <p:pic>
        <p:nvPicPr>
          <p:cNvPr id="137" name="Picture 136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71B9A7D9-33E0-4105-9828-EB7CF8996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176" y="5385618"/>
            <a:ext cx="854505" cy="854505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208E8F9-80EE-44C5-BE75-0997A06A8A60}"/>
              </a:ext>
            </a:extLst>
          </p:cNvPr>
          <p:cNvSpPr txBox="1"/>
          <p:nvPr/>
        </p:nvSpPr>
        <p:spPr>
          <a:xfrm>
            <a:off x="9741448" y="4547307"/>
            <a:ext cx="108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00"/>
                </a:solidFill>
              </a:rPr>
              <a:t>Stall Exists?</a:t>
            </a:r>
          </a:p>
        </p:txBody>
      </p:sp>
      <p:cxnSp>
        <p:nvCxnSpPr>
          <p:cNvPr id="142" name="Straight Arrow Connector 12">
            <a:extLst>
              <a:ext uri="{FF2B5EF4-FFF2-40B4-BE49-F238E27FC236}">
                <a16:creationId xmlns:a16="http://schemas.microsoft.com/office/drawing/2014/main" id="{FFC61981-B7EF-4B98-9870-9E8D81155BCE}"/>
              </a:ext>
            </a:extLst>
          </p:cNvPr>
          <p:cNvCxnSpPr>
            <a:cxnSpLocks/>
            <a:stCxn id="137" idx="1"/>
            <a:endCxn id="21" idx="2"/>
          </p:cNvCxnSpPr>
          <p:nvPr/>
        </p:nvCxnSpPr>
        <p:spPr>
          <a:xfrm rot="10800000" flipV="1">
            <a:off x="774042" y="5812871"/>
            <a:ext cx="9093135" cy="532670"/>
          </a:xfrm>
          <a:prstGeom prst="curvedConnector4">
            <a:avLst>
              <a:gd name="adj1" fmla="val 1277"/>
              <a:gd name="adj2" fmla="val 14291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D89C7071-4586-4CB1-A433-A7ABBC04D0BC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774042" y="3866367"/>
            <a:ext cx="9511590" cy="680943"/>
          </a:xfrm>
          <a:prstGeom prst="curvedConnector4">
            <a:avLst>
              <a:gd name="adj1" fmla="val 91302"/>
              <a:gd name="adj2" fmla="val 133571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B0A6DA4-4036-49EA-B51E-647D5E1F554D}"/>
              </a:ext>
            </a:extLst>
          </p:cNvPr>
          <p:cNvSpPr txBox="1"/>
          <p:nvPr/>
        </p:nvSpPr>
        <p:spPr>
          <a:xfrm>
            <a:off x="4211996" y="4547304"/>
            <a:ext cx="580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Redirect seller to ‘display successful message’ page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1A5AE47-24BC-4B70-A349-E3EE733DB198}"/>
              </a:ext>
            </a:extLst>
          </p:cNvPr>
          <p:cNvSpPr txBox="1"/>
          <p:nvPr/>
        </p:nvSpPr>
        <p:spPr>
          <a:xfrm>
            <a:off x="9007006" y="5850693"/>
            <a:ext cx="62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3223FE-886B-4FBA-85E1-C58DEAD1915C}"/>
              </a:ext>
            </a:extLst>
          </p:cNvPr>
          <p:cNvSpPr txBox="1"/>
          <p:nvPr/>
        </p:nvSpPr>
        <p:spPr>
          <a:xfrm>
            <a:off x="9381397" y="4105916"/>
            <a:ext cx="62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966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CED4D0F8-86DD-4EB1-A05A-4E6C020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2784058"/>
            <a:ext cx="1122374" cy="112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AF33-C799-449C-BAE0-32B96F632234}"/>
              </a:ext>
            </a:extLst>
          </p:cNvPr>
          <p:cNvSpPr txBox="1"/>
          <p:nvPr/>
        </p:nvSpPr>
        <p:spPr>
          <a:xfrm>
            <a:off x="332928" y="2404727"/>
            <a:ext cx="129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‘Register’</a:t>
            </a:r>
          </a:p>
        </p:txBody>
      </p:sp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643CFFF7-28C8-494A-ADB1-B57B8F65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81" y="2650388"/>
            <a:ext cx="1389714" cy="1389714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847FA17-D8C7-4F34-8718-E1788F91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81" y="2784058"/>
            <a:ext cx="1122374" cy="112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E4E0B-5A27-4FF6-A98A-09E9E06A968B}"/>
              </a:ext>
            </a:extLst>
          </p:cNvPr>
          <p:cNvSpPr txBox="1"/>
          <p:nvPr/>
        </p:nvSpPr>
        <p:spPr>
          <a:xfrm>
            <a:off x="2529662" y="2328744"/>
            <a:ext cx="13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052AA-3886-4E40-B6B3-36BA50DDC90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535836" y="3345245"/>
            <a:ext cx="112114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B0D4F6-D9A2-483F-A197-6479069CA9A1}"/>
              </a:ext>
            </a:extLst>
          </p:cNvPr>
          <p:cNvCxnSpPr>
            <a:cxnSpLocks/>
          </p:cNvCxnSpPr>
          <p:nvPr/>
        </p:nvCxnSpPr>
        <p:spPr>
          <a:xfrm rot="5400000">
            <a:off x="2096409" y="2784675"/>
            <a:ext cx="12700" cy="2243519"/>
          </a:xfrm>
          <a:prstGeom prst="curvedConnector3">
            <a:avLst>
              <a:gd name="adj1" fmla="val 48757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CC3947-9B8B-4DC7-AD71-0913B084C57C}"/>
              </a:ext>
            </a:extLst>
          </p:cNvPr>
          <p:cNvSpPr txBox="1"/>
          <p:nvPr/>
        </p:nvSpPr>
        <p:spPr>
          <a:xfrm>
            <a:off x="809790" y="4686107"/>
            <a:ext cx="291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User/Email Exists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A25D3-2642-412C-8654-FF89BD156B72}"/>
              </a:ext>
            </a:extLst>
          </p:cNvPr>
          <p:cNvCxnSpPr>
            <a:cxnSpLocks/>
            <a:stCxn id="1026" idx="3"/>
            <a:endCxn id="9" idx="1"/>
          </p:cNvCxnSpPr>
          <p:nvPr/>
        </p:nvCxnSpPr>
        <p:spPr>
          <a:xfrm>
            <a:off x="6127846" y="3345245"/>
            <a:ext cx="283963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04516D-ACCF-4131-8628-EDD13942EBB2}"/>
              </a:ext>
            </a:extLst>
          </p:cNvPr>
          <p:cNvSpPr txBox="1"/>
          <p:nvPr/>
        </p:nvSpPr>
        <p:spPr>
          <a:xfrm>
            <a:off x="8307149" y="2074912"/>
            <a:ext cx="271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Save User Record</a:t>
            </a:r>
          </a:p>
        </p:txBody>
      </p:sp>
      <p:pic>
        <p:nvPicPr>
          <p:cNvPr id="1026" name="Picture 2" descr="Image result for hash function icon">
            <a:extLst>
              <a:ext uri="{FF2B5EF4-FFF2-40B4-BE49-F238E27FC236}">
                <a16:creationId xmlns:a16="http://schemas.microsoft.com/office/drawing/2014/main" id="{196830EF-D580-427C-BFD2-34FC42DE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0" y="2737107"/>
            <a:ext cx="1216276" cy="1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814F0B-24EF-41CC-9C3C-0CC24210BD81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3779355" y="3345245"/>
            <a:ext cx="113221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1AEC7-B26A-4673-AA6A-4AA2AA6DF2B6}"/>
              </a:ext>
            </a:extLst>
          </p:cNvPr>
          <p:cNvSpPr txBox="1"/>
          <p:nvPr/>
        </p:nvSpPr>
        <p:spPr>
          <a:xfrm>
            <a:off x="4223565" y="2282090"/>
            <a:ext cx="329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Hash and Salt Password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34E4C34-CD70-4FAC-A624-118A21D06524}"/>
              </a:ext>
            </a:extLst>
          </p:cNvPr>
          <p:cNvCxnSpPr>
            <a:cxnSpLocks/>
            <a:stCxn id="13" idx="0"/>
            <a:endCxn id="7" idx="0"/>
          </p:cNvCxnSpPr>
          <p:nvPr/>
        </p:nvCxnSpPr>
        <p:spPr>
          <a:xfrm rot="16200000" flipH="1" flipV="1">
            <a:off x="2064767" y="1244975"/>
            <a:ext cx="75983" cy="2243520"/>
          </a:xfrm>
          <a:prstGeom prst="curvedConnector3">
            <a:avLst>
              <a:gd name="adj1" fmla="val -990198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F870DA-0CC6-4092-8F43-EF98086AFC3D}"/>
              </a:ext>
            </a:extLst>
          </p:cNvPr>
          <p:cNvSpPr txBox="1"/>
          <p:nvPr/>
        </p:nvSpPr>
        <p:spPr>
          <a:xfrm>
            <a:off x="332928" y="477795"/>
            <a:ext cx="426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Create a session for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Auto-login user to Home Page</a:t>
            </a:r>
          </a:p>
          <a:p>
            <a:endParaRPr lang="en-SG" sz="2400" dirty="0">
              <a:solidFill>
                <a:srgbClr val="92D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738D92-E6F1-4A1C-9FAF-C06D996697C5}"/>
              </a:ext>
            </a:extLst>
          </p:cNvPr>
          <p:cNvSpPr txBox="1"/>
          <p:nvPr/>
        </p:nvSpPr>
        <p:spPr>
          <a:xfrm>
            <a:off x="4876801" y="436499"/>
            <a:ext cx="6707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Registration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05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POFManage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sellers to manage their stall(s)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Location (Where the stall is located at, e.g. Nanyang Polytechnic)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Stall (Name of the stall)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Located exactly at (e.g. Level 1, #01-25)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 Days (When will the stall be operating?)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Opens &amp; Closes (How long will the stall be operating?)</a:t>
            </a:r>
          </a:p>
          <a:p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How to use?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Click on the ‘Update’ button to sell the food / update the food details</a:t>
            </a:r>
          </a:p>
        </p:txBody>
      </p:sp>
    </p:spTree>
    <p:extLst>
      <p:ext uri="{BB962C8B-B14F-4D97-AF65-F5344CB8AC3E}">
        <p14:creationId xmlns:p14="http://schemas.microsoft.com/office/powerpoint/2010/main" val="1431636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POFHistory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buyers to track their order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6202E-69B8-4C48-AC22-F9BB38A73272}"/>
              </a:ext>
            </a:extLst>
          </p:cNvPr>
          <p:cNvSpPr txBox="1"/>
          <p:nvPr/>
        </p:nvSpPr>
        <p:spPr>
          <a:xfrm>
            <a:off x="559293" y="3306636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POFSellHistory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F3B57-BCF9-4D10-9D4A-445CDAE81E99}"/>
              </a:ext>
            </a:extLst>
          </p:cNvPr>
          <p:cNvSpPr txBox="1"/>
          <p:nvPr/>
        </p:nvSpPr>
        <p:spPr>
          <a:xfrm>
            <a:off x="559293" y="4692066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sellers to track their sold history</a:t>
            </a:r>
          </a:p>
        </p:txBody>
      </p:sp>
    </p:spTree>
    <p:extLst>
      <p:ext uri="{BB962C8B-B14F-4D97-AF65-F5344CB8AC3E}">
        <p14:creationId xmlns:p14="http://schemas.microsoft.com/office/powerpoint/2010/main" val="405283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POFUserGuide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920753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 guide to use pre-ordering function for buyers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6202E-69B8-4C48-AC22-F9BB38A73272}"/>
              </a:ext>
            </a:extLst>
          </p:cNvPr>
          <p:cNvSpPr txBox="1"/>
          <p:nvPr/>
        </p:nvSpPr>
        <p:spPr>
          <a:xfrm>
            <a:off x="559293" y="3306636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POFSellerGuide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2A11A-4627-4294-B48F-18789256F546}"/>
              </a:ext>
            </a:extLst>
          </p:cNvPr>
          <p:cNvSpPr txBox="1"/>
          <p:nvPr/>
        </p:nvSpPr>
        <p:spPr>
          <a:xfrm>
            <a:off x="559292" y="4727576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 guide to use pre-ordering function for sellers</a:t>
            </a:r>
          </a:p>
        </p:txBody>
      </p:sp>
    </p:spTree>
    <p:extLst>
      <p:ext uri="{BB962C8B-B14F-4D97-AF65-F5344CB8AC3E}">
        <p14:creationId xmlns:p14="http://schemas.microsoft.com/office/powerpoint/2010/main" val="170325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AdminLogin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admin to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Account name and password is given by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 address is pre-set to allow only specific computer to gain access</a:t>
            </a:r>
            <a:endParaRPr lang="en-SG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1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CED4D0F8-86DD-4EB1-A05A-4E6C020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2784058"/>
            <a:ext cx="1122374" cy="112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AF33-C799-449C-BAE0-32B96F632234}"/>
              </a:ext>
            </a:extLst>
          </p:cNvPr>
          <p:cNvSpPr txBox="1"/>
          <p:nvPr/>
        </p:nvSpPr>
        <p:spPr>
          <a:xfrm>
            <a:off x="471963" y="2404727"/>
            <a:ext cx="10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‘Login’</a:t>
            </a:r>
          </a:p>
        </p:txBody>
      </p:sp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643CFFF7-28C8-494A-ADB1-B57B8F65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286" y="2599996"/>
            <a:ext cx="1389714" cy="1389714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847FA17-D8C7-4F34-8718-E1788F91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81" y="2784058"/>
            <a:ext cx="1122374" cy="112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E4E0B-5A27-4FF6-A98A-09E9E06A968B}"/>
              </a:ext>
            </a:extLst>
          </p:cNvPr>
          <p:cNvSpPr txBox="1"/>
          <p:nvPr/>
        </p:nvSpPr>
        <p:spPr>
          <a:xfrm>
            <a:off x="2529662" y="2328744"/>
            <a:ext cx="13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052AA-3886-4E40-B6B3-36BA50DDC90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535836" y="3345245"/>
            <a:ext cx="112114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B0D4F6-D9A2-483F-A197-6479069CA9A1}"/>
              </a:ext>
            </a:extLst>
          </p:cNvPr>
          <p:cNvCxnSpPr>
            <a:cxnSpLocks/>
          </p:cNvCxnSpPr>
          <p:nvPr/>
        </p:nvCxnSpPr>
        <p:spPr>
          <a:xfrm rot="5400000">
            <a:off x="2096409" y="2784676"/>
            <a:ext cx="12700" cy="2243519"/>
          </a:xfrm>
          <a:prstGeom prst="curvedConnector3">
            <a:avLst>
              <a:gd name="adj1" fmla="val 48757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CC3947-9B8B-4DC7-AD71-0913B084C57C}"/>
              </a:ext>
            </a:extLst>
          </p:cNvPr>
          <p:cNvSpPr txBox="1"/>
          <p:nvPr/>
        </p:nvSpPr>
        <p:spPr>
          <a:xfrm>
            <a:off x="740036" y="4599061"/>
            <a:ext cx="272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Re-captcha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Invalid Username</a:t>
            </a:r>
            <a:endParaRPr lang="en-SG" sz="2400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pic>
        <p:nvPicPr>
          <p:cNvPr id="1026" name="Picture 2" descr="Image result for hash function icon">
            <a:extLst>
              <a:ext uri="{FF2B5EF4-FFF2-40B4-BE49-F238E27FC236}">
                <a16:creationId xmlns:a16="http://schemas.microsoft.com/office/drawing/2014/main" id="{196830EF-D580-427C-BFD2-34FC42DE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0" y="2737107"/>
            <a:ext cx="1216276" cy="1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814F0B-24EF-41CC-9C3C-0CC24210BD81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3779355" y="3345245"/>
            <a:ext cx="113221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1AEC7-B26A-4673-AA6A-4AA2AA6DF2B6}"/>
              </a:ext>
            </a:extLst>
          </p:cNvPr>
          <p:cNvSpPr txBox="1"/>
          <p:nvPr/>
        </p:nvSpPr>
        <p:spPr>
          <a:xfrm>
            <a:off x="4876801" y="1583729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Hash and Salt Password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34E4C34-CD70-4FAC-A624-118A21D0652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661976" y="-1461572"/>
            <a:ext cx="291856" cy="7653808"/>
          </a:xfrm>
          <a:prstGeom prst="curvedConnector4">
            <a:avLst>
              <a:gd name="adj1" fmla="val -251708"/>
              <a:gd name="adj2" fmla="val 99781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F870DA-0CC6-4092-8F43-EF98086AFC3D}"/>
              </a:ext>
            </a:extLst>
          </p:cNvPr>
          <p:cNvSpPr txBox="1"/>
          <p:nvPr/>
        </p:nvSpPr>
        <p:spPr>
          <a:xfrm>
            <a:off x="332928" y="513306"/>
            <a:ext cx="521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Create a session (encrypted) for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Redirect user to Admin Home Page</a:t>
            </a:r>
          </a:p>
          <a:p>
            <a:endParaRPr lang="en-SG" sz="2400" dirty="0">
              <a:solidFill>
                <a:srgbClr val="92D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738D92-E6F1-4A1C-9FAF-C06D996697C5}"/>
              </a:ext>
            </a:extLst>
          </p:cNvPr>
          <p:cNvSpPr txBox="1"/>
          <p:nvPr/>
        </p:nvSpPr>
        <p:spPr>
          <a:xfrm>
            <a:off x="5291091" y="292071"/>
            <a:ext cx="6719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Admin Login Process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A43F4F4-9B52-47F5-918F-BB593DEA2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856" y="2599996"/>
            <a:ext cx="1437878" cy="1437878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A6374F-8B56-49FB-B407-78591F25A40D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9172734" y="3294853"/>
            <a:ext cx="1629552" cy="240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33">
            <a:extLst>
              <a:ext uri="{FF2B5EF4-FFF2-40B4-BE49-F238E27FC236}">
                <a16:creationId xmlns:a16="http://schemas.microsoft.com/office/drawing/2014/main" id="{F5A921DE-886F-4A8B-BF62-DD3F8E676C04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 flipV="1">
            <a:off x="6127846" y="3318935"/>
            <a:ext cx="1607010" cy="263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87CEFC-F935-42A6-AD68-98466A02CBAD}"/>
              </a:ext>
            </a:extLst>
          </p:cNvPr>
          <p:cNvSpPr txBox="1"/>
          <p:nvPr/>
        </p:nvSpPr>
        <p:spPr>
          <a:xfrm>
            <a:off x="7477546" y="2183893"/>
            <a:ext cx="231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Verify Password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4FC73DC-9944-49FB-8D5C-B18C1F19133A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648501" y="232580"/>
            <a:ext cx="131442" cy="7479146"/>
          </a:xfrm>
          <a:prstGeom prst="curvedConnector3">
            <a:avLst>
              <a:gd name="adj1" fmla="val -17391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E386E9-306E-4ED1-BF58-016D9E017CA5}"/>
              </a:ext>
            </a:extLst>
          </p:cNvPr>
          <p:cNvSpPr txBox="1"/>
          <p:nvPr/>
        </p:nvSpPr>
        <p:spPr>
          <a:xfrm>
            <a:off x="4326161" y="3843110"/>
            <a:ext cx="27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Invalid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51CD7-DFE0-4097-AD96-DF84FB0778A8}"/>
              </a:ext>
            </a:extLst>
          </p:cNvPr>
          <p:cNvSpPr txBox="1"/>
          <p:nvPr/>
        </p:nvSpPr>
        <p:spPr>
          <a:xfrm>
            <a:off x="10546612" y="1353700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Retrieve Hashed Password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86F6B39-0342-476C-853B-D7D0E31D8431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rot="16200000" flipH="1">
            <a:off x="9012685" y="3478983"/>
            <a:ext cx="810228" cy="192800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C2A4AE-C621-4E99-8353-F92760D2992B}"/>
              </a:ext>
            </a:extLst>
          </p:cNvPr>
          <p:cNvSpPr txBox="1"/>
          <p:nvPr/>
        </p:nvSpPr>
        <p:spPr>
          <a:xfrm>
            <a:off x="8753677" y="3935677"/>
            <a:ext cx="219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3 attempts used</a:t>
            </a:r>
          </a:p>
        </p:txBody>
      </p:sp>
      <p:pic>
        <p:nvPicPr>
          <p:cNvPr id="81" name="Picture 8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1CDFE91-28B6-406B-8B74-5C8891B17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440" y="4848102"/>
            <a:ext cx="1128727" cy="1128727"/>
          </a:xfrm>
          <a:prstGeom prst="rect">
            <a:avLst/>
          </a:prstGeom>
        </p:spPr>
      </p:pic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CDCE30E-9CBE-4A1F-8976-FE35C27913BE}"/>
              </a:ext>
            </a:extLst>
          </p:cNvPr>
          <p:cNvCxnSpPr>
            <a:cxnSpLocks/>
            <a:stCxn id="81" idx="2"/>
            <a:endCxn id="91" idx="3"/>
          </p:cNvCxnSpPr>
          <p:nvPr/>
        </p:nvCxnSpPr>
        <p:spPr>
          <a:xfrm rot="5400000" flipH="1">
            <a:off x="9570213" y="5165239"/>
            <a:ext cx="223449" cy="1399732"/>
          </a:xfrm>
          <a:prstGeom prst="curvedConnector4">
            <a:avLst>
              <a:gd name="adj1" fmla="val -102305"/>
              <a:gd name="adj2" fmla="val 7016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picture containing clock&#10;&#10;Description automatically generated">
            <a:extLst>
              <a:ext uri="{FF2B5EF4-FFF2-40B4-BE49-F238E27FC236}">
                <a16:creationId xmlns:a16="http://schemas.microsoft.com/office/drawing/2014/main" id="{FAD4B326-B2A4-41C6-9D19-4DBBC42CE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357" y="5058522"/>
            <a:ext cx="1389715" cy="13897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90ED824-FC38-4D6A-A2F4-42EA1B94D097}"/>
              </a:ext>
            </a:extLst>
          </p:cNvPr>
          <p:cNvSpPr txBox="1"/>
          <p:nvPr/>
        </p:nvSpPr>
        <p:spPr>
          <a:xfrm>
            <a:off x="3913541" y="4688791"/>
            <a:ext cx="397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Email sent through SMTP port 587 (SSL-Encrypted)</a:t>
            </a:r>
          </a:p>
          <a:p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Provides Confidentiality through TLS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19EAD9-EDEB-4A12-B45C-8FAE65E71ABE}"/>
              </a:ext>
            </a:extLst>
          </p:cNvPr>
          <p:cNvSpPr txBox="1"/>
          <p:nvPr/>
        </p:nvSpPr>
        <p:spPr>
          <a:xfrm>
            <a:off x="7190329" y="6376538"/>
            <a:ext cx="179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Email Server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DF7F717-16F9-4A9F-BCE8-83689963F3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8201" y="2400501"/>
            <a:ext cx="3276627" cy="2843412"/>
          </a:xfrm>
          <a:prstGeom prst="curvedConnector3">
            <a:avLst>
              <a:gd name="adj1" fmla="val 3637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lose up of a computer&#10;&#10;Description automatically generated">
            <a:extLst>
              <a:ext uri="{FF2B5EF4-FFF2-40B4-BE49-F238E27FC236}">
                <a16:creationId xmlns:a16="http://schemas.microsoft.com/office/drawing/2014/main" id="{8C0CE839-7D06-41BA-AEC0-1775264F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033" y="5460520"/>
            <a:ext cx="1122374" cy="11223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82E0EF9-94F6-4566-A062-1A9C8220F48E}"/>
              </a:ext>
            </a:extLst>
          </p:cNvPr>
          <p:cNvSpPr txBox="1"/>
          <p:nvPr/>
        </p:nvSpPr>
        <p:spPr>
          <a:xfrm>
            <a:off x="9029876" y="2552256"/>
            <a:ext cx="219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  <a:highlight>
                  <a:srgbClr val="800000"/>
                </a:highlight>
              </a:rPr>
              <a:t>Invalid MAC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D150B6-AC01-4C40-B3DC-A854F6196E95}"/>
              </a:ext>
            </a:extLst>
          </p:cNvPr>
          <p:cNvSpPr txBox="1"/>
          <p:nvPr/>
        </p:nvSpPr>
        <p:spPr>
          <a:xfrm>
            <a:off x="9517300" y="6357787"/>
            <a:ext cx="219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Disable Account</a:t>
            </a:r>
          </a:p>
        </p:txBody>
      </p:sp>
    </p:spTree>
    <p:extLst>
      <p:ext uri="{BB962C8B-B14F-4D97-AF65-F5344CB8AC3E}">
        <p14:creationId xmlns:p14="http://schemas.microsoft.com/office/powerpoint/2010/main" val="35446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38D18-5313-4050-9E43-42A82842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5" y="810365"/>
            <a:ext cx="8734425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4BC5A-0F6C-4E87-B1CC-5E98F20A79CD}"/>
              </a:ext>
            </a:extLst>
          </p:cNvPr>
          <p:cNvSpPr txBox="1"/>
          <p:nvPr/>
        </p:nvSpPr>
        <p:spPr>
          <a:xfrm>
            <a:off x="326115" y="284072"/>
            <a:ext cx="231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‘Admin’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0B83-77E1-47A8-A992-BE158AFC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15" y="1744138"/>
            <a:ext cx="9515475" cy="3209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E4719-790C-4B46-AA08-A732D8880011}"/>
              </a:ext>
            </a:extLst>
          </p:cNvPr>
          <p:cNvSpPr/>
          <p:nvPr/>
        </p:nvSpPr>
        <p:spPr>
          <a:xfrm>
            <a:off x="326115" y="1717828"/>
            <a:ext cx="8498289" cy="25301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17E24-F050-462E-8C00-726C2CD6F463}"/>
              </a:ext>
            </a:extLst>
          </p:cNvPr>
          <p:cNvSpPr/>
          <p:nvPr/>
        </p:nvSpPr>
        <p:spPr>
          <a:xfrm>
            <a:off x="656069" y="2117772"/>
            <a:ext cx="8498289" cy="25301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59DAE-CB3B-4059-A743-827F66F3A034}"/>
              </a:ext>
            </a:extLst>
          </p:cNvPr>
          <p:cNvSpPr/>
          <p:nvPr/>
        </p:nvSpPr>
        <p:spPr>
          <a:xfrm>
            <a:off x="949031" y="4487214"/>
            <a:ext cx="8498289" cy="25301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29B81-CD35-48D1-B6E7-BB67A514CA1F}"/>
              </a:ext>
            </a:extLst>
          </p:cNvPr>
          <p:cNvSpPr/>
          <p:nvPr/>
        </p:nvSpPr>
        <p:spPr>
          <a:xfrm>
            <a:off x="7785716" y="835772"/>
            <a:ext cx="1274823" cy="48894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AdminHome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admin to view registered users and remove them as necessary</a:t>
            </a:r>
            <a:endParaRPr lang="en-SG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53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LogsSR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admin to view the web application’s log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Real-time SignalR-supported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 of Event (When did the event occur)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INFO: 	Normal Application Events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WARN: Potential Attacks / Threats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ERROR: Application Errors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FATAL: Threat / Attack that exploited our Application’s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Logger (On which page did the event occurred 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 (The actual message for the event)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49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StaticLog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admin to view the web application’s log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Same as </a:t>
            </a:r>
            <a:r>
              <a:rPr lang="en-SG" sz="2400" dirty="0" err="1">
                <a:solidFill>
                  <a:schemeClr val="bg1"/>
                </a:solidFill>
              </a:rPr>
              <a:t>LogsSR</a:t>
            </a:r>
            <a:r>
              <a:rPr lang="en-SG" sz="2400" dirty="0">
                <a:solidFill>
                  <a:schemeClr val="bg1"/>
                </a:solidFill>
              </a:rPr>
              <a:t>, except that it is not real-time, 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Provides search functionality based on ‘Level’, Event date time, and/or ‘Message’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 of Event (When did the event occur)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INFO: 	Normal Application Events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WARN: Potential Attacks / Threats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ERROR: Application Errors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FATAL: Threat / Attack that exploited our Application’s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Logger (On which page did the event occurred 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 (The actual message for the event)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54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2FD12-7202-43F3-8399-88C0382EB34F}"/>
              </a:ext>
            </a:extLst>
          </p:cNvPr>
          <p:cNvSpPr txBox="1"/>
          <p:nvPr/>
        </p:nvSpPr>
        <p:spPr>
          <a:xfrm>
            <a:off x="559294" y="490935"/>
            <a:ext cx="801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err="1">
                <a:solidFill>
                  <a:srgbClr val="0070C0"/>
                </a:solidFill>
                <a:highlight>
                  <a:srgbClr val="C0C0C0"/>
                </a:highlight>
              </a:rPr>
              <a:t>IPAddressInformation</a:t>
            </a:r>
            <a:endParaRPr lang="en-SG" sz="6000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84CE-109B-459F-9613-A47681FA5738}"/>
              </a:ext>
            </a:extLst>
          </p:cNvPr>
          <p:cNvSpPr txBox="1"/>
          <p:nvPr/>
        </p:nvSpPr>
        <p:spPr>
          <a:xfrm>
            <a:off x="559293" y="1867487"/>
            <a:ext cx="11478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For admin to view IP Address information of attackers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Important information include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Postal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Coordinates (Geolocation)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B2DF8-1E23-439D-98CD-5B67C200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5" y="668322"/>
            <a:ext cx="8086725" cy="2343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0324B-0C4C-41CD-9325-BCD2B790EC09}"/>
              </a:ext>
            </a:extLst>
          </p:cNvPr>
          <p:cNvSpPr txBox="1"/>
          <p:nvPr/>
        </p:nvSpPr>
        <p:spPr>
          <a:xfrm>
            <a:off x="536035" y="3429000"/>
            <a:ext cx="271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‘Salt’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71FF1-51BC-43BB-9051-366A1C5959E8}"/>
              </a:ext>
            </a:extLst>
          </p:cNvPr>
          <p:cNvSpPr txBox="1"/>
          <p:nvPr/>
        </p:nvSpPr>
        <p:spPr>
          <a:xfrm>
            <a:off x="536035" y="114427"/>
            <a:ext cx="271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‘Users’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86251-7A62-410E-ACB7-3E2BA7B6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5" y="4036427"/>
            <a:ext cx="2619375" cy="2371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9651B3-6280-44AB-9F31-CE389BE82632}"/>
              </a:ext>
            </a:extLst>
          </p:cNvPr>
          <p:cNvSpPr/>
          <p:nvPr/>
        </p:nvSpPr>
        <p:spPr>
          <a:xfrm>
            <a:off x="1713390" y="668322"/>
            <a:ext cx="4580878" cy="234315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D9253-FE3B-4065-9B8F-ABF2B3C0A639}"/>
              </a:ext>
            </a:extLst>
          </p:cNvPr>
          <p:cNvSpPr/>
          <p:nvPr/>
        </p:nvSpPr>
        <p:spPr>
          <a:xfrm>
            <a:off x="1845722" y="4065002"/>
            <a:ext cx="1309688" cy="234315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9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View of a man-made dam from an aeroplane">
            <a:extLst>
              <a:ext uri="{FF2B5EF4-FFF2-40B4-BE49-F238E27FC236}">
                <a16:creationId xmlns:a16="http://schemas.microsoft.com/office/drawing/2014/main" id="{8D59B6BF-E263-4335-BEAF-C3CB11E14F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8878"/>
            <a:ext cx="12182427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3B76A0-A938-4E25-84D8-7FF448A4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94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9C5A9-1489-4E9B-B11E-9797B348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8888"/>
            <a:ext cx="12191980" cy="685799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FB7500-1D94-49EF-BCD0-05C5F36AB47E}"/>
              </a:ext>
            </a:extLst>
          </p:cNvPr>
          <p:cNvSpPr/>
          <p:nvPr/>
        </p:nvSpPr>
        <p:spPr>
          <a:xfrm>
            <a:off x="1845722" y="5131294"/>
            <a:ext cx="4652732" cy="127685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8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83B35-F63B-49B6-AE8D-BBAA1256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34" y="0"/>
            <a:ext cx="97061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BB934-50FA-4C22-9A0C-39B493A294FF}"/>
              </a:ext>
            </a:extLst>
          </p:cNvPr>
          <p:cNvSpPr/>
          <p:nvPr/>
        </p:nvSpPr>
        <p:spPr>
          <a:xfrm>
            <a:off x="3408192" y="159798"/>
            <a:ext cx="4652732" cy="669820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5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2C003-C2D9-4D61-B01D-35F5712E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2862"/>
            <a:ext cx="11915775" cy="6772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A5CEB-A897-432D-8D12-AF97AAB0869F}"/>
              </a:ext>
            </a:extLst>
          </p:cNvPr>
          <p:cNvSpPr/>
          <p:nvPr/>
        </p:nvSpPr>
        <p:spPr>
          <a:xfrm>
            <a:off x="1979720" y="4971494"/>
            <a:ext cx="4545367" cy="13494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4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CED4D0F8-86DD-4EB1-A05A-4E6C020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2784058"/>
            <a:ext cx="1122374" cy="1122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6AF33-C799-449C-BAE0-32B96F632234}"/>
              </a:ext>
            </a:extLst>
          </p:cNvPr>
          <p:cNvSpPr txBox="1"/>
          <p:nvPr/>
        </p:nvSpPr>
        <p:spPr>
          <a:xfrm>
            <a:off x="471963" y="2404727"/>
            <a:ext cx="101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‘Login’</a:t>
            </a:r>
          </a:p>
        </p:txBody>
      </p:sp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643CFFF7-28C8-494A-ADB1-B57B8F65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286" y="2599996"/>
            <a:ext cx="1389714" cy="1389714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847FA17-D8C7-4F34-8718-E1788F91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81" y="2784058"/>
            <a:ext cx="1122374" cy="1122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E4E0B-5A27-4FF6-A98A-09E9E06A968B}"/>
              </a:ext>
            </a:extLst>
          </p:cNvPr>
          <p:cNvSpPr txBox="1"/>
          <p:nvPr/>
        </p:nvSpPr>
        <p:spPr>
          <a:xfrm>
            <a:off x="2529662" y="2328744"/>
            <a:ext cx="13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052AA-3886-4E40-B6B3-36BA50DDC90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535836" y="3345245"/>
            <a:ext cx="112114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B0D4F6-D9A2-483F-A197-6479069CA9A1}"/>
              </a:ext>
            </a:extLst>
          </p:cNvPr>
          <p:cNvCxnSpPr>
            <a:cxnSpLocks/>
          </p:cNvCxnSpPr>
          <p:nvPr/>
        </p:nvCxnSpPr>
        <p:spPr>
          <a:xfrm rot="5400000">
            <a:off x="2096409" y="2784677"/>
            <a:ext cx="12700" cy="2243519"/>
          </a:xfrm>
          <a:prstGeom prst="curvedConnector3">
            <a:avLst>
              <a:gd name="adj1" fmla="val 48757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CC3947-9B8B-4DC7-AD71-0913B084C57C}"/>
              </a:ext>
            </a:extLst>
          </p:cNvPr>
          <p:cNvSpPr txBox="1"/>
          <p:nvPr/>
        </p:nvSpPr>
        <p:spPr>
          <a:xfrm>
            <a:off x="740036" y="4599061"/>
            <a:ext cx="272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Validation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Re-captcha Failed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0000"/>
                </a:solidFill>
              </a:rPr>
              <a:t>Invalid Username</a:t>
            </a:r>
          </a:p>
        </p:txBody>
      </p:sp>
      <p:pic>
        <p:nvPicPr>
          <p:cNvPr id="1026" name="Picture 2" descr="Image result for hash function icon">
            <a:extLst>
              <a:ext uri="{FF2B5EF4-FFF2-40B4-BE49-F238E27FC236}">
                <a16:creationId xmlns:a16="http://schemas.microsoft.com/office/drawing/2014/main" id="{196830EF-D580-427C-BFD2-34FC42DE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0" y="2737107"/>
            <a:ext cx="1216276" cy="1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814F0B-24EF-41CC-9C3C-0CC24210BD81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3779355" y="3345245"/>
            <a:ext cx="113221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1AEC7-B26A-4673-AA6A-4AA2AA6DF2B6}"/>
              </a:ext>
            </a:extLst>
          </p:cNvPr>
          <p:cNvSpPr txBox="1"/>
          <p:nvPr/>
        </p:nvSpPr>
        <p:spPr>
          <a:xfrm>
            <a:off x="4876801" y="1583729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92D050"/>
                </a:solidFill>
              </a:rPr>
              <a:t>Hash and Salt Password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34E4C34-CD70-4FAC-A624-118A21D0652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661976" y="-1461572"/>
            <a:ext cx="291856" cy="7653808"/>
          </a:xfrm>
          <a:prstGeom prst="curvedConnector4">
            <a:avLst>
              <a:gd name="adj1" fmla="val -251708"/>
              <a:gd name="adj2" fmla="val 99781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F870DA-0CC6-4092-8F43-EF98086AFC3D}"/>
              </a:ext>
            </a:extLst>
          </p:cNvPr>
          <p:cNvSpPr txBox="1"/>
          <p:nvPr/>
        </p:nvSpPr>
        <p:spPr>
          <a:xfrm>
            <a:off x="332928" y="513306"/>
            <a:ext cx="521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Create a session (encrypted) for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92D050"/>
                </a:solidFill>
              </a:rPr>
              <a:t>Redirect user to Home Page</a:t>
            </a:r>
          </a:p>
          <a:p>
            <a:endParaRPr lang="en-SG" sz="2400" dirty="0">
              <a:solidFill>
                <a:srgbClr val="92D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738D92-E6F1-4A1C-9FAF-C06D996697C5}"/>
              </a:ext>
            </a:extLst>
          </p:cNvPr>
          <p:cNvSpPr txBox="1"/>
          <p:nvPr/>
        </p:nvSpPr>
        <p:spPr>
          <a:xfrm>
            <a:off x="7199791" y="292071"/>
            <a:ext cx="481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rgbClr val="0070C0"/>
                </a:solidFill>
                <a:highlight>
                  <a:srgbClr val="C0C0C0"/>
                </a:highlight>
              </a:rPr>
              <a:t>Login Process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A43F4F4-9B52-47F5-918F-BB593DEA2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856" y="2599996"/>
            <a:ext cx="1437878" cy="1437878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A6374F-8B56-49FB-B407-78591F25A40D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9172734" y="3294853"/>
            <a:ext cx="1629552" cy="240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33">
            <a:extLst>
              <a:ext uri="{FF2B5EF4-FFF2-40B4-BE49-F238E27FC236}">
                <a16:creationId xmlns:a16="http://schemas.microsoft.com/office/drawing/2014/main" id="{F5A921DE-886F-4A8B-BF62-DD3F8E676C04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 flipV="1">
            <a:off x="6127846" y="3318935"/>
            <a:ext cx="1607010" cy="263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87CEFC-F935-42A6-AD68-98466A02CBAD}"/>
              </a:ext>
            </a:extLst>
          </p:cNvPr>
          <p:cNvSpPr txBox="1"/>
          <p:nvPr/>
        </p:nvSpPr>
        <p:spPr>
          <a:xfrm>
            <a:off x="7477546" y="2183893"/>
            <a:ext cx="231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Verify Password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4FC73DC-9944-49FB-8D5C-B18C1F19133A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648501" y="232580"/>
            <a:ext cx="131442" cy="7479146"/>
          </a:xfrm>
          <a:prstGeom prst="curvedConnector3">
            <a:avLst>
              <a:gd name="adj1" fmla="val -17391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E386E9-306E-4ED1-BF58-016D9E017CA5}"/>
              </a:ext>
            </a:extLst>
          </p:cNvPr>
          <p:cNvSpPr txBox="1"/>
          <p:nvPr/>
        </p:nvSpPr>
        <p:spPr>
          <a:xfrm>
            <a:off x="4326161" y="3843110"/>
            <a:ext cx="27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Invalid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51CD7-DFE0-4097-AD96-DF84FB0778A8}"/>
              </a:ext>
            </a:extLst>
          </p:cNvPr>
          <p:cNvSpPr txBox="1"/>
          <p:nvPr/>
        </p:nvSpPr>
        <p:spPr>
          <a:xfrm>
            <a:off x="10546612" y="1353700"/>
            <a:ext cx="13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Retrieve Hashed Password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86F6B39-0342-476C-853B-D7D0E31D8431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rot="16200000" flipH="1">
            <a:off x="9012685" y="3478983"/>
            <a:ext cx="810228" cy="192800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C2A4AE-C621-4E99-8353-F92760D2992B}"/>
              </a:ext>
            </a:extLst>
          </p:cNvPr>
          <p:cNvSpPr txBox="1"/>
          <p:nvPr/>
        </p:nvSpPr>
        <p:spPr>
          <a:xfrm>
            <a:off x="8753677" y="3935677"/>
            <a:ext cx="219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3 attempts used</a:t>
            </a:r>
          </a:p>
        </p:txBody>
      </p:sp>
      <p:pic>
        <p:nvPicPr>
          <p:cNvPr id="81" name="Picture 8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1CDFE91-28B6-406B-8B74-5C8891B17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440" y="4848102"/>
            <a:ext cx="1128727" cy="1128727"/>
          </a:xfrm>
          <a:prstGeom prst="rect">
            <a:avLst/>
          </a:prstGeom>
        </p:spPr>
      </p:pic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CDCE30E-9CBE-4A1F-8976-FE35C27913BE}"/>
              </a:ext>
            </a:extLst>
          </p:cNvPr>
          <p:cNvCxnSpPr>
            <a:cxnSpLocks/>
            <a:stCxn id="81" idx="2"/>
            <a:endCxn id="91" idx="3"/>
          </p:cNvCxnSpPr>
          <p:nvPr/>
        </p:nvCxnSpPr>
        <p:spPr>
          <a:xfrm rot="5400000" flipH="1">
            <a:off x="9570213" y="5165239"/>
            <a:ext cx="223449" cy="1399732"/>
          </a:xfrm>
          <a:prstGeom prst="curvedConnector4">
            <a:avLst>
              <a:gd name="adj1" fmla="val -102305"/>
              <a:gd name="adj2" fmla="val 7016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picture containing clock&#10;&#10;Description automatically generated">
            <a:extLst>
              <a:ext uri="{FF2B5EF4-FFF2-40B4-BE49-F238E27FC236}">
                <a16:creationId xmlns:a16="http://schemas.microsoft.com/office/drawing/2014/main" id="{FAD4B326-B2A4-41C6-9D19-4DBBC42CE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357" y="5058522"/>
            <a:ext cx="1389715" cy="13897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90ED824-FC38-4D6A-A2F4-42EA1B94D097}"/>
              </a:ext>
            </a:extLst>
          </p:cNvPr>
          <p:cNvSpPr txBox="1"/>
          <p:nvPr/>
        </p:nvSpPr>
        <p:spPr>
          <a:xfrm>
            <a:off x="3913541" y="4688791"/>
            <a:ext cx="397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Email sent through SMTP port 587 (SSL-Encrypted)</a:t>
            </a:r>
          </a:p>
          <a:p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Provides Confidentiality through TLS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19EAD9-EDEB-4A12-B45C-8FAE65E71ABE}"/>
              </a:ext>
            </a:extLst>
          </p:cNvPr>
          <p:cNvSpPr txBox="1"/>
          <p:nvPr/>
        </p:nvSpPr>
        <p:spPr>
          <a:xfrm>
            <a:off x="7190329" y="6376538"/>
            <a:ext cx="179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Email Server</a:t>
            </a:r>
          </a:p>
        </p:txBody>
      </p:sp>
    </p:spTree>
    <p:extLst>
      <p:ext uri="{BB962C8B-B14F-4D97-AF65-F5344CB8AC3E}">
        <p14:creationId xmlns:p14="http://schemas.microsoft.com/office/powerpoint/2010/main" val="24826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4AB85-8C72-43D8-9E6E-15676185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5" y="1092277"/>
            <a:ext cx="4733925" cy="447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AA421-20A8-458A-A4BA-706229715E0A}"/>
              </a:ext>
            </a:extLst>
          </p:cNvPr>
          <p:cNvSpPr txBox="1"/>
          <p:nvPr/>
        </p:nvSpPr>
        <p:spPr>
          <a:xfrm>
            <a:off x="311135" y="523783"/>
            <a:ext cx="458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B0F0"/>
                </a:solidFill>
              </a:rPr>
              <a:t>‘</a:t>
            </a:r>
            <a:r>
              <a:rPr lang="en-SG" sz="2400" dirty="0" err="1">
                <a:solidFill>
                  <a:srgbClr val="00B0F0"/>
                </a:solidFill>
              </a:rPr>
              <a:t>FailedLogins</a:t>
            </a:r>
            <a:r>
              <a:rPr lang="en-SG" sz="2400" dirty="0">
                <a:solidFill>
                  <a:srgbClr val="00B0F0"/>
                </a:solidFill>
              </a:rPr>
              <a:t>’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E7F54-CBB6-47DA-98FE-82055F0E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" y="2371725"/>
            <a:ext cx="922972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6B80F-2F45-470D-A37C-782A40E5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9" y="5175173"/>
            <a:ext cx="4057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Flowe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MS-Theme-Flow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Conference Presentation_Win32_SB v2" id="{B53486CA-0B12-407E-B210-0E27351771A7}" vid="{766347BD-4DDC-47ED-977F-A882BCAC9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70FC28-D756-41B3-A1D7-66FF5447E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CFF6F-B573-4540-8AB0-753D7106C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4924D2-B457-4674-82F7-724FAB0167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Microsoft Office PowerPoint</Application>
  <PresentationFormat>Widescreen</PresentationFormat>
  <Paragraphs>303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Garamond</vt:lpstr>
      <vt:lpstr>Wingdings</vt:lpstr>
      <vt:lpstr>Office Theme</vt:lpstr>
      <vt:lpstr>Convenience  At Your Fingertips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2020-02-08T05:01:53Z</dcterms:created>
  <dcterms:modified xsi:type="dcterms:W3CDTF">2020-02-12T07:12:19Z</dcterms:modified>
</cp:coreProperties>
</file>