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320" r:id="rId4"/>
    <p:sldId id="318" r:id="rId5"/>
    <p:sldId id="319" r:id="rId6"/>
    <p:sldId id="314" r:id="rId7"/>
    <p:sldId id="323" r:id="rId8"/>
    <p:sldId id="258" r:id="rId9"/>
    <p:sldId id="264" r:id="rId10"/>
    <p:sldId id="297" r:id="rId11"/>
    <p:sldId id="298" r:id="rId12"/>
    <p:sldId id="260" r:id="rId13"/>
    <p:sldId id="273" r:id="rId14"/>
    <p:sldId id="310" r:id="rId15"/>
    <p:sldId id="309" r:id="rId16"/>
    <p:sldId id="283" r:id="rId17"/>
    <p:sldId id="311" r:id="rId18"/>
    <p:sldId id="299" r:id="rId19"/>
    <p:sldId id="301" r:id="rId20"/>
    <p:sldId id="302" r:id="rId21"/>
    <p:sldId id="303" r:id="rId22"/>
    <p:sldId id="322" r:id="rId23"/>
    <p:sldId id="321" r:id="rId24"/>
    <p:sldId id="315" r:id="rId25"/>
    <p:sldId id="316" r:id="rId26"/>
    <p:sldId id="317" r:id="rId27"/>
    <p:sldId id="288" r:id="rId28"/>
    <p:sldId id="289" r:id="rId29"/>
    <p:sldId id="290" r:id="rId30"/>
    <p:sldId id="324" r:id="rId31"/>
    <p:sldId id="279" r:id="rId32"/>
    <p:sldId id="280" r:id="rId33"/>
    <p:sldId id="312" r:id="rId34"/>
    <p:sldId id="31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7567-A775-4B59-8241-3CC1C3322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9B25-CE29-4E6F-9B4A-48A243A1C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2EED-E2A3-49D2-B7A0-F4DBC2DB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40CC-46F9-423A-85FA-EFF98097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2766-509A-4926-9A2E-D95D7316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E209-C20A-4A75-9A4D-81B21BAF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60F65-3865-459B-846F-85229DA8A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CD6A-7D99-42D2-A602-121BF379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3AB5-5878-4E88-9427-EC0D8E40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1361-88EC-4454-8B5A-20F490AB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1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2A77E-AE9C-467E-8472-6C3EDC25E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9190E-D1DB-43CC-9140-ED3BB5AC7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7F40-001F-4694-A36D-3C699E74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7F3D-87EB-4570-BCDE-CE0BAB8C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CE74-4727-4220-875B-97AFD099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89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CAAF-171F-4344-A03E-82549F78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C4E4-E4C1-4D6F-8991-33F37E9C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B9B1-5B97-4DC0-9C95-10ABEE8C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71ED-7C79-4F24-A563-8187963E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B715-F7C7-4313-B484-F430D12A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24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FEB6-1B1C-4AE5-BF87-E12A0FF6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EB6B-186D-44FD-8F36-A497750FE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AFFC-B419-43D6-918E-ED175C1A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59AE-4132-4677-9F9E-B05C1BEF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4DE8-E99F-4811-B949-B4A76A17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2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06F6-3F16-4F36-9F88-C42EB573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E820-ED19-4512-BBD1-AE169B491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B30C6-F283-448B-AC55-4430A29D1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4F3FD-EF48-4E62-994D-2784474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D081-25A9-438B-A67A-4677584A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5B4FB-22B4-406D-B89D-45614E93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27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DCBA-843E-4CBE-9E3C-854D9324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BEB0-CE47-4B98-8735-878C72C9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8E1FB-08C6-488C-9D11-73FE4EA1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33D4B-1CCF-43F7-ABC7-362BAC5AC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3937A-78A4-4B41-9436-63A0E5E01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C1F78-4B7E-4BCD-A4CC-EADAA5E7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73C59-CBC2-4E36-A952-B904A0EC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51484-4FD8-4382-9374-04852716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63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7C26-CDF3-48A5-94D2-6F42AA62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5CCC6-BFE9-4D7E-AC8A-E1FB3F2E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62652-3E9F-4701-BB7E-DF766A2A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DFB6D-651F-4D84-9868-7773B48A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DBBA7-FD2D-48B5-AC77-C0FAAE1A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B6AF0-F4E1-45DA-89DD-633F998E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9BAA2-9CB7-42AB-AD9A-DA9B41BD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747A-D744-4D16-80F0-C43CDA49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5CE7-BECF-4778-AB1F-9F38CA0B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BD6D7-85A3-4F51-B9E5-3DF82A3E4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3F364-F86A-492A-A77C-0911E0D8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7333-4C43-4B80-BB28-A844C8C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0412E-0ED3-4462-82FF-F33D1E0C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68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DCBC-D886-48C0-BE05-38FC6B1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BD044-741E-4AFD-95DA-0753CE1DE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D268-9682-4E7B-9B26-28C8A1211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F936-03A5-4BF6-A865-558779EC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062E-B412-4FFC-8DD1-FB59900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81EB1-D0F9-47C4-9985-CEABE261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70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4A09F-A345-41F6-9B66-9C3BE309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37DC-DF92-4CC3-A847-ED2ECBF1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168D-12E0-41D0-9D85-EFD2A490C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D820-0A21-4749-AF44-A6A41CECC49A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7DF3-6A09-4D27-B55E-F7ECC4955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6DAD-0827-4240-882F-0F8B255FD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3404-CAE0-4473-99C5-96A2B0EA33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27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Change and configuration management">
            <a:extLst>
              <a:ext uri="{FF2B5EF4-FFF2-40B4-BE49-F238E27FC236}">
                <a16:creationId xmlns:a16="http://schemas.microsoft.com/office/drawing/2014/main" id="{6BDC13B1-12C3-43C7-8CDD-C18131585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6484" r="31236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E676D-7BED-40DF-B548-77BE6FD533D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Change &amp; Configuration Management</a:t>
            </a:r>
          </a:p>
        </p:txBody>
      </p:sp>
      <p:sp>
        <p:nvSpPr>
          <p:cNvPr id="78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74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B08AC-71B6-429F-BB26-C3E92216E0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764" y="124287"/>
            <a:ext cx="11758472" cy="64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5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524B1D-3D32-4A90-BCB2-04BE3FAF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9381"/>
          <a:stretch/>
        </p:blipFill>
        <p:spPr>
          <a:xfrm>
            <a:off x="216764" y="159798"/>
            <a:ext cx="11643802" cy="63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1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enter, data, server icon">
            <a:extLst>
              <a:ext uri="{FF2B5EF4-FFF2-40B4-BE49-F238E27FC236}">
                <a16:creationId xmlns:a16="http://schemas.microsoft.com/office/drawing/2014/main" id="{63EA6967-6461-48DD-9009-CF87A9FD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56" y="5069149"/>
            <a:ext cx="1491449" cy="14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Infrastructure Automation - Ansible Role for ClusterControl ...">
            <a:extLst>
              <a:ext uri="{FF2B5EF4-FFF2-40B4-BE49-F238E27FC236}">
                <a16:creationId xmlns:a16="http://schemas.microsoft.com/office/drawing/2014/main" id="{52F08176-8A61-4E8C-8C1C-E0EAE6196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20" y="4670082"/>
            <a:ext cx="688644" cy="5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B906027F-535B-4606-826F-07F286BF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6" y="1829098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788C8F-53AF-4335-B074-464A73CB422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12805" y="2444995"/>
            <a:ext cx="1536981" cy="33698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63C61E-313B-40CC-9943-D09786586799}"/>
              </a:ext>
            </a:extLst>
          </p:cNvPr>
          <p:cNvSpPr txBox="1"/>
          <p:nvPr/>
        </p:nvSpPr>
        <p:spPr>
          <a:xfrm>
            <a:off x="7007397" y="4467200"/>
            <a:ext cx="9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Configures multiple servers</a:t>
            </a:r>
          </a:p>
        </p:txBody>
      </p:sp>
      <p:pic>
        <p:nvPicPr>
          <p:cNvPr id="9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D8FDE3D6-5DCB-435E-A73A-7D47B2BC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7" y="230141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E987E62-C1DC-4455-967F-65CF44621A0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112805" y="846038"/>
            <a:ext cx="1536982" cy="496883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CCEAD00E-FF61-4D60-9F7C-8211E718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5" y="4259766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E45BDA-BC32-4A3B-BE60-4C3B6EC1B10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7112805" y="4875663"/>
            <a:ext cx="1536980" cy="93921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7B4C93-F9E3-4351-92F6-1F8E22436299}"/>
              </a:ext>
            </a:extLst>
          </p:cNvPr>
          <p:cNvSpPr txBox="1"/>
          <p:nvPr/>
        </p:nvSpPr>
        <p:spPr>
          <a:xfrm>
            <a:off x="8904865" y="2870884"/>
            <a:ext cx="1141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i="1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69A66-A76E-496E-AB46-CF43AAC1BCD3}"/>
              </a:ext>
            </a:extLst>
          </p:cNvPr>
          <p:cNvSpPr txBox="1"/>
          <p:nvPr/>
        </p:nvSpPr>
        <p:spPr>
          <a:xfrm>
            <a:off x="8904865" y="1461934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2F995-D0AE-4428-8CB9-709FD2022ED7}"/>
              </a:ext>
            </a:extLst>
          </p:cNvPr>
          <p:cNvSpPr txBox="1"/>
          <p:nvPr/>
        </p:nvSpPr>
        <p:spPr>
          <a:xfrm>
            <a:off x="8904865" y="3053457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50BBA-8812-494D-AD84-27232718FC7B}"/>
              </a:ext>
            </a:extLst>
          </p:cNvPr>
          <p:cNvSpPr txBox="1"/>
          <p:nvPr/>
        </p:nvSpPr>
        <p:spPr>
          <a:xfrm>
            <a:off x="8904865" y="5512429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65C04-C8A6-4E33-9799-5A76C06BC019}"/>
              </a:ext>
            </a:extLst>
          </p:cNvPr>
          <p:cNvSpPr txBox="1"/>
          <p:nvPr/>
        </p:nvSpPr>
        <p:spPr>
          <a:xfrm>
            <a:off x="514905" y="2104009"/>
            <a:ext cx="58298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0" dirty="0"/>
              <a:t>Ansible Control Machine</a:t>
            </a:r>
          </a:p>
          <a:p>
            <a:r>
              <a:rPr lang="en-SG" sz="5000" dirty="0"/>
              <a:t>(Push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131709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world of cloud-based services: storing health data in the cloud">
            <a:extLst>
              <a:ext uri="{FF2B5EF4-FFF2-40B4-BE49-F238E27FC236}">
                <a16:creationId xmlns:a16="http://schemas.microsoft.com/office/drawing/2014/main" id="{198F71F2-0F07-4CEF-8E50-27AB0F5AE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FEF62-DEE5-4C31-A9E1-9D52A7E2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SG" sz="2800"/>
              <a:t>Advance features displaying innovative technologies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22B8F-FE40-4CF6-B64F-FDE362E5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SG" sz="1800" dirty="0"/>
              <a:t>Ensuring </a:t>
            </a:r>
            <a:r>
              <a:rPr lang="en-SG" sz="1800" dirty="0">
                <a:highlight>
                  <a:srgbClr val="FFFF00"/>
                </a:highlight>
              </a:rPr>
              <a:t>Automation &amp; Interoperability</a:t>
            </a:r>
          </a:p>
          <a:p>
            <a:pPr lvl="1"/>
            <a:r>
              <a:rPr lang="en-SG" sz="1800" dirty="0"/>
              <a:t>Connecting “Change Request Form” with “Ansible” Software</a:t>
            </a:r>
          </a:p>
        </p:txBody>
      </p:sp>
    </p:spTree>
    <p:extLst>
      <p:ext uri="{BB962C8B-B14F-4D97-AF65-F5344CB8AC3E}">
        <p14:creationId xmlns:p14="http://schemas.microsoft.com/office/powerpoint/2010/main" val="18246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enter, data, server icon">
            <a:extLst>
              <a:ext uri="{FF2B5EF4-FFF2-40B4-BE49-F238E27FC236}">
                <a16:creationId xmlns:a16="http://schemas.microsoft.com/office/drawing/2014/main" id="{63EA6967-6461-48DD-9009-CF87A9FD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096" y="5291142"/>
            <a:ext cx="1491449" cy="14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Infrastructure Automation - Ansible Role for ClusterControl ...">
            <a:extLst>
              <a:ext uri="{FF2B5EF4-FFF2-40B4-BE49-F238E27FC236}">
                <a16:creationId xmlns:a16="http://schemas.microsoft.com/office/drawing/2014/main" id="{52F08176-8A61-4E8C-8C1C-E0EAE6196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60" y="4892075"/>
            <a:ext cx="688644" cy="5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B906027F-535B-4606-826F-07F286BF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26" y="2051091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788C8F-53AF-4335-B074-464A73CB422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8696545" y="2666988"/>
            <a:ext cx="1536981" cy="33698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63C61E-313B-40CC-9943-D09786586799}"/>
              </a:ext>
            </a:extLst>
          </p:cNvPr>
          <p:cNvSpPr txBox="1"/>
          <p:nvPr/>
        </p:nvSpPr>
        <p:spPr>
          <a:xfrm>
            <a:off x="8591137" y="4689193"/>
            <a:ext cx="9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Configures multiple servers</a:t>
            </a:r>
          </a:p>
        </p:txBody>
      </p:sp>
      <p:pic>
        <p:nvPicPr>
          <p:cNvPr id="9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D8FDE3D6-5DCB-435E-A73A-7D47B2BC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27" y="452134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E987E62-C1DC-4455-967F-65CF44621A0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8696545" y="1068031"/>
            <a:ext cx="1536982" cy="496883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CCEAD00E-FF61-4D60-9F7C-8211E718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25" y="4481759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E45BDA-BC32-4A3B-BE60-4C3B6EC1B10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8696545" y="5097656"/>
            <a:ext cx="1536980" cy="93921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7B4C93-F9E3-4351-92F6-1F8E22436299}"/>
              </a:ext>
            </a:extLst>
          </p:cNvPr>
          <p:cNvSpPr txBox="1"/>
          <p:nvPr/>
        </p:nvSpPr>
        <p:spPr>
          <a:xfrm>
            <a:off x="10488605" y="3092877"/>
            <a:ext cx="1141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i="1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69A66-A76E-496E-AB46-CF43AAC1BCD3}"/>
              </a:ext>
            </a:extLst>
          </p:cNvPr>
          <p:cNvSpPr txBox="1"/>
          <p:nvPr/>
        </p:nvSpPr>
        <p:spPr>
          <a:xfrm>
            <a:off x="10488605" y="1683927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2F995-D0AE-4428-8CB9-709FD2022ED7}"/>
              </a:ext>
            </a:extLst>
          </p:cNvPr>
          <p:cNvSpPr txBox="1"/>
          <p:nvPr/>
        </p:nvSpPr>
        <p:spPr>
          <a:xfrm>
            <a:off x="10488605" y="3275450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50BBA-8812-494D-AD84-27232718FC7B}"/>
              </a:ext>
            </a:extLst>
          </p:cNvPr>
          <p:cNvSpPr txBox="1"/>
          <p:nvPr/>
        </p:nvSpPr>
        <p:spPr>
          <a:xfrm>
            <a:off x="10488605" y="5734422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n</a:t>
            </a:r>
          </a:p>
        </p:txBody>
      </p:sp>
      <p:pic>
        <p:nvPicPr>
          <p:cNvPr id="18" name="Picture 2" descr="Employee - Free people icons">
            <a:extLst>
              <a:ext uri="{FF2B5EF4-FFF2-40B4-BE49-F238E27FC236}">
                <a16:creationId xmlns:a16="http://schemas.microsoft.com/office/drawing/2014/main" id="{8845818A-7348-4DFD-B3E8-6898BE48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04" y="543402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9BDB2C-7F2A-4FB6-A8CF-BF086BC0D444}"/>
              </a:ext>
            </a:extLst>
          </p:cNvPr>
          <p:cNvSpPr txBox="1"/>
          <p:nvPr/>
        </p:nvSpPr>
        <p:spPr>
          <a:xfrm>
            <a:off x="2135144" y="6505592"/>
            <a:ext cx="147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General Employee</a:t>
            </a:r>
          </a:p>
        </p:txBody>
      </p:sp>
      <p:pic>
        <p:nvPicPr>
          <p:cNvPr id="20" name="Picture 8" descr="Download Request Form Icon PNG Image with No Background - PNGkey.com">
            <a:extLst>
              <a:ext uri="{FF2B5EF4-FFF2-40B4-BE49-F238E27FC236}">
                <a16:creationId xmlns:a16="http://schemas.microsoft.com/office/drawing/2014/main" id="{AFDFAACF-2CA3-4CF9-9D9B-7B402511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37" y="3664453"/>
            <a:ext cx="922306" cy="86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3BEB3-FE32-4E51-B081-13294766C773}"/>
              </a:ext>
            </a:extLst>
          </p:cNvPr>
          <p:cNvSpPr txBox="1"/>
          <p:nvPr/>
        </p:nvSpPr>
        <p:spPr>
          <a:xfrm>
            <a:off x="2019736" y="4533402"/>
            <a:ext cx="158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Change Request Form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4E95FE-9CBF-4957-BBFB-4243777F0A11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2814286" y="4810401"/>
            <a:ext cx="1" cy="62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31C3F7-DB6C-470E-BE9E-4F5C9F49B863}"/>
              </a:ext>
            </a:extLst>
          </p:cNvPr>
          <p:cNvSpPr txBox="1"/>
          <p:nvPr/>
        </p:nvSpPr>
        <p:spPr>
          <a:xfrm>
            <a:off x="2814286" y="5018530"/>
            <a:ext cx="90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1) Submits</a:t>
            </a:r>
          </a:p>
        </p:txBody>
      </p:sp>
      <p:pic>
        <p:nvPicPr>
          <p:cNvPr id="24" name="Picture 10" descr="Adm, admin, administrator, control, developer, hack, hacker ...">
            <a:extLst>
              <a:ext uri="{FF2B5EF4-FFF2-40B4-BE49-F238E27FC236}">
                <a16:creationId xmlns:a16="http://schemas.microsoft.com/office/drawing/2014/main" id="{B7CC0AA9-E4A8-45D2-B515-F694A9274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7" y="1574287"/>
            <a:ext cx="1071557" cy="107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8E4B6C-1219-4216-8FFC-5EBC1413A138}"/>
              </a:ext>
            </a:extLst>
          </p:cNvPr>
          <p:cNvSpPr txBox="1"/>
          <p:nvPr/>
        </p:nvSpPr>
        <p:spPr>
          <a:xfrm>
            <a:off x="455655" y="2643480"/>
            <a:ext cx="128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IT Representative</a:t>
            </a:r>
          </a:p>
        </p:txBody>
      </p:sp>
      <p:pic>
        <p:nvPicPr>
          <p:cNvPr id="26" name="Picture 12" descr="Businessman - Free people icons">
            <a:extLst>
              <a:ext uri="{FF2B5EF4-FFF2-40B4-BE49-F238E27FC236}">
                <a16:creationId xmlns:a16="http://schemas.microsoft.com/office/drawing/2014/main" id="{169B1263-CDB8-488A-AD08-43ACFCED0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90" y="1662402"/>
            <a:ext cx="1868720" cy="98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C28EB0-6BD3-4E7B-B2D2-F75DF4ED09CC}"/>
              </a:ext>
            </a:extLst>
          </p:cNvPr>
          <p:cNvSpPr txBox="1"/>
          <p:nvPr/>
        </p:nvSpPr>
        <p:spPr>
          <a:xfrm>
            <a:off x="3162427" y="2673378"/>
            <a:ext cx="137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BE Representative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8D61690-E60D-44B2-9938-544C6CB739BD}"/>
              </a:ext>
            </a:extLst>
          </p:cNvPr>
          <p:cNvCxnSpPr>
            <a:stCxn id="25" idx="2"/>
            <a:endCxn id="20" idx="0"/>
          </p:cNvCxnSpPr>
          <p:nvPr/>
        </p:nvCxnSpPr>
        <p:spPr>
          <a:xfrm rot="16200000" flipH="1">
            <a:off x="1613796" y="2406259"/>
            <a:ext cx="743974" cy="1772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AD6917-87E6-4E56-8C54-44A053D6EE0B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3004813" y="2817555"/>
            <a:ext cx="714076" cy="979721"/>
          </a:xfrm>
          <a:prstGeom prst="bentConnector3">
            <a:avLst>
              <a:gd name="adj1" fmla="val 48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28A923-9171-409D-9CE5-468B8A8D0352}"/>
              </a:ext>
            </a:extLst>
          </p:cNvPr>
          <p:cNvSpPr txBox="1"/>
          <p:nvPr/>
        </p:nvSpPr>
        <p:spPr>
          <a:xfrm>
            <a:off x="1949978" y="3292465"/>
            <a:ext cx="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2) Approves</a:t>
            </a:r>
          </a:p>
        </p:txBody>
      </p:sp>
      <p:pic>
        <p:nvPicPr>
          <p:cNvPr id="31" name="Picture 14" descr="Paddy Thomas | Thompson of Carlow">
            <a:extLst>
              <a:ext uri="{FF2B5EF4-FFF2-40B4-BE49-F238E27FC236}">
                <a16:creationId xmlns:a16="http://schemas.microsoft.com/office/drawing/2014/main" id="{22440C55-0C14-49B9-8C4E-BD7DA839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86" y="2293117"/>
            <a:ext cx="1147611" cy="12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6FEB805-ABBB-42D2-BF90-F4ADB8F85BC2}"/>
              </a:ext>
            </a:extLst>
          </p:cNvPr>
          <p:cNvCxnSpPr>
            <a:stCxn id="31" idx="1"/>
            <a:endCxn id="20" idx="3"/>
          </p:cNvCxnSpPr>
          <p:nvPr/>
        </p:nvCxnSpPr>
        <p:spPr>
          <a:xfrm rot="10800000" flipV="1">
            <a:off x="3333144" y="2920478"/>
            <a:ext cx="1824243" cy="1178450"/>
          </a:xfrm>
          <a:prstGeom prst="bentConnector3">
            <a:avLst>
              <a:gd name="adj1" fmla="val 34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54D26D-3BAA-41A7-A92E-BB48F1A1C579}"/>
              </a:ext>
            </a:extLst>
          </p:cNvPr>
          <p:cNvSpPr txBox="1"/>
          <p:nvPr/>
        </p:nvSpPr>
        <p:spPr>
          <a:xfrm>
            <a:off x="4992541" y="3559880"/>
            <a:ext cx="147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Senior 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8A124-99BC-4112-9B44-FBA74A4A164A}"/>
              </a:ext>
            </a:extLst>
          </p:cNvPr>
          <p:cNvSpPr txBox="1"/>
          <p:nvPr/>
        </p:nvSpPr>
        <p:spPr>
          <a:xfrm>
            <a:off x="3794002" y="3569464"/>
            <a:ext cx="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3) Review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59FE36-51B2-4D9F-BB59-076F081994D7}"/>
              </a:ext>
            </a:extLst>
          </p:cNvPr>
          <p:cNvSpPr txBox="1"/>
          <p:nvPr/>
        </p:nvSpPr>
        <p:spPr>
          <a:xfrm>
            <a:off x="2019736" y="4533401"/>
            <a:ext cx="158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Change Request Form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F665A-2234-413E-945A-160840E81996}"/>
              </a:ext>
            </a:extLst>
          </p:cNvPr>
          <p:cNvCxnSpPr>
            <a:cxnSpLocks/>
          </p:cNvCxnSpPr>
          <p:nvPr/>
        </p:nvCxnSpPr>
        <p:spPr>
          <a:xfrm flipH="1">
            <a:off x="6608391" y="0"/>
            <a:ext cx="1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05CED2-9001-47F1-AFF8-8ED83932E79E}"/>
              </a:ext>
            </a:extLst>
          </p:cNvPr>
          <p:cNvSpPr txBox="1"/>
          <p:nvPr/>
        </p:nvSpPr>
        <p:spPr>
          <a:xfrm>
            <a:off x="781236" y="242612"/>
            <a:ext cx="4802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highlight>
                  <a:srgbClr val="00FF00"/>
                </a:highlight>
              </a:rPr>
              <a:t>Change Mgt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55335B-35B2-4D04-B68F-A37C08828B4D}"/>
              </a:ext>
            </a:extLst>
          </p:cNvPr>
          <p:cNvSpPr txBox="1"/>
          <p:nvPr/>
        </p:nvSpPr>
        <p:spPr>
          <a:xfrm>
            <a:off x="5784637" y="239957"/>
            <a:ext cx="4802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highlight>
                  <a:srgbClr val="FF0000"/>
                </a:highlight>
              </a:rPr>
              <a:t>Config Mgt</a:t>
            </a:r>
          </a:p>
        </p:txBody>
      </p:sp>
    </p:spTree>
    <p:extLst>
      <p:ext uri="{BB962C8B-B14F-4D97-AF65-F5344CB8AC3E}">
        <p14:creationId xmlns:p14="http://schemas.microsoft.com/office/powerpoint/2010/main" val="48146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loyee - Free people icons">
            <a:extLst>
              <a:ext uri="{FF2B5EF4-FFF2-40B4-BE49-F238E27FC236}">
                <a16:creationId xmlns:a16="http://schemas.microsoft.com/office/drawing/2014/main" id="{C1D86D04-EE06-4F96-A59F-939B8654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89" y="494708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94BA57-05C2-4310-95EF-BE539C502F7B}"/>
              </a:ext>
            </a:extLst>
          </p:cNvPr>
          <p:cNvSpPr txBox="1"/>
          <p:nvPr/>
        </p:nvSpPr>
        <p:spPr>
          <a:xfrm>
            <a:off x="2015229" y="6018645"/>
            <a:ext cx="147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General Employee</a:t>
            </a:r>
          </a:p>
        </p:txBody>
      </p:sp>
      <p:pic>
        <p:nvPicPr>
          <p:cNvPr id="1032" name="Picture 8" descr="Download Request Form Icon PNG Image with No Background - PNGkey.com">
            <a:extLst>
              <a:ext uri="{FF2B5EF4-FFF2-40B4-BE49-F238E27FC236}">
                <a16:creationId xmlns:a16="http://schemas.microsoft.com/office/drawing/2014/main" id="{5497EB11-00BB-4268-BA7A-D4A14FC9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22" y="3177506"/>
            <a:ext cx="922306" cy="86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F35E70-3F22-4047-B8F2-E1E30A3DD928}"/>
              </a:ext>
            </a:extLst>
          </p:cNvPr>
          <p:cNvSpPr txBox="1"/>
          <p:nvPr/>
        </p:nvSpPr>
        <p:spPr>
          <a:xfrm>
            <a:off x="1899821" y="4046455"/>
            <a:ext cx="158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Change Request Form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406C4-763D-4CA9-AB2F-FF57DD4B1824}"/>
              </a:ext>
            </a:extLst>
          </p:cNvPr>
          <p:cNvCxnSpPr>
            <a:stCxn id="1026" idx="0"/>
            <a:endCxn id="12" idx="2"/>
          </p:cNvCxnSpPr>
          <p:nvPr/>
        </p:nvCxnSpPr>
        <p:spPr>
          <a:xfrm flipV="1">
            <a:off x="2694371" y="4323454"/>
            <a:ext cx="1" cy="62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EB8305-4DD1-4443-ADEE-14A1ACC49426}"/>
              </a:ext>
            </a:extLst>
          </p:cNvPr>
          <p:cNvSpPr txBox="1"/>
          <p:nvPr/>
        </p:nvSpPr>
        <p:spPr>
          <a:xfrm>
            <a:off x="2694371" y="4531583"/>
            <a:ext cx="90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1) Submits</a:t>
            </a:r>
          </a:p>
        </p:txBody>
      </p:sp>
      <p:pic>
        <p:nvPicPr>
          <p:cNvPr id="1034" name="Picture 10" descr="Adm, admin, administrator, control, developer, hack, hacker ...">
            <a:extLst>
              <a:ext uri="{FF2B5EF4-FFF2-40B4-BE49-F238E27FC236}">
                <a16:creationId xmlns:a16="http://schemas.microsoft.com/office/drawing/2014/main" id="{3FC85B25-A7CB-439B-9387-30533937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2" y="1087340"/>
            <a:ext cx="1071557" cy="107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793EDC-688F-4B0F-BCD6-8A96A43C87BA}"/>
              </a:ext>
            </a:extLst>
          </p:cNvPr>
          <p:cNvSpPr txBox="1"/>
          <p:nvPr/>
        </p:nvSpPr>
        <p:spPr>
          <a:xfrm>
            <a:off x="335740" y="2156533"/>
            <a:ext cx="128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IT Representative</a:t>
            </a:r>
          </a:p>
        </p:txBody>
      </p:sp>
      <p:pic>
        <p:nvPicPr>
          <p:cNvPr id="1036" name="Picture 12" descr="Businessman - Free people icons">
            <a:extLst>
              <a:ext uri="{FF2B5EF4-FFF2-40B4-BE49-F238E27FC236}">
                <a16:creationId xmlns:a16="http://schemas.microsoft.com/office/drawing/2014/main" id="{55817C7E-97CA-41EE-A3BE-6DB0B4C9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75" y="1175455"/>
            <a:ext cx="1868720" cy="98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05D5F7-8A39-4461-9807-FC873E872063}"/>
              </a:ext>
            </a:extLst>
          </p:cNvPr>
          <p:cNvSpPr txBox="1"/>
          <p:nvPr/>
        </p:nvSpPr>
        <p:spPr>
          <a:xfrm>
            <a:off x="3042512" y="2186431"/>
            <a:ext cx="137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BE Representative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3E3E9D-80F4-4507-887E-EF076543EE16}"/>
              </a:ext>
            </a:extLst>
          </p:cNvPr>
          <p:cNvCxnSpPr>
            <a:stCxn id="22" idx="2"/>
            <a:endCxn id="1032" idx="0"/>
          </p:cNvCxnSpPr>
          <p:nvPr/>
        </p:nvCxnSpPr>
        <p:spPr>
          <a:xfrm rot="16200000" flipH="1">
            <a:off x="1493881" y="1919312"/>
            <a:ext cx="743974" cy="1772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33BBCCB-DA87-4723-A68D-44F076124F3D}"/>
              </a:ext>
            </a:extLst>
          </p:cNvPr>
          <p:cNvCxnSpPr>
            <a:stCxn id="24" idx="2"/>
            <a:endCxn id="1032" idx="0"/>
          </p:cNvCxnSpPr>
          <p:nvPr/>
        </p:nvCxnSpPr>
        <p:spPr>
          <a:xfrm rot="5400000">
            <a:off x="2884898" y="2330608"/>
            <a:ext cx="714076" cy="979721"/>
          </a:xfrm>
          <a:prstGeom prst="bentConnector3">
            <a:avLst>
              <a:gd name="adj1" fmla="val 48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57E497-9719-4616-AA5F-2AE69A18A3EF}"/>
              </a:ext>
            </a:extLst>
          </p:cNvPr>
          <p:cNvSpPr txBox="1"/>
          <p:nvPr/>
        </p:nvSpPr>
        <p:spPr>
          <a:xfrm>
            <a:off x="1830063" y="2805518"/>
            <a:ext cx="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2) Approves</a:t>
            </a:r>
          </a:p>
        </p:txBody>
      </p:sp>
      <p:pic>
        <p:nvPicPr>
          <p:cNvPr id="1038" name="Picture 14" descr="Paddy Thomas | Thompson of Carlow">
            <a:extLst>
              <a:ext uri="{FF2B5EF4-FFF2-40B4-BE49-F238E27FC236}">
                <a16:creationId xmlns:a16="http://schemas.microsoft.com/office/drawing/2014/main" id="{ABB50C31-9D8A-41BC-BD94-5256F640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71" y="1806170"/>
            <a:ext cx="1147611" cy="12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F46B63A-692F-4FAA-A0FE-7E0CECF44A90}"/>
              </a:ext>
            </a:extLst>
          </p:cNvPr>
          <p:cNvCxnSpPr>
            <a:stCxn id="1038" idx="1"/>
            <a:endCxn id="1032" idx="3"/>
          </p:cNvCxnSpPr>
          <p:nvPr/>
        </p:nvCxnSpPr>
        <p:spPr>
          <a:xfrm rot="10800000" flipV="1">
            <a:off x="3213229" y="2433531"/>
            <a:ext cx="1824243" cy="1178450"/>
          </a:xfrm>
          <a:prstGeom prst="bentConnector3">
            <a:avLst>
              <a:gd name="adj1" fmla="val 34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028AC8-CD69-49CD-A9E5-E787AB36E81A}"/>
              </a:ext>
            </a:extLst>
          </p:cNvPr>
          <p:cNvSpPr txBox="1"/>
          <p:nvPr/>
        </p:nvSpPr>
        <p:spPr>
          <a:xfrm>
            <a:off x="4872626" y="3072933"/>
            <a:ext cx="147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Senior Management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E6157E-FA1F-4192-807A-44EE15AB0572}"/>
              </a:ext>
            </a:extLst>
          </p:cNvPr>
          <p:cNvSpPr txBox="1"/>
          <p:nvPr/>
        </p:nvSpPr>
        <p:spPr>
          <a:xfrm>
            <a:off x="3674087" y="3082517"/>
            <a:ext cx="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3) Review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85DF82-31DC-4521-9103-984EEADD0BB6}"/>
              </a:ext>
            </a:extLst>
          </p:cNvPr>
          <p:cNvCxnSpPr>
            <a:cxnSpLocks/>
            <a:stCxn id="1032" idx="3"/>
            <a:endCxn id="1042" idx="1"/>
          </p:cNvCxnSpPr>
          <p:nvPr/>
        </p:nvCxnSpPr>
        <p:spPr>
          <a:xfrm>
            <a:off x="3213228" y="3611981"/>
            <a:ext cx="2408128" cy="2202893"/>
          </a:xfrm>
          <a:prstGeom prst="bentConnector3">
            <a:avLst>
              <a:gd name="adj1" fmla="val 4926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823F4B-8863-4A69-8343-2F3C81D5A93C}"/>
              </a:ext>
            </a:extLst>
          </p:cNvPr>
          <p:cNvSpPr txBox="1"/>
          <p:nvPr/>
        </p:nvSpPr>
        <p:spPr>
          <a:xfrm>
            <a:off x="4400608" y="4496768"/>
            <a:ext cx="979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If requires installation of software, notify C&amp;C Server</a:t>
            </a:r>
          </a:p>
        </p:txBody>
      </p:sp>
      <p:pic>
        <p:nvPicPr>
          <p:cNvPr id="1042" name="Picture 18" descr="Center, data, server icon">
            <a:extLst>
              <a:ext uri="{FF2B5EF4-FFF2-40B4-BE49-F238E27FC236}">
                <a16:creationId xmlns:a16="http://schemas.microsoft.com/office/drawing/2014/main" id="{B92D19ED-1FCF-4F90-846C-4A4403DD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56" y="5069149"/>
            <a:ext cx="1491449" cy="14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6" descr="Infrastructure Automation - Ansible Role for ClusterControl ...">
            <a:extLst>
              <a:ext uri="{FF2B5EF4-FFF2-40B4-BE49-F238E27FC236}">
                <a16:creationId xmlns:a16="http://schemas.microsoft.com/office/drawing/2014/main" id="{3BD987A8-D962-4CF5-AC33-4870118E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20" y="4670082"/>
            <a:ext cx="688644" cy="5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5878131E-B5C4-4C7D-B64B-3325D4CE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6" y="1829098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60FB544-5A32-4683-AA4D-30E23409AAAD}"/>
              </a:ext>
            </a:extLst>
          </p:cNvPr>
          <p:cNvCxnSpPr>
            <a:cxnSpLocks/>
            <a:stCxn id="1042" idx="3"/>
            <a:endCxn id="1048" idx="1"/>
          </p:cNvCxnSpPr>
          <p:nvPr/>
        </p:nvCxnSpPr>
        <p:spPr>
          <a:xfrm flipV="1">
            <a:off x="7112805" y="2444995"/>
            <a:ext cx="1536981" cy="33698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A64B4-E1AC-4FAF-A822-A485D9B7D022}"/>
              </a:ext>
            </a:extLst>
          </p:cNvPr>
          <p:cNvSpPr txBox="1"/>
          <p:nvPr/>
        </p:nvSpPr>
        <p:spPr>
          <a:xfrm>
            <a:off x="7007397" y="4467200"/>
            <a:ext cx="9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Installs software into servers</a:t>
            </a:r>
          </a:p>
        </p:txBody>
      </p:sp>
      <p:pic>
        <p:nvPicPr>
          <p:cNvPr id="67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3A1E1863-D2AC-4913-B8F0-F612C178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7" y="230141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370C1BC-691F-4A90-B7D9-188DB0A95362}"/>
              </a:ext>
            </a:extLst>
          </p:cNvPr>
          <p:cNvCxnSpPr>
            <a:cxnSpLocks/>
            <a:stCxn id="1042" idx="3"/>
            <a:endCxn id="67" idx="1"/>
          </p:cNvCxnSpPr>
          <p:nvPr/>
        </p:nvCxnSpPr>
        <p:spPr>
          <a:xfrm flipV="1">
            <a:off x="7112805" y="846038"/>
            <a:ext cx="1536982" cy="496883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19E02FA4-A2ED-435C-9DDE-4F581BE1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5" y="4259766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81E6B6A-413E-4314-885C-141B152F72FE}"/>
              </a:ext>
            </a:extLst>
          </p:cNvPr>
          <p:cNvCxnSpPr>
            <a:cxnSpLocks/>
            <a:stCxn id="1042" idx="3"/>
            <a:endCxn id="74" idx="1"/>
          </p:cNvCxnSpPr>
          <p:nvPr/>
        </p:nvCxnSpPr>
        <p:spPr>
          <a:xfrm flipV="1">
            <a:off x="7112805" y="4875663"/>
            <a:ext cx="1536980" cy="93921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B5C21C4-B661-4FC3-BC1C-6479B012D860}"/>
              </a:ext>
            </a:extLst>
          </p:cNvPr>
          <p:cNvSpPr txBox="1"/>
          <p:nvPr/>
        </p:nvSpPr>
        <p:spPr>
          <a:xfrm>
            <a:off x="8904865" y="2870884"/>
            <a:ext cx="1141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i="1" dirty="0"/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C13833-B16B-4B77-BF05-FD35A8EAD77D}"/>
              </a:ext>
            </a:extLst>
          </p:cNvPr>
          <p:cNvSpPr txBox="1"/>
          <p:nvPr/>
        </p:nvSpPr>
        <p:spPr>
          <a:xfrm>
            <a:off x="4398719" y="4496766"/>
            <a:ext cx="979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If requires installation of software, notify C&amp;C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189F90-76E0-4759-A9DE-8447D626E5A7}"/>
              </a:ext>
            </a:extLst>
          </p:cNvPr>
          <p:cNvSpPr txBox="1"/>
          <p:nvPr/>
        </p:nvSpPr>
        <p:spPr>
          <a:xfrm>
            <a:off x="1899821" y="4046454"/>
            <a:ext cx="158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Change Request 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E0C060-3E2F-4CC3-B462-1E4D9EC2F584}"/>
              </a:ext>
            </a:extLst>
          </p:cNvPr>
          <p:cNvSpPr txBox="1"/>
          <p:nvPr/>
        </p:nvSpPr>
        <p:spPr>
          <a:xfrm>
            <a:off x="5910544" y="6535474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C&amp;C Server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A987E0-D7C1-491C-90C3-4384AC75ED5F}"/>
              </a:ext>
            </a:extLst>
          </p:cNvPr>
          <p:cNvSpPr txBox="1"/>
          <p:nvPr/>
        </p:nvSpPr>
        <p:spPr>
          <a:xfrm>
            <a:off x="8904865" y="1461934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432C78-47E1-4FF5-90B0-83D0BD718887}"/>
              </a:ext>
            </a:extLst>
          </p:cNvPr>
          <p:cNvSpPr txBox="1"/>
          <p:nvPr/>
        </p:nvSpPr>
        <p:spPr>
          <a:xfrm>
            <a:off x="8904865" y="3053457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ADAAA4-027C-4A7C-8A1A-1AA7DEDE792A}"/>
              </a:ext>
            </a:extLst>
          </p:cNvPr>
          <p:cNvSpPr txBox="1"/>
          <p:nvPr/>
        </p:nvSpPr>
        <p:spPr>
          <a:xfrm>
            <a:off x="8904865" y="5512429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64DA-68EE-4538-B3B1-85A691346BEE}"/>
              </a:ext>
            </a:extLst>
          </p:cNvPr>
          <p:cNvSpPr txBox="1"/>
          <p:nvPr/>
        </p:nvSpPr>
        <p:spPr>
          <a:xfrm>
            <a:off x="781235" y="242612"/>
            <a:ext cx="6658251" cy="72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highlight>
                  <a:srgbClr val="00FFFF"/>
                </a:highlight>
              </a:rPr>
              <a:t>Change &amp; Config Mgt</a:t>
            </a:r>
          </a:p>
        </p:txBody>
      </p:sp>
    </p:spTree>
    <p:extLst>
      <p:ext uri="{BB962C8B-B14F-4D97-AF65-F5344CB8AC3E}">
        <p14:creationId xmlns:p14="http://schemas.microsoft.com/office/powerpoint/2010/main" val="86610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1DB8-8F75-4606-8F0C-3903F8A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 Video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CED3EAA-70EB-4073-8557-80E4C065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33" y="2442599"/>
            <a:ext cx="1097813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(3): Employee requests change through General Change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highlight>
                  <a:srgbClr val="FFFF00"/>
                </a:highlight>
              </a:rPr>
              <a:t>Test Case (4): Employee requests installation of software through Software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highlight>
                  <a:srgbClr val="FFFF00"/>
                </a:highlight>
              </a:rPr>
              <a:t>Test Case (5): (Continued from Test Case #4) Automate software installation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Test Case (6): (Alternate Flow of Test Case #5) Install already installed software into target server(s)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highlight>
                  <a:srgbClr val="FFFF00"/>
                </a:highlight>
              </a:rPr>
              <a:t>Test Case (7): Employee requests policy changes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highlight>
                  <a:srgbClr val="FFFF00"/>
                </a:highlight>
              </a:rPr>
              <a:t>Test Case (8): (Continued From Test Case #7) Automate policy changes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Test Case (9): Employee requests system updates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Test Case (10): (Continued from Test Case #9) Automate system updates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Test Case (11): Employee requests configuration changes (e.g. disabling domain firewall)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Test Case (12): (Continued from Test Case #11) Automate configuration changes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/>
              <a:t>Test Case (13): Simultaneously install web server/service and deploy required web pages into 8 new Linux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ADDC6-CE78-4CF8-BD41-C009B9E3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643467"/>
            <a:ext cx="12192000" cy="6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1DB8-8F75-4606-8F0C-3903F8A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 Video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CED3EAA-70EB-4073-8557-80E4C065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33" y="2442599"/>
            <a:ext cx="1097813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(3): Employee requests change through General Change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(4): Employee requests installation of software through Software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(5): (Continued from Test Case #4) Automate software installation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(6): (Alternate Flow of Test Case #5) Install already installed software into target server(s)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(7): Employee requests policy changes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(8): (Continued From Test Case #7) Automate policy changes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Test Case (9): Employee requests system updates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Test Case (10): (Continued from Test Case #9) Automate system updates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Test Case (11): Employee requests configuration changes (e.g. disabling domain firewall)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Test Case (12): (Continued from Test Case #11) Automate configuration changes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/>
              <a:t>Test Case (13): Simultaneously install web server/service and deploy required web pages into 8 new Linux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ADDC6-CE78-4CF8-BD41-C009B9E3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643467"/>
            <a:ext cx="12192000" cy="6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4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D4CE8C-C7AF-404D-AC14-1944B51AAF85}"/>
              </a:ext>
            </a:extLst>
          </p:cNvPr>
          <p:cNvPicPr/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EBB8A-4334-4424-A2F0-E814F08D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Test Case (9): Employee requests system updates through Policy Request Form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9831AE-6975-47AB-897D-A98FD59FBB29}"/>
              </a:ext>
            </a:extLst>
          </p:cNvPr>
          <p:cNvSpPr/>
          <p:nvPr/>
        </p:nvSpPr>
        <p:spPr>
          <a:xfrm>
            <a:off x="848069" y="3044559"/>
            <a:ext cx="11163417" cy="38440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134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0B44A5-AA01-4E40-AC10-E674E495966E}"/>
              </a:ext>
            </a:extLst>
          </p:cNvPr>
          <p:cNvPicPr/>
          <p:nvPr/>
        </p:nvPicPr>
        <p:blipFill rotWithShape="1">
          <a:blip r:embed="rId2"/>
          <a:srcRect l="3640" r="385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EBB8A-4334-4424-A2F0-E814F08D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2500" dirty="0">
                <a:highlight>
                  <a:srgbClr val="FFFF00"/>
                </a:highlight>
              </a:rPr>
              <a:t>Test Case (10): (Continued from Test Case #9) Automate system updates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971A95-4EF2-4F79-A4DB-D64D0A120C5D}"/>
              </a:ext>
            </a:extLst>
          </p:cNvPr>
          <p:cNvSpPr/>
          <p:nvPr/>
        </p:nvSpPr>
        <p:spPr>
          <a:xfrm>
            <a:off x="164113" y="3687191"/>
            <a:ext cx="4478907" cy="147661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3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15D6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4DEC7-F410-4F91-9D3D-58CCEA32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SG" b="1" dirty="0">
                <a:solidFill>
                  <a:srgbClr val="FFFFFF"/>
                </a:solidFill>
              </a:rPr>
              <a:t>Industry Best Practices / Guidelines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1028" name="Picture 4" descr="The Benefits of Combining Online and Offline Marketing Strategies ...">
            <a:extLst>
              <a:ext uri="{FF2B5EF4-FFF2-40B4-BE49-F238E27FC236}">
                <a16:creationId xmlns:a16="http://schemas.microsoft.com/office/drawing/2014/main" id="{859E8F8E-901E-485C-999E-A71F05AAE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" r="1" b="1174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70BE2-A9A7-4CFA-8DD0-7B8D183C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SG" sz="2000" dirty="0">
                <a:solidFill>
                  <a:srgbClr val="FFFFFF"/>
                </a:solidFill>
              </a:rPr>
              <a:t>ISO/IEC 38500:2008, Corporate governance of IT</a:t>
            </a:r>
          </a:p>
          <a:p>
            <a:r>
              <a:rPr lang="en-SG" sz="2000" dirty="0">
                <a:solidFill>
                  <a:srgbClr val="FFFFFF"/>
                </a:solidFill>
              </a:rPr>
              <a:t>ISO/IEC 31000:2018, Risk Management</a:t>
            </a:r>
          </a:p>
          <a:p>
            <a:endParaRPr lang="en-SG" sz="2000" dirty="0">
              <a:solidFill>
                <a:srgbClr val="FFFFFF"/>
              </a:solidFill>
            </a:endParaRPr>
          </a:p>
          <a:p>
            <a:r>
              <a:rPr lang="en-SG" sz="2000" dirty="0">
                <a:solidFill>
                  <a:srgbClr val="FFFFFF"/>
                </a:solidFill>
              </a:rPr>
              <a:t>Seven Change Management Best Practices</a:t>
            </a:r>
          </a:p>
          <a:p>
            <a:pPr lvl="1"/>
            <a:r>
              <a:rPr lang="en-SG" sz="2000" dirty="0">
                <a:solidFill>
                  <a:srgbClr val="FFFFFF"/>
                </a:solidFill>
              </a:rPr>
              <a:t>Change Request Form Best Practices</a:t>
            </a:r>
          </a:p>
          <a:p>
            <a:r>
              <a:rPr lang="en-SG" sz="2000" dirty="0">
                <a:solidFill>
                  <a:srgbClr val="FFFFFF"/>
                </a:solidFill>
              </a:rPr>
              <a:t>Configuration Management Best Practices</a:t>
            </a:r>
          </a:p>
          <a:p>
            <a:pPr lvl="1"/>
            <a:r>
              <a:rPr lang="en-SG" sz="2000" dirty="0">
                <a:solidFill>
                  <a:srgbClr val="FFFFFF"/>
                </a:solidFill>
              </a:rPr>
              <a:t>Ansible Configuration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08782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E44BBF-BF55-41D6-AC74-C5CCCA49E54C}"/>
              </a:ext>
            </a:extLst>
          </p:cNvPr>
          <p:cNvPicPr/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EBB8A-4334-4424-A2F0-E814F08D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Test Case (11): Employee requests configuration changes (e.g. disabling domain firewall) through Policy Request Form</a:t>
            </a:r>
            <a:br>
              <a:rPr lang="en-US" altLang="en-US" sz="17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</a:br>
            <a:endParaRPr lang="en-US" altLang="en-US" sz="17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C6FD7-182B-4D7D-B294-028D7E047721}"/>
              </a:ext>
            </a:extLst>
          </p:cNvPr>
          <p:cNvSpPr/>
          <p:nvPr/>
        </p:nvSpPr>
        <p:spPr>
          <a:xfrm>
            <a:off x="830314" y="3044559"/>
            <a:ext cx="11154539" cy="104787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69671-0243-4B51-ADF0-1B5BAE041A57}"/>
              </a:ext>
            </a:extLst>
          </p:cNvPr>
          <p:cNvPicPr/>
          <p:nvPr/>
        </p:nvPicPr>
        <p:blipFill rotWithShape="1">
          <a:blip r:embed="rId2"/>
          <a:srcRect l="3608" r="395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EBB8A-4334-4424-A2F0-E814F08D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25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Test Case (12): (Continued from Test Case #11) Automate configuration changes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5755B-73C7-41F1-80D2-CCCE903B9B9F}"/>
              </a:ext>
            </a:extLst>
          </p:cNvPr>
          <p:cNvSpPr/>
          <p:nvPr/>
        </p:nvSpPr>
        <p:spPr>
          <a:xfrm>
            <a:off x="226256" y="3756836"/>
            <a:ext cx="5295655" cy="144548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75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1DB8-8F75-4606-8F0C-3903F8A8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 Video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CED3EAA-70EB-4073-8557-80E4C065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33" y="2442599"/>
            <a:ext cx="1097813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724525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(3): Employee requests change through General Change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(4): Employee requests installation of software through Software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(5): (Continued from Test Case #4) Automate software installation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(6): (Alternate Flow of Test Case #5) Install already installed software into target server(s)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(7): Employee requests policy changes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(8): (Continued From Test Case #7) Automate policy changes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(9): Employee requests system updates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(10): (Continued from Test Case #9) Automate system updates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(11): Employee requests configuration changes (e.g. disabling domain firewall) through Policy Request Form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Case (12): (Continued from Test Case #11) Automate configuration changes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600" dirty="0">
                <a:highlight>
                  <a:srgbClr val="FFFF00"/>
                </a:highlight>
              </a:rPr>
              <a:t>Test Case (13): Simultaneously install web server/service and deploy required web pages into 8 new Linux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ADDC6-CE78-4CF8-BD41-C009B9E3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643467"/>
            <a:ext cx="12192000" cy="6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4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enter, data, server icon">
            <a:extLst>
              <a:ext uri="{FF2B5EF4-FFF2-40B4-BE49-F238E27FC236}">
                <a16:creationId xmlns:a16="http://schemas.microsoft.com/office/drawing/2014/main" id="{63EA6967-6461-48DD-9009-CF87A9FD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56" y="5069149"/>
            <a:ext cx="1491449" cy="14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Infrastructure Automation - Ansible Role for ClusterControl ...">
            <a:extLst>
              <a:ext uri="{FF2B5EF4-FFF2-40B4-BE49-F238E27FC236}">
                <a16:creationId xmlns:a16="http://schemas.microsoft.com/office/drawing/2014/main" id="{52F08176-8A61-4E8C-8C1C-E0EAE6196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20" y="4670082"/>
            <a:ext cx="688644" cy="5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B906027F-535B-4606-826F-07F286BF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6" y="1829098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788C8F-53AF-4335-B074-464A73CB422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112805" y="2444995"/>
            <a:ext cx="1536981" cy="33698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63C61E-313B-40CC-9943-D09786586799}"/>
              </a:ext>
            </a:extLst>
          </p:cNvPr>
          <p:cNvSpPr txBox="1"/>
          <p:nvPr/>
        </p:nvSpPr>
        <p:spPr>
          <a:xfrm>
            <a:off x="7007397" y="4467200"/>
            <a:ext cx="97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Configures multiple servers</a:t>
            </a:r>
          </a:p>
        </p:txBody>
      </p:sp>
      <p:pic>
        <p:nvPicPr>
          <p:cNvPr id="9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D8FDE3D6-5DCB-435E-A73A-7D47B2BC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7" y="230141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E987E62-C1DC-4455-967F-65CF44621A0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112805" y="846038"/>
            <a:ext cx="1536982" cy="496883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4" descr="Windows server 2 Logo PNG Transparent &amp; SVG Vector - Freebie Supply">
            <a:extLst>
              <a:ext uri="{FF2B5EF4-FFF2-40B4-BE49-F238E27FC236}">
                <a16:creationId xmlns:a16="http://schemas.microsoft.com/office/drawing/2014/main" id="{CCEAD00E-FF61-4D60-9F7C-8211E718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85" y="4259766"/>
            <a:ext cx="1642391" cy="12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E45BDA-BC32-4A3B-BE60-4C3B6EC1B10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7112805" y="4875663"/>
            <a:ext cx="1536980" cy="93921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7B4C93-F9E3-4351-92F6-1F8E22436299}"/>
              </a:ext>
            </a:extLst>
          </p:cNvPr>
          <p:cNvSpPr txBox="1"/>
          <p:nvPr/>
        </p:nvSpPr>
        <p:spPr>
          <a:xfrm>
            <a:off x="8904865" y="2870884"/>
            <a:ext cx="1141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i="1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69A66-A76E-496E-AB46-CF43AAC1BCD3}"/>
              </a:ext>
            </a:extLst>
          </p:cNvPr>
          <p:cNvSpPr txBox="1"/>
          <p:nvPr/>
        </p:nvSpPr>
        <p:spPr>
          <a:xfrm>
            <a:off x="8904865" y="1461934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2F995-D0AE-4428-8CB9-709FD2022ED7}"/>
              </a:ext>
            </a:extLst>
          </p:cNvPr>
          <p:cNvSpPr txBox="1"/>
          <p:nvPr/>
        </p:nvSpPr>
        <p:spPr>
          <a:xfrm>
            <a:off x="8904865" y="3053457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50BBA-8812-494D-AD84-27232718FC7B}"/>
              </a:ext>
            </a:extLst>
          </p:cNvPr>
          <p:cNvSpPr txBox="1"/>
          <p:nvPr/>
        </p:nvSpPr>
        <p:spPr>
          <a:xfrm>
            <a:off x="8904865" y="5512429"/>
            <a:ext cx="87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Server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65C04-C8A6-4E33-9799-5A76C06BC019}"/>
              </a:ext>
            </a:extLst>
          </p:cNvPr>
          <p:cNvSpPr txBox="1"/>
          <p:nvPr/>
        </p:nvSpPr>
        <p:spPr>
          <a:xfrm>
            <a:off x="514905" y="2104009"/>
            <a:ext cx="58298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0" dirty="0"/>
              <a:t>Ansible Control Machine</a:t>
            </a:r>
          </a:p>
          <a:p>
            <a:r>
              <a:rPr lang="en-SG" sz="5000" dirty="0"/>
              <a:t>(Push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2433968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14E-CF03-4BE1-A0C5-824C26D5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762339"/>
          </a:xfrm>
        </p:spPr>
        <p:txBody>
          <a:bodyPr/>
          <a:lstStyle/>
          <a:p>
            <a:r>
              <a:rPr lang="en-SG"/>
              <a:t>Benefits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C863-891E-413A-A1CC-5C9FE952F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6541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/>
              <a:t>Effective Change Management Process</a:t>
            </a:r>
          </a:p>
          <a:p>
            <a:pPr lvl="1" fontAlgn="base"/>
            <a:r>
              <a:rPr lang="en-US"/>
              <a:t>Better Governance of Enterprise IT</a:t>
            </a:r>
          </a:p>
          <a:p>
            <a:pPr lvl="1" fontAlgn="base"/>
            <a:r>
              <a:rPr lang="en-US">
                <a:highlight>
                  <a:srgbClr val="FFFF00"/>
                </a:highlight>
              </a:rPr>
              <a:t>Business aligned to IT</a:t>
            </a:r>
          </a:p>
          <a:p>
            <a:pPr lvl="1" fontAlgn="base"/>
            <a:r>
              <a:rPr lang="en-US">
                <a:highlight>
                  <a:srgbClr val="FFFF00"/>
                </a:highlight>
              </a:rPr>
              <a:t>Effective communication</a:t>
            </a:r>
          </a:p>
          <a:p>
            <a:pPr lvl="1" fontAlgn="base"/>
            <a:endParaRPr lang="en-US">
              <a:highlight>
                <a:srgbClr val="FFFF00"/>
              </a:highlight>
            </a:endParaRPr>
          </a:p>
          <a:p>
            <a:pPr fontAlgn="base"/>
            <a:r>
              <a:rPr lang="en-US"/>
              <a:t>Save manpower, cost, time and efforts</a:t>
            </a:r>
          </a:p>
          <a:p>
            <a:pPr lvl="1" fontAlgn="base"/>
            <a:r>
              <a:rPr lang="en-US">
                <a:highlight>
                  <a:srgbClr val="FFFF00"/>
                </a:highlight>
              </a:rPr>
              <a:t>Automation </a:t>
            </a:r>
            <a:r>
              <a:rPr lang="en-US"/>
              <a:t>of configuration management process</a:t>
            </a:r>
          </a:p>
          <a:p>
            <a:pPr lvl="1" fontAlgn="base"/>
            <a:endParaRPr lang="en-US"/>
          </a:p>
          <a:p>
            <a:pPr fontAlgn="base"/>
            <a:r>
              <a:rPr lang="en-US"/>
              <a:t>Centralized change request logs</a:t>
            </a:r>
          </a:p>
          <a:p>
            <a:pPr lvl="1" fontAlgn="base"/>
            <a:r>
              <a:rPr lang="en-US"/>
              <a:t>Changes can be tracked easily</a:t>
            </a:r>
          </a:p>
          <a:p>
            <a:pPr lvl="1" fontAlgn="base"/>
            <a:r>
              <a:rPr lang="en-US"/>
              <a:t>New employees can appreciate the current situation in the organization</a:t>
            </a:r>
          </a:p>
          <a:p>
            <a:pPr marL="0" indent="0">
              <a:buNone/>
            </a:pPr>
            <a:endParaRPr lang="en-SG"/>
          </a:p>
          <a:p>
            <a:r>
              <a:rPr lang="en-SG"/>
              <a:t>Less susceptible to attack</a:t>
            </a:r>
          </a:p>
          <a:p>
            <a:pPr lvl="1"/>
            <a:r>
              <a:rPr lang="en-SG"/>
              <a:t>Change Request Form application </a:t>
            </a:r>
            <a:r>
              <a:rPr lang="en-SG">
                <a:highlight>
                  <a:srgbClr val="FFFF00"/>
                </a:highlight>
              </a:rPr>
              <a:t>only requires port 1433 to be open </a:t>
            </a:r>
            <a:r>
              <a:rPr lang="en-SG"/>
              <a:t>(and doesn’t require port 80)</a:t>
            </a:r>
          </a:p>
          <a:p>
            <a:pPr lvl="2"/>
            <a:r>
              <a:rPr lang="en-SG"/>
              <a:t>Less port exposed = Less vulnerability = Lower chance of exploitation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737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C2410-7FED-487B-BCC6-70B4883D69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3500" y="1409700"/>
            <a:ext cx="6553200" cy="4864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0F0CC2-42DD-4618-98F3-BDA70281FC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3500" y="584200"/>
            <a:ext cx="65532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A9C1A-AA34-4972-951E-5499B857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Automating gathering of inventory using “cron”</a:t>
            </a:r>
          </a:p>
        </p:txBody>
      </p:sp>
    </p:spTree>
    <p:extLst>
      <p:ext uri="{BB962C8B-B14F-4D97-AF65-F5344CB8AC3E}">
        <p14:creationId xmlns:p14="http://schemas.microsoft.com/office/powerpoint/2010/main" val="149294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81AEE-5704-4D4D-B04E-4EED1620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Sample of Inventory File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2F686-8767-422F-A53A-0D21D299F00E}"/>
              </a:ext>
            </a:extLst>
          </p:cNvPr>
          <p:cNvPicPr/>
          <p:nvPr/>
        </p:nvPicPr>
        <p:blipFill rotWithShape="1">
          <a:blip r:embed="rId2"/>
          <a:srcRect r="279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0230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E2B76-715B-42CC-9D63-2A5C34A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Test Scenario 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8685-33C7-450C-AB6E-00F093D7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2136391"/>
            <a:ext cx="6906491" cy="40405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dirty="0">
                <a:highlight>
                  <a:srgbClr val="FFFF00"/>
                </a:highlight>
              </a:rPr>
              <a:t>Hardening the application </a:t>
            </a:r>
            <a:r>
              <a:rPr lang="en-SG" dirty="0"/>
              <a:t>that is being used to support the Change &amp; Configuration Management Process.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D8CEB-A151-4DDB-AFEB-BD145D7FE71B}"/>
              </a:ext>
            </a:extLst>
          </p:cNvPr>
          <p:cNvSpPr txBox="1"/>
          <p:nvPr/>
        </p:nvSpPr>
        <p:spPr>
          <a:xfrm>
            <a:off x="4447308" y="1817303"/>
            <a:ext cx="6632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/>
              <a:t>Vulnerability Assessment and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86271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8F5D7-9D00-4C40-B928-858C3E66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SG" sz="2600"/>
              <a:t>Test Case #14 &amp; #15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7F9B-CD02-4924-91C8-C543AE40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Test Case (14): A person (penetration tester/unauthorized hacker) exploits misconfigurations in target application</a:t>
            </a:r>
          </a:p>
          <a:p>
            <a:r>
              <a:rPr lang="en-SG" sz="2000" dirty="0">
                <a:solidFill>
                  <a:schemeClr val="bg1"/>
                </a:solidFill>
              </a:rPr>
              <a:t>Test Case (15): Review of configuration management best practices </a:t>
            </a:r>
            <a:r>
              <a:rPr lang="en-SG" sz="2000" dirty="0">
                <a:solidFill>
                  <a:schemeClr val="bg1"/>
                </a:solidFill>
                <a:highlight>
                  <a:srgbClr val="800000"/>
                </a:highlight>
              </a:rPr>
              <a:t>(Already presented in the above slides)</a:t>
            </a:r>
          </a:p>
        </p:txBody>
      </p:sp>
    </p:spTree>
    <p:extLst>
      <p:ext uri="{BB962C8B-B14F-4D97-AF65-F5344CB8AC3E}">
        <p14:creationId xmlns:p14="http://schemas.microsoft.com/office/powerpoint/2010/main" val="3338597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A1D3B4-5660-46AC-BB0B-B4797237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15687"/>
            <a:ext cx="10846766" cy="798774"/>
          </a:xfrm>
          <a:noFill/>
        </p:spPr>
        <p:txBody>
          <a:bodyPr anchor="t">
            <a:no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Test Case (14): A person (penetration tester/unauthorized hacker) exploits misconfigurations in target application</a:t>
            </a:r>
            <a:br>
              <a:rPr lang="en-SG" sz="2400" dirty="0">
                <a:solidFill>
                  <a:schemeClr val="bg1"/>
                </a:solidFill>
              </a:rPr>
            </a:b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8C9294E4-E7F6-4E4D-BF6B-891B5B4D8F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902" y="1342311"/>
            <a:ext cx="6452470" cy="1477306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CD93FC0E-5ED3-4DC1-B306-2A2AB1AD87D5}"/>
              </a:ext>
            </a:extLst>
          </p:cNvPr>
          <p:cNvSpPr txBox="1">
            <a:spLocks/>
          </p:cNvSpPr>
          <p:nvPr/>
        </p:nvSpPr>
        <p:spPr>
          <a:xfrm>
            <a:off x="626592" y="1013426"/>
            <a:ext cx="3224431" cy="50675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i="1" dirty="0">
                <a:solidFill>
                  <a:schemeClr val="bg1"/>
                </a:solidFill>
              </a:rPr>
              <a:t>SQL Injection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D1A68D5-5F21-43C2-A0C2-CE10147391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5902" y="3433079"/>
            <a:ext cx="9949767" cy="711249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957C95B2-BC47-4269-B156-EB1901FCBC7F}"/>
              </a:ext>
            </a:extLst>
          </p:cNvPr>
          <p:cNvSpPr txBox="1">
            <a:spLocks/>
          </p:cNvSpPr>
          <p:nvPr/>
        </p:nvSpPr>
        <p:spPr>
          <a:xfrm>
            <a:off x="626592" y="3100321"/>
            <a:ext cx="3433233" cy="5472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i="1" dirty="0">
                <a:solidFill>
                  <a:schemeClr val="bg1"/>
                </a:solidFill>
              </a:rPr>
              <a:t>Stored credentials (encrypted)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43CBDD8-FFE4-4988-B735-490C85A822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1542" y="4901673"/>
            <a:ext cx="2087063" cy="1641574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A5658B55-9FF5-4121-B73B-2861768156A9}"/>
              </a:ext>
            </a:extLst>
          </p:cNvPr>
          <p:cNvSpPr txBox="1">
            <a:spLocks/>
          </p:cNvSpPr>
          <p:nvPr/>
        </p:nvSpPr>
        <p:spPr>
          <a:xfrm>
            <a:off x="706920" y="4546034"/>
            <a:ext cx="4191333" cy="5670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800" i="1" dirty="0">
                <a:solidFill>
                  <a:schemeClr val="bg1"/>
                </a:solidFill>
              </a:rPr>
              <a:t>Dictionary/Rainbow Table Attack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D8B3AD9-6882-41C4-9F4A-FD59DA66AB1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73119" y="4903569"/>
            <a:ext cx="5540565" cy="16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53B6-89E9-44D2-B68A-C04EFD9F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505988"/>
            <a:ext cx="7474172" cy="1325563"/>
          </a:xfrm>
        </p:spPr>
        <p:txBody>
          <a:bodyPr>
            <a:normAutofit/>
          </a:bodyPr>
          <a:lstStyle/>
          <a:p>
            <a:r>
              <a:rPr lang="en-SG" dirty="0"/>
              <a:t>Change and Configuration Management (Introduction)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6CDF12-A27C-4AE7-98E4-8247205C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482610"/>
            <a:ext cx="6467867" cy="4869402"/>
          </a:xfrm>
        </p:spPr>
        <p:txBody>
          <a:bodyPr anchor="ctr">
            <a:noAutofit/>
          </a:bodyPr>
          <a:lstStyle/>
          <a:p>
            <a:r>
              <a:rPr lang="en-SG" sz="2000" dirty="0"/>
              <a:t>Main Functionality</a:t>
            </a:r>
          </a:p>
          <a:p>
            <a:pPr lvl="1"/>
            <a:r>
              <a:rPr lang="en-SG" sz="2000" dirty="0"/>
              <a:t>Change Request Form</a:t>
            </a:r>
          </a:p>
          <a:p>
            <a:pPr lvl="1"/>
            <a:r>
              <a:rPr lang="en-SG" sz="2000" dirty="0"/>
              <a:t>Ansible Software</a:t>
            </a:r>
          </a:p>
          <a:p>
            <a:r>
              <a:rPr lang="en-SG" sz="2000" dirty="0"/>
              <a:t>Innovative Feature</a:t>
            </a:r>
          </a:p>
          <a:p>
            <a:pPr lvl="1"/>
            <a:r>
              <a:rPr lang="en-SG" sz="2000" dirty="0"/>
              <a:t>Connecting Change Request Form with Ansible to allow </a:t>
            </a:r>
            <a:r>
              <a:rPr lang="en-SG" sz="2000" dirty="0">
                <a:highlight>
                  <a:srgbClr val="FFFF00"/>
                </a:highlight>
              </a:rPr>
              <a:t>interoperability and automation</a:t>
            </a:r>
            <a:r>
              <a:rPr lang="en-SG" sz="2000" dirty="0"/>
              <a:t> of configuration process</a:t>
            </a:r>
          </a:p>
          <a:p>
            <a:r>
              <a:rPr lang="en-SG" sz="2000" dirty="0">
                <a:solidFill>
                  <a:schemeClr val="bg1">
                    <a:lumMod val="75000"/>
                  </a:schemeClr>
                </a:solidFill>
              </a:rPr>
              <a:t>Supporting Functionality</a:t>
            </a:r>
          </a:p>
          <a:p>
            <a:pPr lvl="1"/>
            <a:r>
              <a:rPr lang="en-SG" sz="2000" dirty="0">
                <a:solidFill>
                  <a:schemeClr val="bg1">
                    <a:lumMod val="75000"/>
                  </a:schemeClr>
                </a:solidFill>
              </a:rPr>
              <a:t>Detecting changes made to systems within the organization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149EF339-6D89-4C48-BAE5-F0DA01E9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1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74E37B9-2A74-44C2-874F-2B7CA8244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3D3EB-C7A7-4193-BDE3-1021A5D6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Supporting Functionality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24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98BD-BABB-4909-ACE8-DB709258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Test Case (1): A person (administrator/authorized/unauthorized) make changes to </a:t>
            </a:r>
            <a:r>
              <a:rPr lang="en-US" sz="2800" b="1" u="sng" dirty="0"/>
              <a:t>system configurations</a:t>
            </a:r>
            <a:endParaRPr lang="en-US" sz="2800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5B0DABF-C837-4BAF-B574-A86F2F3660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175"/>
          <a:stretch/>
        </p:blipFill>
        <p:spPr bwMode="auto">
          <a:xfrm>
            <a:off x="828675" y="1825626"/>
            <a:ext cx="1052512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668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C28E-E19F-49BC-9B87-462CBD59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Test Case (2): A person (administrator/authorized/unauthorized) make changes to </a:t>
            </a:r>
            <a:r>
              <a:rPr lang="en-US" sz="2800" b="1" u="sng" dirty="0"/>
              <a:t>system file/folder</a:t>
            </a:r>
            <a:endParaRPr lang="en-US" sz="2800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A08A09B-1CFB-47EC-B759-2E75B56A4EE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0853"/>
          <a:stretch/>
        </p:blipFill>
        <p:spPr bwMode="auto">
          <a:xfrm>
            <a:off x="1158240" y="2149222"/>
            <a:ext cx="9875520" cy="372160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716594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Question Wallpapers - Wallpaper Cave">
            <a:extLst>
              <a:ext uri="{FF2B5EF4-FFF2-40B4-BE49-F238E27FC236}">
                <a16:creationId xmlns:a16="http://schemas.microsoft.com/office/drawing/2014/main" id="{68461546-A1D9-4632-9A12-84A812E74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F3226-57A8-41DA-AED5-934F8B1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262626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46520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94" name="Picture 2" descr="Thank You Typography Old Movie Stock Footage Video (100% Royalty ...">
            <a:extLst>
              <a:ext uri="{FF2B5EF4-FFF2-40B4-BE49-F238E27FC236}">
                <a16:creationId xmlns:a16="http://schemas.microsoft.com/office/drawing/2014/main" id="{838A4AD8-236E-4B86-B029-C4F9DEED0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-19038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81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auses of Poor Communication in the Workplace">
            <a:extLst>
              <a:ext uri="{FF2B5EF4-FFF2-40B4-BE49-F238E27FC236}">
                <a16:creationId xmlns:a16="http://schemas.microsoft.com/office/drawing/2014/main" id="{D9A2EB90-A4FB-498D-B69D-E88DCE4A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13" y="1604422"/>
            <a:ext cx="5291666" cy="3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Communication Problems in the Workplace">
            <a:extLst>
              <a:ext uri="{FF2B5EF4-FFF2-40B4-BE49-F238E27FC236}">
                <a16:creationId xmlns:a16="http://schemas.microsoft.com/office/drawing/2014/main" id="{94BB3260-A312-4664-8877-D79412E1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2834" y="2151237"/>
            <a:ext cx="5291667" cy="30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834DB45-FF4B-4A9D-8990-AD29D07296A4}"/>
              </a:ext>
            </a:extLst>
          </p:cNvPr>
          <p:cNvSpPr/>
          <p:nvPr/>
        </p:nvSpPr>
        <p:spPr>
          <a:xfrm>
            <a:off x="5699336" y="3301776"/>
            <a:ext cx="853440" cy="574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8DC76-228D-4313-88B8-B0F51BA6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Effective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212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B389-E7C3-4E5D-8F3D-FF6A7662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Systems Automation</a:t>
            </a:r>
          </a:p>
        </p:txBody>
      </p:sp>
      <p:pic>
        <p:nvPicPr>
          <p:cNvPr id="4" name="Picture 8" descr="Office Administrator Stock Illustrations – 4,804 Office ...">
            <a:extLst>
              <a:ext uri="{FF2B5EF4-FFF2-40B4-BE49-F238E27FC236}">
                <a16:creationId xmlns:a16="http://schemas.microsoft.com/office/drawing/2014/main" id="{1958E99B-2FD4-429F-9D87-E70189B57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" y="2348582"/>
            <a:ext cx="4750333" cy="31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0DFF404-8657-4D41-B0C3-FAB93A2B78E1}"/>
              </a:ext>
            </a:extLst>
          </p:cNvPr>
          <p:cNvSpPr/>
          <p:nvPr/>
        </p:nvSpPr>
        <p:spPr>
          <a:xfrm>
            <a:off x="5547590" y="3716668"/>
            <a:ext cx="853440" cy="574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12" descr="Hacker with Laptop Wallpapers - Top Free Hacker with Laptop ...">
            <a:extLst>
              <a:ext uri="{FF2B5EF4-FFF2-40B4-BE49-F238E27FC236}">
                <a16:creationId xmlns:a16="http://schemas.microsoft.com/office/drawing/2014/main" id="{6EC39D67-7684-4F36-BF00-5B9C8B77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86" y="2348582"/>
            <a:ext cx="505968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2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451E7-7953-405A-9411-E98296B4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SG">
                <a:solidFill>
                  <a:schemeClr val="bg1"/>
                </a:solidFill>
              </a:rPr>
              <a:t>Need for effective Change Management Process in an enterprise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1281-6838-436E-AC0D-3A268EA6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Unsure how to request change</a:t>
            </a:r>
          </a:p>
          <a:p>
            <a:pPr lvl="1"/>
            <a:r>
              <a:rPr lang="en-SG" dirty="0">
                <a:solidFill>
                  <a:schemeClr val="bg1"/>
                </a:solidFill>
              </a:rPr>
              <a:t>Email flooding everywhere</a:t>
            </a:r>
          </a:p>
          <a:p>
            <a:pPr lvl="1"/>
            <a:r>
              <a:rPr lang="en-SG" dirty="0">
                <a:solidFill>
                  <a:schemeClr val="bg1"/>
                </a:solidFill>
              </a:rPr>
              <a:t>Chaotic and ineffective</a:t>
            </a:r>
          </a:p>
          <a:p>
            <a:pPr marL="457200" lvl="1" indent="0">
              <a:buNone/>
            </a:pPr>
            <a:endParaRPr lang="en-SG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Don’t know what changes are/were made at what time</a:t>
            </a:r>
          </a:p>
          <a:p>
            <a:pPr lvl="1"/>
            <a:r>
              <a:rPr lang="en-SG" dirty="0">
                <a:solidFill>
                  <a:schemeClr val="bg1"/>
                </a:solidFill>
              </a:rPr>
              <a:t>No logs of changes recorded</a:t>
            </a:r>
          </a:p>
          <a:p>
            <a:pPr marL="457200" lvl="1" indent="0">
              <a:buNone/>
            </a:pPr>
            <a:endParaRPr lang="en-SG" dirty="0">
              <a:solidFill>
                <a:schemeClr val="bg1"/>
              </a:solidFill>
            </a:endParaRPr>
          </a:p>
          <a:p>
            <a:r>
              <a:rPr lang="en-SG" sz="2400" dirty="0">
                <a:solidFill>
                  <a:schemeClr val="bg1"/>
                </a:solidFill>
              </a:rPr>
              <a:t>Web applications are vulnerable to many attacks (less secure)</a:t>
            </a:r>
          </a:p>
        </p:txBody>
      </p:sp>
    </p:spTree>
    <p:extLst>
      <p:ext uri="{BB962C8B-B14F-4D97-AF65-F5344CB8AC3E}">
        <p14:creationId xmlns:p14="http://schemas.microsoft.com/office/powerpoint/2010/main" val="241932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5BF669-BD17-4D56-B1C8-47BBA1A4A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022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2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mployee - Free people icons">
            <a:extLst>
              <a:ext uri="{FF2B5EF4-FFF2-40B4-BE49-F238E27FC236}">
                <a16:creationId xmlns:a16="http://schemas.microsoft.com/office/drawing/2014/main" id="{EE1238DA-270D-44FD-85AD-9A3043BB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89" y="48556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D0479-B596-475B-B58E-79EB6ADCADF7}"/>
              </a:ext>
            </a:extLst>
          </p:cNvPr>
          <p:cNvSpPr txBox="1"/>
          <p:nvPr/>
        </p:nvSpPr>
        <p:spPr>
          <a:xfrm>
            <a:off x="6739629" y="5927205"/>
            <a:ext cx="147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General Employee</a:t>
            </a:r>
          </a:p>
        </p:txBody>
      </p:sp>
      <p:pic>
        <p:nvPicPr>
          <p:cNvPr id="6" name="Picture 8" descr="Download Request Form Icon PNG Image with No Background - PNGkey.com">
            <a:extLst>
              <a:ext uri="{FF2B5EF4-FFF2-40B4-BE49-F238E27FC236}">
                <a16:creationId xmlns:a16="http://schemas.microsoft.com/office/drawing/2014/main" id="{2637DACB-F99C-4DC1-98B5-B2824483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22" y="3086066"/>
            <a:ext cx="922306" cy="86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A7F9CB-D635-40E9-BB3B-B76E63EF1C19}"/>
              </a:ext>
            </a:extLst>
          </p:cNvPr>
          <p:cNvSpPr txBox="1"/>
          <p:nvPr/>
        </p:nvSpPr>
        <p:spPr>
          <a:xfrm>
            <a:off x="6624221" y="3955015"/>
            <a:ext cx="158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Change Request Form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1C7ED-5930-4979-AB3A-6AC40BBFBA19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7418771" y="4232014"/>
            <a:ext cx="1" cy="62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35B539-2B8F-49C4-BC97-F503BBD08C26}"/>
              </a:ext>
            </a:extLst>
          </p:cNvPr>
          <p:cNvSpPr txBox="1"/>
          <p:nvPr/>
        </p:nvSpPr>
        <p:spPr>
          <a:xfrm>
            <a:off x="7418771" y="4440143"/>
            <a:ext cx="90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1) Submits</a:t>
            </a:r>
          </a:p>
        </p:txBody>
      </p:sp>
      <p:pic>
        <p:nvPicPr>
          <p:cNvPr id="10" name="Picture 10" descr="Adm, admin, administrator, control, developer, hack, hacker ...">
            <a:extLst>
              <a:ext uri="{FF2B5EF4-FFF2-40B4-BE49-F238E27FC236}">
                <a16:creationId xmlns:a16="http://schemas.microsoft.com/office/drawing/2014/main" id="{7886D9F5-DAF5-424D-9041-4FA3A6AF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82" y="995900"/>
            <a:ext cx="1071557" cy="107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F81ACB-2CCB-46FF-9B9E-6D99A994D411}"/>
              </a:ext>
            </a:extLst>
          </p:cNvPr>
          <p:cNvSpPr txBox="1"/>
          <p:nvPr/>
        </p:nvSpPr>
        <p:spPr>
          <a:xfrm>
            <a:off x="5060140" y="2065093"/>
            <a:ext cx="128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IT Representative</a:t>
            </a:r>
          </a:p>
        </p:txBody>
      </p:sp>
      <p:pic>
        <p:nvPicPr>
          <p:cNvPr id="12" name="Picture 12" descr="Businessman - Free people icons">
            <a:extLst>
              <a:ext uri="{FF2B5EF4-FFF2-40B4-BE49-F238E27FC236}">
                <a16:creationId xmlns:a16="http://schemas.microsoft.com/office/drawing/2014/main" id="{F6F2038A-0CD4-4144-94D5-505B435E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75" y="1084015"/>
            <a:ext cx="1868720" cy="98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22CC40-2C77-48CD-847C-D0F6E3FC937D}"/>
              </a:ext>
            </a:extLst>
          </p:cNvPr>
          <p:cNvSpPr txBox="1"/>
          <p:nvPr/>
        </p:nvSpPr>
        <p:spPr>
          <a:xfrm>
            <a:off x="7766912" y="2094991"/>
            <a:ext cx="137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BE Representative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76B0ACC-DF55-47FD-944F-5FB43F69DB58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rot="16200000" flipH="1">
            <a:off x="6218281" y="1827872"/>
            <a:ext cx="743974" cy="1772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088072A-B5B2-4995-9475-2F7789DDA8F0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rot="5400000">
            <a:off x="7609298" y="2239168"/>
            <a:ext cx="714076" cy="979721"/>
          </a:xfrm>
          <a:prstGeom prst="bentConnector3">
            <a:avLst>
              <a:gd name="adj1" fmla="val 48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9AF1D0-1B6A-4923-AE2C-7BFF3ADE6429}"/>
              </a:ext>
            </a:extLst>
          </p:cNvPr>
          <p:cNvSpPr txBox="1"/>
          <p:nvPr/>
        </p:nvSpPr>
        <p:spPr>
          <a:xfrm>
            <a:off x="6554463" y="2714078"/>
            <a:ext cx="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2) Approves</a:t>
            </a:r>
          </a:p>
        </p:txBody>
      </p:sp>
      <p:pic>
        <p:nvPicPr>
          <p:cNvPr id="17" name="Picture 14" descr="Paddy Thomas | Thompson of Carlow">
            <a:extLst>
              <a:ext uri="{FF2B5EF4-FFF2-40B4-BE49-F238E27FC236}">
                <a16:creationId xmlns:a16="http://schemas.microsoft.com/office/drawing/2014/main" id="{05387D0E-4EDF-41CA-9F9F-E95E6C85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871" y="1714730"/>
            <a:ext cx="1147611" cy="12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A93C79-2B42-423F-91D0-80770F1C8768}"/>
              </a:ext>
            </a:extLst>
          </p:cNvPr>
          <p:cNvCxnSpPr>
            <a:stCxn id="17" idx="1"/>
            <a:endCxn id="6" idx="3"/>
          </p:cNvCxnSpPr>
          <p:nvPr/>
        </p:nvCxnSpPr>
        <p:spPr>
          <a:xfrm rot="10800000" flipV="1">
            <a:off x="7937629" y="2342091"/>
            <a:ext cx="1824243" cy="1178450"/>
          </a:xfrm>
          <a:prstGeom prst="bentConnector3">
            <a:avLst>
              <a:gd name="adj1" fmla="val 34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0C19C3-C2DC-4B70-8FC7-B667A5F0C9B9}"/>
              </a:ext>
            </a:extLst>
          </p:cNvPr>
          <p:cNvSpPr txBox="1"/>
          <p:nvPr/>
        </p:nvSpPr>
        <p:spPr>
          <a:xfrm>
            <a:off x="9597026" y="2981493"/>
            <a:ext cx="147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Senior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439CCC-FC27-4EAA-96E4-6838AF1AE083}"/>
              </a:ext>
            </a:extLst>
          </p:cNvPr>
          <p:cNvSpPr txBox="1"/>
          <p:nvPr/>
        </p:nvSpPr>
        <p:spPr>
          <a:xfrm>
            <a:off x="8398487" y="2991077"/>
            <a:ext cx="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3) 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3ED0E-B2CB-40FF-8F44-8B3CC3C61B69}"/>
              </a:ext>
            </a:extLst>
          </p:cNvPr>
          <p:cNvSpPr txBox="1"/>
          <p:nvPr/>
        </p:nvSpPr>
        <p:spPr>
          <a:xfrm>
            <a:off x="6624221" y="3955014"/>
            <a:ext cx="158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Change Request 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BF94FF-A1DC-4260-9B01-66D3C85A102F}"/>
              </a:ext>
            </a:extLst>
          </p:cNvPr>
          <p:cNvSpPr txBox="1"/>
          <p:nvPr/>
        </p:nvSpPr>
        <p:spPr>
          <a:xfrm>
            <a:off x="1352295" y="2462297"/>
            <a:ext cx="4009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0" dirty="0"/>
              <a:t>Change Request Form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3863F0-EE60-4D54-9D92-3289078DC571}"/>
              </a:ext>
            </a:extLst>
          </p:cNvPr>
          <p:cNvSpPr txBox="1"/>
          <p:nvPr/>
        </p:nvSpPr>
        <p:spPr>
          <a:xfrm>
            <a:off x="1085162" y="4232013"/>
            <a:ext cx="4579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Effective Change Management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/>
              <a:t>Better Governance of Enterprise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/>
              <a:t>Business aligned to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/>
              <a:t>Effective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95432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mployee - Free people icons">
            <a:extLst>
              <a:ext uri="{FF2B5EF4-FFF2-40B4-BE49-F238E27FC236}">
                <a16:creationId xmlns:a16="http://schemas.microsoft.com/office/drawing/2014/main" id="{EE1238DA-270D-44FD-85AD-9A3043BB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89" y="485564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D0479-B596-475B-B58E-79EB6ADCADF7}"/>
              </a:ext>
            </a:extLst>
          </p:cNvPr>
          <p:cNvSpPr txBox="1"/>
          <p:nvPr/>
        </p:nvSpPr>
        <p:spPr>
          <a:xfrm>
            <a:off x="6739629" y="5927205"/>
            <a:ext cx="147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General Employee</a:t>
            </a:r>
          </a:p>
        </p:txBody>
      </p:sp>
      <p:pic>
        <p:nvPicPr>
          <p:cNvPr id="6" name="Picture 8" descr="Download Request Form Icon PNG Image with No Background - PNGkey.com">
            <a:extLst>
              <a:ext uri="{FF2B5EF4-FFF2-40B4-BE49-F238E27FC236}">
                <a16:creationId xmlns:a16="http://schemas.microsoft.com/office/drawing/2014/main" id="{2637DACB-F99C-4DC1-98B5-B2824483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22" y="3086066"/>
            <a:ext cx="922306" cy="86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A7F9CB-D635-40E9-BB3B-B76E63EF1C19}"/>
              </a:ext>
            </a:extLst>
          </p:cNvPr>
          <p:cNvSpPr txBox="1"/>
          <p:nvPr/>
        </p:nvSpPr>
        <p:spPr>
          <a:xfrm>
            <a:off x="6624221" y="3955015"/>
            <a:ext cx="158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Change Request Form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1C7ED-5930-4979-AB3A-6AC40BBFBA19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7418771" y="4232014"/>
            <a:ext cx="1" cy="62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35B539-2B8F-49C4-BC97-F503BBD08C26}"/>
              </a:ext>
            </a:extLst>
          </p:cNvPr>
          <p:cNvSpPr txBox="1"/>
          <p:nvPr/>
        </p:nvSpPr>
        <p:spPr>
          <a:xfrm>
            <a:off x="7418771" y="4440143"/>
            <a:ext cx="90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1) Submits</a:t>
            </a:r>
          </a:p>
        </p:txBody>
      </p:sp>
      <p:pic>
        <p:nvPicPr>
          <p:cNvPr id="10" name="Picture 10" descr="Adm, admin, administrator, control, developer, hack, hacker ...">
            <a:extLst>
              <a:ext uri="{FF2B5EF4-FFF2-40B4-BE49-F238E27FC236}">
                <a16:creationId xmlns:a16="http://schemas.microsoft.com/office/drawing/2014/main" id="{7886D9F5-DAF5-424D-9041-4FA3A6AF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82" y="995900"/>
            <a:ext cx="1071557" cy="107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F81ACB-2CCB-46FF-9B9E-6D99A994D411}"/>
              </a:ext>
            </a:extLst>
          </p:cNvPr>
          <p:cNvSpPr txBox="1"/>
          <p:nvPr/>
        </p:nvSpPr>
        <p:spPr>
          <a:xfrm>
            <a:off x="5060140" y="2065093"/>
            <a:ext cx="128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IT Representative</a:t>
            </a:r>
          </a:p>
        </p:txBody>
      </p:sp>
      <p:pic>
        <p:nvPicPr>
          <p:cNvPr id="12" name="Picture 12" descr="Businessman - Free people icons">
            <a:extLst>
              <a:ext uri="{FF2B5EF4-FFF2-40B4-BE49-F238E27FC236}">
                <a16:creationId xmlns:a16="http://schemas.microsoft.com/office/drawing/2014/main" id="{F6F2038A-0CD4-4144-94D5-505B435E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75" y="1084015"/>
            <a:ext cx="1868720" cy="98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22CC40-2C77-48CD-847C-D0F6E3FC937D}"/>
              </a:ext>
            </a:extLst>
          </p:cNvPr>
          <p:cNvSpPr txBox="1"/>
          <p:nvPr/>
        </p:nvSpPr>
        <p:spPr>
          <a:xfrm>
            <a:off x="7766912" y="2094991"/>
            <a:ext cx="137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BE Representative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76B0ACC-DF55-47FD-944F-5FB43F69DB58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rot="16200000" flipH="1">
            <a:off x="6218281" y="1827872"/>
            <a:ext cx="743974" cy="1772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088072A-B5B2-4995-9475-2F7789DDA8F0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rot="5400000">
            <a:off x="7609298" y="2239168"/>
            <a:ext cx="714076" cy="979721"/>
          </a:xfrm>
          <a:prstGeom prst="bentConnector3">
            <a:avLst>
              <a:gd name="adj1" fmla="val 48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9AF1D0-1B6A-4923-AE2C-7BFF3ADE6429}"/>
              </a:ext>
            </a:extLst>
          </p:cNvPr>
          <p:cNvSpPr txBox="1"/>
          <p:nvPr/>
        </p:nvSpPr>
        <p:spPr>
          <a:xfrm>
            <a:off x="6554463" y="2714078"/>
            <a:ext cx="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2) Approves</a:t>
            </a:r>
          </a:p>
        </p:txBody>
      </p:sp>
      <p:pic>
        <p:nvPicPr>
          <p:cNvPr id="17" name="Picture 14" descr="Paddy Thomas | Thompson of Carlow">
            <a:extLst>
              <a:ext uri="{FF2B5EF4-FFF2-40B4-BE49-F238E27FC236}">
                <a16:creationId xmlns:a16="http://schemas.microsoft.com/office/drawing/2014/main" id="{05387D0E-4EDF-41CA-9F9F-E95E6C85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871" y="1714730"/>
            <a:ext cx="1147611" cy="12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A93C79-2B42-423F-91D0-80770F1C8768}"/>
              </a:ext>
            </a:extLst>
          </p:cNvPr>
          <p:cNvCxnSpPr>
            <a:stCxn id="17" idx="1"/>
            <a:endCxn id="6" idx="3"/>
          </p:cNvCxnSpPr>
          <p:nvPr/>
        </p:nvCxnSpPr>
        <p:spPr>
          <a:xfrm rot="10800000" flipV="1">
            <a:off x="7937629" y="2342091"/>
            <a:ext cx="1824243" cy="1178450"/>
          </a:xfrm>
          <a:prstGeom prst="bentConnector3">
            <a:avLst>
              <a:gd name="adj1" fmla="val 34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0C19C3-C2DC-4B70-8FC7-B667A5F0C9B9}"/>
              </a:ext>
            </a:extLst>
          </p:cNvPr>
          <p:cNvSpPr txBox="1"/>
          <p:nvPr/>
        </p:nvSpPr>
        <p:spPr>
          <a:xfrm>
            <a:off x="9597026" y="2981493"/>
            <a:ext cx="147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FFFF00"/>
                </a:highlight>
              </a:rPr>
              <a:t>Senior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439CCC-FC27-4EAA-96E4-6838AF1AE083}"/>
              </a:ext>
            </a:extLst>
          </p:cNvPr>
          <p:cNvSpPr txBox="1"/>
          <p:nvPr/>
        </p:nvSpPr>
        <p:spPr>
          <a:xfrm>
            <a:off x="8398487" y="2991077"/>
            <a:ext cx="979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/>
              <a:t>3) 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3ED0E-B2CB-40FF-8F44-8B3CC3C61B69}"/>
              </a:ext>
            </a:extLst>
          </p:cNvPr>
          <p:cNvSpPr txBox="1"/>
          <p:nvPr/>
        </p:nvSpPr>
        <p:spPr>
          <a:xfrm>
            <a:off x="6624221" y="3955014"/>
            <a:ext cx="158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highlight>
                  <a:srgbClr val="00FF00"/>
                </a:highlight>
              </a:rPr>
              <a:t>Change Request 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BF94FF-A1DC-4260-9B01-66D3C85A102F}"/>
              </a:ext>
            </a:extLst>
          </p:cNvPr>
          <p:cNvSpPr txBox="1"/>
          <p:nvPr/>
        </p:nvSpPr>
        <p:spPr>
          <a:xfrm>
            <a:off x="1352295" y="2462297"/>
            <a:ext cx="4009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0" dirty="0"/>
              <a:t>Change Request Form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3863F0-EE60-4D54-9D92-3289078DC571}"/>
              </a:ext>
            </a:extLst>
          </p:cNvPr>
          <p:cNvSpPr txBox="1"/>
          <p:nvPr/>
        </p:nvSpPr>
        <p:spPr>
          <a:xfrm>
            <a:off x="853445" y="4232013"/>
            <a:ext cx="4811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SG" sz="2000" dirty="0"/>
              <a:t>Relevant standards and frameworks: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/>
              <a:t>ISO/IEC 38500:2008, Corporate Governance of Information Technology Standard, 2008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5AEB4-349A-421F-8928-0536C64704C1}"/>
              </a:ext>
            </a:extLst>
          </p:cNvPr>
          <p:cNvSpPr txBox="1"/>
          <p:nvPr/>
        </p:nvSpPr>
        <p:spPr>
          <a:xfrm>
            <a:off x="258912" y="288014"/>
            <a:ext cx="3098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SG" sz="4000" dirty="0">
                <a:solidFill>
                  <a:schemeClr val="bg1">
                    <a:lumMod val="75000"/>
                  </a:schemeClr>
                </a:solidFill>
                <a:highlight>
                  <a:srgbClr val="800000"/>
                </a:highlight>
              </a:rPr>
              <a:t>Play Video</a:t>
            </a:r>
          </a:p>
        </p:txBody>
      </p:sp>
    </p:spTree>
    <p:extLst>
      <p:ext uri="{BB962C8B-B14F-4D97-AF65-F5344CB8AC3E}">
        <p14:creationId xmlns:p14="http://schemas.microsoft.com/office/powerpoint/2010/main" val="202358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1241</Words>
  <Application>Microsoft Office PowerPoint</Application>
  <PresentationFormat>Widescreen</PresentationFormat>
  <Paragraphs>178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Industry Best Practices / Guidelines</vt:lpstr>
      <vt:lpstr>Change and Configuration Management (Introduction)</vt:lpstr>
      <vt:lpstr>Effective Communication</vt:lpstr>
      <vt:lpstr>Systems Automation</vt:lpstr>
      <vt:lpstr>Need for effective Change Management Process in an enterprise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 features displaying innovative technologies</vt:lpstr>
      <vt:lpstr>PowerPoint Presentation</vt:lpstr>
      <vt:lpstr>PowerPoint Presentation</vt:lpstr>
      <vt:lpstr>Play Video</vt:lpstr>
      <vt:lpstr>Play Video</vt:lpstr>
      <vt:lpstr>Test Case (9): Employee requests system updates through Policy Request Form</vt:lpstr>
      <vt:lpstr>Test Case (10): (Continued from Test Case #9) Automate system updates</vt:lpstr>
      <vt:lpstr>Test Case (11): Employee requests configuration changes (e.g. disabling domain firewall) through Policy Request Form </vt:lpstr>
      <vt:lpstr>Test Case (12): (Continued from Test Case #11) Automate configuration changes</vt:lpstr>
      <vt:lpstr>Play Video</vt:lpstr>
      <vt:lpstr>PowerPoint Presentation</vt:lpstr>
      <vt:lpstr>Benefits</vt:lpstr>
      <vt:lpstr>Automating gathering of inventory using “cron”</vt:lpstr>
      <vt:lpstr>Sample of Inventory File</vt:lpstr>
      <vt:lpstr>Test Scenario 3</vt:lpstr>
      <vt:lpstr>Test Case #14 &amp; #15</vt:lpstr>
      <vt:lpstr>Test Case (14): A person (penetration tester/unauthorized hacker) exploits misconfigurations in target application </vt:lpstr>
      <vt:lpstr>Supporting Functionality</vt:lpstr>
      <vt:lpstr>Test Case (1): A person (administrator/authorized/unauthorized) make changes to system configurations</vt:lpstr>
      <vt:lpstr>Test Case (2): A person (administrator/authorized/unauthorized) make changes to system file/folder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Poh</dc:creator>
  <cp:lastModifiedBy>Victor Poh</cp:lastModifiedBy>
  <cp:revision>2</cp:revision>
  <dcterms:created xsi:type="dcterms:W3CDTF">2020-08-20T06:59:04Z</dcterms:created>
  <dcterms:modified xsi:type="dcterms:W3CDTF">2020-08-20T07:01:37Z</dcterms:modified>
</cp:coreProperties>
</file>