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66" r:id="rId6"/>
    <p:sldId id="287" r:id="rId7"/>
    <p:sldId id="299" r:id="rId8"/>
    <p:sldId id="297" r:id="rId9"/>
    <p:sldId id="294" r:id="rId10"/>
    <p:sldId id="298" r:id="rId11"/>
    <p:sldId id="260" r:id="rId12"/>
    <p:sldId id="296" r:id="rId13"/>
    <p:sldId id="277" r:id="rId14"/>
    <p:sldId id="262" r:id="rId15"/>
    <p:sldId id="285" r:id="rId16"/>
    <p:sldId id="273" r:id="rId17"/>
    <p:sldId id="263" r:id="rId18"/>
    <p:sldId id="274" r:id="rId19"/>
    <p:sldId id="275" r:id="rId2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9"/>
    <p:restoredTop sz="94630"/>
  </p:normalViewPr>
  <p:slideViewPr>
    <p:cSldViewPr>
      <p:cViewPr varScale="1">
        <p:scale>
          <a:sx n="64" d="100"/>
          <a:sy n="64" d="100"/>
        </p:scale>
        <p:origin x="176" y="7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Лист5!$C$1</c:f>
              <c:strCache>
                <c:ptCount val="1"/>
                <c:pt idx="0">
                  <c:v>UoL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6.3199693788276459E-2"/>
                  <c:y val="0.3637970253718285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Лист5!$A$2:$A$240</c:f>
              <c:numCache>
                <c:formatCode>General</c:formatCode>
                <c:ptCount val="239"/>
                <c:pt idx="0">
                  <c:v>17</c:v>
                </c:pt>
                <c:pt idx="1">
                  <c:v>68</c:v>
                </c:pt>
                <c:pt idx="2">
                  <c:v>12</c:v>
                </c:pt>
                <c:pt idx="4">
                  <c:v>52.5</c:v>
                </c:pt>
                <c:pt idx="5">
                  <c:v>59</c:v>
                </c:pt>
                <c:pt idx="6">
                  <c:v>58.5</c:v>
                </c:pt>
                <c:pt idx="7">
                  <c:v>78.5</c:v>
                </c:pt>
                <c:pt idx="8">
                  <c:v>35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8</c:v>
                </c:pt>
                <c:pt idx="14">
                  <c:v>75.5</c:v>
                </c:pt>
                <c:pt idx="15">
                  <c:v>63.5</c:v>
                </c:pt>
                <c:pt idx="16">
                  <c:v>3</c:v>
                </c:pt>
                <c:pt idx="17">
                  <c:v>22</c:v>
                </c:pt>
                <c:pt idx="18">
                  <c:v>1</c:v>
                </c:pt>
                <c:pt idx="19">
                  <c:v>63</c:v>
                </c:pt>
                <c:pt idx="20">
                  <c:v>28.249999999999996</c:v>
                </c:pt>
                <c:pt idx="21">
                  <c:v>11</c:v>
                </c:pt>
                <c:pt idx="22">
                  <c:v>49.5</c:v>
                </c:pt>
                <c:pt idx="23">
                  <c:v>5.5</c:v>
                </c:pt>
                <c:pt idx="24">
                  <c:v>20.5</c:v>
                </c:pt>
                <c:pt idx="26">
                  <c:v>3.5000000000000004</c:v>
                </c:pt>
                <c:pt idx="29">
                  <c:v>0</c:v>
                </c:pt>
                <c:pt idx="30">
                  <c:v>3</c:v>
                </c:pt>
                <c:pt idx="31">
                  <c:v>70.5</c:v>
                </c:pt>
                <c:pt idx="32">
                  <c:v>11</c:v>
                </c:pt>
                <c:pt idx="33">
                  <c:v>25</c:v>
                </c:pt>
                <c:pt idx="34">
                  <c:v>23</c:v>
                </c:pt>
                <c:pt idx="35">
                  <c:v>18</c:v>
                </c:pt>
                <c:pt idx="36">
                  <c:v>33.5</c:v>
                </c:pt>
                <c:pt idx="37">
                  <c:v>44.5</c:v>
                </c:pt>
                <c:pt idx="38">
                  <c:v>1</c:v>
                </c:pt>
                <c:pt idx="39">
                  <c:v>56.000000000000007</c:v>
                </c:pt>
                <c:pt idx="40">
                  <c:v>38</c:v>
                </c:pt>
                <c:pt idx="41">
                  <c:v>62</c:v>
                </c:pt>
                <c:pt idx="43">
                  <c:v>27</c:v>
                </c:pt>
                <c:pt idx="44">
                  <c:v>50</c:v>
                </c:pt>
                <c:pt idx="45">
                  <c:v>17</c:v>
                </c:pt>
                <c:pt idx="46">
                  <c:v>23.5</c:v>
                </c:pt>
                <c:pt idx="47">
                  <c:v>5.5</c:v>
                </c:pt>
                <c:pt idx="48">
                  <c:v>24.5</c:v>
                </c:pt>
                <c:pt idx="50">
                  <c:v>66.5</c:v>
                </c:pt>
                <c:pt idx="51">
                  <c:v>22.5</c:v>
                </c:pt>
                <c:pt idx="52">
                  <c:v>7.0000000000000009</c:v>
                </c:pt>
                <c:pt idx="53">
                  <c:v>55.500000000000007</c:v>
                </c:pt>
                <c:pt idx="54">
                  <c:v>62.5</c:v>
                </c:pt>
                <c:pt idx="55">
                  <c:v>76.5</c:v>
                </c:pt>
                <c:pt idx="56">
                  <c:v>36</c:v>
                </c:pt>
                <c:pt idx="57">
                  <c:v>6</c:v>
                </c:pt>
                <c:pt idx="58">
                  <c:v>33.5</c:v>
                </c:pt>
                <c:pt idx="59">
                  <c:v>48</c:v>
                </c:pt>
                <c:pt idx="60">
                  <c:v>30</c:v>
                </c:pt>
                <c:pt idx="61">
                  <c:v>4.75</c:v>
                </c:pt>
                <c:pt idx="62">
                  <c:v>44</c:v>
                </c:pt>
                <c:pt idx="63">
                  <c:v>29.5</c:v>
                </c:pt>
                <c:pt idx="64">
                  <c:v>15.5</c:v>
                </c:pt>
                <c:pt idx="65">
                  <c:v>44</c:v>
                </c:pt>
                <c:pt idx="66">
                  <c:v>33.5</c:v>
                </c:pt>
                <c:pt idx="67">
                  <c:v>85</c:v>
                </c:pt>
                <c:pt idx="68">
                  <c:v>35.5</c:v>
                </c:pt>
                <c:pt idx="69">
                  <c:v>0</c:v>
                </c:pt>
                <c:pt idx="70">
                  <c:v>2</c:v>
                </c:pt>
                <c:pt idx="71">
                  <c:v>34.5</c:v>
                </c:pt>
                <c:pt idx="72">
                  <c:v>46</c:v>
                </c:pt>
                <c:pt idx="74">
                  <c:v>25</c:v>
                </c:pt>
                <c:pt idx="75">
                  <c:v>61.5</c:v>
                </c:pt>
                <c:pt idx="76">
                  <c:v>56.499999999999993</c:v>
                </c:pt>
                <c:pt idx="77">
                  <c:v>62</c:v>
                </c:pt>
                <c:pt idx="78">
                  <c:v>5.5</c:v>
                </c:pt>
                <c:pt idx="79">
                  <c:v>10</c:v>
                </c:pt>
                <c:pt idx="80">
                  <c:v>28.000000000000004</c:v>
                </c:pt>
                <c:pt idx="81">
                  <c:v>13</c:v>
                </c:pt>
                <c:pt idx="82">
                  <c:v>9.5</c:v>
                </c:pt>
                <c:pt idx="83">
                  <c:v>42</c:v>
                </c:pt>
                <c:pt idx="84">
                  <c:v>70</c:v>
                </c:pt>
                <c:pt idx="85">
                  <c:v>55.000000000000007</c:v>
                </c:pt>
                <c:pt idx="86">
                  <c:v>35</c:v>
                </c:pt>
                <c:pt idx="88">
                  <c:v>55.000000000000007</c:v>
                </c:pt>
                <c:pt idx="89">
                  <c:v>2</c:v>
                </c:pt>
                <c:pt idx="90">
                  <c:v>32.5</c:v>
                </c:pt>
                <c:pt idx="91">
                  <c:v>90</c:v>
                </c:pt>
                <c:pt idx="92">
                  <c:v>56.000000000000007</c:v>
                </c:pt>
                <c:pt idx="93">
                  <c:v>20.25</c:v>
                </c:pt>
                <c:pt idx="94">
                  <c:v>0.5</c:v>
                </c:pt>
                <c:pt idx="95">
                  <c:v>2</c:v>
                </c:pt>
                <c:pt idx="96">
                  <c:v>32</c:v>
                </c:pt>
                <c:pt idx="97">
                  <c:v>78</c:v>
                </c:pt>
                <c:pt idx="98">
                  <c:v>19</c:v>
                </c:pt>
                <c:pt idx="99">
                  <c:v>20</c:v>
                </c:pt>
                <c:pt idx="100">
                  <c:v>13</c:v>
                </c:pt>
                <c:pt idx="101">
                  <c:v>34</c:v>
                </c:pt>
                <c:pt idx="102">
                  <c:v>29.75</c:v>
                </c:pt>
                <c:pt idx="103">
                  <c:v>14.000000000000002</c:v>
                </c:pt>
                <c:pt idx="104">
                  <c:v>22.25</c:v>
                </c:pt>
                <c:pt idx="105">
                  <c:v>17.25</c:v>
                </c:pt>
                <c:pt idx="106">
                  <c:v>17.5</c:v>
                </c:pt>
                <c:pt idx="108">
                  <c:v>49</c:v>
                </c:pt>
                <c:pt idx="109">
                  <c:v>67</c:v>
                </c:pt>
                <c:pt idx="110">
                  <c:v>15</c:v>
                </c:pt>
                <c:pt idx="111">
                  <c:v>36</c:v>
                </c:pt>
                <c:pt idx="112">
                  <c:v>38</c:v>
                </c:pt>
                <c:pt idx="114">
                  <c:v>28.000000000000004</c:v>
                </c:pt>
                <c:pt idx="115">
                  <c:v>36</c:v>
                </c:pt>
                <c:pt idx="116">
                  <c:v>38</c:v>
                </c:pt>
                <c:pt idx="117">
                  <c:v>60.5</c:v>
                </c:pt>
                <c:pt idx="119">
                  <c:v>34.5</c:v>
                </c:pt>
                <c:pt idx="120">
                  <c:v>49</c:v>
                </c:pt>
                <c:pt idx="121">
                  <c:v>66</c:v>
                </c:pt>
                <c:pt idx="122">
                  <c:v>28.000000000000004</c:v>
                </c:pt>
                <c:pt idx="123">
                  <c:v>18.5</c:v>
                </c:pt>
                <c:pt idx="124">
                  <c:v>29.5</c:v>
                </c:pt>
                <c:pt idx="125">
                  <c:v>31</c:v>
                </c:pt>
                <c:pt idx="126">
                  <c:v>3.5000000000000004</c:v>
                </c:pt>
                <c:pt idx="127">
                  <c:v>25</c:v>
                </c:pt>
                <c:pt idx="128">
                  <c:v>49</c:v>
                </c:pt>
                <c:pt idx="129">
                  <c:v>83</c:v>
                </c:pt>
                <c:pt idx="130">
                  <c:v>54</c:v>
                </c:pt>
                <c:pt idx="131">
                  <c:v>19</c:v>
                </c:pt>
                <c:pt idx="132">
                  <c:v>57.999999999999993</c:v>
                </c:pt>
                <c:pt idx="133">
                  <c:v>27</c:v>
                </c:pt>
                <c:pt idx="136">
                  <c:v>8</c:v>
                </c:pt>
                <c:pt idx="137">
                  <c:v>9</c:v>
                </c:pt>
                <c:pt idx="138">
                  <c:v>28.499999999999996</c:v>
                </c:pt>
                <c:pt idx="139">
                  <c:v>0</c:v>
                </c:pt>
                <c:pt idx="140">
                  <c:v>26</c:v>
                </c:pt>
                <c:pt idx="141">
                  <c:v>81.5</c:v>
                </c:pt>
                <c:pt idx="142">
                  <c:v>46.5</c:v>
                </c:pt>
                <c:pt idx="143">
                  <c:v>56.499999999999993</c:v>
                </c:pt>
                <c:pt idx="144">
                  <c:v>33</c:v>
                </c:pt>
                <c:pt idx="145">
                  <c:v>2</c:v>
                </c:pt>
                <c:pt idx="146">
                  <c:v>34</c:v>
                </c:pt>
                <c:pt idx="147">
                  <c:v>17</c:v>
                </c:pt>
                <c:pt idx="148">
                  <c:v>36</c:v>
                </c:pt>
                <c:pt idx="149">
                  <c:v>13</c:v>
                </c:pt>
                <c:pt idx="150">
                  <c:v>44</c:v>
                </c:pt>
                <c:pt idx="151">
                  <c:v>8</c:v>
                </c:pt>
                <c:pt idx="152">
                  <c:v>35.5</c:v>
                </c:pt>
                <c:pt idx="153">
                  <c:v>25</c:v>
                </c:pt>
                <c:pt idx="154">
                  <c:v>49.5</c:v>
                </c:pt>
                <c:pt idx="155">
                  <c:v>6</c:v>
                </c:pt>
                <c:pt idx="156">
                  <c:v>4</c:v>
                </c:pt>
                <c:pt idx="157">
                  <c:v>87.5</c:v>
                </c:pt>
                <c:pt idx="158">
                  <c:v>32</c:v>
                </c:pt>
                <c:pt idx="159">
                  <c:v>11.5</c:v>
                </c:pt>
                <c:pt idx="160">
                  <c:v>28.499999999999996</c:v>
                </c:pt>
                <c:pt idx="161">
                  <c:v>34</c:v>
                </c:pt>
                <c:pt idx="162">
                  <c:v>77.5</c:v>
                </c:pt>
                <c:pt idx="163">
                  <c:v>54</c:v>
                </c:pt>
                <c:pt idx="164">
                  <c:v>3</c:v>
                </c:pt>
                <c:pt idx="165">
                  <c:v>64</c:v>
                </c:pt>
                <c:pt idx="166">
                  <c:v>21.5</c:v>
                </c:pt>
                <c:pt idx="168">
                  <c:v>25.5</c:v>
                </c:pt>
                <c:pt idx="171">
                  <c:v>21.5</c:v>
                </c:pt>
                <c:pt idx="172">
                  <c:v>28.999999999999996</c:v>
                </c:pt>
                <c:pt idx="173">
                  <c:v>10</c:v>
                </c:pt>
                <c:pt idx="174">
                  <c:v>15.5</c:v>
                </c:pt>
                <c:pt idx="175">
                  <c:v>25.5</c:v>
                </c:pt>
                <c:pt idx="176">
                  <c:v>56.499999999999993</c:v>
                </c:pt>
                <c:pt idx="177">
                  <c:v>74</c:v>
                </c:pt>
                <c:pt idx="179">
                  <c:v>32</c:v>
                </c:pt>
                <c:pt idx="180">
                  <c:v>16</c:v>
                </c:pt>
                <c:pt idx="181">
                  <c:v>55.000000000000007</c:v>
                </c:pt>
                <c:pt idx="182">
                  <c:v>21</c:v>
                </c:pt>
                <c:pt idx="184">
                  <c:v>21</c:v>
                </c:pt>
                <c:pt idx="185">
                  <c:v>21</c:v>
                </c:pt>
                <c:pt idx="186">
                  <c:v>6</c:v>
                </c:pt>
                <c:pt idx="187">
                  <c:v>27.500000000000004</c:v>
                </c:pt>
                <c:pt idx="188">
                  <c:v>54</c:v>
                </c:pt>
                <c:pt idx="189">
                  <c:v>5</c:v>
                </c:pt>
                <c:pt idx="190">
                  <c:v>7.5</c:v>
                </c:pt>
                <c:pt idx="191">
                  <c:v>13.5</c:v>
                </c:pt>
                <c:pt idx="193">
                  <c:v>17</c:v>
                </c:pt>
                <c:pt idx="194">
                  <c:v>35</c:v>
                </c:pt>
                <c:pt idx="195">
                  <c:v>22</c:v>
                </c:pt>
                <c:pt idx="196">
                  <c:v>34</c:v>
                </c:pt>
                <c:pt idx="197">
                  <c:v>14.000000000000002</c:v>
                </c:pt>
                <c:pt idx="198">
                  <c:v>85</c:v>
                </c:pt>
                <c:pt idx="199">
                  <c:v>64</c:v>
                </c:pt>
                <c:pt idx="202">
                  <c:v>10.5</c:v>
                </c:pt>
                <c:pt idx="203">
                  <c:v>16</c:v>
                </c:pt>
                <c:pt idx="204">
                  <c:v>1</c:v>
                </c:pt>
                <c:pt idx="205">
                  <c:v>26</c:v>
                </c:pt>
                <c:pt idx="207">
                  <c:v>22.5</c:v>
                </c:pt>
                <c:pt idx="208">
                  <c:v>23</c:v>
                </c:pt>
                <c:pt idx="209">
                  <c:v>22.5</c:v>
                </c:pt>
                <c:pt idx="210">
                  <c:v>5</c:v>
                </c:pt>
                <c:pt idx="211">
                  <c:v>30</c:v>
                </c:pt>
                <c:pt idx="212">
                  <c:v>25</c:v>
                </c:pt>
                <c:pt idx="213">
                  <c:v>67</c:v>
                </c:pt>
                <c:pt idx="214">
                  <c:v>55.000000000000007</c:v>
                </c:pt>
                <c:pt idx="215">
                  <c:v>30</c:v>
                </c:pt>
                <c:pt idx="216">
                  <c:v>11</c:v>
                </c:pt>
                <c:pt idx="218">
                  <c:v>0</c:v>
                </c:pt>
                <c:pt idx="221">
                  <c:v>5</c:v>
                </c:pt>
                <c:pt idx="223">
                  <c:v>5</c:v>
                </c:pt>
                <c:pt idx="224">
                  <c:v>3</c:v>
                </c:pt>
                <c:pt idx="225">
                  <c:v>35</c:v>
                </c:pt>
                <c:pt idx="226">
                  <c:v>37.5</c:v>
                </c:pt>
                <c:pt idx="227">
                  <c:v>19</c:v>
                </c:pt>
                <c:pt idx="231">
                  <c:v>24</c:v>
                </c:pt>
                <c:pt idx="233">
                  <c:v>2</c:v>
                </c:pt>
                <c:pt idx="234">
                  <c:v>22</c:v>
                </c:pt>
                <c:pt idx="238">
                  <c:v>15</c:v>
                </c:pt>
              </c:numCache>
            </c:numRef>
          </c:xVal>
          <c:yVal>
            <c:numRef>
              <c:f>Лист5!$C$2:$C$240</c:f>
              <c:numCache>
                <c:formatCode>General</c:formatCode>
                <c:ptCount val="239"/>
                <c:pt idx="0">
                  <c:v>30</c:v>
                </c:pt>
                <c:pt idx="2">
                  <c:v>52</c:v>
                </c:pt>
                <c:pt idx="3">
                  <c:v>22</c:v>
                </c:pt>
                <c:pt idx="4">
                  <c:v>72</c:v>
                </c:pt>
                <c:pt idx="5">
                  <c:v>59</c:v>
                </c:pt>
                <c:pt idx="6">
                  <c:v>87</c:v>
                </c:pt>
                <c:pt idx="11">
                  <c:v>57</c:v>
                </c:pt>
                <c:pt idx="12">
                  <c:v>63</c:v>
                </c:pt>
                <c:pt idx="14">
                  <c:v>83</c:v>
                </c:pt>
                <c:pt idx="15">
                  <c:v>80</c:v>
                </c:pt>
                <c:pt idx="20">
                  <c:v>55</c:v>
                </c:pt>
                <c:pt idx="22">
                  <c:v>71</c:v>
                </c:pt>
                <c:pt idx="23">
                  <c:v>61</c:v>
                </c:pt>
                <c:pt idx="27">
                  <c:v>71</c:v>
                </c:pt>
                <c:pt idx="28">
                  <c:v>55</c:v>
                </c:pt>
                <c:pt idx="29">
                  <c:v>70</c:v>
                </c:pt>
                <c:pt idx="30">
                  <c:v>86</c:v>
                </c:pt>
                <c:pt idx="32">
                  <c:v>12</c:v>
                </c:pt>
                <c:pt idx="33">
                  <c:v>62</c:v>
                </c:pt>
                <c:pt idx="34">
                  <c:v>67</c:v>
                </c:pt>
                <c:pt idx="37">
                  <c:v>58</c:v>
                </c:pt>
                <c:pt idx="38">
                  <c:v>78</c:v>
                </c:pt>
                <c:pt idx="40">
                  <c:v>82</c:v>
                </c:pt>
                <c:pt idx="42">
                  <c:v>62</c:v>
                </c:pt>
                <c:pt idx="43">
                  <c:v>56</c:v>
                </c:pt>
                <c:pt idx="44">
                  <c:v>87</c:v>
                </c:pt>
                <c:pt idx="45">
                  <c:v>76</c:v>
                </c:pt>
                <c:pt idx="46">
                  <c:v>71</c:v>
                </c:pt>
                <c:pt idx="48">
                  <c:v>54</c:v>
                </c:pt>
                <c:pt idx="50">
                  <c:v>78</c:v>
                </c:pt>
                <c:pt idx="51">
                  <c:v>70</c:v>
                </c:pt>
                <c:pt idx="52">
                  <c:v>62</c:v>
                </c:pt>
                <c:pt idx="55">
                  <c:v>84</c:v>
                </c:pt>
                <c:pt idx="56">
                  <c:v>71</c:v>
                </c:pt>
                <c:pt idx="58">
                  <c:v>83</c:v>
                </c:pt>
                <c:pt idx="60">
                  <c:v>79</c:v>
                </c:pt>
                <c:pt idx="61">
                  <c:v>73</c:v>
                </c:pt>
                <c:pt idx="62">
                  <c:v>55</c:v>
                </c:pt>
                <c:pt idx="63">
                  <c:v>76</c:v>
                </c:pt>
                <c:pt idx="64">
                  <c:v>59</c:v>
                </c:pt>
                <c:pt idx="65">
                  <c:v>74</c:v>
                </c:pt>
                <c:pt idx="66">
                  <c:v>84</c:v>
                </c:pt>
                <c:pt idx="67">
                  <c:v>68</c:v>
                </c:pt>
                <c:pt idx="69">
                  <c:v>53</c:v>
                </c:pt>
                <c:pt idx="71">
                  <c:v>65</c:v>
                </c:pt>
                <c:pt idx="72">
                  <c:v>75</c:v>
                </c:pt>
                <c:pt idx="73">
                  <c:v>87</c:v>
                </c:pt>
                <c:pt idx="74">
                  <c:v>71</c:v>
                </c:pt>
                <c:pt idx="75">
                  <c:v>78</c:v>
                </c:pt>
                <c:pt idx="76">
                  <c:v>71</c:v>
                </c:pt>
                <c:pt idx="77">
                  <c:v>88</c:v>
                </c:pt>
                <c:pt idx="78">
                  <c:v>73</c:v>
                </c:pt>
                <c:pt idx="80">
                  <c:v>44</c:v>
                </c:pt>
                <c:pt idx="82">
                  <c:v>70</c:v>
                </c:pt>
                <c:pt idx="83">
                  <c:v>72</c:v>
                </c:pt>
                <c:pt idx="84">
                  <c:v>84</c:v>
                </c:pt>
                <c:pt idx="86">
                  <c:v>86</c:v>
                </c:pt>
                <c:pt idx="87">
                  <c:v>64</c:v>
                </c:pt>
                <c:pt idx="88">
                  <c:v>78</c:v>
                </c:pt>
                <c:pt idx="89">
                  <c:v>64</c:v>
                </c:pt>
                <c:pt idx="92">
                  <c:v>75</c:v>
                </c:pt>
                <c:pt idx="95">
                  <c:v>40</c:v>
                </c:pt>
                <c:pt idx="99">
                  <c:v>30</c:v>
                </c:pt>
                <c:pt idx="100">
                  <c:v>72</c:v>
                </c:pt>
                <c:pt idx="101">
                  <c:v>64</c:v>
                </c:pt>
                <c:pt idx="102">
                  <c:v>75</c:v>
                </c:pt>
                <c:pt idx="103">
                  <c:v>81</c:v>
                </c:pt>
                <c:pt idx="104">
                  <c:v>52</c:v>
                </c:pt>
                <c:pt idx="105">
                  <c:v>44</c:v>
                </c:pt>
                <c:pt idx="107">
                  <c:v>60</c:v>
                </c:pt>
                <c:pt idx="108">
                  <c:v>73</c:v>
                </c:pt>
                <c:pt idx="111">
                  <c:v>75</c:v>
                </c:pt>
                <c:pt idx="112">
                  <c:v>81</c:v>
                </c:pt>
                <c:pt idx="114">
                  <c:v>72</c:v>
                </c:pt>
                <c:pt idx="115">
                  <c:v>63</c:v>
                </c:pt>
                <c:pt idx="116">
                  <c:v>71</c:v>
                </c:pt>
                <c:pt idx="117">
                  <c:v>66</c:v>
                </c:pt>
                <c:pt idx="118">
                  <c:v>67</c:v>
                </c:pt>
                <c:pt idx="121">
                  <c:v>81</c:v>
                </c:pt>
                <c:pt idx="123">
                  <c:v>81</c:v>
                </c:pt>
                <c:pt idx="124">
                  <c:v>53</c:v>
                </c:pt>
                <c:pt idx="126">
                  <c:v>55</c:v>
                </c:pt>
                <c:pt idx="129">
                  <c:v>71</c:v>
                </c:pt>
                <c:pt idx="133">
                  <c:v>53</c:v>
                </c:pt>
                <c:pt idx="138">
                  <c:v>50</c:v>
                </c:pt>
                <c:pt idx="139">
                  <c:v>46</c:v>
                </c:pt>
                <c:pt idx="140">
                  <c:v>56</c:v>
                </c:pt>
                <c:pt idx="143">
                  <c:v>72</c:v>
                </c:pt>
                <c:pt idx="144">
                  <c:v>62</c:v>
                </c:pt>
                <c:pt idx="149">
                  <c:v>62</c:v>
                </c:pt>
                <c:pt idx="151">
                  <c:v>62</c:v>
                </c:pt>
                <c:pt idx="155">
                  <c:v>51</c:v>
                </c:pt>
                <c:pt idx="156">
                  <c:v>60</c:v>
                </c:pt>
                <c:pt idx="161">
                  <c:v>79</c:v>
                </c:pt>
                <c:pt idx="163">
                  <c:v>62</c:v>
                </c:pt>
                <c:pt idx="165">
                  <c:v>63</c:v>
                </c:pt>
                <c:pt idx="166">
                  <c:v>61</c:v>
                </c:pt>
                <c:pt idx="168">
                  <c:v>48</c:v>
                </c:pt>
                <c:pt idx="170">
                  <c:v>60</c:v>
                </c:pt>
                <c:pt idx="171">
                  <c:v>63</c:v>
                </c:pt>
                <c:pt idx="172">
                  <c:v>40</c:v>
                </c:pt>
                <c:pt idx="174">
                  <c:v>71</c:v>
                </c:pt>
                <c:pt idx="175">
                  <c:v>58</c:v>
                </c:pt>
                <c:pt idx="176">
                  <c:v>74</c:v>
                </c:pt>
                <c:pt idx="177">
                  <c:v>78</c:v>
                </c:pt>
                <c:pt idx="178">
                  <c:v>83</c:v>
                </c:pt>
                <c:pt idx="181">
                  <c:v>70</c:v>
                </c:pt>
                <c:pt idx="182">
                  <c:v>85</c:v>
                </c:pt>
                <c:pt idx="184">
                  <c:v>55</c:v>
                </c:pt>
                <c:pt idx="185">
                  <c:v>76</c:v>
                </c:pt>
                <c:pt idx="186">
                  <c:v>66</c:v>
                </c:pt>
                <c:pt idx="189">
                  <c:v>73</c:v>
                </c:pt>
                <c:pt idx="190">
                  <c:v>75</c:v>
                </c:pt>
                <c:pt idx="191">
                  <c:v>66</c:v>
                </c:pt>
                <c:pt idx="192">
                  <c:v>68</c:v>
                </c:pt>
                <c:pt idx="193">
                  <c:v>73</c:v>
                </c:pt>
                <c:pt idx="194">
                  <c:v>80</c:v>
                </c:pt>
                <c:pt idx="195">
                  <c:v>61</c:v>
                </c:pt>
                <c:pt idx="198">
                  <c:v>85</c:v>
                </c:pt>
                <c:pt idx="200">
                  <c:v>71</c:v>
                </c:pt>
                <c:pt idx="201">
                  <c:v>61</c:v>
                </c:pt>
                <c:pt idx="203">
                  <c:v>64</c:v>
                </c:pt>
                <c:pt idx="204">
                  <c:v>65</c:v>
                </c:pt>
                <c:pt idx="205">
                  <c:v>77</c:v>
                </c:pt>
                <c:pt idx="206">
                  <c:v>62</c:v>
                </c:pt>
                <c:pt idx="209">
                  <c:v>73</c:v>
                </c:pt>
                <c:pt idx="210">
                  <c:v>59</c:v>
                </c:pt>
                <c:pt idx="211">
                  <c:v>56</c:v>
                </c:pt>
                <c:pt idx="212">
                  <c:v>49</c:v>
                </c:pt>
                <c:pt idx="214">
                  <c:v>83</c:v>
                </c:pt>
                <c:pt idx="224">
                  <c:v>15</c:v>
                </c:pt>
                <c:pt idx="230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2F0-4CAE-8D6F-33A1ED2FB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415167"/>
        <c:axId val="266415583"/>
      </c:scatterChart>
      <c:valAx>
        <c:axId val="266415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6415583"/>
        <c:crosses val="autoZero"/>
        <c:crossBetween val="midCat"/>
      </c:valAx>
      <c:valAx>
        <c:axId val="266415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64151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Лист5!$B$1</c:f>
              <c:strCache>
                <c:ptCount val="1"/>
                <c:pt idx="0">
                  <c:v>ICEF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44363560804899388"/>
                  <c:y val="-3.151137357830271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Лист5!$A$2:$A$240</c:f>
              <c:numCache>
                <c:formatCode>General</c:formatCode>
                <c:ptCount val="239"/>
                <c:pt idx="0">
                  <c:v>17</c:v>
                </c:pt>
                <c:pt idx="1">
                  <c:v>68</c:v>
                </c:pt>
                <c:pt idx="2">
                  <c:v>12</c:v>
                </c:pt>
                <c:pt idx="4">
                  <c:v>52.5</c:v>
                </c:pt>
                <c:pt idx="5">
                  <c:v>59</c:v>
                </c:pt>
                <c:pt idx="6">
                  <c:v>58.5</c:v>
                </c:pt>
                <c:pt idx="7">
                  <c:v>78.5</c:v>
                </c:pt>
                <c:pt idx="8">
                  <c:v>35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8</c:v>
                </c:pt>
                <c:pt idx="14">
                  <c:v>75.5</c:v>
                </c:pt>
                <c:pt idx="15">
                  <c:v>63.5</c:v>
                </c:pt>
                <c:pt idx="16">
                  <c:v>3</c:v>
                </c:pt>
                <c:pt idx="17">
                  <c:v>22</c:v>
                </c:pt>
                <c:pt idx="18">
                  <c:v>1</c:v>
                </c:pt>
                <c:pt idx="19">
                  <c:v>63</c:v>
                </c:pt>
                <c:pt idx="20">
                  <c:v>28.249999999999996</c:v>
                </c:pt>
                <c:pt idx="21">
                  <c:v>11</c:v>
                </c:pt>
                <c:pt idx="22">
                  <c:v>49.5</c:v>
                </c:pt>
                <c:pt idx="23">
                  <c:v>5.5</c:v>
                </c:pt>
                <c:pt idx="24">
                  <c:v>20.5</c:v>
                </c:pt>
                <c:pt idx="26">
                  <c:v>3.5000000000000004</c:v>
                </c:pt>
                <c:pt idx="29">
                  <c:v>0</c:v>
                </c:pt>
                <c:pt idx="30">
                  <c:v>3</c:v>
                </c:pt>
                <c:pt idx="31">
                  <c:v>70.5</c:v>
                </c:pt>
                <c:pt idx="32">
                  <c:v>11</c:v>
                </c:pt>
                <c:pt idx="33">
                  <c:v>25</c:v>
                </c:pt>
                <c:pt idx="34">
                  <c:v>23</c:v>
                </c:pt>
                <c:pt idx="35">
                  <c:v>18</c:v>
                </c:pt>
                <c:pt idx="36">
                  <c:v>33.5</c:v>
                </c:pt>
                <c:pt idx="37">
                  <c:v>44.5</c:v>
                </c:pt>
                <c:pt idx="38">
                  <c:v>1</c:v>
                </c:pt>
                <c:pt idx="39">
                  <c:v>56.000000000000007</c:v>
                </c:pt>
                <c:pt idx="40">
                  <c:v>38</c:v>
                </c:pt>
                <c:pt idx="41">
                  <c:v>62</c:v>
                </c:pt>
                <c:pt idx="43">
                  <c:v>27</c:v>
                </c:pt>
                <c:pt idx="44">
                  <c:v>50</c:v>
                </c:pt>
                <c:pt idx="45">
                  <c:v>17</c:v>
                </c:pt>
                <c:pt idx="46">
                  <c:v>23.5</c:v>
                </c:pt>
                <c:pt idx="47">
                  <c:v>5.5</c:v>
                </c:pt>
                <c:pt idx="48">
                  <c:v>24.5</c:v>
                </c:pt>
                <c:pt idx="50">
                  <c:v>66.5</c:v>
                </c:pt>
                <c:pt idx="51">
                  <c:v>22.5</c:v>
                </c:pt>
                <c:pt idx="52">
                  <c:v>7.0000000000000009</c:v>
                </c:pt>
                <c:pt idx="53">
                  <c:v>55.500000000000007</c:v>
                </c:pt>
                <c:pt idx="54">
                  <c:v>62.5</c:v>
                </c:pt>
                <c:pt idx="55">
                  <c:v>76.5</c:v>
                </c:pt>
                <c:pt idx="56">
                  <c:v>36</c:v>
                </c:pt>
                <c:pt idx="57">
                  <c:v>6</c:v>
                </c:pt>
                <c:pt idx="58">
                  <c:v>33.5</c:v>
                </c:pt>
                <c:pt idx="59">
                  <c:v>48</c:v>
                </c:pt>
                <c:pt idx="60">
                  <c:v>30</c:v>
                </c:pt>
                <c:pt idx="61">
                  <c:v>4.75</c:v>
                </c:pt>
                <c:pt idx="62">
                  <c:v>44</c:v>
                </c:pt>
                <c:pt idx="63">
                  <c:v>29.5</c:v>
                </c:pt>
                <c:pt idx="64">
                  <c:v>15.5</c:v>
                </c:pt>
                <c:pt idx="65">
                  <c:v>44</c:v>
                </c:pt>
                <c:pt idx="66">
                  <c:v>33.5</c:v>
                </c:pt>
                <c:pt idx="67">
                  <c:v>85</c:v>
                </c:pt>
                <c:pt idx="68">
                  <c:v>35.5</c:v>
                </c:pt>
                <c:pt idx="69">
                  <c:v>0</c:v>
                </c:pt>
                <c:pt idx="70">
                  <c:v>2</c:v>
                </c:pt>
                <c:pt idx="71">
                  <c:v>34.5</c:v>
                </c:pt>
                <c:pt idx="72">
                  <c:v>46</c:v>
                </c:pt>
                <c:pt idx="74">
                  <c:v>25</c:v>
                </c:pt>
                <c:pt idx="75">
                  <c:v>61.5</c:v>
                </c:pt>
                <c:pt idx="76">
                  <c:v>56.499999999999993</c:v>
                </c:pt>
                <c:pt idx="77">
                  <c:v>62</c:v>
                </c:pt>
                <c:pt idx="78">
                  <c:v>5.5</c:v>
                </c:pt>
                <c:pt idx="79">
                  <c:v>10</c:v>
                </c:pt>
                <c:pt idx="80">
                  <c:v>28.000000000000004</c:v>
                </c:pt>
                <c:pt idx="81">
                  <c:v>13</c:v>
                </c:pt>
                <c:pt idx="82">
                  <c:v>9.5</c:v>
                </c:pt>
                <c:pt idx="83">
                  <c:v>42</c:v>
                </c:pt>
                <c:pt idx="84">
                  <c:v>70</c:v>
                </c:pt>
                <c:pt idx="85">
                  <c:v>55.000000000000007</c:v>
                </c:pt>
                <c:pt idx="86">
                  <c:v>35</c:v>
                </c:pt>
                <c:pt idx="88">
                  <c:v>55.000000000000007</c:v>
                </c:pt>
                <c:pt idx="89">
                  <c:v>2</c:v>
                </c:pt>
                <c:pt idx="90">
                  <c:v>32.5</c:v>
                </c:pt>
                <c:pt idx="91">
                  <c:v>90</c:v>
                </c:pt>
                <c:pt idx="92">
                  <c:v>56.000000000000007</c:v>
                </c:pt>
                <c:pt idx="93">
                  <c:v>20.25</c:v>
                </c:pt>
                <c:pt idx="94">
                  <c:v>0.5</c:v>
                </c:pt>
                <c:pt idx="95">
                  <c:v>2</c:v>
                </c:pt>
                <c:pt idx="96">
                  <c:v>32</c:v>
                </c:pt>
                <c:pt idx="97">
                  <c:v>78</c:v>
                </c:pt>
                <c:pt idx="98">
                  <c:v>19</c:v>
                </c:pt>
                <c:pt idx="99">
                  <c:v>20</c:v>
                </c:pt>
                <c:pt idx="100">
                  <c:v>13</c:v>
                </c:pt>
                <c:pt idx="101">
                  <c:v>34</c:v>
                </c:pt>
                <c:pt idx="102">
                  <c:v>29.75</c:v>
                </c:pt>
                <c:pt idx="103">
                  <c:v>14.000000000000002</c:v>
                </c:pt>
                <c:pt idx="104">
                  <c:v>22.25</c:v>
                </c:pt>
                <c:pt idx="105">
                  <c:v>17.25</c:v>
                </c:pt>
                <c:pt idx="106">
                  <c:v>17.5</c:v>
                </c:pt>
                <c:pt idx="108">
                  <c:v>49</c:v>
                </c:pt>
                <c:pt idx="109">
                  <c:v>67</c:v>
                </c:pt>
                <c:pt idx="110">
                  <c:v>15</c:v>
                </c:pt>
                <c:pt idx="111">
                  <c:v>36</c:v>
                </c:pt>
                <c:pt idx="112">
                  <c:v>38</c:v>
                </c:pt>
                <c:pt idx="114">
                  <c:v>28.000000000000004</c:v>
                </c:pt>
                <c:pt idx="115">
                  <c:v>36</c:v>
                </c:pt>
                <c:pt idx="116">
                  <c:v>38</c:v>
                </c:pt>
                <c:pt idx="117">
                  <c:v>60.5</c:v>
                </c:pt>
                <c:pt idx="119">
                  <c:v>34.5</c:v>
                </c:pt>
                <c:pt idx="120">
                  <c:v>49</c:v>
                </c:pt>
                <c:pt idx="121">
                  <c:v>66</c:v>
                </c:pt>
                <c:pt idx="122">
                  <c:v>28.000000000000004</c:v>
                </c:pt>
                <c:pt idx="123">
                  <c:v>18.5</c:v>
                </c:pt>
                <c:pt idx="124">
                  <c:v>29.5</c:v>
                </c:pt>
                <c:pt idx="125">
                  <c:v>31</c:v>
                </c:pt>
                <c:pt idx="126">
                  <c:v>3.5000000000000004</c:v>
                </c:pt>
                <c:pt idx="127">
                  <c:v>25</c:v>
                </c:pt>
                <c:pt idx="128">
                  <c:v>49</c:v>
                </c:pt>
                <c:pt idx="129">
                  <c:v>83</c:v>
                </c:pt>
                <c:pt idx="130">
                  <c:v>54</c:v>
                </c:pt>
                <c:pt idx="131">
                  <c:v>19</c:v>
                </c:pt>
                <c:pt idx="132">
                  <c:v>57.999999999999993</c:v>
                </c:pt>
                <c:pt idx="133">
                  <c:v>27</c:v>
                </c:pt>
                <c:pt idx="136">
                  <c:v>8</c:v>
                </c:pt>
                <c:pt idx="137">
                  <c:v>9</c:v>
                </c:pt>
                <c:pt idx="138">
                  <c:v>28.499999999999996</c:v>
                </c:pt>
                <c:pt idx="139">
                  <c:v>0</c:v>
                </c:pt>
                <c:pt idx="140">
                  <c:v>26</c:v>
                </c:pt>
                <c:pt idx="141">
                  <c:v>81.5</c:v>
                </c:pt>
                <c:pt idx="142">
                  <c:v>46.5</c:v>
                </c:pt>
                <c:pt idx="143">
                  <c:v>56.499999999999993</c:v>
                </c:pt>
                <c:pt idx="144">
                  <c:v>33</c:v>
                </c:pt>
                <c:pt idx="145">
                  <c:v>2</c:v>
                </c:pt>
                <c:pt idx="146">
                  <c:v>34</c:v>
                </c:pt>
                <c:pt idx="147">
                  <c:v>17</c:v>
                </c:pt>
                <c:pt idx="148">
                  <c:v>36</c:v>
                </c:pt>
                <c:pt idx="149">
                  <c:v>13</c:v>
                </c:pt>
                <c:pt idx="150">
                  <c:v>44</c:v>
                </c:pt>
                <c:pt idx="151">
                  <c:v>8</c:v>
                </c:pt>
                <c:pt idx="152">
                  <c:v>35.5</c:v>
                </c:pt>
                <c:pt idx="153">
                  <c:v>25</c:v>
                </c:pt>
                <c:pt idx="154">
                  <c:v>49.5</c:v>
                </c:pt>
                <c:pt idx="155">
                  <c:v>6</c:v>
                </c:pt>
                <c:pt idx="156">
                  <c:v>4</c:v>
                </c:pt>
                <c:pt idx="157">
                  <c:v>87.5</c:v>
                </c:pt>
                <c:pt idx="158">
                  <c:v>32</c:v>
                </c:pt>
                <c:pt idx="159">
                  <c:v>11.5</c:v>
                </c:pt>
                <c:pt idx="160">
                  <c:v>28.499999999999996</c:v>
                </c:pt>
                <c:pt idx="161">
                  <c:v>34</c:v>
                </c:pt>
                <c:pt idx="162">
                  <c:v>77.5</c:v>
                </c:pt>
                <c:pt idx="163">
                  <c:v>54</c:v>
                </c:pt>
                <c:pt idx="164">
                  <c:v>3</c:v>
                </c:pt>
                <c:pt idx="165">
                  <c:v>64</c:v>
                </c:pt>
                <c:pt idx="166">
                  <c:v>21.5</c:v>
                </c:pt>
                <c:pt idx="168">
                  <c:v>25.5</c:v>
                </c:pt>
                <c:pt idx="171">
                  <c:v>21.5</c:v>
                </c:pt>
                <c:pt idx="172">
                  <c:v>28.999999999999996</c:v>
                </c:pt>
                <c:pt idx="173">
                  <c:v>10</c:v>
                </c:pt>
                <c:pt idx="174">
                  <c:v>15.5</c:v>
                </c:pt>
                <c:pt idx="175">
                  <c:v>25.5</c:v>
                </c:pt>
                <c:pt idx="176">
                  <c:v>56.499999999999993</c:v>
                </c:pt>
                <c:pt idx="177">
                  <c:v>74</c:v>
                </c:pt>
                <c:pt idx="179">
                  <c:v>32</c:v>
                </c:pt>
                <c:pt idx="180">
                  <c:v>16</c:v>
                </c:pt>
                <c:pt idx="181">
                  <c:v>55.000000000000007</c:v>
                </c:pt>
                <c:pt idx="182">
                  <c:v>21</c:v>
                </c:pt>
                <c:pt idx="184">
                  <c:v>21</c:v>
                </c:pt>
                <c:pt idx="185">
                  <c:v>21</c:v>
                </c:pt>
                <c:pt idx="186">
                  <c:v>6</c:v>
                </c:pt>
                <c:pt idx="187">
                  <c:v>27.500000000000004</c:v>
                </c:pt>
                <c:pt idx="188">
                  <c:v>54</c:v>
                </c:pt>
                <c:pt idx="189">
                  <c:v>5</c:v>
                </c:pt>
                <c:pt idx="190">
                  <c:v>7.5</c:v>
                </c:pt>
                <c:pt idx="191">
                  <c:v>13.5</c:v>
                </c:pt>
                <c:pt idx="193">
                  <c:v>17</c:v>
                </c:pt>
                <c:pt idx="194">
                  <c:v>35</c:v>
                </c:pt>
                <c:pt idx="195">
                  <c:v>22</c:v>
                </c:pt>
                <c:pt idx="196">
                  <c:v>34</c:v>
                </c:pt>
                <c:pt idx="197">
                  <c:v>14.000000000000002</c:v>
                </c:pt>
                <c:pt idx="198">
                  <c:v>85</c:v>
                </c:pt>
                <c:pt idx="199">
                  <c:v>64</c:v>
                </c:pt>
                <c:pt idx="202">
                  <c:v>10.5</c:v>
                </c:pt>
                <c:pt idx="203">
                  <c:v>16</c:v>
                </c:pt>
                <c:pt idx="204">
                  <c:v>1</c:v>
                </c:pt>
                <c:pt idx="205">
                  <c:v>26</c:v>
                </c:pt>
                <c:pt idx="207">
                  <c:v>22.5</c:v>
                </c:pt>
                <c:pt idx="208">
                  <c:v>23</c:v>
                </c:pt>
                <c:pt idx="209">
                  <c:v>22.5</c:v>
                </c:pt>
                <c:pt idx="210">
                  <c:v>5</c:v>
                </c:pt>
                <c:pt idx="211">
                  <c:v>30</c:v>
                </c:pt>
                <c:pt idx="212">
                  <c:v>25</c:v>
                </c:pt>
                <c:pt idx="213">
                  <c:v>67</c:v>
                </c:pt>
                <c:pt idx="214">
                  <c:v>55.000000000000007</c:v>
                </c:pt>
                <c:pt idx="215">
                  <c:v>30</c:v>
                </c:pt>
                <c:pt idx="216">
                  <c:v>11</c:v>
                </c:pt>
                <c:pt idx="218">
                  <c:v>0</c:v>
                </c:pt>
                <c:pt idx="221">
                  <c:v>5</c:v>
                </c:pt>
                <c:pt idx="223">
                  <c:v>5</c:v>
                </c:pt>
                <c:pt idx="224">
                  <c:v>3</c:v>
                </c:pt>
                <c:pt idx="225">
                  <c:v>35</c:v>
                </c:pt>
                <c:pt idx="226">
                  <c:v>37.5</c:v>
                </c:pt>
                <c:pt idx="227">
                  <c:v>19</c:v>
                </c:pt>
                <c:pt idx="231">
                  <c:v>24</c:v>
                </c:pt>
                <c:pt idx="233">
                  <c:v>2</c:v>
                </c:pt>
                <c:pt idx="234">
                  <c:v>22</c:v>
                </c:pt>
                <c:pt idx="238">
                  <c:v>15</c:v>
                </c:pt>
              </c:numCache>
            </c:numRef>
          </c:xVal>
          <c:yVal>
            <c:numRef>
              <c:f>Лист5!$B$2:$B$240</c:f>
              <c:numCache>
                <c:formatCode>General</c:formatCode>
                <c:ptCount val="239"/>
                <c:pt idx="1">
                  <c:v>84</c:v>
                </c:pt>
                <c:pt idx="7">
                  <c:v>68</c:v>
                </c:pt>
                <c:pt idx="8">
                  <c:v>24</c:v>
                </c:pt>
                <c:pt idx="9">
                  <c:v>9</c:v>
                </c:pt>
                <c:pt idx="10">
                  <c:v>7.0000000000000009</c:v>
                </c:pt>
                <c:pt idx="16">
                  <c:v>13</c:v>
                </c:pt>
                <c:pt idx="18">
                  <c:v>1</c:v>
                </c:pt>
                <c:pt idx="19">
                  <c:v>41</c:v>
                </c:pt>
                <c:pt idx="21">
                  <c:v>37.5</c:v>
                </c:pt>
                <c:pt idx="24">
                  <c:v>31</c:v>
                </c:pt>
                <c:pt idx="31">
                  <c:v>66</c:v>
                </c:pt>
                <c:pt idx="35">
                  <c:v>26</c:v>
                </c:pt>
                <c:pt idx="36">
                  <c:v>41</c:v>
                </c:pt>
                <c:pt idx="39">
                  <c:v>53</c:v>
                </c:pt>
                <c:pt idx="41">
                  <c:v>86</c:v>
                </c:pt>
                <c:pt idx="53">
                  <c:v>42</c:v>
                </c:pt>
                <c:pt idx="54">
                  <c:v>57.999999999999993</c:v>
                </c:pt>
                <c:pt idx="59">
                  <c:v>45</c:v>
                </c:pt>
                <c:pt idx="68">
                  <c:v>35</c:v>
                </c:pt>
                <c:pt idx="70">
                  <c:v>6</c:v>
                </c:pt>
                <c:pt idx="79">
                  <c:v>56.999999999999993</c:v>
                </c:pt>
                <c:pt idx="81">
                  <c:v>13.5</c:v>
                </c:pt>
                <c:pt idx="85">
                  <c:v>72</c:v>
                </c:pt>
                <c:pt idx="90">
                  <c:v>39</c:v>
                </c:pt>
                <c:pt idx="91">
                  <c:v>67</c:v>
                </c:pt>
                <c:pt idx="93">
                  <c:v>27</c:v>
                </c:pt>
                <c:pt idx="94">
                  <c:v>0</c:v>
                </c:pt>
                <c:pt idx="96">
                  <c:v>43</c:v>
                </c:pt>
                <c:pt idx="97">
                  <c:v>77</c:v>
                </c:pt>
                <c:pt idx="98">
                  <c:v>26</c:v>
                </c:pt>
                <c:pt idx="109">
                  <c:v>64</c:v>
                </c:pt>
                <c:pt idx="110">
                  <c:v>37</c:v>
                </c:pt>
                <c:pt idx="119">
                  <c:v>32.5</c:v>
                </c:pt>
                <c:pt idx="120">
                  <c:v>62</c:v>
                </c:pt>
                <c:pt idx="122">
                  <c:v>44</c:v>
                </c:pt>
                <c:pt idx="125">
                  <c:v>17</c:v>
                </c:pt>
                <c:pt idx="127">
                  <c:v>30</c:v>
                </c:pt>
                <c:pt idx="128">
                  <c:v>37</c:v>
                </c:pt>
                <c:pt idx="130">
                  <c:v>43</c:v>
                </c:pt>
                <c:pt idx="131">
                  <c:v>36</c:v>
                </c:pt>
                <c:pt idx="132">
                  <c:v>70</c:v>
                </c:pt>
                <c:pt idx="136">
                  <c:v>8</c:v>
                </c:pt>
                <c:pt idx="137">
                  <c:v>32</c:v>
                </c:pt>
                <c:pt idx="141">
                  <c:v>60</c:v>
                </c:pt>
                <c:pt idx="142">
                  <c:v>49</c:v>
                </c:pt>
                <c:pt idx="146">
                  <c:v>51</c:v>
                </c:pt>
                <c:pt idx="147">
                  <c:v>13</c:v>
                </c:pt>
                <c:pt idx="148">
                  <c:v>54</c:v>
                </c:pt>
                <c:pt idx="150">
                  <c:v>52</c:v>
                </c:pt>
                <c:pt idx="152">
                  <c:v>52</c:v>
                </c:pt>
                <c:pt idx="153">
                  <c:v>31</c:v>
                </c:pt>
                <c:pt idx="154">
                  <c:v>67</c:v>
                </c:pt>
                <c:pt idx="157">
                  <c:v>93</c:v>
                </c:pt>
                <c:pt idx="158">
                  <c:v>39</c:v>
                </c:pt>
                <c:pt idx="159">
                  <c:v>16</c:v>
                </c:pt>
                <c:pt idx="160">
                  <c:v>52</c:v>
                </c:pt>
                <c:pt idx="162">
                  <c:v>77</c:v>
                </c:pt>
                <c:pt idx="164">
                  <c:v>22</c:v>
                </c:pt>
                <c:pt idx="173">
                  <c:v>23.5</c:v>
                </c:pt>
                <c:pt idx="179">
                  <c:v>41</c:v>
                </c:pt>
                <c:pt idx="180">
                  <c:v>44.5</c:v>
                </c:pt>
                <c:pt idx="188">
                  <c:v>24.5</c:v>
                </c:pt>
                <c:pt idx="196">
                  <c:v>36</c:v>
                </c:pt>
                <c:pt idx="197">
                  <c:v>10.5</c:v>
                </c:pt>
                <c:pt idx="202">
                  <c:v>28.499999999999996</c:v>
                </c:pt>
                <c:pt idx="208">
                  <c:v>41</c:v>
                </c:pt>
                <c:pt idx="213">
                  <c:v>70</c:v>
                </c:pt>
                <c:pt idx="215">
                  <c:v>43</c:v>
                </c:pt>
                <c:pt idx="216">
                  <c:v>34</c:v>
                </c:pt>
                <c:pt idx="231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DA9-4932-8E1A-21C7A553B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561903"/>
        <c:axId val="878262495"/>
      </c:scatterChart>
      <c:valAx>
        <c:axId val="255561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78262495"/>
        <c:crosses val="autoZero"/>
        <c:crossBetween val="midCat"/>
      </c:valAx>
      <c:valAx>
        <c:axId val="87826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55619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1E51E66-F051-4BB5-897D-272DFC44B6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829501-6FC0-4DC3-B8CE-2A393A9D5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B4CEFD0-C154-480D-A051-37C06B1EB670}" type="datetimeFigureOut">
              <a:rPr lang="ru-RU"/>
              <a:pPr>
                <a:defRPr/>
              </a:pPr>
              <a:t>06.09.2022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EA33E9AC-4520-41DE-80D8-C5D747FEF3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4DBD344A-888F-4EFF-BBBE-B42D92D65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BE5006-EDF2-4CAF-A089-E9A0EBA7BA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032E13-03AC-463E-836D-8C2258AD0F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AE0B62-DD93-4CF5-98D9-4FCC1E35485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>
            <a:extLst>
              <a:ext uri="{FF2B5EF4-FFF2-40B4-BE49-F238E27FC236}">
                <a16:creationId xmlns:a16="http://schemas.microsoft.com/office/drawing/2014/main" id="{32987874-BADD-4D88-AC1B-9C8AD35F1F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>
            <a:extLst>
              <a:ext uri="{FF2B5EF4-FFF2-40B4-BE49-F238E27FC236}">
                <a16:creationId xmlns:a16="http://schemas.microsoft.com/office/drawing/2014/main" id="{DBDDEA0B-52F0-43C1-A0F4-511FEAFC91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0484" name="Номер слайда 3">
            <a:extLst>
              <a:ext uri="{FF2B5EF4-FFF2-40B4-BE49-F238E27FC236}">
                <a16:creationId xmlns:a16="http://schemas.microsoft.com/office/drawing/2014/main" id="{989B9D13-E602-490A-978C-4A526F9E9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9946A3-CF8E-4BA8-9F87-F6422549AC06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>
            <a:extLst>
              <a:ext uri="{FF2B5EF4-FFF2-40B4-BE49-F238E27FC236}">
                <a16:creationId xmlns:a16="http://schemas.microsoft.com/office/drawing/2014/main" id="{32987874-BADD-4D88-AC1B-9C8AD35F1F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>
            <a:extLst>
              <a:ext uri="{FF2B5EF4-FFF2-40B4-BE49-F238E27FC236}">
                <a16:creationId xmlns:a16="http://schemas.microsoft.com/office/drawing/2014/main" id="{DBDDEA0B-52F0-43C1-A0F4-511FEAFC91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0484" name="Номер слайда 3">
            <a:extLst>
              <a:ext uri="{FF2B5EF4-FFF2-40B4-BE49-F238E27FC236}">
                <a16:creationId xmlns:a16="http://schemas.microsoft.com/office/drawing/2014/main" id="{989B9D13-E602-490A-978C-4A526F9E9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9946A3-CF8E-4BA8-9F87-F6422549AC06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4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1F8AA1-8BF9-4C32-A9DA-164A231F5F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C6EA5F-0625-4418-8C69-38FCF64C0C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BB6D96-EDDF-42A5-8DF4-85F98F433F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AF4962-43ED-4813-B324-DD92883BAC1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4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1908CF-3099-46E0-A615-7652C800C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79430D-7353-498C-A185-015C4E71C4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473DCC-95BD-40A5-AEA8-B3F34FB881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ACC024-B607-44CA-8E41-0A2343BDE27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413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5C17BF-8B86-41C2-8CD7-856DEB88BF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269B62-6146-492D-8178-9F28DA1B05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ACA51B-B816-4C5C-AE59-895A86E569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DE376-ACD6-4C32-982E-5063BAA762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1870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7AD3E-CDD7-43D2-8C1A-42EFD79D03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9A206F-BABE-476E-983A-8E487438F5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AA8E09-CB8C-4D1B-91F2-3A228FE978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7F242-5B77-47B8-8A05-7A3EE13E7E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279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0898F6-E6C4-4B6A-86D2-58C750893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243631-8A01-465D-A4DD-F1B7F05B42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0A3F46-2419-4EA5-ADB9-725F8896F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D0EF4-9A04-4A73-8D87-734C629CA41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289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AC1983-3D6D-4E2F-A0E6-94E56BEC4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E7AF5-F302-4DA8-82BC-E274D01034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7B4F64-1714-4B65-8F4B-0189AEDAFD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48EF5-D8AD-4E4D-9D99-72B6DE7589D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907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967F4-7A74-4EE9-96AA-803AD6649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FC801-E4F9-42FF-9225-89D77EA385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A1966B-B212-4920-BC13-A742158F3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E626E-6F32-4560-8A89-4B70D75BE0A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8267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DED55A-E29A-421F-910E-248D44E0A0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FC569A5-0F29-4DF3-9446-7929A580EF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D901675-FBBD-46A1-A7C9-F54FB5FB05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BA6A0-D35D-45E0-A954-AB5C90BB8FA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4351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4D7A84D-9DC7-4928-88F1-8F01EFA859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70C918-ACBC-493F-8C19-085FC8E018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985385-7BCD-4229-A7FC-93085F1ACA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23B39F-5150-48DC-B213-8AB4FADF41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560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DFF8646-9FEE-4148-8C25-34CB19F6B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D0EBCB-C4FE-47AE-AB29-B31ABE99D5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D41D863-2CBA-473A-80C4-44DE12E628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31ADA-AE1D-4F4C-A0ED-0C8DB07BB1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229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7179A-7D33-424A-A966-DE81E374A0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48108-AA7E-41DF-925E-FC131A3700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FF625-33A8-4751-8686-4B9E45B1D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99905-E837-4F5C-9F5D-30221AE4E9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175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00895D-73AC-46B0-9FCB-E0119038FD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03FB0-C8EB-428B-8BEF-A567287541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FD1580-A359-4776-A9AB-D5C2A04BA5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79BB57-B529-42AA-BF07-5505B326D03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82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9772C9-F14E-41A8-A89B-777812D0D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9D2A83-16E7-4B7F-A759-9270C86A4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DBF26DF-0F5E-4E34-A837-9D6750429B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B683FFE-C18A-466F-BEC0-8A75FB10D0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5EB6B29-11FF-412D-86D0-D2A915F2CD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ED158A-11D6-4052-AB73-82C60554248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ow.academy.ru/econometr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lobal.oup.com/uk/orc/busecon/economics/dougherty5e/" TargetMode="External"/><Relationship Id="rId2" Type="http://schemas.openxmlformats.org/officeDocument/2006/relationships/hyperlink" Target="http://my.london.ac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views.com/home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B2F50E4-3A3D-4119-A860-10B0808CDE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Elements of Econometrics. Lecture 1. Introduction.</a:t>
            </a:r>
            <a:endParaRPr lang="ru-RU" altLang="ru-RU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BE58B7A-E60D-4CC7-BEE5-0EC95C5BD2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FCS, 20</a:t>
            </a:r>
            <a:r>
              <a:rPr lang="ru-RU" altLang="ru-RU" dirty="0"/>
              <a:t>2</a:t>
            </a:r>
            <a:r>
              <a:rPr lang="en-US" altLang="ru-RU" dirty="0"/>
              <a:t>2-2023</a:t>
            </a:r>
            <a:endParaRPr lang="ru-RU" altLang="ru-RU" dirty="0"/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>
            <a:extLst>
              <a:ext uri="{FF2B5EF4-FFF2-40B4-BE49-F238E27FC236}">
                <a16:creationId xmlns:a16="http://schemas.microsoft.com/office/drawing/2014/main" id="{B6AFBC70-D473-4AFC-B3DC-593227A2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0" y="238126"/>
            <a:ext cx="7245350" cy="663575"/>
          </a:xfrm>
        </p:spPr>
        <p:txBody>
          <a:bodyPr/>
          <a:lstStyle/>
          <a:p>
            <a:r>
              <a:rPr lang="de-DE" altLang="en-US" sz="2000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The Nature </a:t>
            </a:r>
            <a:r>
              <a:rPr lang="de-DE" altLang="en-US" sz="2000" b="1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of</a:t>
            </a:r>
            <a:r>
              <a:rPr lang="de-DE" altLang="en-US" sz="2000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sz="2000" b="1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Economic</a:t>
            </a:r>
            <a:r>
              <a:rPr lang="de-DE" altLang="en-US" sz="2000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Data: </a:t>
            </a:r>
            <a:r>
              <a:rPr lang="de-DE" altLang="en-US" sz="2000" b="1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Causality</a:t>
            </a:r>
            <a:r>
              <a:rPr lang="de-DE" altLang="en-US" sz="2000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and </a:t>
            </a:r>
            <a:r>
              <a:rPr lang="de-DE" altLang="en-US" sz="2000" b="1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the</a:t>
            </a:r>
            <a:r>
              <a:rPr lang="de-DE" altLang="en-US" sz="2000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sz="2000" b="1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notion</a:t>
            </a:r>
            <a:r>
              <a:rPr lang="de-DE" altLang="en-US" sz="2000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sz="2000" b="1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of</a:t>
            </a:r>
            <a:r>
              <a:rPr lang="de-DE" altLang="en-US" sz="2000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ceteris paribus</a:t>
            </a:r>
            <a:endParaRPr lang="en-US" sz="2000" b="1" dirty="0"/>
          </a:p>
        </p:txBody>
      </p:sp>
      <p:sp>
        <p:nvSpPr>
          <p:cNvPr id="9221" name="Прямоугольник 5">
            <a:extLst>
              <a:ext uri="{FF2B5EF4-FFF2-40B4-BE49-F238E27FC236}">
                <a16:creationId xmlns:a16="http://schemas.microsoft.com/office/drawing/2014/main" id="{84684C4D-461B-4759-89FC-CDB75BC86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3154358"/>
            <a:ext cx="80646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Ceteris paribus: “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other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relevant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factors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being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equal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.</a:t>
            </a:r>
            <a:r>
              <a:rPr lang="en-US" dirty="0"/>
              <a:t>”</a:t>
            </a:r>
          </a:p>
          <a:p>
            <a:pPr lvl="1">
              <a:spcAft>
                <a:spcPts val="6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Most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economic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questions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are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ceteris paribus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questions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It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is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important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to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define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which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causal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effect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one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is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interested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in.</a:t>
            </a:r>
          </a:p>
          <a:p>
            <a:pPr lvl="1">
              <a:spcAft>
                <a:spcPts val="600"/>
              </a:spcAft>
            </a:pP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It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is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useful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to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describe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how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an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experiment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would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have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to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be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designed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to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infer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the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causal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effect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in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question</a:t>
            </a:r>
            <a:r>
              <a:rPr lang="en-US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.</a:t>
            </a:r>
          </a:p>
          <a:p>
            <a:pPr lvl="1">
              <a:spcAft>
                <a:spcPts val="600"/>
              </a:spcAft>
            </a:pPr>
            <a:endParaRPr lang="en-US" dirty="0">
              <a:ea typeface="ＭＳ Ｐゴシック" panose="020B060007020508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ea typeface="ＭＳ Ｐゴシック" panose="020B0600070205080204" pitchFamily="34" charset="-128"/>
              </a:rPr>
              <a:t>Examples: use of fertilizer and crops, hours of study and grades, education and earnings, price of oil and exchange rates, etc.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ea typeface="ＭＳ Ｐゴシック" panose="020B0600070205080204" pitchFamily="34" charset="-128"/>
              </a:rPr>
              <a:t>The concept of endogeneity: bilateral influence.</a:t>
            </a:r>
            <a:endParaRPr lang="en-US" dirty="0"/>
          </a:p>
        </p:txBody>
      </p:sp>
      <p:pic>
        <p:nvPicPr>
          <p:cNvPr id="6" name="Picture 6" descr="Image of text.&#10;Definition of causal effect of x on y: &quot;How does variable x change if variable y is changed, but all other relevant factors are held constant?&quot;">
            <a:extLst>
              <a:ext uri="{FF2B5EF4-FFF2-40B4-BE49-F238E27FC236}">
                <a16:creationId xmlns:a16="http://schemas.microsoft.com/office/drawing/2014/main" id="{9298822F-BA9D-4623-9741-54FF16A7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797" y="1268760"/>
            <a:ext cx="5962405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0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A39D2BA-D227-4634-AD12-2BFEE5BC4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2800" b="1" dirty="0"/>
              <a:t>Main textbooks</a:t>
            </a:r>
            <a:endParaRPr lang="ru-RU" alt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46C75E-9726-4FEE-BA02-F57961605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404457"/>
            <a:ext cx="3659989" cy="47752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23952A-1064-4CC9-97A3-B9C2BCFA7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384907"/>
            <a:ext cx="3624378" cy="4794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A39D2BA-D227-4634-AD12-2BFEE5BC4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4624"/>
            <a:ext cx="10959008" cy="576064"/>
          </a:xfrm>
        </p:spPr>
        <p:txBody>
          <a:bodyPr/>
          <a:lstStyle/>
          <a:p>
            <a:pPr eaLnBrk="1" hangingPunct="1"/>
            <a:r>
              <a:rPr lang="en-US" altLang="ru-RU" sz="2800" b="1" dirty="0"/>
              <a:t>Reading</a:t>
            </a:r>
            <a:endParaRPr lang="ru-RU" altLang="ru-RU" sz="28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AF3CA6F-3856-4E3A-A803-F1DF0DCF6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9148" y="620688"/>
            <a:ext cx="10163252" cy="5760639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None/>
            </a:pPr>
            <a:endParaRPr lang="en-GB" altLang="ru-RU" sz="1600" b="1" dirty="0"/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GB" altLang="ru-RU" sz="1600" b="1" dirty="0"/>
              <a:t>Main Textbooks: 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GB" altLang="ru-RU" sz="1600" dirty="0"/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ru-RU" sz="1600" dirty="0"/>
              <a:t>Wooldridge J.M. Introductory Econometrics. A modern approach  7</a:t>
            </a:r>
            <a:r>
              <a:rPr lang="en-US" altLang="ru-RU" sz="1600" baseline="30000" dirty="0"/>
              <a:t>th</a:t>
            </a:r>
            <a:r>
              <a:rPr lang="en-US" altLang="ru-RU" sz="1600" dirty="0"/>
              <a:t> (or any earlier) edition. Cengage, 2020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US" altLang="ru-RU" sz="1600" dirty="0"/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GB" altLang="ru-RU" sz="1600" dirty="0"/>
              <a:t>Dougherty, Christopher. Introduction to Econometrics. Oxford University Press, 2011, 2016 (4th or 5th edition)</a:t>
            </a:r>
            <a:r>
              <a:rPr lang="en-US" altLang="ru-RU" sz="1600" dirty="0"/>
              <a:t>. 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GB" altLang="ru-RU" sz="1600" b="1" dirty="0"/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GB" altLang="ru-RU" sz="1600" dirty="0"/>
              <a:t>Student resources for the books (Data sets, slides, Study Guide): VLE, OUP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GB" altLang="ru-RU" sz="1600" b="1" dirty="0"/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GB" altLang="ru-RU" sz="1600" b="1" dirty="0"/>
              <a:t>Additional Textbooks: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GB" altLang="ru-RU" sz="1600" dirty="0"/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GB" altLang="ru-RU" sz="1600" dirty="0"/>
              <a:t>Gujarati D.N. Basic Econometrics.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GB" altLang="ru-RU" sz="16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GB" altLang="ru-RU" sz="1600" dirty="0"/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GB" altLang="ru-RU" sz="1600" b="1" dirty="0"/>
              <a:t>Study Guides:</a:t>
            </a:r>
          </a:p>
          <a:p>
            <a:pPr marL="0" lvl="0" indent="0" algn="just">
              <a:buNone/>
              <a:tabLst>
                <a:tab pos="228600" algn="l"/>
              </a:tabLst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EC2020 Elements of Econometrics.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UoL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Study Guide, 2022.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Schafgans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M. and Komarova, T. (VLE)</a:t>
            </a:r>
          </a:p>
          <a:p>
            <a:pPr marL="0" lvl="0" indent="0" algn="just">
              <a:buNone/>
              <a:tabLst>
                <a:tab pos="228600" algn="l"/>
              </a:tabLst>
            </a:pPr>
            <a:endParaRPr lang="ru-RU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ru-RU" sz="1600" dirty="0"/>
              <a:t>ICEF materials</a:t>
            </a:r>
            <a:r>
              <a:rPr lang="ru-RU" altLang="ru-RU" sz="1600" dirty="0"/>
              <a:t>: </a:t>
            </a:r>
            <a:r>
              <a:rPr lang="en-US" altLang="ru-RU" sz="1600" dirty="0"/>
              <a:t>Lecture Notes, Slides, Video lectures, Class Notes, Exam Materials (ICEF Information System).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GB" altLang="ru-RU" sz="1600" dirty="0"/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GB" altLang="ru-RU" sz="1600" dirty="0">
              <a:hlinkClick r:id="rId3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GB" altLang="ru-RU" sz="1600" dirty="0"/>
          </a:p>
        </p:txBody>
      </p:sp>
    </p:spTree>
    <p:extLst>
      <p:ext uri="{BB962C8B-B14F-4D97-AF65-F5344CB8AC3E}">
        <p14:creationId xmlns:p14="http://schemas.microsoft.com/office/powerpoint/2010/main" val="231486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013E9E6-F6C8-462A-8955-064F9F1DA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22337"/>
          </a:xfrm>
        </p:spPr>
        <p:txBody>
          <a:bodyPr/>
          <a:lstStyle/>
          <a:p>
            <a:pPr eaLnBrk="1" hangingPunct="1"/>
            <a:r>
              <a:rPr lang="en-GB" altLang="ru-RU" sz="3200" b="1"/>
              <a:t>Main </a:t>
            </a:r>
            <a:r>
              <a:rPr lang="en-US" altLang="ru-RU" sz="3200" b="1"/>
              <a:t>Electronic</a:t>
            </a:r>
            <a:r>
              <a:rPr lang="en-GB" altLang="ru-RU" sz="3200" b="1"/>
              <a:t> Resources:</a:t>
            </a:r>
            <a:br>
              <a:rPr lang="en-GB" altLang="ru-RU" sz="3200" b="1"/>
            </a:br>
            <a:endParaRPr lang="ru-RU" altLang="ru-RU" sz="3200" b="1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2A1AA3B-EB51-4376-91AF-2A1E6DC70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771" y="1196976"/>
            <a:ext cx="9071844" cy="5386385"/>
          </a:xfrm>
        </p:spPr>
        <p:txBody>
          <a:bodyPr/>
          <a:lstStyle/>
          <a:p>
            <a:pPr marL="609600" indent="-609600" algn="ctr" eaLnBrk="1" hangingPunct="1">
              <a:lnSpc>
                <a:spcPct val="80000"/>
              </a:lnSpc>
              <a:buNone/>
            </a:pPr>
            <a:r>
              <a:rPr lang="en-US" altLang="ru-RU" sz="2400" dirty="0" err="1"/>
              <a:t>github</a:t>
            </a:r>
            <a:endParaRPr lang="en-GB" altLang="ru-RU" sz="2400" dirty="0"/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GB" altLang="ru-RU" sz="2400" b="1" u="sng" dirty="0"/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ru-RU" sz="2400" dirty="0"/>
              <a:t>VLE Student Portal:       </a:t>
            </a:r>
            <a:r>
              <a:rPr lang="en-US" altLang="ru-RU" sz="2400" dirty="0">
                <a:hlinkClick r:id="rId2"/>
              </a:rPr>
              <a:t>http://my.london.ac.uk/</a:t>
            </a:r>
            <a:endParaRPr lang="en-US" altLang="ru-RU" sz="2400" dirty="0"/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ru-RU" sz="2400" dirty="0"/>
              <a:t>Course </a:t>
            </a:r>
            <a:r>
              <a:rPr lang="ru-RU" altLang="ru-RU" sz="2400" b="1" dirty="0"/>
              <a:t>EC2020 </a:t>
            </a:r>
            <a:r>
              <a:rPr lang="ru-RU" altLang="ru-RU" sz="2400" b="1" dirty="0" err="1"/>
              <a:t>Elements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of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econometrics</a:t>
            </a:r>
            <a:endParaRPr lang="en-US" altLang="ru-RU" sz="2400" b="1" dirty="0"/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US" altLang="ru-RU" sz="2400" dirty="0"/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ru-RU" sz="2400" dirty="0"/>
              <a:t>Oxford University Press: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ru-RU" sz="2400" u="sng" dirty="0">
                <a:hlinkClick r:id="rId3"/>
              </a:rPr>
              <a:t>http://global.oup.com/uk/orc/busecon/economics/dougherty5e/</a:t>
            </a:r>
            <a:endParaRPr lang="en-US" altLang="ru-RU" sz="2400" u="sng" dirty="0"/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US" altLang="ru-RU" sz="2400" u="sng" dirty="0"/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ru-RU" sz="2400" dirty="0" err="1"/>
              <a:t>Eviews</a:t>
            </a:r>
            <a:r>
              <a:rPr lang="en-US" altLang="ru-RU" sz="2400" dirty="0"/>
              <a:t> Website: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ru-RU" sz="2400" u="sng" dirty="0">
                <a:hlinkClick r:id="rId4"/>
              </a:rPr>
              <a:t>https://www.eviews.com/home.html</a:t>
            </a:r>
            <a:endParaRPr lang="en-US" altLang="ru-RU" sz="2400" u="sng" dirty="0"/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US" altLang="ru-RU" sz="2400" b="1" u="sng" dirty="0"/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ru-RU" sz="2400" dirty="0"/>
              <a:t>For downloading the </a:t>
            </a:r>
            <a:r>
              <a:rPr lang="en-US" altLang="ru-RU" sz="2400" dirty="0" err="1"/>
              <a:t>Eviews</a:t>
            </a:r>
            <a:r>
              <a:rPr lang="en-US" altLang="ru-RU" sz="2400" dirty="0"/>
              <a:t> 12 Student Lite free version indicate that you are the University of London student, UK, and use the </a:t>
            </a:r>
            <a:r>
              <a:rPr lang="en-US" altLang="ru-RU" sz="2400" dirty="0" err="1"/>
              <a:t>UoL</a:t>
            </a:r>
            <a:r>
              <a:rPr lang="en-US" altLang="ru-RU" sz="2400" dirty="0"/>
              <a:t> student Email.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C6E4FF5-93CA-4740-8955-7AF4798FB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ru-RU" sz="2800" b="1"/>
              <a:t>     Statistical Glossary for Econometrics:</a:t>
            </a:r>
            <a:endParaRPr lang="ru-RU" altLang="ru-RU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>
                <a:extLst>
                  <a:ext uri="{FF2B5EF4-FFF2-40B4-BE49-F238E27FC236}">
                    <a16:creationId xmlns:a16="http://schemas.microsoft.com/office/drawing/2014/main" id="{6C80C7AF-6E63-4FB8-AA41-220EFF4ABDBC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1919" y="1112836"/>
                <a:ext cx="10729192" cy="5470525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ru-RU" sz="2000" b="1" dirty="0"/>
                  <a:t>Descriptive statistics:  </a:t>
                </a:r>
                <a:r>
                  <a:rPr lang="en-US" altLang="ru-RU" sz="2000" dirty="0"/>
                  <a:t>Mean, variance, standard deviation, covariance, correlation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altLang="ru-RU" sz="2000" b="1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ru-RU" sz="2000" b="1" dirty="0"/>
                  <a:t>Random variables, Probability distributions: </a:t>
                </a:r>
                <a:r>
                  <a:rPr lang="en-US" altLang="ru-RU" sz="2000" dirty="0"/>
                  <a:t>Discrete and Continuous, Uniform, Normal, t-, F-, </a:t>
                </a:r>
                <a:r>
                  <a:rPr lang="en-US" altLang="ru-RU" sz="2000" dirty="0">
                    <a:sym typeface="Symbol" panose="05050102010706020507" pitchFamily="18" charset="2"/>
                  </a:rPr>
                  <a:t></a:t>
                </a:r>
                <a:r>
                  <a:rPr lang="en-US" altLang="ru-RU" sz="2000" baseline="30000" dirty="0"/>
                  <a:t>2</a:t>
                </a:r>
                <a:r>
                  <a:rPr lang="en-US" altLang="ru-RU" sz="2000" dirty="0"/>
                  <a:t> -  distributions. Expected value, population variance and covariance. Independence. Convergence in probability and convergence in distribution.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ru-RU" sz="2000" b="1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ru-RU" sz="2000" b="1" dirty="0"/>
                  <a:t>Sampling : </a:t>
                </a:r>
                <a:r>
                  <a:rPr lang="en-US" altLang="ru-RU" sz="2000" dirty="0"/>
                  <a:t>Population, sample. Sample selection.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ru-RU" sz="2000" b="1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ru-RU" sz="2000" b="1" dirty="0"/>
                  <a:t>Estimation:  </a:t>
                </a:r>
                <a:r>
                  <a:rPr lang="en-US" altLang="ru-RU" sz="2000" dirty="0"/>
                  <a:t>Estimator, estimate. Unbiasedness (expected value), consistency (probability limit), efficiency. Central limit theorem.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altLang="ru-RU" sz="20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ru-RU" sz="2000" b="1" dirty="0"/>
                  <a:t>The Central Limit Theorem:  </a:t>
                </a:r>
                <a:r>
                  <a:rPr lang="en-US" altLang="ru-RU" sz="2000" dirty="0"/>
                  <a:t>Suppose that                   are </a:t>
                </a:r>
                <a:r>
                  <a:rPr lang="en-US" altLang="ru-RU" sz="2000" dirty="0" err="1"/>
                  <a:t>i.i.d</a:t>
                </a:r>
                <a:r>
                  <a:rPr lang="en-US" altLang="ru-RU" sz="2000" dirty="0"/>
                  <a:t>. with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US" altLang="ru-RU" sz="2000" dirty="0"/>
                  <a:t>     and                            , where                       . As              , the distribution of  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ru-RU" sz="2000" b="1" dirty="0"/>
                  <a:t>                          </a:t>
                </a:r>
                <a:r>
                  <a:rPr lang="en-US" altLang="ru-RU" sz="2000" dirty="0"/>
                  <a:t>(where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sub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ru-RU" sz="2000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ru-RU" sz="2000" dirty="0"/>
                  <a:t>   becomes arbitrarily well approximated by the standard normal distribution.</a:t>
                </a:r>
              </a:p>
            </p:txBody>
          </p:sp>
        </mc:Choice>
        <mc:Fallback xmlns="">
          <p:sp>
            <p:nvSpPr>
              <p:cNvPr id="12291" name="Rectangle 3">
                <a:extLst>
                  <a:ext uri="{FF2B5EF4-FFF2-40B4-BE49-F238E27FC236}">
                    <a16:creationId xmlns:a16="http://schemas.microsoft.com/office/drawing/2014/main" id="{6C80C7AF-6E63-4FB8-AA41-220EFF4AB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1919" y="1112836"/>
                <a:ext cx="10729192" cy="5470525"/>
              </a:xfrm>
              <a:blipFill>
                <a:blip r:embed="rId2"/>
                <a:stretch>
                  <a:fillRect l="-511" t="-1672" r="-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6">
                <a:extLst>
                  <a:ext uri="{FF2B5EF4-FFF2-40B4-BE49-F238E27FC236}">
                    <a16:creationId xmlns:a16="http://schemas.microsoft.com/office/drawing/2014/main" id="{BD15479A-80CB-4A45-BAB2-5B1EB045348B}"/>
                  </a:ext>
                </a:extLst>
              </p:cNvPr>
              <p:cNvSpPr txBox="1"/>
              <p:nvPr/>
            </p:nvSpPr>
            <p:spPr bwMode="auto">
              <a:xfrm>
                <a:off x="6016515" y="4222006"/>
                <a:ext cx="1159605" cy="430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…,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Объект 6">
                <a:extLst>
                  <a:ext uri="{FF2B5EF4-FFF2-40B4-BE49-F238E27FC236}">
                    <a16:creationId xmlns:a16="http://schemas.microsoft.com/office/drawing/2014/main" id="{BD15479A-80CB-4A45-BAB2-5B1EB0453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6515" y="4222006"/>
                <a:ext cx="1159605" cy="430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5AAA2E4A-3B48-4A1C-844C-B2E174970692}"/>
                  </a:ext>
                </a:extLst>
              </p:cNvPr>
              <p:cNvSpPr txBox="1"/>
              <p:nvPr/>
            </p:nvSpPr>
            <p:spPr bwMode="auto">
              <a:xfrm>
                <a:off x="8824827" y="4214338"/>
                <a:ext cx="1584176" cy="430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5AAA2E4A-3B48-4A1C-844C-B2E17497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24827" y="4214338"/>
                <a:ext cx="1584176" cy="4302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95BD960B-4B74-4A69-BB19-E16D81732F94}"/>
                  </a:ext>
                </a:extLst>
              </p:cNvPr>
              <p:cNvSpPr/>
              <p:nvPr/>
            </p:nvSpPr>
            <p:spPr>
              <a:xfrm>
                <a:off x="1514503" y="4458319"/>
                <a:ext cx="1773185" cy="439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Var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̂"/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  <m:sup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  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95BD960B-4B74-4A69-BB19-E16D81732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503" y="4458319"/>
                <a:ext cx="1773185" cy="439736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C12176B-EBE0-4E64-B4BF-DB2950BAF95B}"/>
                  </a:ext>
                </a:extLst>
              </p:cNvPr>
              <p:cNvSpPr/>
              <p:nvPr/>
            </p:nvSpPr>
            <p:spPr>
              <a:xfrm>
                <a:off x="4364323" y="4498410"/>
                <a:ext cx="1652192" cy="42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0&lt;</m:t>
                            </m:r>
                            <m:acc>
                              <m:accPr>
                                <m:chr m:val="̂"/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  <m:sup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    </a:t>
                </a:r>
                <a:endParaRPr lang="ru-RU" sz="20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C12176B-EBE0-4E64-B4BF-DB2950BAF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323" y="4498410"/>
                <a:ext cx="1652192" cy="428259"/>
              </a:xfrm>
              <a:prstGeom prst="rect">
                <a:avLst/>
              </a:prstGeom>
              <a:blipFill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AA810137-CBA1-4D92-87D7-C46C08D99ACC}"/>
                  </a:ext>
                </a:extLst>
              </p:cNvPr>
              <p:cNvSpPr/>
              <p:nvPr/>
            </p:nvSpPr>
            <p:spPr>
              <a:xfrm>
                <a:off x="6466818" y="4500474"/>
                <a:ext cx="9973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    </a:t>
                </a:r>
                <a:endParaRPr lang="ru-RU" sz="2000" dirty="0"/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AA810137-CBA1-4D92-87D7-C46C08D99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818" y="4500474"/>
                <a:ext cx="99733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6">
                <a:extLst>
                  <a:ext uri="{FF2B5EF4-FFF2-40B4-BE49-F238E27FC236}">
                    <a16:creationId xmlns:a16="http://schemas.microsoft.com/office/drawing/2014/main" id="{12020A30-D7A6-4B43-9597-93D40F03914A}"/>
                  </a:ext>
                </a:extLst>
              </p:cNvPr>
              <p:cNvSpPr txBox="1"/>
              <p:nvPr/>
            </p:nvSpPr>
            <p:spPr bwMode="auto">
              <a:xfrm>
                <a:off x="1016483" y="4797152"/>
                <a:ext cx="1652192" cy="430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Объект 6">
                <a:extLst>
                  <a:ext uri="{FF2B5EF4-FFF2-40B4-BE49-F238E27FC236}">
                    <a16:creationId xmlns:a16="http://schemas.microsoft.com/office/drawing/2014/main" id="{12020A30-D7A6-4B43-9597-93D40F039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6483" y="4797152"/>
                <a:ext cx="1652192" cy="430212"/>
              </a:xfrm>
              <a:prstGeom prst="rect">
                <a:avLst/>
              </a:prstGeom>
              <a:blipFill>
                <a:blip r:embed="rId9"/>
                <a:stretch>
                  <a:fillRect l="-1845" r="-3321" b="-84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AA9B1DF-137B-484F-B702-9872414B1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ru-RU" sz="2800" b="1"/>
              <a:t>     Statistical Glossary for Econometrics:</a:t>
            </a:r>
            <a:endParaRPr lang="ru-RU" altLang="ru-RU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>
                <a:extLst>
                  <a:ext uri="{FF2B5EF4-FFF2-40B4-BE49-F238E27FC236}">
                    <a16:creationId xmlns:a16="http://schemas.microsoft.com/office/drawing/2014/main" id="{B11613C7-24B1-4BDF-9D70-968DB6EC797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631504" y="1125538"/>
                <a:ext cx="10081120" cy="5472112"/>
              </a:xfrm>
            </p:spPr>
            <p:txBody>
              <a:bodyPr/>
              <a:lstStyle/>
              <a:p>
                <a:pPr marL="396000" eaLnBrk="1" hangingPunct="1"/>
                <a:r>
                  <a:rPr lang="en-US" altLang="ru-RU" sz="2000" b="1" dirty="0"/>
                  <a:t>Statistical Inference:  </a:t>
                </a:r>
                <a:r>
                  <a:rPr lang="en-US" altLang="ru-RU" sz="2000" dirty="0"/>
                  <a:t>Hypothesis testing. Significance tests, significance levels. Power of a test, Type I and Type II errors. t-tests, F-tests. Confidence intervals. P-values. One-sided and two-sided tests. </a:t>
                </a:r>
              </a:p>
              <a:p>
                <a:pPr marL="53100" indent="0" eaLnBrk="1" hangingPunct="1">
                  <a:buNone/>
                </a:pPr>
                <a:endParaRPr lang="en-US" altLang="ru-RU" sz="2000" b="1" dirty="0"/>
              </a:p>
              <a:p>
                <a:pPr marL="396000" eaLnBrk="1" hangingPunct="1"/>
                <a:r>
                  <a:rPr lang="en-US" altLang="ru-RU" sz="2000" b="1" dirty="0"/>
                  <a:t>Data types: </a:t>
                </a:r>
                <a:r>
                  <a:rPr lang="en-US" altLang="ru-RU" sz="2000" dirty="0"/>
                  <a:t>Cross-section, time series, panel.</a:t>
                </a:r>
              </a:p>
              <a:p>
                <a:pPr marL="53100" indent="0" eaLnBrk="1" hangingPunct="1">
                  <a:buNone/>
                </a:pPr>
                <a:endParaRPr lang="en-US" altLang="ru-RU" sz="2000" b="1" dirty="0"/>
              </a:p>
              <a:p>
                <a:pPr marL="396000" eaLnBrk="1" hangingPunct="1"/>
                <a:r>
                  <a:rPr lang="en-US" altLang="ru-RU" sz="2000" b="1" dirty="0"/>
                  <a:t>Rules:</a:t>
                </a:r>
                <a:r>
                  <a:rPr lang="en-US" altLang="ru-RU" sz="2000" dirty="0"/>
                  <a:t> variance, covariance and probability limit rules. </a:t>
                </a:r>
              </a:p>
              <a:p>
                <a:pPr marL="53100" indent="0" eaLnBrk="1" hangingPunct="1">
                  <a:buNone/>
                </a:pPr>
                <a:endParaRPr lang="ru-RU" altLang="ru-RU" sz="2000" dirty="0"/>
              </a:p>
              <a:p>
                <a:pPr marL="396000" eaLnBrk="1" hangingPunct="1"/>
                <a:r>
                  <a:rPr lang="en-US" altLang="ru-RU" sz="2000" b="1" dirty="0"/>
                  <a:t>Convergence in Probability, Consistency, and the Law of Large Numbers:  </a:t>
                </a:r>
                <a:r>
                  <a:rPr lang="en-US" altLang="ru-RU" sz="2000" dirty="0"/>
                  <a:t>The sample average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ru-RU" sz="2000" dirty="0"/>
                  <a:t>   converges in probability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ru-RU" sz="2000" dirty="0"/>
                  <a:t>   (or equivalently,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ru-RU" sz="2000" dirty="0"/>
                  <a:t>   is consistent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ru-RU" sz="2000" dirty="0"/>
                  <a:t>   ) if the probability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ru-RU" sz="2000" dirty="0"/>
                  <a:t>   is in the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ru-RU" sz="2000" dirty="0"/>
                  <a:t>-</a:t>
                </a:r>
                <a:r>
                  <a:rPr lang="en-US" altLang="ru-RU" sz="2000" i="1" dirty="0"/>
                  <a:t>c</a:t>
                </a:r>
                <a:r>
                  <a:rPr lang="en-US" altLang="ru-RU" sz="2000" dirty="0"/>
                  <a:t>  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ru-RU" sz="2000" i="1" dirty="0"/>
                  <a:t>c</a:t>
                </a:r>
                <a:r>
                  <a:rPr lang="en-US" altLang="ru-RU" sz="2000" dirty="0"/>
                  <a:t>  becomes arbitrarily close to one as   </a:t>
                </a:r>
                <a:r>
                  <a:rPr lang="en-US" altLang="ru-RU" sz="2000" i="1" dirty="0"/>
                  <a:t>n</a:t>
                </a:r>
                <a:r>
                  <a:rPr lang="en-US" altLang="ru-RU" sz="2000" dirty="0"/>
                  <a:t>   increases for any constant </a:t>
                </a:r>
                <a:r>
                  <a:rPr lang="en-US" altLang="ru-RU" sz="2000" i="1" dirty="0"/>
                  <a:t>c&gt;</a:t>
                </a:r>
                <a:r>
                  <a:rPr lang="en-US" altLang="ru-RU" sz="2000" dirty="0"/>
                  <a:t>0. This is written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box>
                      <m:box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groupChr>
                      </m:e>
                    </m:box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ru-RU" sz="2000" dirty="0"/>
                  <a:t>The law of large numbers says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ru-RU" sz="2000" dirty="0"/>
                  <a:t>  are independently and identically distributed with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ru-RU" sz="2000" dirty="0"/>
                  <a:t> 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Var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̂"/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  <m:sup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ru-RU" sz="2000" dirty="0"/>
                  <a:t>                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box>
                      <m:box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groupChr>
                      </m:e>
                    </m:box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ru-RU" sz="2000" dirty="0"/>
                  <a:t> . 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ru-RU" altLang="ru-RU" sz="2000" dirty="0"/>
              </a:p>
              <a:p>
                <a:pPr eaLnBrk="1" hangingPunct="1">
                  <a:lnSpc>
                    <a:spcPct val="80000"/>
                  </a:lnSpc>
                </a:pPr>
                <a:endParaRPr lang="ru-RU" altLang="ru-RU" sz="2000" dirty="0"/>
              </a:p>
            </p:txBody>
          </p:sp>
        </mc:Choice>
        <mc:Fallback xmlns="">
          <p:sp>
            <p:nvSpPr>
              <p:cNvPr id="13315" name="Rectangle 3">
                <a:extLst>
                  <a:ext uri="{FF2B5EF4-FFF2-40B4-BE49-F238E27FC236}">
                    <a16:creationId xmlns:a16="http://schemas.microsoft.com/office/drawing/2014/main" id="{B11613C7-24B1-4BDF-9D70-968DB6EC7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31504" y="1125538"/>
                <a:ext cx="10081120" cy="5472112"/>
              </a:xfrm>
              <a:blipFill>
                <a:blip r:embed="rId2"/>
                <a:stretch>
                  <a:fillRect t="-557" r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6A10838-30D3-4699-B2C4-47160099E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ru-RU" sz="4000" b="1"/>
              <a:t>    </a:t>
            </a:r>
            <a:r>
              <a:rPr lang="en-GB" altLang="ru-RU" sz="2800" b="1"/>
              <a:t>Example: Convergence in Probability, </a:t>
            </a:r>
            <a:br>
              <a:rPr lang="en-GB" altLang="ru-RU" sz="2800" b="1"/>
            </a:br>
            <a:r>
              <a:rPr lang="en-GB" altLang="ru-RU" sz="2800" b="1"/>
              <a:t>or Plim rules</a:t>
            </a:r>
            <a:br>
              <a:rPr lang="en-GB" altLang="ru-RU" sz="4000" b="1"/>
            </a:br>
            <a:endParaRPr lang="ru-RU" altLang="ru-RU" sz="4000" b="1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630EA62-69AD-44BC-8908-2EAB4E5E8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GB" altLang="ru-RU" sz="2800" b="1" dirty="0"/>
          </a:p>
          <a:p>
            <a:pPr eaLnBrk="1" hangingPunct="1">
              <a:lnSpc>
                <a:spcPct val="90000"/>
              </a:lnSpc>
            </a:pPr>
            <a:r>
              <a:rPr lang="en-GB" altLang="ru-RU" sz="2800" b="1" i="1" dirty="0" err="1"/>
              <a:t>Plim</a:t>
            </a:r>
            <a:r>
              <a:rPr lang="en-GB" altLang="ru-RU" sz="2800" b="1" i="1" dirty="0"/>
              <a:t> rule 1</a:t>
            </a:r>
            <a:r>
              <a:rPr lang="en-GB" altLang="ru-RU" sz="2800" b="1" dirty="0"/>
              <a:t>	</a:t>
            </a:r>
            <a:r>
              <a:rPr lang="nb-NO" altLang="ru-RU" sz="2800" b="1" dirty="0"/>
              <a:t>plim (</a:t>
            </a:r>
            <a:r>
              <a:rPr lang="nb-NO" altLang="ru-RU" sz="2800" b="1" i="1" dirty="0"/>
              <a:t>X</a:t>
            </a:r>
            <a:r>
              <a:rPr lang="nb-NO" altLang="ru-RU" sz="2800" b="1" dirty="0"/>
              <a:t> + </a:t>
            </a:r>
            <a:r>
              <a:rPr lang="nb-NO" altLang="ru-RU" sz="2800" b="1" i="1" dirty="0"/>
              <a:t>Y</a:t>
            </a:r>
            <a:r>
              <a:rPr lang="nb-NO" altLang="ru-RU" sz="2800" b="1" dirty="0"/>
              <a:t>) = plim </a:t>
            </a:r>
            <a:r>
              <a:rPr lang="nb-NO" altLang="ru-RU" sz="2800" b="1" i="1" dirty="0"/>
              <a:t>X</a:t>
            </a:r>
            <a:r>
              <a:rPr lang="nb-NO" altLang="ru-RU" sz="2800" b="1" dirty="0"/>
              <a:t> + plim </a:t>
            </a:r>
            <a:r>
              <a:rPr lang="nb-NO" altLang="ru-RU" sz="2800" b="1" i="1" dirty="0"/>
              <a:t>Y</a:t>
            </a:r>
            <a:endParaRPr lang="en-GB" altLang="ru-RU" sz="2800" b="1" i="1" dirty="0"/>
          </a:p>
          <a:p>
            <a:pPr eaLnBrk="1" hangingPunct="1">
              <a:lnSpc>
                <a:spcPct val="90000"/>
              </a:lnSpc>
            </a:pPr>
            <a:r>
              <a:rPr lang="en-GB" altLang="ru-RU" sz="2800" b="1" i="1" dirty="0" err="1"/>
              <a:t>Plim</a:t>
            </a:r>
            <a:r>
              <a:rPr lang="en-GB" altLang="ru-RU" sz="2800" b="1" i="1" dirty="0"/>
              <a:t> rule 2</a:t>
            </a:r>
            <a:r>
              <a:rPr lang="en-GB" altLang="ru-RU" sz="2800" b="1" dirty="0"/>
              <a:t>	</a:t>
            </a:r>
            <a:r>
              <a:rPr lang="nb-NO" altLang="ru-RU" sz="2800" b="1" dirty="0"/>
              <a:t>plim </a:t>
            </a:r>
            <a:r>
              <a:rPr lang="nb-NO" altLang="ru-RU" sz="2800" b="1" i="1" dirty="0"/>
              <a:t>bX</a:t>
            </a:r>
            <a:r>
              <a:rPr lang="nb-NO" altLang="ru-RU" sz="2800" b="1" dirty="0"/>
              <a:t> = </a:t>
            </a:r>
            <a:r>
              <a:rPr lang="nb-NO" altLang="ru-RU" sz="2800" b="1" i="1" dirty="0"/>
              <a:t>b</a:t>
            </a:r>
            <a:r>
              <a:rPr lang="nb-NO" altLang="ru-RU" sz="2800" b="1" dirty="0"/>
              <a:t> plim </a:t>
            </a:r>
            <a:r>
              <a:rPr lang="nb-NO" altLang="ru-RU" sz="2800" b="1" i="1" dirty="0"/>
              <a:t>X</a:t>
            </a:r>
            <a:endParaRPr lang="en-GB" altLang="ru-RU" sz="2800" b="1" i="1" dirty="0"/>
          </a:p>
          <a:p>
            <a:pPr eaLnBrk="1" hangingPunct="1">
              <a:lnSpc>
                <a:spcPct val="90000"/>
              </a:lnSpc>
            </a:pPr>
            <a:r>
              <a:rPr lang="en-GB" altLang="ru-RU" sz="2800" b="1" i="1" dirty="0" err="1"/>
              <a:t>Plim</a:t>
            </a:r>
            <a:r>
              <a:rPr lang="en-GB" altLang="ru-RU" sz="2800" b="1" i="1" dirty="0"/>
              <a:t> rule 3</a:t>
            </a:r>
            <a:r>
              <a:rPr lang="en-GB" altLang="ru-RU" sz="2800" b="1" dirty="0"/>
              <a:t>	if </a:t>
            </a:r>
            <a:r>
              <a:rPr lang="en-GB" altLang="ru-RU" sz="2800" b="1" i="1" dirty="0"/>
              <a:t>b</a:t>
            </a:r>
            <a:r>
              <a:rPr lang="en-GB" altLang="ru-RU" sz="2800" b="1" dirty="0"/>
              <a:t> is a constant, </a:t>
            </a:r>
            <a:r>
              <a:rPr lang="en-GB" altLang="ru-RU" sz="2800" b="1" dirty="0" err="1"/>
              <a:t>plim</a:t>
            </a:r>
            <a:r>
              <a:rPr lang="en-GB" altLang="ru-RU" sz="2800" b="1" dirty="0"/>
              <a:t> </a:t>
            </a:r>
            <a:r>
              <a:rPr lang="en-GB" altLang="ru-RU" sz="2800" b="1" i="1" dirty="0"/>
              <a:t>b</a:t>
            </a:r>
            <a:r>
              <a:rPr lang="en-GB" altLang="ru-RU" sz="2800" b="1" dirty="0"/>
              <a:t> = </a:t>
            </a:r>
            <a:r>
              <a:rPr lang="en-GB" altLang="ru-RU" sz="2800" b="1" i="1" dirty="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en-GB" altLang="ru-RU" sz="2800" b="1" i="1" dirty="0" err="1"/>
              <a:t>Plim</a:t>
            </a:r>
            <a:r>
              <a:rPr lang="en-GB" altLang="ru-RU" sz="2800" b="1" i="1" dirty="0"/>
              <a:t> rule 4</a:t>
            </a:r>
            <a:r>
              <a:rPr lang="en-GB" altLang="ru-RU" sz="2800" b="1" dirty="0"/>
              <a:t>	</a:t>
            </a:r>
            <a:r>
              <a:rPr lang="nb-NO" altLang="ru-RU" sz="2800" b="1" dirty="0"/>
              <a:t>plim </a:t>
            </a:r>
            <a:r>
              <a:rPr lang="nb-NO" altLang="ru-RU" sz="2800" b="1" i="1" dirty="0"/>
              <a:t>Z</a:t>
            </a:r>
            <a:r>
              <a:rPr lang="nb-NO" altLang="ru-RU" sz="2800" b="1" dirty="0"/>
              <a:t> = (plim </a:t>
            </a:r>
            <a:r>
              <a:rPr lang="nb-NO" altLang="ru-RU" sz="2800" b="1" i="1" dirty="0"/>
              <a:t>X</a:t>
            </a:r>
            <a:r>
              <a:rPr lang="nb-NO" altLang="ru-RU" sz="2800" b="1" dirty="0"/>
              <a:t>)(plim </a:t>
            </a:r>
            <a:r>
              <a:rPr lang="nb-NO" altLang="ru-RU" sz="2800" b="1" i="1" dirty="0"/>
              <a:t>Y</a:t>
            </a:r>
            <a:r>
              <a:rPr lang="nb-NO" altLang="ru-RU" sz="2800" b="1" dirty="0"/>
              <a:t>)</a:t>
            </a:r>
            <a:endParaRPr lang="en-GB" altLang="ru-RU" sz="2800" b="1" i="1" dirty="0"/>
          </a:p>
          <a:p>
            <a:pPr eaLnBrk="1" hangingPunct="1">
              <a:lnSpc>
                <a:spcPct val="90000"/>
              </a:lnSpc>
            </a:pPr>
            <a:endParaRPr lang="en-GB" altLang="ru-RU" sz="2800" b="1" i="1" dirty="0"/>
          </a:p>
          <a:p>
            <a:pPr eaLnBrk="1" hangingPunct="1">
              <a:lnSpc>
                <a:spcPct val="90000"/>
              </a:lnSpc>
            </a:pPr>
            <a:r>
              <a:rPr lang="en-GB" altLang="ru-RU" sz="2800" b="1" i="1" dirty="0" err="1"/>
              <a:t>Plim</a:t>
            </a:r>
            <a:r>
              <a:rPr lang="en-GB" altLang="ru-RU" sz="2800" b="1" i="1" dirty="0"/>
              <a:t> rule 5 </a:t>
            </a:r>
          </a:p>
          <a:p>
            <a:pPr eaLnBrk="1" hangingPunct="1">
              <a:lnSpc>
                <a:spcPct val="90000"/>
              </a:lnSpc>
            </a:pPr>
            <a:endParaRPr lang="en-GB" altLang="ru-RU" sz="2800" b="1" i="1" dirty="0"/>
          </a:p>
          <a:p>
            <a:pPr eaLnBrk="1" hangingPunct="1">
              <a:lnSpc>
                <a:spcPct val="90000"/>
              </a:lnSpc>
            </a:pPr>
            <a:r>
              <a:rPr lang="en-GB" altLang="ru-RU" sz="2800" b="1" i="1" dirty="0" err="1"/>
              <a:t>Plim</a:t>
            </a:r>
            <a:r>
              <a:rPr lang="en-GB" altLang="ru-RU" sz="2800" b="1" i="1" dirty="0"/>
              <a:t> rule 6</a:t>
            </a:r>
            <a:r>
              <a:rPr lang="en-GB" altLang="ru-RU" sz="2800" b="1" dirty="0"/>
              <a:t>	</a:t>
            </a:r>
            <a:r>
              <a:rPr lang="en-GB" altLang="ru-RU" sz="2800" b="1" dirty="0" err="1"/>
              <a:t>plim</a:t>
            </a:r>
            <a:r>
              <a:rPr lang="en-GB" altLang="ru-RU" sz="2800" b="1" dirty="0"/>
              <a:t> </a:t>
            </a:r>
            <a:r>
              <a:rPr lang="en-GB" altLang="ru-RU" sz="2800" b="1" i="1" dirty="0"/>
              <a:t>f</a:t>
            </a:r>
            <a:r>
              <a:rPr lang="en-GB" altLang="ru-RU" sz="2800" b="1" dirty="0"/>
              <a:t>(</a:t>
            </a:r>
            <a:r>
              <a:rPr lang="en-GB" altLang="ru-RU" sz="2800" b="1" i="1" dirty="0"/>
              <a:t>X</a:t>
            </a:r>
            <a:r>
              <a:rPr lang="en-GB" altLang="ru-RU" sz="2800" b="1" dirty="0"/>
              <a:t>) = </a:t>
            </a:r>
            <a:r>
              <a:rPr lang="en-GB" altLang="ru-RU" sz="2800" b="1" i="1" dirty="0"/>
              <a:t>f</a:t>
            </a:r>
            <a:r>
              <a:rPr lang="en-GB" altLang="ru-RU" sz="2800" b="1" dirty="0"/>
              <a:t>(</a:t>
            </a:r>
            <a:r>
              <a:rPr lang="en-GB" altLang="ru-RU" sz="2800" b="1" dirty="0" err="1"/>
              <a:t>plim</a:t>
            </a:r>
            <a:r>
              <a:rPr lang="en-GB" altLang="ru-RU" sz="2800" b="1" dirty="0"/>
              <a:t> </a:t>
            </a:r>
            <a:r>
              <a:rPr lang="en-GB" altLang="ru-RU" sz="2800" b="1" i="1" dirty="0"/>
              <a:t>X</a:t>
            </a:r>
            <a:r>
              <a:rPr lang="en-GB" altLang="ru-RU" sz="2800" b="1" dirty="0"/>
              <a:t>)</a:t>
            </a:r>
            <a:r>
              <a:rPr lang="en-GB" altLang="ru-RU" sz="2800" dirty="0"/>
              <a:t> </a:t>
            </a:r>
            <a:r>
              <a:rPr lang="en-GB" altLang="ru-RU" sz="2800" b="1" dirty="0"/>
              <a:t>	</a:t>
            </a:r>
            <a:endParaRPr lang="ru-RU" altLang="ru-RU" sz="2800" b="1" dirty="0"/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D710ACA4-9367-4D5E-BC39-0C93E1460090}"/>
              </a:ext>
            </a:extLst>
          </p:cNvPr>
          <p:cNvGrpSpPr>
            <a:grpSpLocks/>
          </p:cNvGrpSpPr>
          <p:nvPr/>
        </p:nvGrpSpPr>
        <p:grpSpPr bwMode="auto">
          <a:xfrm>
            <a:off x="3359157" y="4293096"/>
            <a:ext cx="2520819" cy="791673"/>
            <a:chOff x="268" y="2478"/>
            <a:chExt cx="1594" cy="544"/>
          </a:xfrm>
        </p:grpSpPr>
        <p:sp>
          <p:nvSpPr>
            <p:cNvPr id="14342" name="Text Box 5">
              <a:extLst>
                <a:ext uri="{FF2B5EF4-FFF2-40B4-BE49-F238E27FC236}">
                  <a16:creationId xmlns:a16="http://schemas.microsoft.com/office/drawing/2014/main" id="{96F5F817-B879-45A3-B4CF-82BF62F09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" y="2636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ru-RU" sz="2000" b="1" dirty="0" err="1"/>
                <a:t>plim</a:t>
              </a:r>
              <a:r>
                <a:rPr lang="en-GB" altLang="ru-RU" sz="2000" b="1" dirty="0"/>
                <a:t> </a:t>
              </a:r>
              <a:r>
                <a:rPr lang="en-GB" altLang="ru-RU" sz="2000" b="1" i="1" dirty="0"/>
                <a:t>Z =</a:t>
              </a:r>
              <a:endParaRPr lang="en-US" altLang="ru-RU" sz="2000" b="1" i="1" dirty="0"/>
            </a:p>
          </p:txBody>
        </p:sp>
        <p:sp>
          <p:nvSpPr>
            <p:cNvPr id="14343" name="Text Box 6">
              <a:extLst>
                <a:ext uri="{FF2B5EF4-FFF2-40B4-BE49-F238E27FC236}">
                  <a16:creationId xmlns:a16="http://schemas.microsoft.com/office/drawing/2014/main" id="{AE7108DB-C870-4314-9075-805D5801C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2478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ru-RU" sz="2000" b="1" dirty="0" err="1"/>
                <a:t>plim</a:t>
              </a:r>
              <a:r>
                <a:rPr lang="en-GB" altLang="ru-RU" sz="2000" b="1" dirty="0"/>
                <a:t> </a:t>
              </a:r>
              <a:r>
                <a:rPr lang="en-GB" altLang="ru-RU" sz="2000" b="1" i="1" dirty="0"/>
                <a:t>X</a:t>
              </a:r>
              <a:endParaRPr lang="en-US" altLang="ru-RU" sz="2000" b="1" i="1" dirty="0"/>
            </a:p>
          </p:txBody>
        </p:sp>
        <p:sp>
          <p:nvSpPr>
            <p:cNvPr id="14344" name="Text Box 7">
              <a:extLst>
                <a:ext uri="{FF2B5EF4-FFF2-40B4-BE49-F238E27FC236}">
                  <a16:creationId xmlns:a16="http://schemas.microsoft.com/office/drawing/2014/main" id="{D59A5A97-F720-425A-BE04-F382E9094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2772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ru-RU" sz="2000" b="1"/>
                <a:t>plim </a:t>
              </a:r>
              <a:r>
                <a:rPr lang="en-GB" altLang="ru-RU" sz="2000" b="1" i="1"/>
                <a:t>Y</a:t>
              </a:r>
              <a:endParaRPr lang="en-US" altLang="ru-RU" sz="2000" b="1" i="1"/>
            </a:p>
          </p:txBody>
        </p:sp>
        <p:sp>
          <p:nvSpPr>
            <p:cNvPr id="14345" name="Line 8">
              <a:extLst>
                <a:ext uri="{FF2B5EF4-FFF2-40B4-BE49-F238E27FC236}">
                  <a16:creationId xmlns:a16="http://schemas.microsoft.com/office/drawing/2014/main" id="{05F02068-B315-4346-887D-EB0F70983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2752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A1B5766-BDE4-4BC3-B372-087CE0BA0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pPr eaLnBrk="1" hangingPunct="1"/>
            <a:r>
              <a:rPr lang="en-US" altLang="ru-RU" sz="2800" b="1"/>
              <a:t>Notation in the course (examples)</a:t>
            </a:r>
            <a:endParaRPr lang="ru-RU" altLang="ru-RU" sz="2800" b="1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22A04F7-4326-4A7F-84B1-E985D632B5D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7408" y="1341438"/>
            <a:ext cx="9546581" cy="52562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u-RU" sz="2400" dirty="0"/>
              <a:t>Greek letters – true values, Greek with hats or Latin - estimators</a:t>
            </a:r>
          </a:p>
          <a:p>
            <a:pPr eaLnBrk="1" hangingPunct="1">
              <a:buFontTx/>
              <a:buNone/>
            </a:pPr>
            <a:r>
              <a:rPr lang="en-US" altLang="ru-RU" sz="2400" dirty="0"/>
              <a:t>                       – population variance of </a:t>
            </a:r>
            <a:r>
              <a:rPr lang="en-US" altLang="ru-RU" sz="2400" i="1" dirty="0"/>
              <a:t>X</a:t>
            </a:r>
          </a:p>
          <a:p>
            <a:pPr eaLnBrk="1" hangingPunct="1">
              <a:buFontTx/>
              <a:buNone/>
            </a:pPr>
            <a:r>
              <a:rPr lang="en-US" altLang="ru-RU" sz="2400" dirty="0"/>
              <a:t>      </a:t>
            </a:r>
          </a:p>
          <a:p>
            <a:pPr eaLnBrk="1" hangingPunct="1">
              <a:buFontTx/>
              <a:buNone/>
            </a:pPr>
            <a:endParaRPr lang="en-US" altLang="ru-RU" sz="2400" dirty="0"/>
          </a:p>
          <a:p>
            <a:pPr eaLnBrk="1" hangingPunct="1">
              <a:buFontTx/>
              <a:buNone/>
            </a:pPr>
            <a:r>
              <a:rPr lang="en-US" altLang="ru-RU" sz="2400" dirty="0">
                <a:sym typeface="Symbol" panose="05050102010706020507" pitchFamily="18" charset="2"/>
              </a:rPr>
              <a:t>                                                          - unbiased estimator of </a:t>
            </a:r>
          </a:p>
          <a:p>
            <a:pPr eaLnBrk="1" hangingPunct="1">
              <a:buFontTx/>
              <a:buNone/>
            </a:pPr>
            <a:r>
              <a:rPr lang="en-US" altLang="ru-RU" sz="2400" dirty="0">
                <a:sym typeface="Symbol" panose="05050102010706020507" pitchFamily="18" charset="2"/>
              </a:rPr>
              <a:t>population variance.</a:t>
            </a:r>
          </a:p>
          <a:p>
            <a:pPr eaLnBrk="1" hangingPunct="1">
              <a:buFontTx/>
              <a:buNone/>
            </a:pPr>
            <a:endParaRPr lang="en-US" altLang="ru-RU" sz="24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ru-RU" sz="2400" dirty="0">
                <a:sym typeface="Symbol" panose="05050102010706020507" pitchFamily="18" charset="2"/>
              </a:rPr>
              <a:t>For the regression model                                  we denote </a:t>
            </a:r>
            <a:r>
              <a:rPr lang="en-US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 dirty="0">
                <a:sym typeface="Symbol" panose="05050102010706020507" pitchFamily="18" charset="2"/>
              </a:rPr>
              <a:t> and </a:t>
            </a:r>
            <a:r>
              <a:rPr lang="en-US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400" dirty="0">
                <a:sym typeface="Symbol" panose="05050102010706020507" pitchFamily="18" charset="2"/>
              </a:rPr>
              <a:t> as any (unknown) estimators of        and      ,  while         and </a:t>
            </a:r>
          </a:p>
          <a:p>
            <a:pPr eaLnBrk="1" hangingPunct="1">
              <a:buFontTx/>
              <a:buNone/>
            </a:pPr>
            <a:r>
              <a:rPr lang="en-US" altLang="ru-RU" sz="2400" dirty="0">
                <a:sym typeface="Symbol" panose="05050102010706020507" pitchFamily="18" charset="2"/>
              </a:rPr>
              <a:t>    are their OLS estimators.</a:t>
            </a:r>
          </a:p>
          <a:p>
            <a:pPr eaLnBrk="1" hangingPunct="1">
              <a:buFontTx/>
              <a:buNone/>
            </a:pPr>
            <a:endParaRPr lang="en-US" altLang="ru-RU" sz="24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l-GR" altLang="ru-RU" sz="2400" dirty="0">
              <a:sym typeface="Symbol" panose="05050102010706020507" pitchFamily="18" charset="2"/>
            </a:endParaRPr>
          </a:p>
        </p:txBody>
      </p:sp>
      <p:sp>
        <p:nvSpPr>
          <p:cNvPr id="15364" name="Rectangle 8">
            <a:extLst>
              <a:ext uri="{FF2B5EF4-FFF2-40B4-BE49-F238E27FC236}">
                <a16:creationId xmlns:a16="http://schemas.microsoft.com/office/drawing/2014/main" id="{9C8637D9-F9F6-4ABC-BA21-AC0D6B137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6" name="Object 9">
                <a:extLst>
                  <a:ext uri="{FF2B5EF4-FFF2-40B4-BE49-F238E27FC236}">
                    <a16:creationId xmlns:a16="http://schemas.microsoft.com/office/drawing/2014/main" id="{423C72BA-43BA-4DF8-A04A-9DAD8D1D79E3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911424" y="3094746"/>
                <a:ext cx="4752528" cy="906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sz="3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3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3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ru-RU" sz="3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  <m:sup>
                        <m:r>
                          <a:rPr lang="ru-RU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800" dirty="0">
                    <a:solidFill>
                      <a:srgbClr val="000000"/>
                    </a:solidFill>
                  </a:rPr>
                  <a:t>=</a:t>
                </a:r>
                <a:r>
                  <a:rPr lang="ru-RU" sz="3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sz="3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3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  <m:sup>
                        <m:r>
                          <a:rPr lang="ru-RU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ru-RU" sz="3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3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3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sz="3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3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̄"/>
                                    <m:ctrlPr>
                                      <a:rPr lang="ru-RU" sz="3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3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ru-RU" sz="3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ru-RU" sz="3800" dirty="0"/>
              </a:p>
            </p:txBody>
          </p:sp>
        </mc:Choice>
        <mc:Fallback xmlns="">
          <p:sp>
            <p:nvSpPr>
              <p:cNvPr id="15366" name="Object 9">
                <a:extLst>
                  <a:ext uri="{FF2B5EF4-FFF2-40B4-BE49-F238E27FC236}">
                    <a16:creationId xmlns:a16="http://schemas.microsoft.com/office/drawing/2014/main" id="{423C72BA-43BA-4DF8-A04A-9DAD8D1D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911424" y="3094746"/>
                <a:ext cx="4752528" cy="906237"/>
              </a:xfrm>
              <a:prstGeom prst="rect">
                <a:avLst/>
              </a:prstGeom>
              <a:blipFill>
                <a:blip r:embed="rId2"/>
                <a:stretch>
                  <a:fillRect t="-7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9" name="Прямоугольник 2">
            <a:extLst>
              <a:ext uri="{FF2B5EF4-FFF2-40B4-BE49-F238E27FC236}">
                <a16:creationId xmlns:a16="http://schemas.microsoft.com/office/drawing/2014/main" id="{DCE9A537-B259-432D-9995-50684CC5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768" y="2434068"/>
            <a:ext cx="2880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/>
              <a:t>- sample variance</a:t>
            </a:r>
            <a:endParaRPr lang="ru-RU" alt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71" name="Объект 4">
                <a:extLst>
                  <a:ext uri="{FF2B5EF4-FFF2-40B4-BE49-F238E27FC236}">
                    <a16:creationId xmlns:a16="http://schemas.microsoft.com/office/drawing/2014/main" id="{BB98AB17-16D9-4D9C-821E-1C9F2A356F73}"/>
                  </a:ext>
                </a:extLst>
              </p:cNvPr>
              <p:cNvSpPr txBox="1"/>
              <p:nvPr/>
            </p:nvSpPr>
            <p:spPr bwMode="auto">
              <a:xfrm>
                <a:off x="859419" y="1786648"/>
                <a:ext cx="2037184" cy="560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  <m: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=Var(X</a:t>
                </a:r>
                <a:r>
                  <a:rPr lang="en-US" sz="2400" dirty="0"/>
                  <a:t>)</a:t>
                </a:r>
                <a:endParaRPr lang="ru-RU" sz="2400" dirty="0"/>
              </a:p>
            </p:txBody>
          </p:sp>
        </mc:Choice>
        <mc:Fallback xmlns="">
          <p:sp>
            <p:nvSpPr>
              <p:cNvPr id="15371" name="Объект 4">
                <a:extLst>
                  <a:ext uri="{FF2B5EF4-FFF2-40B4-BE49-F238E27FC236}">
                    <a16:creationId xmlns:a16="http://schemas.microsoft.com/office/drawing/2014/main" id="{BB98AB17-16D9-4D9C-821E-1C9F2A356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419" y="1786648"/>
                <a:ext cx="2037184" cy="560387"/>
              </a:xfrm>
              <a:prstGeom prst="rect">
                <a:avLst/>
              </a:prstGeom>
              <a:blipFill>
                <a:blip r:embed="rId4"/>
                <a:stretch>
                  <a:fillRect t="-8696" b="-7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72" name="Объект 5">
                <a:extLst>
                  <a:ext uri="{FF2B5EF4-FFF2-40B4-BE49-F238E27FC236}">
                    <a16:creationId xmlns:a16="http://schemas.microsoft.com/office/drawing/2014/main" id="{D3E77AC6-A7DE-40CE-B7FA-2F22CFB084C9}"/>
                  </a:ext>
                </a:extLst>
              </p:cNvPr>
              <p:cNvSpPr txBox="1"/>
              <p:nvPr/>
            </p:nvSpPr>
            <p:spPr bwMode="auto">
              <a:xfrm>
                <a:off x="4403477" y="4403773"/>
                <a:ext cx="2520950" cy="425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372" name="Объект 5">
                <a:extLst>
                  <a:ext uri="{FF2B5EF4-FFF2-40B4-BE49-F238E27FC236}">
                    <a16:creationId xmlns:a16="http://schemas.microsoft.com/office/drawing/2014/main" id="{D3E77AC6-A7DE-40CE-B7FA-2F22CFB08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3477" y="4403773"/>
                <a:ext cx="2520950" cy="425450"/>
              </a:xfrm>
              <a:prstGeom prst="rect">
                <a:avLst/>
              </a:prstGeom>
              <a:blipFill>
                <a:blip r:embed="rId5"/>
                <a:stretch>
                  <a:fillRect b="-3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73" name="Объект 6">
                <a:extLst>
                  <a:ext uri="{FF2B5EF4-FFF2-40B4-BE49-F238E27FC236}">
                    <a16:creationId xmlns:a16="http://schemas.microsoft.com/office/drawing/2014/main" id="{2B605806-74F4-405D-8BE9-76E6EE5E8AB1}"/>
                  </a:ext>
                </a:extLst>
              </p:cNvPr>
              <p:cNvSpPr txBox="1"/>
              <p:nvPr/>
            </p:nvSpPr>
            <p:spPr bwMode="auto">
              <a:xfrm rot="10800000" flipV="1">
                <a:off x="5246687" y="4794250"/>
                <a:ext cx="355601" cy="146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373" name="Объект 6">
                <a:extLst>
                  <a:ext uri="{FF2B5EF4-FFF2-40B4-BE49-F238E27FC236}">
                    <a16:creationId xmlns:a16="http://schemas.microsoft.com/office/drawing/2014/main" id="{2B605806-74F4-405D-8BE9-76E6EE5E8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800000" flipV="1">
                <a:off x="5246687" y="4794250"/>
                <a:ext cx="355601" cy="146918"/>
              </a:xfrm>
              <a:prstGeom prst="rect">
                <a:avLst/>
              </a:prstGeom>
              <a:blipFill>
                <a:blip r:embed="rId6"/>
                <a:stretch>
                  <a:fillRect l="-15517" r="-27586" b="-26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74" name="Объект 7">
                <a:extLst>
                  <a:ext uri="{FF2B5EF4-FFF2-40B4-BE49-F238E27FC236}">
                    <a16:creationId xmlns:a16="http://schemas.microsoft.com/office/drawing/2014/main" id="{FA4ED07A-D7C2-451A-A21A-7BFF7DF69119}"/>
                  </a:ext>
                </a:extLst>
              </p:cNvPr>
              <p:cNvSpPr txBox="1"/>
              <p:nvPr/>
            </p:nvSpPr>
            <p:spPr bwMode="auto">
              <a:xfrm>
                <a:off x="6280229" y="4794250"/>
                <a:ext cx="381000" cy="430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374" name="Объект 7">
                <a:extLst>
                  <a:ext uri="{FF2B5EF4-FFF2-40B4-BE49-F238E27FC236}">
                    <a16:creationId xmlns:a16="http://schemas.microsoft.com/office/drawing/2014/main" id="{FA4ED07A-D7C2-451A-A21A-7BFF7DF69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0229" y="4794250"/>
                <a:ext cx="381000" cy="430213"/>
              </a:xfrm>
              <a:prstGeom prst="rect">
                <a:avLst/>
              </a:prstGeom>
              <a:blipFill>
                <a:blip r:embed="rId7"/>
                <a:stretch>
                  <a:fillRect l="-12698" r="-19048" b="-281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75" name="Объект 8">
                <a:extLst>
                  <a:ext uri="{FF2B5EF4-FFF2-40B4-BE49-F238E27FC236}">
                    <a16:creationId xmlns:a16="http://schemas.microsoft.com/office/drawing/2014/main" id="{940E0FC5-35D9-4120-A64C-548B8A4B1EB3}"/>
                  </a:ext>
                </a:extLst>
              </p:cNvPr>
              <p:cNvSpPr txBox="1"/>
              <p:nvPr/>
            </p:nvSpPr>
            <p:spPr bwMode="auto">
              <a:xfrm>
                <a:off x="7840507" y="4775433"/>
                <a:ext cx="355600" cy="4810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375" name="Объект 8">
                <a:extLst>
                  <a:ext uri="{FF2B5EF4-FFF2-40B4-BE49-F238E27FC236}">
                    <a16:creationId xmlns:a16="http://schemas.microsoft.com/office/drawing/2014/main" id="{940E0FC5-35D9-4120-A64C-548B8A4B1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0507" y="4775433"/>
                <a:ext cx="355600" cy="481013"/>
              </a:xfrm>
              <a:prstGeom prst="rect">
                <a:avLst/>
              </a:prstGeom>
              <a:blipFill>
                <a:blip r:embed="rId8"/>
                <a:stretch>
                  <a:fillRect r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76" name="Объект 9">
                <a:extLst>
                  <a:ext uri="{FF2B5EF4-FFF2-40B4-BE49-F238E27FC236}">
                    <a16:creationId xmlns:a16="http://schemas.microsoft.com/office/drawing/2014/main" id="{290AA2CB-5CB1-47C1-920A-42C9EABD354A}"/>
                  </a:ext>
                </a:extLst>
              </p:cNvPr>
              <p:cNvSpPr txBox="1"/>
              <p:nvPr/>
            </p:nvSpPr>
            <p:spPr bwMode="auto">
              <a:xfrm>
                <a:off x="9192344" y="4794250"/>
                <a:ext cx="381000" cy="4810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376" name="Объект 9">
                <a:extLst>
                  <a:ext uri="{FF2B5EF4-FFF2-40B4-BE49-F238E27FC236}">
                    <a16:creationId xmlns:a16="http://schemas.microsoft.com/office/drawing/2014/main" id="{290AA2CB-5CB1-47C1-920A-42C9EABD3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2344" y="4794250"/>
                <a:ext cx="381000" cy="4810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7">
                <a:extLst>
                  <a:ext uri="{FF2B5EF4-FFF2-40B4-BE49-F238E27FC236}">
                    <a16:creationId xmlns:a16="http://schemas.microsoft.com/office/drawing/2014/main" id="{7BCF1337-49A4-414E-B1FE-1645CCA98ED0}"/>
                  </a:ext>
                </a:extLst>
              </p:cNvPr>
              <p:cNvSpPr txBox="1"/>
              <p:nvPr/>
            </p:nvSpPr>
            <p:spPr bwMode="auto">
              <a:xfrm>
                <a:off x="695536" y="2235055"/>
                <a:ext cx="3453978" cy="1051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Object 7">
                <a:extLst>
                  <a:ext uri="{FF2B5EF4-FFF2-40B4-BE49-F238E27FC236}">
                    <a16:creationId xmlns:a16="http://schemas.microsoft.com/office/drawing/2014/main" id="{7BCF1337-49A4-414E-B1FE-1645CCA98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536" y="2235055"/>
                <a:ext cx="3453978" cy="1051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C9F742A-C3B9-47DA-B964-37524F128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2800" b="1" dirty="0"/>
              <a:t>Some issues which are important in applied analysis</a:t>
            </a:r>
            <a:br>
              <a:rPr lang="en-US" altLang="ru-RU" sz="2800" b="1" i="1" dirty="0"/>
            </a:br>
            <a:endParaRPr lang="ru-RU" altLang="ru-RU" sz="2800" b="1" i="1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14CE55D-A131-4817-8597-C86A97FA3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b="1" i="1" dirty="0"/>
              <a:t>Correct specification (functional form, regressors availability)</a:t>
            </a:r>
            <a:endParaRPr lang="en-US" altLang="ru-RU" dirty="0"/>
          </a:p>
          <a:p>
            <a:pPr eaLnBrk="1" hangingPunct="1">
              <a:lnSpc>
                <a:spcPct val="90000"/>
              </a:lnSpc>
            </a:pPr>
            <a:r>
              <a:rPr lang="en-US" altLang="ru-RU" b="1" i="1" dirty="0"/>
              <a:t>Endogeneity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b="1" i="1" dirty="0"/>
              <a:t>Sample selection</a:t>
            </a:r>
            <a:endParaRPr lang="en-US" altLang="ru-RU" dirty="0"/>
          </a:p>
          <a:p>
            <a:pPr eaLnBrk="1" hangingPunct="1">
              <a:lnSpc>
                <a:spcPct val="90000"/>
              </a:lnSpc>
            </a:pPr>
            <a:r>
              <a:rPr lang="en-US" altLang="ru-RU" b="1" i="1" dirty="0"/>
              <a:t>Sample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b="1" i="1" dirty="0"/>
              <a:t>Multicollinearity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b="1" i="1" dirty="0"/>
              <a:t>Nonstationary Time Series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b="1" i="1" dirty="0"/>
              <a:t>Unobserved Heterogeneity</a:t>
            </a:r>
            <a:endParaRPr lang="ru-RU" altLang="ru-RU" b="1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14A5B1F-E789-4D9A-B45E-E400CF786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2800" dirty="0"/>
              <a:t>Types of Relationships in the Course</a:t>
            </a:r>
            <a:endParaRPr lang="ru-RU" altLang="ru-RU" sz="2800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CC21C87-AD20-43E0-B0FF-E1B0CAA89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412875"/>
            <a:ext cx="8435975" cy="4713288"/>
          </a:xfrm>
        </p:spPr>
        <p:txBody>
          <a:bodyPr/>
          <a:lstStyle/>
          <a:p>
            <a:pPr eaLnBrk="1" hangingPunct="1"/>
            <a:r>
              <a:rPr lang="en-US" altLang="ru-RU" sz="2400" dirty="0"/>
              <a:t>Linear relationships</a:t>
            </a:r>
          </a:p>
          <a:p>
            <a:pPr eaLnBrk="1" hangingPunct="1"/>
            <a:endParaRPr lang="en-US" altLang="ru-RU" sz="2400" dirty="0"/>
          </a:p>
          <a:p>
            <a:pPr eaLnBrk="1" hangingPunct="1"/>
            <a:r>
              <a:rPr lang="en-US" altLang="ru-RU" sz="2400" dirty="0"/>
              <a:t>Non-linear relationships</a:t>
            </a:r>
          </a:p>
          <a:p>
            <a:pPr eaLnBrk="1" hangingPunct="1"/>
            <a:endParaRPr lang="en-US" altLang="ru-RU" sz="2400" dirty="0"/>
          </a:p>
          <a:p>
            <a:pPr eaLnBrk="1" hangingPunct="1"/>
            <a:r>
              <a:rPr lang="en-US" altLang="ru-RU" sz="2400" dirty="0"/>
              <a:t>Semi-logarithmic relationships</a:t>
            </a:r>
          </a:p>
          <a:p>
            <a:pPr eaLnBrk="1" hangingPunct="1"/>
            <a:endParaRPr lang="en-US" altLang="ru-RU" sz="2400" dirty="0"/>
          </a:p>
          <a:p>
            <a:pPr eaLnBrk="1" hangingPunct="1"/>
            <a:r>
              <a:rPr lang="en-US" altLang="ru-RU" sz="2400" dirty="0"/>
              <a:t>Double-logarithmic relationship</a:t>
            </a:r>
          </a:p>
          <a:p>
            <a:pPr eaLnBrk="1" hangingPunct="1"/>
            <a:endParaRPr lang="en-US" altLang="ru-RU" sz="2400" dirty="0"/>
          </a:p>
          <a:p>
            <a:pPr eaLnBrk="1" hangingPunct="1"/>
            <a:r>
              <a:rPr lang="en-US" altLang="ru-RU" sz="2400" dirty="0"/>
              <a:t>Polynomial relationship</a:t>
            </a:r>
          </a:p>
          <a:p>
            <a:pPr eaLnBrk="1" hangingPunct="1"/>
            <a:endParaRPr lang="en-US" altLang="ru-RU" sz="2400" dirty="0"/>
          </a:p>
          <a:p>
            <a:pPr eaLnBrk="1" hangingPunct="1"/>
            <a:r>
              <a:rPr lang="en-US" altLang="ru-RU" sz="2400" dirty="0"/>
              <a:t>Inverse Relationship</a:t>
            </a:r>
            <a:endParaRPr lang="ru-RU" altLang="ru-RU" sz="2400" dirty="0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92F4DA54-EB74-4611-99F7-CB920B7CC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7" name="Object 4">
                <a:extLst>
                  <a:ext uri="{FF2B5EF4-FFF2-40B4-BE49-F238E27FC236}">
                    <a16:creationId xmlns:a16="http://schemas.microsoft.com/office/drawing/2014/main" id="{0769ED7A-605B-4575-8A90-83F6F95C94BA}"/>
                  </a:ext>
                </a:extLst>
              </p:cNvPr>
              <p:cNvSpPr txBox="1"/>
              <p:nvPr/>
            </p:nvSpPr>
            <p:spPr bwMode="auto">
              <a:xfrm>
                <a:off x="6096000" y="1484313"/>
                <a:ext cx="4824536" cy="463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37" name="Object 4">
                <a:extLst>
                  <a:ext uri="{FF2B5EF4-FFF2-40B4-BE49-F238E27FC236}">
                    <a16:creationId xmlns:a16="http://schemas.microsoft.com/office/drawing/2014/main" id="{0769ED7A-605B-4575-8A90-83F6F95C9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1484313"/>
                <a:ext cx="4824536" cy="46355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8" name="Rectangle 7">
            <a:extLst>
              <a:ext uri="{FF2B5EF4-FFF2-40B4-BE49-F238E27FC236}">
                <a16:creationId xmlns:a16="http://schemas.microsoft.com/office/drawing/2014/main" id="{AAE5AFAB-5704-4C0D-8D90-050F4B24B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Object 6">
                <a:extLst>
                  <a:ext uri="{FF2B5EF4-FFF2-40B4-BE49-F238E27FC236}">
                    <a16:creationId xmlns:a16="http://schemas.microsoft.com/office/drawing/2014/main" id="{AB73F8F2-6CA1-4B47-95E8-429C54D5734B}"/>
                  </a:ext>
                </a:extLst>
              </p:cNvPr>
              <p:cNvSpPr txBox="1"/>
              <p:nvPr/>
            </p:nvSpPr>
            <p:spPr bwMode="auto">
              <a:xfrm>
                <a:off x="7319963" y="2276475"/>
                <a:ext cx="2304429" cy="415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39" name="Object 6">
                <a:extLst>
                  <a:ext uri="{FF2B5EF4-FFF2-40B4-BE49-F238E27FC236}">
                    <a16:creationId xmlns:a16="http://schemas.microsoft.com/office/drawing/2014/main" id="{AB73F8F2-6CA1-4B47-95E8-429C54D5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9963" y="2276475"/>
                <a:ext cx="2304429" cy="415925"/>
              </a:xfrm>
              <a:prstGeom prst="rect">
                <a:avLst/>
              </a:prstGeom>
              <a:blipFill>
                <a:blip r:embed="rId4"/>
                <a:stretch>
                  <a:fillRect b="-318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0" name="Rectangle 9">
            <a:extLst>
              <a:ext uri="{FF2B5EF4-FFF2-40B4-BE49-F238E27FC236}">
                <a16:creationId xmlns:a16="http://schemas.microsoft.com/office/drawing/2014/main" id="{749DE3D3-59E7-437B-9F1F-5868E46FC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18441" name="Object 8">
            <a:extLst>
              <a:ext uri="{FF2B5EF4-FFF2-40B4-BE49-F238E27FC236}">
                <a16:creationId xmlns:a16="http://schemas.microsoft.com/office/drawing/2014/main" id="{837E9722-B528-4F10-B9DF-C361D889C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15425" y="2698750"/>
          <a:ext cx="1143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Формула" r:id="rId5" imgW="114151" imgH="215619" progId="Equation.3">
                  <p:embed/>
                </p:oleObj>
              </mc:Choice>
              <mc:Fallback>
                <p:oleObj name="Формула" r:id="rId5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5425" y="2698750"/>
                        <a:ext cx="114300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11">
            <a:extLst>
              <a:ext uri="{FF2B5EF4-FFF2-40B4-BE49-F238E27FC236}">
                <a16:creationId xmlns:a16="http://schemas.microsoft.com/office/drawing/2014/main" id="{26D85D64-C5A5-4B05-AD93-CE96BFFA5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3" name="Object 10">
                <a:extLst>
                  <a:ext uri="{FF2B5EF4-FFF2-40B4-BE49-F238E27FC236}">
                    <a16:creationId xmlns:a16="http://schemas.microsoft.com/office/drawing/2014/main" id="{81608F7B-4E46-4968-9EF3-E0F354CB98DB}"/>
                  </a:ext>
                </a:extLst>
              </p:cNvPr>
              <p:cNvSpPr txBox="1"/>
              <p:nvPr/>
            </p:nvSpPr>
            <p:spPr bwMode="auto">
              <a:xfrm>
                <a:off x="6959600" y="2997200"/>
                <a:ext cx="3311525" cy="793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func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43" name="Object 10">
                <a:extLst>
                  <a:ext uri="{FF2B5EF4-FFF2-40B4-BE49-F238E27FC236}">
                    <a16:creationId xmlns:a16="http://schemas.microsoft.com/office/drawing/2014/main" id="{81608F7B-4E46-4968-9EF3-E0F354CB9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9600" y="2997200"/>
                <a:ext cx="3311525" cy="7937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4" name="Rectangle 13">
            <a:extLst>
              <a:ext uri="{FF2B5EF4-FFF2-40B4-BE49-F238E27FC236}">
                <a16:creationId xmlns:a16="http://schemas.microsoft.com/office/drawing/2014/main" id="{9149CC11-0F2A-4103-848C-DDA0418F9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5" name="Object 12">
                <a:extLst>
                  <a:ext uri="{FF2B5EF4-FFF2-40B4-BE49-F238E27FC236}">
                    <a16:creationId xmlns:a16="http://schemas.microsoft.com/office/drawing/2014/main" id="{AB002CC5-97B4-43DB-8664-4B56A90ADE04}"/>
                  </a:ext>
                </a:extLst>
              </p:cNvPr>
              <p:cNvSpPr txBox="1"/>
              <p:nvPr/>
            </p:nvSpPr>
            <p:spPr bwMode="auto">
              <a:xfrm>
                <a:off x="6888162" y="4076700"/>
                <a:ext cx="3888357" cy="3857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fun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45" name="Object 12">
                <a:extLst>
                  <a:ext uri="{FF2B5EF4-FFF2-40B4-BE49-F238E27FC236}">
                    <a16:creationId xmlns:a16="http://schemas.microsoft.com/office/drawing/2014/main" id="{AB002CC5-97B4-43DB-8664-4B56A90AD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8162" y="4076700"/>
                <a:ext cx="3888357" cy="385763"/>
              </a:xfrm>
              <a:prstGeom prst="rect">
                <a:avLst/>
              </a:prstGeom>
              <a:blipFill>
                <a:blip r:embed="rId8"/>
                <a:stretch>
                  <a:fillRect b="-4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6" name="Rectangle 15">
            <a:extLst>
              <a:ext uri="{FF2B5EF4-FFF2-40B4-BE49-F238E27FC236}">
                <a16:creationId xmlns:a16="http://schemas.microsoft.com/office/drawing/2014/main" id="{61C3E28C-0B16-4EBF-9BAB-ABE42A993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7" name="Object 14">
                <a:extLst>
                  <a:ext uri="{FF2B5EF4-FFF2-40B4-BE49-F238E27FC236}">
                    <a16:creationId xmlns:a16="http://schemas.microsoft.com/office/drawing/2014/main" id="{A063B311-9212-42E8-89D3-8093C9A172D1}"/>
                  </a:ext>
                </a:extLst>
              </p:cNvPr>
              <p:cNvSpPr txBox="1"/>
              <p:nvPr/>
            </p:nvSpPr>
            <p:spPr bwMode="auto">
              <a:xfrm>
                <a:off x="6888162" y="5516563"/>
                <a:ext cx="3024261" cy="8334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47" name="Object 14">
                <a:extLst>
                  <a:ext uri="{FF2B5EF4-FFF2-40B4-BE49-F238E27FC236}">
                    <a16:creationId xmlns:a16="http://schemas.microsoft.com/office/drawing/2014/main" id="{A063B311-9212-42E8-89D3-8093C9A1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8162" y="5516563"/>
                <a:ext cx="3024261" cy="8334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8" name="Rectangle 17">
            <a:extLst>
              <a:ext uri="{FF2B5EF4-FFF2-40B4-BE49-F238E27FC236}">
                <a16:creationId xmlns:a16="http://schemas.microsoft.com/office/drawing/2014/main" id="{9F16CB0B-228E-4446-8B8F-4D98EF356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9" name="Object 16">
                <a:extLst>
                  <a:ext uri="{FF2B5EF4-FFF2-40B4-BE49-F238E27FC236}">
                    <a16:creationId xmlns:a16="http://schemas.microsoft.com/office/drawing/2014/main" id="{E6F49AB5-A637-488E-B61F-3E1A220D9962}"/>
                  </a:ext>
                </a:extLst>
              </p:cNvPr>
              <p:cNvSpPr txBox="1"/>
              <p:nvPr/>
            </p:nvSpPr>
            <p:spPr bwMode="auto">
              <a:xfrm>
                <a:off x="5735638" y="4941888"/>
                <a:ext cx="5328914" cy="514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49" name="Object 16">
                <a:extLst>
                  <a:ext uri="{FF2B5EF4-FFF2-40B4-BE49-F238E27FC236}">
                    <a16:creationId xmlns:a16="http://schemas.microsoft.com/office/drawing/2014/main" id="{E6F49AB5-A637-488E-B61F-3E1A220D9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5638" y="4941888"/>
                <a:ext cx="5328914" cy="514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93B1058-4CD1-4A5A-94EB-529688473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2800" b="1"/>
              <a:t>The Subject of Econometrics</a:t>
            </a:r>
            <a:endParaRPr lang="ru-RU" altLang="ru-RU" sz="2800" b="1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2860314-C172-4955-874F-81EFEFF70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u-RU" sz="2800" b="1"/>
              <a:t>Econometrics</a:t>
            </a:r>
            <a:r>
              <a:rPr lang="en-US" altLang="ru-RU" sz="2800"/>
              <a:t> is the application of statistical methods to the quantification and critical assessment of hypothetical economic relationships using data.</a:t>
            </a:r>
          </a:p>
          <a:p>
            <a:pPr eaLnBrk="1" hangingPunct="1">
              <a:buFontTx/>
              <a:buNone/>
            </a:pPr>
            <a:r>
              <a:rPr lang="en-US" altLang="ru-RU" sz="2800" b="1"/>
              <a:t>The Art</a:t>
            </a:r>
            <a:r>
              <a:rPr lang="en-US" altLang="ru-RU" sz="2800"/>
              <a:t> of Econometrician: Finding the set of assumptions which are sufficiently specific and realistic in order to take the best possible advantage from the data available. (E.Malinvaud).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CD982E9-75E1-47C8-89EE-F0589B1AC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2800" b="1" dirty="0"/>
              <a:t>       The Aims and Approaches of the Course</a:t>
            </a:r>
            <a:endParaRPr lang="ru-RU" altLang="ru-RU" sz="2800" b="1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F8E5504-CDB7-4970-BB7A-6E2EBF56F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2800" dirty="0"/>
              <a:t>The aims of the course are: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2800" dirty="0"/>
              <a:t>- To develop an understanding of the use of regression analysis for quantifying economic relationships and testing economic theories.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2800" dirty="0"/>
              <a:t>- To equip for reading and evaluation of empirical papers in professional journals. 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altLang="ru-RU" sz="2800" dirty="0"/>
              <a:t>To provide practical experience of using econometric software to fit economic models (Econometric Views, R, Stata, </a:t>
            </a:r>
            <a:r>
              <a:rPr lang="en-US" altLang="ru-RU" sz="2800" dirty="0" err="1"/>
              <a:t>Gretl</a:t>
            </a:r>
            <a:r>
              <a:rPr lang="en-US" altLang="ru-RU" sz="2800" dirty="0"/>
              <a:t>, or other software are possible).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2800" dirty="0"/>
              <a:t> </a:t>
            </a:r>
            <a:endParaRPr lang="ru-RU" altLang="ru-RU" sz="2800" dirty="0"/>
          </a:p>
          <a:p>
            <a:pPr eaLnBrk="1" hangingPunct="1">
              <a:lnSpc>
                <a:spcPct val="90000"/>
              </a:lnSpc>
            </a:pPr>
            <a:endParaRPr lang="ru-RU" alt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F192D22-C9DC-45AE-A5D0-1AED47ED3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2800" b="1"/>
              <a:t>Methodology of Econometrics:</a:t>
            </a:r>
            <a:endParaRPr lang="ru-RU" altLang="ru-RU" sz="2800" b="1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745A8F5-5EB9-4FB3-8857-B492A7BA2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u-RU" sz="2800"/>
              <a:t>1. Statement of Theory or Hypothesis</a:t>
            </a:r>
          </a:p>
          <a:p>
            <a:pPr eaLnBrk="1" hangingPunct="1">
              <a:buFontTx/>
              <a:buNone/>
            </a:pPr>
            <a:r>
              <a:rPr lang="en-US" altLang="ru-RU" sz="2800"/>
              <a:t>2.Specification of Mathematical Model</a:t>
            </a:r>
          </a:p>
          <a:p>
            <a:pPr eaLnBrk="1" hangingPunct="1">
              <a:buFontTx/>
              <a:buNone/>
            </a:pPr>
            <a:r>
              <a:rPr lang="en-US" altLang="ru-RU" sz="2800"/>
              <a:t>3. Specification of Econometric Model</a:t>
            </a:r>
          </a:p>
          <a:p>
            <a:pPr eaLnBrk="1" hangingPunct="1">
              <a:buFontTx/>
              <a:buNone/>
            </a:pPr>
            <a:r>
              <a:rPr lang="en-US" altLang="ru-RU" sz="2800"/>
              <a:t>4. Obtaining the Data</a:t>
            </a:r>
          </a:p>
          <a:p>
            <a:pPr eaLnBrk="1" hangingPunct="1">
              <a:buFontTx/>
              <a:buNone/>
            </a:pPr>
            <a:r>
              <a:rPr lang="en-US" altLang="ru-RU" sz="2800"/>
              <a:t>5. Estimation of the Parameters</a:t>
            </a:r>
          </a:p>
          <a:p>
            <a:pPr eaLnBrk="1" hangingPunct="1">
              <a:buFontTx/>
              <a:buNone/>
            </a:pPr>
            <a:r>
              <a:rPr lang="en-US" altLang="ru-RU" sz="2800"/>
              <a:t>6. Hypothesis Testing</a:t>
            </a:r>
          </a:p>
          <a:p>
            <a:pPr eaLnBrk="1" hangingPunct="1">
              <a:buFontTx/>
              <a:buNone/>
            </a:pPr>
            <a:r>
              <a:rPr lang="en-US" altLang="ru-RU" sz="2800"/>
              <a:t>7. Forecasting or Prediction</a:t>
            </a:r>
          </a:p>
          <a:p>
            <a:pPr eaLnBrk="1" hangingPunct="1">
              <a:buFontTx/>
              <a:buNone/>
            </a:pPr>
            <a:r>
              <a:rPr lang="en-US" altLang="ru-RU" sz="2800"/>
              <a:t>8. Using the Model for Control or Policy Purposes</a:t>
            </a:r>
            <a:endParaRPr lang="ru-RU" altLang="ru-RU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C00AE4-D7D2-48D2-A1E4-97BA4B696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9010" y="332656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ru-RU" sz="2800" b="1" dirty="0"/>
              <a:t>Economic Relationships and Models Considered in the Course</a:t>
            </a:r>
            <a:endParaRPr lang="ru-RU" altLang="ru-RU" sz="2800" b="1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83A8334-59AC-4D47-AC05-76C8FC5C3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808" y="1600201"/>
            <a:ext cx="10972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ru-RU" sz="2800"/>
              <a:t>Demand and Supply functions;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ru-RU" sz="2800"/>
              <a:t>Earnings functions;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ru-RU" sz="2800"/>
              <a:t>Production functions;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ru-RU" sz="2800"/>
              <a:t>Economic growth models;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ru-RU" sz="2800"/>
              <a:t>Educational attainment functions;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ru-RU" sz="2800"/>
              <a:t>Consumption functions;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ru-RU" sz="2800"/>
              <a:t>Investment functions;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ru-RU" sz="2800"/>
              <a:t>Macroeconomic equilibrium models;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ru-RU" sz="2800"/>
              <a:t>Exchange Rate Models;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ru-RU" sz="2800"/>
              <a:t>Academic success models.</a:t>
            </a:r>
            <a:endParaRPr lang="ru-RU" altLang="ru-RU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16DD6F3-BBB2-4BAF-A4A8-227EDCBC9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1738" y="260351"/>
            <a:ext cx="8229600" cy="647699"/>
          </a:xfrm>
        </p:spPr>
        <p:txBody>
          <a:bodyPr/>
          <a:lstStyle/>
          <a:p>
            <a:pPr eaLnBrk="1" hangingPunct="1"/>
            <a:r>
              <a:rPr lang="ru-RU" altLang="ru-RU" sz="2800" b="1" dirty="0"/>
              <a:t>     </a:t>
            </a:r>
            <a:r>
              <a:rPr lang="en-US" altLang="ru-RU" sz="2400" b="1" dirty="0"/>
              <a:t>The Nature of Economic Data: Cross Section, Time Series and Panel Data</a:t>
            </a:r>
            <a:br>
              <a:rPr lang="en-US" altLang="ru-RU" sz="2000" b="1" dirty="0"/>
            </a:br>
            <a:r>
              <a:rPr lang="en-US" altLang="ru-RU" sz="2000" b="1" dirty="0"/>
              <a:t> </a:t>
            </a:r>
            <a:endParaRPr lang="ru-RU" altLang="ru-RU" sz="2000" b="1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C5BF716-39AD-4145-B37B-07649CCCB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3472" y="908050"/>
            <a:ext cx="10081120" cy="577850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de-DE" altLang="en-US" sz="1600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     Cross-</a:t>
            </a:r>
            <a:r>
              <a:rPr lang="de-DE" altLang="en-US" sz="1600" b="1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sectional</a:t>
            </a:r>
            <a:r>
              <a:rPr lang="de-DE" altLang="en-US" sz="1600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sz="1600" b="1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data</a:t>
            </a:r>
            <a:r>
              <a:rPr lang="de-DE" altLang="en-US" sz="1600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sz="1600" b="1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sets</a:t>
            </a:r>
            <a:endParaRPr lang="de-DE" altLang="en-US" sz="1600" b="1" dirty="0">
              <a:ea typeface="ＭＳ Ｐゴシック" panose="020B0600070205080204" pitchFamily="34" charset="-128"/>
              <a:cs typeface="Lucida Bright" panose="020406020505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May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include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samples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of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individuals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households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firms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cities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states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, countries,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or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other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units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at a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given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point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of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time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or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in a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given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period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Cross-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sectional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observations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are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more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or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less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independent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An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example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is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pure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random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sampling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from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a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population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Sampling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may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be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characterized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by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clustering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. </a:t>
            </a:r>
          </a:p>
          <a:p>
            <a:pPr lvl="1">
              <a:spcAft>
                <a:spcPts val="600"/>
              </a:spcAft>
            </a:pP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Cross-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sectional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data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is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typically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considered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in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applied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microeconomics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de-DE" altLang="en-US" sz="1600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Time Series </a:t>
            </a:r>
            <a:r>
              <a:rPr lang="de-DE" altLang="en-US" sz="1600" b="1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data</a:t>
            </a:r>
            <a:r>
              <a:rPr lang="de-DE" altLang="en-US" sz="1600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sz="1600" b="1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sets</a:t>
            </a:r>
            <a:endParaRPr lang="de-DE" altLang="en-US" sz="1600" b="1" dirty="0">
              <a:ea typeface="ＭＳ Ｐゴシック" panose="020B0600070205080204" pitchFamily="34" charset="-128"/>
              <a:cs typeface="Lucida Bright" panose="020406020505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include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observations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of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variables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over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time.</a:t>
            </a:r>
          </a:p>
          <a:p>
            <a:pPr lvl="1">
              <a:spcAft>
                <a:spcPts val="600"/>
              </a:spcAft>
            </a:pP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Examples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are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exchange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rates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, stock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prices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, CPI,  GDP, automobile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sales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, etc.</a:t>
            </a:r>
          </a:p>
          <a:p>
            <a:pPr lvl="1">
              <a:spcAft>
                <a:spcPts val="600"/>
              </a:spcAft>
            </a:pP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Time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series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observations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are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typically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serially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correlated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Ordering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of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observations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is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important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Data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frequency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may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include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daily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weekly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monthly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quarterly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annually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, etc.</a:t>
            </a:r>
          </a:p>
          <a:p>
            <a:pPr lvl="1">
              <a:spcAft>
                <a:spcPts val="600"/>
              </a:spcAft>
            </a:pP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Typical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features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of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time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series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include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trends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and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seasonality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</a:p>
          <a:p>
            <a:pPr lvl="1"/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Typical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applications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include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applied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macroeconomics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 and </a:t>
            </a:r>
            <a:r>
              <a:rPr lang="de-DE" altLang="en-US" sz="1600" dirty="0" err="1">
                <a:ea typeface="Arial" panose="020B0604020202020204" pitchFamily="34" charset="0"/>
                <a:cs typeface="Lucida Bright" panose="02040602050505020304" pitchFamily="18" charset="0"/>
              </a:rPr>
              <a:t>finance</a:t>
            </a:r>
            <a:r>
              <a:rPr lang="de-DE" altLang="en-US" sz="16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16DD6F3-BBB2-4BAF-A4A8-227EDCBC9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1738" y="260351"/>
            <a:ext cx="8229600" cy="908050"/>
          </a:xfrm>
        </p:spPr>
        <p:txBody>
          <a:bodyPr/>
          <a:lstStyle/>
          <a:p>
            <a:pPr eaLnBrk="1" hangingPunct="1"/>
            <a:r>
              <a:rPr lang="ru-RU" altLang="ru-RU" sz="2800" b="1" dirty="0"/>
              <a:t>     </a:t>
            </a:r>
            <a:br>
              <a:rPr lang="en-US" altLang="ru-RU" sz="2800" b="1" dirty="0"/>
            </a:br>
            <a:r>
              <a:rPr lang="en-US" altLang="ru-RU" sz="2400" b="1" dirty="0"/>
              <a:t>The Nature of Economic Data: Cross Section, Time Series and Panel Data</a:t>
            </a:r>
            <a:br>
              <a:rPr lang="en-US" altLang="ru-RU" sz="2000" b="1" dirty="0"/>
            </a:br>
            <a:r>
              <a:rPr lang="en-US" altLang="ru-RU" sz="2000" b="1" dirty="0"/>
              <a:t> </a:t>
            </a:r>
            <a:endParaRPr lang="ru-RU" altLang="ru-RU" sz="2000" b="1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C5BF716-39AD-4145-B37B-07649CCCB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3472" y="1988504"/>
            <a:ext cx="10081120" cy="3240695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de-DE" altLang="en-US" sz="2000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     Panel (longitudinal) </a:t>
            </a:r>
            <a:r>
              <a:rPr lang="de-DE" altLang="en-US" sz="2000" b="1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data</a:t>
            </a:r>
            <a:r>
              <a:rPr lang="de-DE" altLang="en-US" sz="2000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 </a:t>
            </a:r>
            <a:r>
              <a:rPr lang="de-DE" altLang="en-US" sz="2000" b="1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sets</a:t>
            </a:r>
            <a:endParaRPr lang="de-DE" altLang="en-US" sz="2000" b="1" dirty="0">
              <a:ea typeface="ＭＳ Ｐゴシック" panose="020B0600070205080204" pitchFamily="34" charset="-128"/>
              <a:cs typeface="Lucida Bright" panose="020406020505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The same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cross-sectional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units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are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followed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over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time.</a:t>
            </a:r>
          </a:p>
          <a:p>
            <a:pPr lvl="1">
              <a:spcAft>
                <a:spcPts val="600"/>
              </a:spcAft>
            </a:pP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Panel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data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have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a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cross-sectional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and a time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series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dimension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Panel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data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can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be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used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to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account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for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unobserved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heterogeneity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or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time-invariant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unobservables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Examples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are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regular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surveys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of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the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set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of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households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individuals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;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economic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growth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annual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data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for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a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set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of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countries;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quarterly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financial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indicators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of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a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set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of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000" dirty="0" err="1">
                <a:ea typeface="Arial" panose="020B0604020202020204" pitchFamily="34" charset="0"/>
                <a:cs typeface="Lucida Bright" panose="02040602050505020304" pitchFamily="18" charset="0"/>
              </a:rPr>
              <a:t>firms</a:t>
            </a:r>
            <a:r>
              <a:rPr lang="de-DE" altLang="en-US" sz="2000" dirty="0">
                <a:ea typeface="Arial" panose="020B0604020202020204" pitchFamily="34" charset="0"/>
                <a:cs typeface="Lucida Bright" panose="02040602050505020304" pitchFamily="18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52723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16DD6F3-BBB2-4BAF-A4A8-227EDCBC9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1738" y="260351"/>
            <a:ext cx="8229600" cy="1008063"/>
          </a:xfrm>
        </p:spPr>
        <p:txBody>
          <a:bodyPr/>
          <a:lstStyle/>
          <a:p>
            <a:pPr eaLnBrk="1" hangingPunct="1"/>
            <a:r>
              <a:rPr lang="ru-RU" altLang="ru-RU" sz="2800" b="1" dirty="0"/>
              <a:t>     </a:t>
            </a:r>
            <a:r>
              <a:rPr lang="en-US" altLang="ru-RU" sz="2000" b="1" dirty="0"/>
              <a:t>Cross Section Data Example:</a:t>
            </a:r>
            <a:br>
              <a:rPr lang="en-US" altLang="ru-RU" sz="2000" b="1" dirty="0"/>
            </a:br>
            <a:r>
              <a:rPr lang="en-US" altLang="ru-RU" sz="2000" b="1" dirty="0"/>
              <a:t> ICEF Students’ Performance in Econometrics, 2021-2022: ICEF and </a:t>
            </a:r>
            <a:r>
              <a:rPr lang="en-US" altLang="ru-RU" sz="2000" b="1" dirty="0" err="1"/>
              <a:t>UoL</a:t>
            </a:r>
            <a:r>
              <a:rPr lang="en-US" altLang="ru-RU" sz="2000" b="1" dirty="0"/>
              <a:t> Final Exams Grades related to the March ICEF Grades</a:t>
            </a:r>
            <a:endParaRPr lang="ru-RU" altLang="ru-RU" sz="2000" b="1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C5BF716-39AD-4145-B37B-07649CCCB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1600200"/>
            <a:ext cx="8435975" cy="50863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altLang="ru-RU" sz="28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ru-RU" sz="28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ru-RU" sz="28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ru-RU" sz="28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ru-RU" sz="28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ru-RU" sz="28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ru-RU" sz="1200" dirty="0"/>
              <a:t>March ICEF Grades                                                                                 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ru-RU" sz="28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ru-RU" sz="1800" dirty="0"/>
              <a:t>Scatter plots of the ICEF Final exam and the University of London exam grades in Elements of Econometrics related to the ICEF March exam grades. Correlations are 83% and 42% respectively.</a:t>
            </a:r>
            <a:endParaRPr lang="ru-RU" altLang="ru-RU" sz="1800" dirty="0"/>
          </a:p>
        </p:txBody>
      </p:sp>
      <p:sp>
        <p:nvSpPr>
          <p:cNvPr id="7173" name="Прямоугольник 5">
            <a:extLst>
              <a:ext uri="{FF2B5EF4-FFF2-40B4-BE49-F238E27FC236}">
                <a16:creationId xmlns:a16="http://schemas.microsoft.com/office/drawing/2014/main" id="{69F3D693-05E7-4A24-9308-55C7FFC2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5929314"/>
            <a:ext cx="8135937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800" dirty="0"/>
              <a:t>Are there relationships? Are they linear? How to interpret the parameters? Are any factors missing? Can they be used for prediction in 2023?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222174EC-CBC8-408E-ADA0-41F98268F5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181887"/>
              </p:ext>
            </p:extLst>
          </p:nvPr>
        </p:nvGraphicFramePr>
        <p:xfrm>
          <a:off x="6456040" y="1549559"/>
          <a:ext cx="4590256" cy="2601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6C2C0E00-C37C-402C-9317-AE77AFD334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559036"/>
              </p:ext>
            </p:extLst>
          </p:nvPr>
        </p:nvGraphicFramePr>
        <p:xfrm>
          <a:off x="1559496" y="14001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chart">
            <a:extLst>
              <a:ext uri="{FF2B5EF4-FFF2-40B4-BE49-F238E27FC236}">
                <a16:creationId xmlns:a16="http://schemas.microsoft.com/office/drawing/2014/main" id="{FB750CA2-F9EF-4310-A1C2-E885FFE84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4125467"/>
            <a:ext cx="1536325" cy="30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>
            <a:extLst>
              <a:ext uri="{FF2B5EF4-FFF2-40B4-BE49-F238E27FC236}">
                <a16:creationId xmlns:a16="http://schemas.microsoft.com/office/drawing/2014/main" id="{B6AFBC70-D473-4AFC-B3DC-593227A2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0" y="238126"/>
            <a:ext cx="7245350" cy="663575"/>
          </a:xfrm>
        </p:spPr>
        <p:txBody>
          <a:bodyPr/>
          <a:lstStyle/>
          <a:p>
            <a:r>
              <a:rPr lang="en-US" altLang="ru-RU" sz="1800" b="1" dirty="0"/>
              <a:t>Time Series Data Example: </a:t>
            </a:r>
            <a:br>
              <a:rPr lang="en-US" altLang="ru-RU" sz="1600" b="1" dirty="0"/>
            </a:br>
            <a:r>
              <a:rPr lang="en-US" altLang="ru-RU" sz="1600" b="1" dirty="0"/>
              <a:t>Price of Oil (Brent)  and </a:t>
            </a:r>
            <a:r>
              <a:rPr lang="en-US" altLang="ru-RU" sz="1600" b="1" dirty="0" err="1"/>
              <a:t>RuR</a:t>
            </a:r>
            <a:r>
              <a:rPr lang="en-US" altLang="ru-RU" sz="1600" b="1" dirty="0"/>
              <a:t>/USD Exchange Rate</a:t>
            </a:r>
            <a:r>
              <a:rPr lang="ru-RU" altLang="ru-RU" sz="1600" b="1" dirty="0"/>
              <a:t> </a:t>
            </a:r>
            <a:r>
              <a:rPr lang="en-US" altLang="ru-RU" sz="1600" b="1" dirty="0"/>
              <a:t>(2020-</a:t>
            </a:r>
            <a:r>
              <a:rPr lang="ru-RU" altLang="ru-RU" sz="1600" b="1" dirty="0"/>
              <a:t>2</a:t>
            </a:r>
            <a:r>
              <a:rPr lang="en-US" altLang="ru-RU" sz="1600" b="1" dirty="0"/>
              <a:t>0</a:t>
            </a:r>
            <a:r>
              <a:rPr lang="ru-RU" altLang="ru-RU" sz="1600" b="1" dirty="0"/>
              <a:t>2</a:t>
            </a:r>
            <a:r>
              <a:rPr lang="en-US" altLang="ru-RU" sz="1600" b="1" dirty="0"/>
              <a:t>2)</a:t>
            </a:r>
            <a:endParaRPr lang="ru-RU" altLang="ru-RU" sz="1600" dirty="0"/>
          </a:p>
        </p:txBody>
      </p:sp>
      <p:sp>
        <p:nvSpPr>
          <p:cNvPr id="9221" name="Прямоугольник 5">
            <a:extLst>
              <a:ext uri="{FF2B5EF4-FFF2-40B4-BE49-F238E27FC236}">
                <a16:creationId xmlns:a16="http://schemas.microsoft.com/office/drawing/2014/main" id="{84684C4D-461B-4759-89FC-CDB75BC86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797426"/>
            <a:ext cx="8135937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ru-RU" sz="1400" b="1" dirty="0"/>
              <a:t>The relationship is available but there are questions to answer:</a:t>
            </a:r>
          </a:p>
          <a:p>
            <a:pPr eaLnBrk="1" hangingPunct="1">
              <a:spcBef>
                <a:spcPts val="600"/>
              </a:spcBef>
              <a:buFontTx/>
              <a:buChar char="-"/>
            </a:pPr>
            <a:r>
              <a:rPr lang="en-US" altLang="ru-RU" sz="1400" dirty="0"/>
              <a:t>What is the causality, which variable is explanatory and which one is dependent?</a:t>
            </a:r>
            <a:endParaRPr lang="ru-RU" altLang="ru-RU" sz="1400" dirty="0"/>
          </a:p>
          <a:p>
            <a:pPr eaLnBrk="1" hangingPunct="1">
              <a:spcBef>
                <a:spcPts val="600"/>
              </a:spcBef>
              <a:buFontTx/>
              <a:buChar char="-"/>
            </a:pPr>
            <a:r>
              <a:rPr lang="en-US" altLang="ru-RU" sz="1400" dirty="0"/>
              <a:t>Are there other factors to be included in the model? What about the role of COVID-19 Pandemic, sanctions, CBR policies? </a:t>
            </a:r>
          </a:p>
          <a:p>
            <a:pPr eaLnBrk="1" hangingPunct="1">
              <a:spcBef>
                <a:spcPts val="600"/>
              </a:spcBef>
              <a:buFontTx/>
              <a:buChar char="-"/>
            </a:pPr>
            <a:r>
              <a:rPr lang="en-US" altLang="ru-RU" sz="1400" dirty="0"/>
              <a:t>What was the time structure of the relationship (lags, trends, autocorrelations, </a:t>
            </a:r>
            <a:r>
              <a:rPr lang="en-US" altLang="ru-RU" sz="1400" dirty="0" err="1"/>
              <a:t>etc</a:t>
            </a:r>
            <a:r>
              <a:rPr lang="en-US" altLang="ru-RU" sz="1400" dirty="0"/>
              <a:t>)?</a:t>
            </a:r>
          </a:p>
          <a:p>
            <a:pPr eaLnBrk="1" hangingPunct="1">
              <a:spcBef>
                <a:spcPts val="600"/>
              </a:spcBef>
              <a:buFontTx/>
              <a:buChar char="-"/>
            </a:pPr>
            <a:r>
              <a:rPr lang="en-US" altLang="ru-RU" sz="1400" dirty="0"/>
              <a:t>Was the reaction the same or changing in time?</a:t>
            </a:r>
          </a:p>
          <a:p>
            <a:pPr eaLnBrk="1" hangingPunct="1">
              <a:spcBef>
                <a:spcPts val="600"/>
              </a:spcBef>
              <a:buFontTx/>
              <a:buChar char="-"/>
            </a:pPr>
            <a:r>
              <a:rPr lang="en-US" altLang="ru-RU" sz="1400" dirty="0"/>
              <a:t>Could be the Exchange Rate behavior in 2022 predicted basing on this data?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8CE332-B26D-4E0F-9C80-6611561F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013972"/>
            <a:ext cx="7344816" cy="3667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5462</TotalTime>
  <Words>1641</Words>
  <Application>Microsoft Macintosh PowerPoint</Application>
  <PresentationFormat>Широкоэкранный</PresentationFormat>
  <Paragraphs>200</Paragraphs>
  <Slides>19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Оформление по умолчанию</vt:lpstr>
      <vt:lpstr>Формула</vt:lpstr>
      <vt:lpstr>Elements of Econometrics. Lecture 1. Introduction.</vt:lpstr>
      <vt:lpstr>The Subject of Econometrics</vt:lpstr>
      <vt:lpstr>       The Aims and Approaches of the Course</vt:lpstr>
      <vt:lpstr>Methodology of Econometrics:</vt:lpstr>
      <vt:lpstr>Economic Relationships and Models Considered in the Course</vt:lpstr>
      <vt:lpstr>     The Nature of Economic Data: Cross Section, Time Series and Panel Data  </vt:lpstr>
      <vt:lpstr>      The Nature of Economic Data: Cross Section, Time Series and Panel Data  </vt:lpstr>
      <vt:lpstr>     Cross Section Data Example:  ICEF Students’ Performance in Econometrics, 2021-2022: ICEF and UoL Final Exams Grades related to the March ICEF Grades</vt:lpstr>
      <vt:lpstr>Time Series Data Example:  Price of Oil (Brent)  and RuR/USD Exchange Rate (2020-2022)</vt:lpstr>
      <vt:lpstr>The Nature of Economic Data: Causality and the notion of ceteris paribus</vt:lpstr>
      <vt:lpstr>Main textbooks</vt:lpstr>
      <vt:lpstr>Reading</vt:lpstr>
      <vt:lpstr>Main Electronic Resources: </vt:lpstr>
      <vt:lpstr>     Statistical Glossary for Econometrics:</vt:lpstr>
      <vt:lpstr>     Statistical Glossary for Econometrics:</vt:lpstr>
      <vt:lpstr>    Example: Convergence in Probability,  or Plim rules </vt:lpstr>
      <vt:lpstr>Notation in the course (examples)</vt:lpstr>
      <vt:lpstr>Some issues which are important in applied analysis </vt:lpstr>
      <vt:lpstr>Types of Relationships in the Course</vt:lpstr>
    </vt:vector>
  </TitlesOfParts>
  <Company>SU-HSE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ICEF</dc:creator>
  <cp:lastModifiedBy>Елена Семерикова</cp:lastModifiedBy>
  <cp:revision>98</cp:revision>
  <dcterms:created xsi:type="dcterms:W3CDTF">2012-09-02T05:35:43Z</dcterms:created>
  <dcterms:modified xsi:type="dcterms:W3CDTF">2022-09-07T08:33:04Z</dcterms:modified>
</cp:coreProperties>
</file>