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303" r:id="rId3"/>
    <p:sldId id="307" r:id="rId4"/>
    <p:sldId id="308" r:id="rId5"/>
    <p:sldId id="259" r:id="rId6"/>
    <p:sldId id="309" r:id="rId7"/>
    <p:sldId id="266" r:id="rId8"/>
    <p:sldId id="265" r:id="rId9"/>
    <p:sldId id="267" r:id="rId10"/>
    <p:sldId id="270" r:id="rId11"/>
    <p:sldId id="273" r:id="rId12"/>
    <p:sldId id="272" r:id="rId13"/>
    <p:sldId id="274" r:id="rId14"/>
    <p:sldId id="275" r:id="rId15"/>
    <p:sldId id="276" r:id="rId16"/>
    <p:sldId id="278" r:id="rId17"/>
    <p:sldId id="279" r:id="rId18"/>
    <p:sldId id="281" r:id="rId19"/>
    <p:sldId id="282" r:id="rId20"/>
    <p:sldId id="283" r:id="rId21"/>
    <p:sldId id="284" r:id="rId22"/>
    <p:sldId id="302" r:id="rId23"/>
    <p:sldId id="304" r:id="rId24"/>
    <p:sldId id="305" r:id="rId25"/>
    <p:sldId id="301" r:id="rId26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0"/>
  </p:normalViewPr>
  <p:slideViewPr>
    <p:cSldViewPr>
      <p:cViewPr varScale="1">
        <p:scale>
          <a:sx n="92" d="100"/>
          <a:sy n="92" d="100"/>
        </p:scale>
        <p:origin x="784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DA97889-F005-4A06-A6D0-78C1FF60BD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E2094CE-A538-4D66-B0F3-DEB3A0DB989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04721DED-8263-4259-A0FB-A0148F2CF42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4A1C539E-80D2-4EAC-99A5-6CB8C0B1088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F4166F-8002-4DC1-AE1B-A627A83BFE0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58700-B0DB-431E-AD71-5993CFD10999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2AFA-F353-4CF4-9850-FA286EB7D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020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2AFA-F353-4CF4-9850-FA286EB7D61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58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D75579-B3EE-4BF9-A5DF-CB4B784E01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9AD851-C5E3-4BC5-B670-2596A29AB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025DC6-135F-4EA8-A81B-F09CED1548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03C4-91F2-4787-AE5E-3A3BDC42F56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4728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C30A44-E2E9-4B37-8AA4-825100765C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7C4437-054C-4BFA-A2F4-14D77D461D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9B6988-D9EC-404C-A1FB-53DC2FDD96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CD7FD6-9151-4261-9560-81AA9C632A0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1434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C973CD-2543-4D8E-9CC7-646093B40C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045FAA-B928-4427-AA17-0E744B741B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F7847A-6F2F-4C9B-A66E-BD0F3A42B4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F99721-CAB0-4AD0-9F04-185A4EA2C05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81898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D6ABDEF-AEB4-427C-BF62-1AE34C62EA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7E16019-7395-4631-BBE1-C8A99D9800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B7A198F-F028-4727-90EB-A255A5A0D0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47FA1-4920-4430-A6BF-3D3E2FF090D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03373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5626E09-A9A6-4580-A35A-B118EACAA9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5125916-96FE-40E2-AA3A-A02005F6A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739B57-0487-4AEA-901D-6743BED1AA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16ED4D-A358-4155-9ADF-C58E49C8069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7701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080752-9E67-4EC0-919E-8760415F13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EF53F1-5689-4695-AE95-1D286F3F34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BC431A-624D-4C16-8415-D4CD37CF2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1973EA-CDE5-4956-889F-9EFB6DCA2D0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2280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E08E64-2F84-4EBD-B440-8D6A5D242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EFE819-8734-413B-BB01-3DDD89E560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9D81ED-577E-4517-A337-5F14B1CD3D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EC60D9-9850-4194-B6E2-64F63E423D2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1483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20B41B-AE10-4FF1-9DEA-9452B55991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0B3C82-1340-4168-AF17-E977D5C4B7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FB7A03-2733-4FF3-87DA-51AF7B2FBD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BAC983-2236-4244-AA79-B2FD9211797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701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0D3A297-99B8-4A9E-A303-861C9003AF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12FDC46-CCD8-4547-AAF7-D6CEA15FB3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1833ECC-AEAA-402D-9A6F-F0249DAD3D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696720-E10B-43AB-BD47-F8CED96120C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7623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8881733-4B0B-4807-97CB-EA551B51CB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EA1CB81-3642-4AB5-B5B5-E09F140FAF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C880FE-A9E5-47B2-9D45-25D189ED84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D1E49-51CA-4BA5-811C-F584D436C7C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3595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EB8E6EA-0AC7-4CDD-BC22-F110F19682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6807AA4-2A39-4A29-B693-B4C817E569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65B79C6-1904-4837-A7F2-0192AF7752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BFC609-9DED-4954-A0B8-D4D33AB1BF3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305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B18D5-90B5-4376-8A29-FCD5C502B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F82E0F-86CB-4DE4-B645-D97602F072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42E0B-5EC2-4323-A580-F53DBBE68D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87B422-79C4-4A3C-9674-91D70297103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6922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0C277-445F-468A-AA41-EBB44A418D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194EEE-9A33-4F3F-8423-2DAED0DF9E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3F719-0886-4A2F-A666-9F310B3E91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8F7C39-B76F-4AE9-9695-8CA5612CF63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9101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AE52549-25C7-4EF3-AFA3-589AF13B5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B1AC472-E365-42F7-ADED-E57616DDA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03C9410-B067-4266-A0F2-0CD8C60F9FA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01291E9-C862-4B66-9283-B778246F53C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EE83D4B-1674-4EB1-AA99-63139FB6168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271872E-96A6-4718-A739-85BFC47C2749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12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3.png"/><Relationship Id="rId11" Type="http://schemas.openxmlformats.org/officeDocument/2006/relationships/image" Target="../media/image46.png"/><Relationship Id="rId5" Type="http://schemas.openxmlformats.org/officeDocument/2006/relationships/image" Target="../media/image19.png"/><Relationship Id="rId15" Type="http://schemas.openxmlformats.org/officeDocument/2006/relationships/image" Target="../media/image49.png"/><Relationship Id="rId10" Type="http://schemas.openxmlformats.org/officeDocument/2006/relationships/image" Target="../media/image5.emf"/><Relationship Id="rId4" Type="http://schemas.openxmlformats.org/officeDocument/2006/relationships/image" Target="../media/image42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0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3.png"/><Relationship Id="rId4" Type="http://schemas.openxmlformats.org/officeDocument/2006/relationships/image" Target="../media/image51.png"/><Relationship Id="rId9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6.png"/><Relationship Id="rId4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4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3.emf"/><Relationship Id="rId9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.emf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0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FC17B5B-96EC-46DB-88A9-B67DF7DE07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15480" y="1340768"/>
            <a:ext cx="10363200" cy="2736304"/>
          </a:xfrm>
        </p:spPr>
        <p:txBody>
          <a:bodyPr/>
          <a:lstStyle/>
          <a:p>
            <a:pPr eaLnBrk="1" hangingPunct="1"/>
            <a:r>
              <a:rPr lang="en-US" altLang="ru-RU" sz="5200" dirty="0"/>
              <a:t>Elements of Econometrics. </a:t>
            </a:r>
            <a:br>
              <a:rPr lang="en-US" altLang="ru-RU" sz="5200" dirty="0"/>
            </a:br>
            <a:r>
              <a:rPr lang="en-US" altLang="ru-RU" sz="4000" dirty="0"/>
              <a:t>Lecture 2. </a:t>
            </a:r>
            <a:br>
              <a:rPr lang="en-US" altLang="ru-RU" sz="4000" dirty="0"/>
            </a:br>
            <a:r>
              <a:rPr lang="en-US" altLang="ru-RU" sz="4000" dirty="0"/>
              <a:t>Simple Linear Regression Model.</a:t>
            </a:r>
            <a:endParaRPr lang="ru-RU" altLang="ru-RU" sz="40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BAED234-470A-4429-89F2-BF6131057B1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4941168"/>
            <a:ext cx="8534400" cy="1752600"/>
          </a:xfrm>
        </p:spPr>
        <p:txBody>
          <a:bodyPr/>
          <a:lstStyle/>
          <a:p>
            <a:pPr eaLnBrk="1" hangingPunct="1"/>
            <a:r>
              <a:rPr lang="ru-RU" altLang="ru-RU" dirty="0"/>
              <a:t> </a:t>
            </a:r>
            <a:r>
              <a:rPr lang="en-US" altLang="ru-RU"/>
              <a:t>FCS, 2022-20</a:t>
            </a:r>
            <a:r>
              <a:rPr lang="ru-RU" altLang="ru-RU" dirty="0"/>
              <a:t>2</a:t>
            </a:r>
            <a:r>
              <a:rPr lang="en-US" altLang="ru-RU" dirty="0"/>
              <a:t>3</a:t>
            </a:r>
            <a:endParaRPr lang="ru-RU" alt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90" name="Object 9">
                <a:extLst>
                  <a:ext uri="{FF2B5EF4-FFF2-40B4-BE49-F238E27FC236}">
                    <a16:creationId xmlns:a16="http://schemas.microsoft.com/office/drawing/2014/main" id="{E0FDDE4B-42B1-4342-A3AC-06CCB3C48BC0}"/>
                  </a:ext>
                </a:extLst>
              </p:cNvPr>
              <p:cNvSpPr txBox="1"/>
              <p:nvPr/>
            </p:nvSpPr>
            <p:spPr bwMode="auto">
              <a:xfrm>
                <a:off x="3071664" y="4154716"/>
                <a:ext cx="5956613" cy="8485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290" name="Object 9">
                <a:extLst>
                  <a:ext uri="{FF2B5EF4-FFF2-40B4-BE49-F238E27FC236}">
                    <a16:creationId xmlns:a16="http://schemas.microsoft.com/office/drawing/2014/main" id="{E0FDDE4B-42B1-4342-A3AC-06CCB3C48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1664" y="4154716"/>
                <a:ext cx="5956613" cy="8485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Object 10">
                <a:extLst>
                  <a:ext uri="{FF2B5EF4-FFF2-40B4-BE49-F238E27FC236}">
                    <a16:creationId xmlns:a16="http://schemas.microsoft.com/office/drawing/2014/main" id="{F429002B-A420-4761-AC22-B0FB9F95FAD4}"/>
                  </a:ext>
                </a:extLst>
              </p:cNvPr>
              <p:cNvSpPr txBox="1"/>
              <p:nvPr/>
            </p:nvSpPr>
            <p:spPr bwMode="auto">
              <a:xfrm>
                <a:off x="2855640" y="5105772"/>
                <a:ext cx="5257493" cy="9866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̄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291" name="Object 10">
                <a:extLst>
                  <a:ext uri="{FF2B5EF4-FFF2-40B4-BE49-F238E27FC236}">
                    <a16:creationId xmlns:a16="http://schemas.microsoft.com/office/drawing/2014/main" id="{F429002B-A420-4761-AC22-B0FB9F95F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5640" y="5105772"/>
                <a:ext cx="5257493" cy="986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>
            <a:extLst>
              <a:ext uri="{FF2B5EF4-FFF2-40B4-BE49-F238E27FC236}">
                <a16:creationId xmlns:a16="http://schemas.microsoft.com/office/drawing/2014/main" id="{06080B28-06F5-4805-B8D8-11E09BA05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"/>
            <a:ext cx="9144000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algn="ctr" eaLnBrk="0" hangingPunct="0">
              <a:defRPr/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12295" name="Text Box 17">
            <a:extLst>
              <a:ext uri="{FF2B5EF4-FFF2-40B4-BE49-F238E27FC236}">
                <a16:creationId xmlns:a16="http://schemas.microsoft.com/office/drawing/2014/main" id="{35686AA6-1EE4-45D5-BBA9-D30E01AB9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25400"/>
            <a:ext cx="852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ru-RU" sz="1800" b="1"/>
              <a:t>DERIVING LINEAR REGRESSION COEFFICIENTS</a:t>
            </a:r>
            <a:endParaRPr lang="en-GB" altLang="ru-RU" sz="16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6" name="Object 15">
                <a:extLst>
                  <a:ext uri="{FF2B5EF4-FFF2-40B4-BE49-F238E27FC236}">
                    <a16:creationId xmlns:a16="http://schemas.microsoft.com/office/drawing/2014/main" id="{244A9D8E-E8AD-4470-9D50-D50F6BBCB94D}"/>
                  </a:ext>
                </a:extLst>
              </p:cNvPr>
              <p:cNvSpPr txBox="1"/>
              <p:nvPr/>
            </p:nvSpPr>
            <p:spPr bwMode="auto">
              <a:xfrm>
                <a:off x="2271666" y="679820"/>
                <a:ext cx="7374134" cy="10724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̄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296" name="Object 15">
                <a:extLst>
                  <a:ext uri="{FF2B5EF4-FFF2-40B4-BE49-F238E27FC236}">
                    <a16:creationId xmlns:a16="http://schemas.microsoft.com/office/drawing/2014/main" id="{244A9D8E-E8AD-4470-9D50-D50F6BBCB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1666" y="679820"/>
                <a:ext cx="7374134" cy="1072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7" name="Object 16">
                <a:extLst>
                  <a:ext uri="{FF2B5EF4-FFF2-40B4-BE49-F238E27FC236}">
                    <a16:creationId xmlns:a16="http://schemas.microsoft.com/office/drawing/2014/main" id="{C2480B78-0DCB-4901-A658-211A2D3F270A}"/>
                  </a:ext>
                </a:extLst>
              </p:cNvPr>
              <p:cNvSpPr txBox="1"/>
              <p:nvPr/>
            </p:nvSpPr>
            <p:spPr bwMode="auto">
              <a:xfrm>
                <a:off x="3431704" y="1833823"/>
                <a:ext cx="2792413" cy="9316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̄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acc>
                            <m:accPr>
                              <m:chr m:val="̄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̄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297" name="Object 16">
                <a:extLst>
                  <a:ext uri="{FF2B5EF4-FFF2-40B4-BE49-F238E27FC236}">
                    <a16:creationId xmlns:a16="http://schemas.microsoft.com/office/drawing/2014/main" id="{C2480B78-0DCB-4901-A658-211A2D3F2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1704" y="1833823"/>
                <a:ext cx="2792413" cy="9316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5BFA3BE4-3560-4832-B90A-34414D81C6BA}"/>
                  </a:ext>
                </a:extLst>
              </p:cNvPr>
              <p:cNvSpPr/>
              <p:nvPr/>
            </p:nvSpPr>
            <p:spPr>
              <a:xfrm>
                <a:off x="3434656" y="3000073"/>
                <a:ext cx="5051126" cy="919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̄"/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ru-RU" sz="2400" i="0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ru-RU" sz="2400" i="0"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5BFA3BE4-3560-4832-B90A-34414D81C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656" y="3000073"/>
                <a:ext cx="5051126" cy="9199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4">
            <a:extLst>
              <a:ext uri="{FF2B5EF4-FFF2-40B4-BE49-F238E27FC236}">
                <a16:creationId xmlns:a16="http://schemas.microsoft.com/office/drawing/2014/main" id="{5899354D-E28F-4015-A492-1C5B464F7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"/>
            <a:ext cx="9144000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algn="ctr" eaLnBrk="0" hangingPunct="0">
              <a:defRPr/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13317" name="Text Box 17">
            <a:extLst>
              <a:ext uri="{FF2B5EF4-FFF2-40B4-BE49-F238E27FC236}">
                <a16:creationId xmlns:a16="http://schemas.microsoft.com/office/drawing/2014/main" id="{CEF2E992-7377-4F24-AAFD-2F6616EE3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25400"/>
            <a:ext cx="852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ru-RU" sz="1800" b="1"/>
              <a:t>DERIVED LINEAR REGRESSION COEFFICIENTS</a:t>
            </a:r>
            <a:endParaRPr lang="en-GB" altLang="ru-RU" sz="1600">
              <a:latin typeface="Times New Roman" panose="02020603050405020304" pitchFamily="18" charset="0"/>
            </a:endParaRPr>
          </a:p>
        </p:txBody>
      </p:sp>
      <p:sp>
        <p:nvSpPr>
          <p:cNvPr id="13318" name="Line 9">
            <a:extLst>
              <a:ext uri="{FF2B5EF4-FFF2-40B4-BE49-F238E27FC236}">
                <a16:creationId xmlns:a16="http://schemas.microsoft.com/office/drawing/2014/main" id="{6F25173D-EA4C-4A1F-90BA-DCE45577F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975" y="4860926"/>
            <a:ext cx="0" cy="9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19" name="Line 10">
            <a:extLst>
              <a:ext uri="{FF2B5EF4-FFF2-40B4-BE49-F238E27FC236}">
                <a16:creationId xmlns:a16="http://schemas.microsoft.com/office/drawing/2014/main" id="{DB923D2D-8E72-412C-BBC1-4DA3049F45A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1363" y="4862514"/>
            <a:ext cx="0" cy="9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20" name="Text Box 11">
            <a:extLst>
              <a:ext uri="{FF2B5EF4-FFF2-40B4-BE49-F238E27FC236}">
                <a16:creationId xmlns:a16="http://schemas.microsoft.com/office/drawing/2014/main" id="{FC285DCE-5B41-44B4-9521-BC528E2D0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4981575"/>
            <a:ext cx="45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22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3321" name="Text Box 12">
            <a:extLst>
              <a:ext uri="{FF2B5EF4-FFF2-40B4-BE49-F238E27FC236}">
                <a16:creationId xmlns:a16="http://schemas.microsoft.com/office/drawing/2014/main" id="{5E0669EE-41B1-4DBF-9BB1-A05DA943E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981575"/>
            <a:ext cx="45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2200" b="1" i="1">
                <a:latin typeface="Times New Roman" panose="02020603050405020304" pitchFamily="18" charset="0"/>
              </a:rPr>
              <a:t>X</a:t>
            </a:r>
            <a:r>
              <a:rPr lang="en-US" altLang="ru-RU" sz="2200" b="1" i="1" baseline="-25000">
                <a:latin typeface="Times New Roman" panose="02020603050405020304" pitchFamily="18" charset="0"/>
              </a:rPr>
              <a:t>n</a:t>
            </a:r>
            <a:endParaRPr lang="en-US" altLang="ru-RU" sz="2200" b="1" i="1">
              <a:latin typeface="Times New Roman" panose="02020603050405020304" pitchFamily="18" charset="0"/>
            </a:endParaRPr>
          </a:p>
        </p:txBody>
      </p:sp>
      <p:sp>
        <p:nvSpPr>
          <p:cNvPr id="13322" name="Text Box 13">
            <a:extLst>
              <a:ext uri="{FF2B5EF4-FFF2-40B4-BE49-F238E27FC236}">
                <a16:creationId xmlns:a16="http://schemas.microsoft.com/office/drawing/2014/main" id="{20E4CCA1-94C4-4A79-A9DA-D42C02056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981575"/>
            <a:ext cx="45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2200" b="1" i="1">
                <a:latin typeface="Times New Roman" panose="02020603050405020304" pitchFamily="18" charset="0"/>
              </a:rPr>
              <a:t>X</a:t>
            </a:r>
            <a:r>
              <a:rPr lang="en-US" altLang="ru-RU" sz="2200" b="1" baseline="-25000">
                <a:latin typeface="Times New Roman" panose="02020603050405020304" pitchFamily="18" charset="0"/>
              </a:rPr>
              <a:t>1</a:t>
            </a:r>
            <a:endParaRPr lang="en-US" altLang="ru-RU" sz="2200" b="1" i="1">
              <a:latin typeface="Times New Roman" panose="02020603050405020304" pitchFamily="18" charset="0"/>
            </a:endParaRPr>
          </a:p>
        </p:txBody>
      </p:sp>
      <p:sp>
        <p:nvSpPr>
          <p:cNvPr id="13323" name="Text Box 14">
            <a:extLst>
              <a:ext uri="{FF2B5EF4-FFF2-40B4-BE49-F238E27FC236}">
                <a16:creationId xmlns:a16="http://schemas.microsoft.com/office/drawing/2014/main" id="{A57E691E-3324-4CB2-86AC-F61284C38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733425"/>
            <a:ext cx="45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2200" b="1" i="1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3324" name="Line 18">
            <a:extLst>
              <a:ext uri="{FF2B5EF4-FFF2-40B4-BE49-F238E27FC236}">
                <a16:creationId xmlns:a16="http://schemas.microsoft.com/office/drawing/2014/main" id="{B0EE0DE7-5940-4BDB-8463-081BD52FB3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2389" y="1681164"/>
            <a:ext cx="6207125" cy="285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25" name="Oval 19">
            <a:extLst>
              <a:ext uri="{FF2B5EF4-FFF2-40B4-BE49-F238E27FC236}">
                <a16:creationId xmlns:a16="http://schemas.microsoft.com/office/drawing/2014/main" id="{0FA2FE8F-A1D2-44FD-AB48-CB7ABE7F7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939" y="3902076"/>
            <a:ext cx="92075" cy="92075"/>
          </a:xfrm>
          <a:prstGeom prst="ellipse">
            <a:avLst/>
          </a:prstGeom>
          <a:solidFill>
            <a:srgbClr val="00FF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3326" name="Oval 20">
            <a:extLst>
              <a:ext uri="{FF2B5EF4-FFF2-40B4-BE49-F238E27FC236}">
                <a16:creationId xmlns:a16="http://schemas.microsoft.com/office/drawing/2014/main" id="{AAC321C5-607E-4CE9-A75C-CAFE2BB0C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1" y="1836739"/>
            <a:ext cx="92075" cy="92075"/>
          </a:xfrm>
          <a:prstGeom prst="ellipse">
            <a:avLst/>
          </a:prstGeom>
          <a:solidFill>
            <a:srgbClr val="00FF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27" name="Object 20">
                <a:extLst>
                  <a:ext uri="{FF2B5EF4-FFF2-40B4-BE49-F238E27FC236}">
                    <a16:creationId xmlns:a16="http://schemas.microsoft.com/office/drawing/2014/main" id="{C2C02DC4-4732-479C-9A72-48C1FD44B964}"/>
                  </a:ext>
                </a:extLst>
              </p:cNvPr>
              <p:cNvSpPr txBox="1"/>
              <p:nvPr/>
            </p:nvSpPr>
            <p:spPr bwMode="auto">
              <a:xfrm>
                <a:off x="3986213" y="3735389"/>
                <a:ext cx="2313780" cy="4816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327" name="Object 20">
                <a:extLst>
                  <a:ext uri="{FF2B5EF4-FFF2-40B4-BE49-F238E27FC236}">
                    <a16:creationId xmlns:a16="http://schemas.microsoft.com/office/drawing/2014/main" id="{C2C02DC4-4732-479C-9A72-48C1FD44B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6213" y="3735389"/>
                <a:ext cx="2313780" cy="481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8" name="Object 21">
                <a:extLst>
                  <a:ext uri="{FF2B5EF4-FFF2-40B4-BE49-F238E27FC236}">
                    <a16:creationId xmlns:a16="http://schemas.microsoft.com/office/drawing/2014/main" id="{CE1D472C-05D0-4749-911B-07C55167DFA7}"/>
                  </a:ext>
                </a:extLst>
              </p:cNvPr>
              <p:cNvSpPr txBox="1"/>
              <p:nvPr/>
            </p:nvSpPr>
            <p:spPr bwMode="auto">
              <a:xfrm>
                <a:off x="3638112" y="2860459"/>
                <a:ext cx="600422" cy="4696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328" name="Object 21">
                <a:extLst>
                  <a:ext uri="{FF2B5EF4-FFF2-40B4-BE49-F238E27FC236}">
                    <a16:creationId xmlns:a16="http://schemas.microsoft.com/office/drawing/2014/main" id="{CE1D472C-05D0-4749-911B-07C55167D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8112" y="2860459"/>
                <a:ext cx="600422" cy="469604"/>
              </a:xfrm>
              <a:prstGeom prst="rect">
                <a:avLst/>
              </a:prstGeom>
              <a:blipFill>
                <a:blip r:embed="rId4"/>
                <a:stretch>
                  <a:fillRect b="-259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9" name="Object 22">
                <a:extLst>
                  <a:ext uri="{FF2B5EF4-FFF2-40B4-BE49-F238E27FC236}">
                    <a16:creationId xmlns:a16="http://schemas.microsoft.com/office/drawing/2014/main" id="{0C4935D8-492F-4106-B05E-635E305ADB4E}"/>
                  </a:ext>
                </a:extLst>
              </p:cNvPr>
              <p:cNvSpPr txBox="1"/>
              <p:nvPr/>
            </p:nvSpPr>
            <p:spPr bwMode="auto">
              <a:xfrm>
                <a:off x="8472488" y="2609850"/>
                <a:ext cx="290512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329" name="Object 22">
                <a:extLst>
                  <a:ext uri="{FF2B5EF4-FFF2-40B4-BE49-F238E27FC236}">
                    <a16:creationId xmlns:a16="http://schemas.microsoft.com/office/drawing/2014/main" id="{0C4935D8-492F-4106-B05E-635E305AD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2488" y="2609850"/>
                <a:ext cx="290512" cy="461665"/>
              </a:xfrm>
              <a:prstGeom prst="rect">
                <a:avLst/>
              </a:prstGeom>
              <a:blipFill>
                <a:blip r:embed="rId5"/>
                <a:stretch>
                  <a:fillRect l="-6250" r="-4583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30" name="Object 23">
                <a:extLst>
                  <a:ext uri="{FF2B5EF4-FFF2-40B4-BE49-F238E27FC236}">
                    <a16:creationId xmlns:a16="http://schemas.microsoft.com/office/drawing/2014/main" id="{073E8C91-892F-46C0-9147-C878214992DB}"/>
                  </a:ext>
                </a:extLst>
              </p:cNvPr>
              <p:cNvSpPr txBox="1"/>
              <p:nvPr/>
            </p:nvSpPr>
            <p:spPr bwMode="auto">
              <a:xfrm>
                <a:off x="8361362" y="1824832"/>
                <a:ext cx="2306638" cy="4816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330" name="Object 23">
                <a:extLst>
                  <a:ext uri="{FF2B5EF4-FFF2-40B4-BE49-F238E27FC236}">
                    <a16:creationId xmlns:a16="http://schemas.microsoft.com/office/drawing/2014/main" id="{073E8C91-892F-46C0-9147-C87821499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61362" y="1824832"/>
                <a:ext cx="2306638" cy="4816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E6F9BF69-2901-428E-8142-459F62A79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937" y="508448"/>
            <a:ext cx="2840038" cy="792837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GB" sz="240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34" name="Object 27">
                <a:extLst>
                  <a:ext uri="{FF2B5EF4-FFF2-40B4-BE49-F238E27FC236}">
                    <a16:creationId xmlns:a16="http://schemas.microsoft.com/office/drawing/2014/main" id="{12095F9F-4D64-4EEF-8F8E-4AC8EFED9C5B}"/>
                  </a:ext>
                </a:extLst>
              </p:cNvPr>
              <p:cNvSpPr txBox="1"/>
              <p:nvPr/>
            </p:nvSpPr>
            <p:spPr bwMode="auto">
              <a:xfrm>
                <a:off x="3192462" y="838200"/>
                <a:ext cx="2611195" cy="368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334" name="Object 27">
                <a:extLst>
                  <a:ext uri="{FF2B5EF4-FFF2-40B4-BE49-F238E27FC236}">
                    <a16:creationId xmlns:a16="http://schemas.microsoft.com/office/drawing/2014/main" id="{12095F9F-4D64-4EEF-8F8E-4AC8EFED9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2462" y="838200"/>
                <a:ext cx="2611195" cy="368300"/>
              </a:xfrm>
              <a:prstGeom prst="rect">
                <a:avLst/>
              </a:prstGeom>
              <a:blipFill>
                <a:blip r:embed="rId7"/>
                <a:stretch>
                  <a:fillRect b="-500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35" name="Text Box 16">
            <a:extLst>
              <a:ext uri="{FF2B5EF4-FFF2-40B4-BE49-F238E27FC236}">
                <a16:creationId xmlns:a16="http://schemas.microsoft.com/office/drawing/2014/main" id="{DA9DD899-CE57-4DEF-90E2-F55F9F560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613" y="504825"/>
            <a:ext cx="1516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ru-RU" sz="1800" b="1">
                <a:cs typeface="Arial" panose="020B0604020202020204" pitchFamily="34" charset="0"/>
              </a:rPr>
              <a:t>True model</a:t>
            </a:r>
            <a:endParaRPr lang="en-US" altLang="ru-RU" sz="1800" b="1"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DC5A6E-8F11-4F58-A355-FB35E3D5E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937" y="1424743"/>
            <a:ext cx="2433600" cy="881895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GB" sz="240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39" name="Object 32">
                <a:extLst>
                  <a:ext uri="{FF2B5EF4-FFF2-40B4-BE49-F238E27FC236}">
                    <a16:creationId xmlns:a16="http://schemas.microsoft.com/office/drawing/2014/main" id="{FFF55E63-9D96-4DAE-8D1D-B562C4CF2CF0}"/>
                  </a:ext>
                </a:extLst>
              </p:cNvPr>
              <p:cNvSpPr txBox="1"/>
              <p:nvPr/>
            </p:nvSpPr>
            <p:spPr bwMode="auto">
              <a:xfrm>
                <a:off x="3216275" y="1788086"/>
                <a:ext cx="1944688" cy="51537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339" name="Object 32">
                <a:extLst>
                  <a:ext uri="{FF2B5EF4-FFF2-40B4-BE49-F238E27FC236}">
                    <a16:creationId xmlns:a16="http://schemas.microsoft.com/office/drawing/2014/main" id="{FFF55E63-9D96-4DAE-8D1D-B562C4CF2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6275" y="1788086"/>
                <a:ext cx="1944688" cy="515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40" name="Text Box 16">
            <a:extLst>
              <a:ext uri="{FF2B5EF4-FFF2-40B4-BE49-F238E27FC236}">
                <a16:creationId xmlns:a16="http://schemas.microsoft.com/office/drawing/2014/main" id="{9C87FB98-5453-48AE-B320-C98A118CB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7430" y="1418199"/>
            <a:ext cx="1601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ru-RU" sz="1800" b="1" dirty="0">
                <a:cs typeface="Arial" panose="020B0604020202020204" pitchFamily="34" charset="0"/>
              </a:rPr>
              <a:t>Fitted model      </a:t>
            </a:r>
            <a:endParaRPr lang="en-US" altLang="ru-RU" sz="1800" b="1" dirty="0">
              <a:cs typeface="Arial" panose="020B0604020202020204" pitchFamily="34" charset="0"/>
            </a:endParaRPr>
          </a:p>
        </p:txBody>
      </p:sp>
      <p:sp>
        <p:nvSpPr>
          <p:cNvPr id="13341" name="Line 16">
            <a:extLst>
              <a:ext uri="{FF2B5EF4-FFF2-40B4-BE49-F238E27FC236}">
                <a16:creationId xmlns:a16="http://schemas.microsoft.com/office/drawing/2014/main" id="{B6BCB623-0959-4564-8FC6-B11C77926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543425"/>
            <a:ext cx="609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42" name="Freeform 17">
            <a:extLst>
              <a:ext uri="{FF2B5EF4-FFF2-40B4-BE49-F238E27FC236}">
                <a16:creationId xmlns:a16="http://schemas.microsoft.com/office/drawing/2014/main" id="{091A6A07-D7EE-4D95-9D58-2FC2CDFEAE92}"/>
              </a:ext>
            </a:extLst>
          </p:cNvPr>
          <p:cNvSpPr>
            <a:spLocks/>
          </p:cNvSpPr>
          <p:nvPr/>
        </p:nvSpPr>
        <p:spPr bwMode="auto">
          <a:xfrm>
            <a:off x="2895600" y="4397376"/>
            <a:ext cx="38100" cy="144463"/>
          </a:xfrm>
          <a:custGeom>
            <a:avLst/>
            <a:gdLst>
              <a:gd name="T0" fmla="*/ 0 w 24"/>
              <a:gd name="T1" fmla="*/ 0 h 90"/>
              <a:gd name="T2" fmla="*/ 2147483647 w 24"/>
              <a:gd name="T3" fmla="*/ 2147483647 h 90"/>
              <a:gd name="T4" fmla="*/ 2147483647 w 24"/>
              <a:gd name="T5" fmla="*/ 2147483647 h 90"/>
              <a:gd name="T6" fmla="*/ 2147483647 w 24"/>
              <a:gd name="T7" fmla="*/ 2147483647 h 90"/>
              <a:gd name="T8" fmla="*/ 0 60000 65536"/>
              <a:gd name="T9" fmla="*/ 0 60000 65536"/>
              <a:gd name="T10" fmla="*/ 0 60000 65536"/>
              <a:gd name="T11" fmla="*/ 0 60000 65536"/>
              <a:gd name="T12" fmla="*/ 0 w 24"/>
              <a:gd name="T13" fmla="*/ 0 h 90"/>
              <a:gd name="T14" fmla="*/ 24 w 24"/>
              <a:gd name="T15" fmla="*/ 90 h 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" h="90">
                <a:moveTo>
                  <a:pt x="0" y="0"/>
                </a:moveTo>
                <a:cubicBezTo>
                  <a:pt x="2" y="4"/>
                  <a:pt x="11" y="18"/>
                  <a:pt x="15" y="27"/>
                </a:cubicBezTo>
                <a:cubicBezTo>
                  <a:pt x="19" y="36"/>
                  <a:pt x="23" y="47"/>
                  <a:pt x="24" y="57"/>
                </a:cubicBezTo>
                <a:lnTo>
                  <a:pt x="23" y="9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13343" name="Object 38">
            <a:extLst>
              <a:ext uri="{FF2B5EF4-FFF2-40B4-BE49-F238E27FC236}">
                <a16:creationId xmlns:a16="http://schemas.microsoft.com/office/drawing/2014/main" id="{1ECE3C73-DE7F-479A-ABBC-163965AD8F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421451"/>
              </p:ext>
            </p:extLst>
          </p:nvPr>
        </p:nvGraphicFramePr>
        <p:xfrm>
          <a:off x="2563812" y="610630"/>
          <a:ext cx="6503988" cy="443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" name="Worksheet" r:id="rId9" imgW="8658204" imgH="5905389" progId="Excel.Sheet.8">
                  <p:embed/>
                </p:oleObj>
              </mc:Choice>
              <mc:Fallback>
                <p:oleObj name="Worksheet" r:id="rId9" imgW="8658204" imgH="5905389" progId="Excel.Sheet.8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2" y="610630"/>
                        <a:ext cx="6503988" cy="443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AEA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4" name="Line 6">
            <a:extLst>
              <a:ext uri="{FF2B5EF4-FFF2-40B4-BE49-F238E27FC236}">
                <a16:creationId xmlns:a16="http://schemas.microsoft.com/office/drawing/2014/main" id="{C5AE17F5-4AEF-44A5-B355-5A09D8DED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1363" y="4862514"/>
            <a:ext cx="0" cy="9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0" name="Rectangle 24">
            <a:extLst>
              <a:ext uri="{FF2B5EF4-FFF2-40B4-BE49-F238E27FC236}">
                <a16:creationId xmlns:a16="http://schemas.microsoft.com/office/drawing/2014/main" id="{48ED6B8D-2532-4A7E-B7E9-503A07314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3181351"/>
            <a:ext cx="3672000" cy="161925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GB" sz="240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8" name="Object 44">
                <a:extLst>
                  <a:ext uri="{FF2B5EF4-FFF2-40B4-BE49-F238E27FC236}">
                    <a16:creationId xmlns:a16="http://schemas.microsoft.com/office/drawing/2014/main" id="{AC3DE729-23FE-49F7-868B-164C9A74AA51}"/>
                  </a:ext>
                </a:extLst>
              </p:cNvPr>
              <p:cNvSpPr txBox="1"/>
              <p:nvPr/>
            </p:nvSpPr>
            <p:spPr bwMode="auto">
              <a:xfrm>
                <a:off x="7105651" y="3201988"/>
                <a:ext cx="2073826" cy="481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348" name="Object 44">
                <a:extLst>
                  <a:ext uri="{FF2B5EF4-FFF2-40B4-BE49-F238E27FC236}">
                    <a16:creationId xmlns:a16="http://schemas.microsoft.com/office/drawing/2014/main" id="{AC3DE729-23FE-49F7-868B-164C9A74A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5651" y="3201988"/>
                <a:ext cx="2073826" cy="4816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49" name="Object 45">
                <a:extLst>
                  <a:ext uri="{FF2B5EF4-FFF2-40B4-BE49-F238E27FC236}">
                    <a16:creationId xmlns:a16="http://schemas.microsoft.com/office/drawing/2014/main" id="{0FDAD0A3-767F-4DF3-83A2-07EBADD0AA68}"/>
                  </a:ext>
                </a:extLst>
              </p:cNvPr>
              <p:cNvSpPr txBox="1"/>
              <p:nvPr/>
            </p:nvSpPr>
            <p:spPr bwMode="auto">
              <a:xfrm>
                <a:off x="7132363" y="3725458"/>
                <a:ext cx="3261274" cy="9077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̄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349" name="Object 45">
                <a:extLst>
                  <a:ext uri="{FF2B5EF4-FFF2-40B4-BE49-F238E27FC236}">
                    <a16:creationId xmlns:a16="http://schemas.microsoft.com/office/drawing/2014/main" id="{0FDAD0A3-767F-4DF3-83A2-07EBADD0A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32363" y="3725458"/>
                <a:ext cx="3261274" cy="9077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51" name="Объект 1">
                <a:extLst>
                  <a:ext uri="{FF2B5EF4-FFF2-40B4-BE49-F238E27FC236}">
                    <a16:creationId xmlns:a16="http://schemas.microsoft.com/office/drawing/2014/main" id="{D7E954F4-9707-4A69-B5C1-C92F3365AA7B}"/>
                  </a:ext>
                </a:extLst>
              </p:cNvPr>
              <p:cNvSpPr txBox="1"/>
              <p:nvPr/>
            </p:nvSpPr>
            <p:spPr bwMode="auto">
              <a:xfrm>
                <a:off x="2127250" y="4318000"/>
                <a:ext cx="317500" cy="481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351" name="Объект 1">
                <a:extLst>
                  <a:ext uri="{FF2B5EF4-FFF2-40B4-BE49-F238E27FC236}">
                    <a16:creationId xmlns:a16="http://schemas.microsoft.com/office/drawing/2014/main" id="{D7E954F4-9707-4A69-B5C1-C92F3365A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7250" y="4318000"/>
                <a:ext cx="317500" cy="481670"/>
              </a:xfrm>
              <a:prstGeom prst="rect">
                <a:avLst/>
              </a:prstGeom>
              <a:blipFill>
                <a:blip r:embed="rId14"/>
                <a:stretch>
                  <a:fillRect r="-15385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52" name="Объект 2">
                <a:extLst>
                  <a:ext uri="{FF2B5EF4-FFF2-40B4-BE49-F238E27FC236}">
                    <a16:creationId xmlns:a16="http://schemas.microsoft.com/office/drawing/2014/main" id="{A9EFA103-0D6B-4A74-B690-984D3275CCE0}"/>
                  </a:ext>
                </a:extLst>
              </p:cNvPr>
              <p:cNvSpPr txBox="1"/>
              <p:nvPr/>
            </p:nvSpPr>
            <p:spPr bwMode="auto">
              <a:xfrm>
                <a:off x="3286921" y="4060169"/>
                <a:ext cx="509586" cy="481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352" name="Объект 2">
                <a:extLst>
                  <a:ext uri="{FF2B5EF4-FFF2-40B4-BE49-F238E27FC236}">
                    <a16:creationId xmlns:a16="http://schemas.microsoft.com/office/drawing/2014/main" id="{A9EFA103-0D6B-4A74-B690-984D3275C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6921" y="4060169"/>
                <a:ext cx="509586" cy="48167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37" name="Rectangle 13">
            <a:extLst>
              <a:ext uri="{FF2B5EF4-FFF2-40B4-BE49-F238E27FC236}">
                <a16:creationId xmlns:a16="http://schemas.microsoft.com/office/drawing/2014/main" id="{A5DB248F-441F-42A4-9E74-10EC5E9CE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768" y="5623816"/>
            <a:ext cx="3600400" cy="981075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GB" sz="240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Object 9">
                <a:extLst>
                  <a:ext uri="{FF2B5EF4-FFF2-40B4-BE49-F238E27FC236}">
                    <a16:creationId xmlns:a16="http://schemas.microsoft.com/office/drawing/2014/main" id="{7D7B918F-BDCD-4C52-9DEE-8B6EFEC1F33F}"/>
                  </a:ext>
                </a:extLst>
              </p:cNvPr>
              <p:cNvSpPr txBox="1"/>
              <p:nvPr/>
            </p:nvSpPr>
            <p:spPr bwMode="auto">
              <a:xfrm>
                <a:off x="4222826" y="1753748"/>
                <a:ext cx="3480690" cy="4715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341" name="Object 9">
                <a:extLst>
                  <a:ext uri="{FF2B5EF4-FFF2-40B4-BE49-F238E27FC236}">
                    <a16:creationId xmlns:a16="http://schemas.microsoft.com/office/drawing/2014/main" id="{7D7B918F-BDCD-4C52-9DEE-8B6EFEC1F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2826" y="1753748"/>
                <a:ext cx="3480690" cy="471539"/>
              </a:xfrm>
              <a:prstGeom prst="rect">
                <a:avLst/>
              </a:prstGeom>
              <a:blipFill>
                <a:blip r:embed="rId2"/>
                <a:stretch>
                  <a:fillRect t="-3896" b="-389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2" name="Object 10">
                <a:extLst>
                  <a:ext uri="{FF2B5EF4-FFF2-40B4-BE49-F238E27FC236}">
                    <a16:creationId xmlns:a16="http://schemas.microsoft.com/office/drawing/2014/main" id="{5067ECE2-B9B9-4F7C-B606-CACEA7F73222}"/>
                  </a:ext>
                </a:extLst>
              </p:cNvPr>
              <p:cNvSpPr txBox="1"/>
              <p:nvPr/>
            </p:nvSpPr>
            <p:spPr bwMode="auto">
              <a:xfrm>
                <a:off x="2541588" y="2247901"/>
                <a:ext cx="8450956" cy="986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342" name="Object 10">
                <a:extLst>
                  <a:ext uri="{FF2B5EF4-FFF2-40B4-BE49-F238E27FC236}">
                    <a16:creationId xmlns:a16="http://schemas.microsoft.com/office/drawing/2014/main" id="{5067ECE2-B9B9-4F7C-B606-CACEA7F73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1588" y="2247901"/>
                <a:ext cx="8450956" cy="986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3" name="Object 11">
                <a:extLst>
                  <a:ext uri="{FF2B5EF4-FFF2-40B4-BE49-F238E27FC236}">
                    <a16:creationId xmlns:a16="http://schemas.microsoft.com/office/drawing/2014/main" id="{38221D84-DDF5-4D49-BB9C-769B061689D0}"/>
                  </a:ext>
                </a:extLst>
              </p:cNvPr>
              <p:cNvSpPr txBox="1"/>
              <p:nvPr/>
            </p:nvSpPr>
            <p:spPr bwMode="auto">
              <a:xfrm>
                <a:off x="2783632" y="3102507"/>
                <a:ext cx="4248472" cy="986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343" name="Object 11">
                <a:extLst>
                  <a:ext uri="{FF2B5EF4-FFF2-40B4-BE49-F238E27FC236}">
                    <a16:creationId xmlns:a16="http://schemas.microsoft.com/office/drawing/2014/main" id="{38221D84-DDF5-4D49-BB9C-769B06168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3632" y="3102507"/>
                <a:ext cx="4248472" cy="986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4" name="Object 12">
                <a:extLst>
                  <a:ext uri="{FF2B5EF4-FFF2-40B4-BE49-F238E27FC236}">
                    <a16:creationId xmlns:a16="http://schemas.microsoft.com/office/drawing/2014/main" id="{69CD2ADE-BFCB-4AD0-AE73-DE9AD33A2ECB}"/>
                  </a:ext>
                </a:extLst>
              </p:cNvPr>
              <p:cNvSpPr txBox="1"/>
              <p:nvPr/>
            </p:nvSpPr>
            <p:spPr bwMode="auto">
              <a:xfrm>
                <a:off x="6862762" y="4320845"/>
                <a:ext cx="2236590" cy="9036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344" name="Object 12">
                <a:extLst>
                  <a:ext uri="{FF2B5EF4-FFF2-40B4-BE49-F238E27FC236}">
                    <a16:creationId xmlns:a16="http://schemas.microsoft.com/office/drawing/2014/main" id="{69CD2ADE-BFCB-4AD0-AE73-DE9AD33A2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62762" y="4320845"/>
                <a:ext cx="2236590" cy="9036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5" name="Object 13">
                <a:extLst>
                  <a:ext uri="{FF2B5EF4-FFF2-40B4-BE49-F238E27FC236}">
                    <a16:creationId xmlns:a16="http://schemas.microsoft.com/office/drawing/2014/main" id="{545ED929-1C26-41BB-B522-F639BA7AEA2A}"/>
                  </a:ext>
                </a:extLst>
              </p:cNvPr>
              <p:cNvSpPr txBox="1"/>
              <p:nvPr/>
            </p:nvSpPr>
            <p:spPr bwMode="auto">
              <a:xfrm>
                <a:off x="4433711" y="5586094"/>
                <a:ext cx="3011143" cy="1017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ru-RU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345" name="Object 13">
                <a:extLst>
                  <a:ext uri="{FF2B5EF4-FFF2-40B4-BE49-F238E27FC236}">
                    <a16:creationId xmlns:a16="http://schemas.microsoft.com/office/drawing/2014/main" id="{545ED929-1C26-41BB-B522-F639BA7AE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3711" y="5586094"/>
                <a:ext cx="3011143" cy="10175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4">
            <a:extLst>
              <a:ext uri="{FF2B5EF4-FFF2-40B4-BE49-F238E27FC236}">
                <a16:creationId xmlns:a16="http://schemas.microsoft.com/office/drawing/2014/main" id="{2AAD21C7-4021-481A-A157-EECB7CA4D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46" y="2608"/>
            <a:ext cx="9137658" cy="609429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algn="ctr" eaLnBrk="0" hangingPunct="0">
              <a:defRPr/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14349" name="Text Box 17">
            <a:extLst>
              <a:ext uri="{FF2B5EF4-FFF2-40B4-BE49-F238E27FC236}">
                <a16:creationId xmlns:a16="http://schemas.microsoft.com/office/drawing/2014/main" id="{56D81EDF-BEE1-4A3D-993A-15876690C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346" y="25400"/>
            <a:ext cx="913130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ru-RU" sz="1800" b="1" dirty="0"/>
              <a:t>LINEAR REGRESSION MODEL WITHOUT INTERCEPT: DERIVING  COEFFICIENTS</a:t>
            </a:r>
            <a:endParaRPr lang="en-GB" altLang="ru-RU" sz="1600" dirty="0">
              <a:latin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92DEB9-EBC4-459F-9FA1-7C28DECB9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41" y="911044"/>
            <a:ext cx="9131318" cy="74428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GB" sz="2400"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53" name="Object 22">
                <a:extLst>
                  <a:ext uri="{FF2B5EF4-FFF2-40B4-BE49-F238E27FC236}">
                    <a16:creationId xmlns:a16="http://schemas.microsoft.com/office/drawing/2014/main" id="{BCC0900E-1271-4BE8-9BAA-6A9183831F31}"/>
                  </a:ext>
                </a:extLst>
              </p:cNvPr>
              <p:cNvSpPr txBox="1"/>
              <p:nvPr/>
            </p:nvSpPr>
            <p:spPr bwMode="auto">
              <a:xfrm>
                <a:off x="3359696" y="1048130"/>
                <a:ext cx="1946870" cy="368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353" name="Object 22">
                <a:extLst>
                  <a:ext uri="{FF2B5EF4-FFF2-40B4-BE49-F238E27FC236}">
                    <a16:creationId xmlns:a16="http://schemas.microsoft.com/office/drawing/2014/main" id="{BCC0900E-1271-4BE8-9BAA-6A9183831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9696" y="1048130"/>
                <a:ext cx="1946870" cy="368300"/>
              </a:xfrm>
              <a:prstGeom prst="rect">
                <a:avLst/>
              </a:prstGeom>
              <a:blipFill>
                <a:blip r:embed="rId7"/>
                <a:stretch>
                  <a:fillRect b="-51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54" name="Object 23">
                <a:extLst>
                  <a:ext uri="{FF2B5EF4-FFF2-40B4-BE49-F238E27FC236}">
                    <a16:creationId xmlns:a16="http://schemas.microsoft.com/office/drawing/2014/main" id="{E9068EC5-C72F-4F1F-B631-99299992A2DB}"/>
                  </a:ext>
                </a:extLst>
              </p:cNvPr>
              <p:cNvSpPr txBox="1"/>
              <p:nvPr/>
            </p:nvSpPr>
            <p:spPr bwMode="auto">
              <a:xfrm>
                <a:off x="6604099" y="1010981"/>
                <a:ext cx="1681509" cy="4816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354" name="Object 23">
                <a:extLst>
                  <a:ext uri="{FF2B5EF4-FFF2-40B4-BE49-F238E27FC236}">
                    <a16:creationId xmlns:a16="http://schemas.microsoft.com/office/drawing/2014/main" id="{E9068EC5-C72F-4F1F-B631-99299992A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4099" y="1010981"/>
                <a:ext cx="1681509" cy="4816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55" name="Text Box 16">
            <a:extLst>
              <a:ext uri="{FF2B5EF4-FFF2-40B4-BE49-F238E27FC236}">
                <a16:creationId xmlns:a16="http://schemas.microsoft.com/office/drawing/2014/main" id="{2B6BC55F-362A-49F2-8674-2A1CD9132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549276"/>
            <a:ext cx="6192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ru-RU" sz="1800" b="1">
                <a:cs typeface="Arial" panose="020B0604020202020204" pitchFamily="34" charset="0"/>
              </a:rPr>
              <a:t>True model                             Fitted model      </a:t>
            </a:r>
            <a:endParaRPr lang="en-US" altLang="ru-RU" sz="1800" b="1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56" name="Object 25">
                <a:extLst>
                  <a:ext uri="{FF2B5EF4-FFF2-40B4-BE49-F238E27FC236}">
                    <a16:creationId xmlns:a16="http://schemas.microsoft.com/office/drawing/2014/main" id="{7357AA53-2BE5-47B4-88F4-E3794104CFE2}"/>
                  </a:ext>
                </a:extLst>
              </p:cNvPr>
              <p:cNvSpPr txBox="1"/>
              <p:nvPr/>
            </p:nvSpPr>
            <p:spPr bwMode="auto">
              <a:xfrm>
                <a:off x="2783632" y="4320845"/>
                <a:ext cx="3770436" cy="986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356" name="Object 25">
                <a:extLst>
                  <a:ext uri="{FF2B5EF4-FFF2-40B4-BE49-F238E27FC236}">
                    <a16:creationId xmlns:a16="http://schemas.microsoft.com/office/drawing/2014/main" id="{7357AA53-2BE5-47B4-88F4-E3794104C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3632" y="4320845"/>
                <a:ext cx="3770436" cy="9866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D8EE0D1-37DE-4027-A991-51B6660395BF}"/>
              </a:ext>
            </a:extLst>
          </p:cNvPr>
          <p:cNvSpPr/>
          <p:nvPr/>
        </p:nvSpPr>
        <p:spPr bwMode="auto">
          <a:xfrm>
            <a:off x="1952626" y="592138"/>
            <a:ext cx="8296275" cy="48879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1846D13-8DEE-4EED-9478-48FFE6969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50" y="5525615"/>
            <a:ext cx="9144000" cy="1325145"/>
          </a:xfrm>
          <a:prstGeom prst="rect">
            <a:avLst/>
          </a:prstGeom>
          <a:solidFill>
            <a:srgbClr val="F8F8F8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15366" name="Text Box 5">
            <a:extLst>
              <a:ext uri="{FF2B5EF4-FFF2-40B4-BE49-F238E27FC236}">
                <a16:creationId xmlns:a16="http://schemas.microsoft.com/office/drawing/2014/main" id="{431146E0-9ECA-453F-AA82-638F9A14E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5589588"/>
            <a:ext cx="85693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ru-RU" sz="1600" b="1"/>
              <a:t>The slope coefficient implies that hourly earnings increase (on average) by $2.46 for each extra year of schooling.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ru-RU" sz="1600" b="1"/>
              <a:t>The negative intercept does not make any sense.</a:t>
            </a:r>
            <a:r>
              <a:rPr lang="en-GB" altLang="ru-RU" sz="1600"/>
              <a:t> </a:t>
            </a:r>
            <a:r>
              <a:rPr lang="en-GB" altLang="ru-RU" sz="1600" b="1"/>
              <a:t>We limit the interpretation to the range of the sample data.</a:t>
            </a:r>
            <a:r>
              <a:rPr lang="en-GB" altLang="ru-RU" sz="1600"/>
              <a:t> </a:t>
            </a:r>
            <a:r>
              <a:rPr lang="en-GB" altLang="ru-RU" sz="1600" b="1"/>
              <a:t>The true relationship may be nonlinear.</a:t>
            </a:r>
            <a:r>
              <a:rPr lang="en-GB" altLang="ru-RU" sz="1500" b="1"/>
              <a:t>  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9B5A6D7-5EB6-489F-A91E-78F00DBF6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"/>
            <a:ext cx="9144000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15370" name="Text Box 4">
            <a:extLst>
              <a:ext uri="{FF2B5EF4-FFF2-40B4-BE49-F238E27FC236}">
                <a16:creationId xmlns:a16="http://schemas.microsoft.com/office/drawing/2014/main" id="{5965B6E4-BA57-4EBD-BE7F-DA6B2DD23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25400"/>
            <a:ext cx="852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ru-RU" sz="1800" b="1"/>
              <a:t>INTERPRETATION OF A REGRESSION EQUATION</a:t>
            </a:r>
            <a:endParaRPr lang="en-GB" altLang="ru-RU" sz="1600">
              <a:latin typeface="Times New Roman" panose="02020603050405020304" pitchFamily="18" charset="0"/>
            </a:endParaRPr>
          </a:p>
        </p:txBody>
      </p:sp>
      <p:pic>
        <p:nvPicPr>
          <p:cNvPr id="15371" name="Picture 30">
            <a:extLst>
              <a:ext uri="{FF2B5EF4-FFF2-40B4-BE49-F238E27FC236}">
                <a16:creationId xmlns:a16="http://schemas.microsoft.com/office/drawing/2014/main" id="{5FB917E2-45E0-4472-8969-9E892591B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923" y="590550"/>
            <a:ext cx="8010525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6">
            <a:extLst>
              <a:ext uri="{FF2B5EF4-FFF2-40B4-BE49-F238E27FC236}">
                <a16:creationId xmlns:a16="http://schemas.microsoft.com/office/drawing/2014/main" id="{15B83B70-A2BE-4C26-B27C-BFEC76C8A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025" y="960825"/>
            <a:ext cx="333375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Arial" charset="0"/>
            </a:endParaRPr>
          </a:p>
        </p:txBody>
      </p:sp>
      <p:sp>
        <p:nvSpPr>
          <p:cNvPr id="15375" name="Text Box 15">
            <a:extLst>
              <a:ext uri="{FF2B5EF4-FFF2-40B4-BE49-F238E27FC236}">
                <a16:creationId xmlns:a16="http://schemas.microsoft.com/office/drawing/2014/main" id="{4834D3BF-4746-4021-AE31-C2FFDDB60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958851"/>
            <a:ext cx="266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/>
              <a:t>^</a:t>
            </a:r>
          </a:p>
        </p:txBody>
      </p:sp>
      <p:sp>
        <p:nvSpPr>
          <p:cNvPr id="15376" name="TextBox 16">
            <a:extLst>
              <a:ext uri="{FF2B5EF4-FFF2-40B4-BE49-F238E27FC236}">
                <a16:creationId xmlns:a16="http://schemas.microsoft.com/office/drawing/2014/main" id="{4D87B25C-83F3-4DC3-B3E0-230DE2303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639" y="1052513"/>
            <a:ext cx="3400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ru-RU" sz="1800" b="1" i="1" dirty="0"/>
              <a:t>EARNINGS</a:t>
            </a:r>
            <a:r>
              <a:rPr lang="en-GB" altLang="ru-RU" sz="1800" b="1" dirty="0"/>
              <a:t> = –13.93 + 2.46 </a:t>
            </a:r>
            <a:r>
              <a:rPr lang="en-GB" altLang="ru-RU" sz="1800" b="1" i="1" dirty="0"/>
              <a:t>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0">
            <a:extLst>
              <a:ext uri="{FF2B5EF4-FFF2-40B4-BE49-F238E27FC236}">
                <a16:creationId xmlns:a16="http://schemas.microsoft.com/office/drawing/2014/main" id="{56C71183-728D-4B1D-AF7C-F32AC32C3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1988841"/>
            <a:ext cx="9137650" cy="630535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lIns="0" tIns="0" rIns="0" bIns="0" anchor="ctr"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B98FBD61-5864-4ADB-9D0E-193362865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695950"/>
            <a:ext cx="9144000" cy="1162050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16392" name="Text Box 4">
            <a:extLst>
              <a:ext uri="{FF2B5EF4-FFF2-40B4-BE49-F238E27FC236}">
                <a16:creationId xmlns:a16="http://schemas.microsoft.com/office/drawing/2014/main" id="{19067042-32BE-4FDB-9F82-951B667AC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6" y="5835651"/>
            <a:ext cx="85328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1500" b="1"/>
              <a:t>The effect on the intercept: an exercise.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500" b="1"/>
              <a:t>The effect of a change in the units of measurement of </a:t>
            </a:r>
            <a:r>
              <a:rPr lang="en-US" altLang="ru-RU" sz="1500" b="1" i="1"/>
              <a:t>X:</a:t>
            </a:r>
            <a:r>
              <a:rPr lang="en-US" altLang="ru-RU" sz="1500" b="1"/>
              <a:t> an exercise.</a:t>
            </a:r>
            <a:r>
              <a:rPr lang="en-US" altLang="ru-RU" sz="1500"/>
              <a:t>  </a:t>
            </a:r>
            <a:endParaRPr lang="en-GB" altLang="ru-RU" sz="150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9CCB20D2-7EAF-4970-87A6-7F6B19711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628"/>
            <a:ext cx="9144000" cy="678857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16396" name="Text Box 16">
            <a:extLst>
              <a:ext uri="{FF2B5EF4-FFF2-40B4-BE49-F238E27FC236}">
                <a16:creationId xmlns:a16="http://schemas.microsoft.com/office/drawing/2014/main" id="{AFA025F7-3FFE-497E-A151-0E1C89FE6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649" y="175046"/>
            <a:ext cx="9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ru-RU" sz="1800" b="1" dirty="0">
                <a:solidFill>
                  <a:schemeClr val="tx2"/>
                </a:solidFill>
              </a:rPr>
              <a:t>CHANGES IN THE UNITS OF MEASUREMENT: LINEAR TRANSFORMATION OF Y</a:t>
            </a:r>
            <a:endParaRPr lang="en-GB" altLang="ru-RU" sz="16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97" name="Object 14">
                <a:extLst>
                  <a:ext uri="{FF2B5EF4-FFF2-40B4-BE49-F238E27FC236}">
                    <a16:creationId xmlns:a16="http://schemas.microsoft.com/office/drawing/2014/main" id="{AF8889B6-2DE7-447A-B337-D10FFBFC19EB}"/>
                  </a:ext>
                </a:extLst>
              </p:cNvPr>
              <p:cNvSpPr txBox="1"/>
              <p:nvPr/>
            </p:nvSpPr>
            <p:spPr bwMode="auto">
              <a:xfrm>
                <a:off x="1769046" y="3100091"/>
                <a:ext cx="8784206" cy="1723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̄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̄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̄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̄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̄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397" name="Object 14">
                <a:extLst>
                  <a:ext uri="{FF2B5EF4-FFF2-40B4-BE49-F238E27FC236}">
                    <a16:creationId xmlns:a16="http://schemas.microsoft.com/office/drawing/2014/main" id="{AF8889B6-2DE7-447A-B337-D10FFBFC1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9046" y="3100091"/>
                <a:ext cx="8784206" cy="17231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98" name="Object 18">
                <a:extLst>
                  <a:ext uri="{FF2B5EF4-FFF2-40B4-BE49-F238E27FC236}">
                    <a16:creationId xmlns:a16="http://schemas.microsoft.com/office/drawing/2014/main" id="{6A35DBA8-D907-4907-B7D5-81E3D85CD692}"/>
                  </a:ext>
                </a:extLst>
              </p:cNvPr>
              <p:cNvSpPr txBox="1"/>
              <p:nvPr/>
            </p:nvSpPr>
            <p:spPr bwMode="auto">
              <a:xfrm>
                <a:off x="3690194" y="2094558"/>
                <a:ext cx="2160538" cy="41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398" name="Object 18">
                <a:extLst>
                  <a:ext uri="{FF2B5EF4-FFF2-40B4-BE49-F238E27FC236}">
                    <a16:creationId xmlns:a16="http://schemas.microsoft.com/office/drawing/2014/main" id="{6A35DBA8-D907-4907-B7D5-81E3D85CD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0194" y="2094558"/>
                <a:ext cx="2160538" cy="419100"/>
              </a:xfrm>
              <a:prstGeom prst="rect">
                <a:avLst/>
              </a:prstGeom>
              <a:blipFill>
                <a:blip r:embed="rId3"/>
                <a:stretch>
                  <a:fillRect b="-17647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40">
            <a:extLst>
              <a:ext uri="{FF2B5EF4-FFF2-40B4-BE49-F238E27FC236}">
                <a16:creationId xmlns:a16="http://schemas.microsoft.com/office/drawing/2014/main" id="{F0146927-172B-43E2-ACE8-0E484738E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649" y="841375"/>
            <a:ext cx="9144000" cy="10800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lIns="0" tIns="0" rIns="0" bIns="0" anchor="ctr"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02" name="Object 22">
                <a:extLst>
                  <a:ext uri="{FF2B5EF4-FFF2-40B4-BE49-F238E27FC236}">
                    <a16:creationId xmlns:a16="http://schemas.microsoft.com/office/drawing/2014/main" id="{E27583DE-3A90-4F66-8F46-6EB7F87014FF}"/>
                  </a:ext>
                </a:extLst>
              </p:cNvPr>
              <p:cNvSpPr txBox="1"/>
              <p:nvPr/>
            </p:nvSpPr>
            <p:spPr bwMode="auto">
              <a:xfrm>
                <a:off x="6846758" y="947089"/>
                <a:ext cx="3425825" cy="9077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̄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402" name="Object 22">
                <a:extLst>
                  <a:ext uri="{FF2B5EF4-FFF2-40B4-BE49-F238E27FC236}">
                    <a16:creationId xmlns:a16="http://schemas.microsoft.com/office/drawing/2014/main" id="{E27583DE-3A90-4F66-8F46-6EB7F8701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6758" y="947089"/>
                <a:ext cx="3425825" cy="9077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03" name="Object 23">
                <a:extLst>
                  <a:ext uri="{FF2B5EF4-FFF2-40B4-BE49-F238E27FC236}">
                    <a16:creationId xmlns:a16="http://schemas.microsoft.com/office/drawing/2014/main" id="{E3EA5CCE-324C-439E-A04A-D7B460B3F5CD}"/>
                  </a:ext>
                </a:extLst>
              </p:cNvPr>
              <p:cNvSpPr txBox="1"/>
              <p:nvPr/>
            </p:nvSpPr>
            <p:spPr bwMode="auto">
              <a:xfrm>
                <a:off x="3545418" y="965199"/>
                <a:ext cx="2910621" cy="374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403" name="Object 23">
                <a:extLst>
                  <a:ext uri="{FF2B5EF4-FFF2-40B4-BE49-F238E27FC236}">
                    <a16:creationId xmlns:a16="http://schemas.microsoft.com/office/drawing/2014/main" id="{E3EA5CCE-324C-439E-A04A-D7B460B3F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5418" y="965199"/>
                <a:ext cx="2910621" cy="374650"/>
              </a:xfrm>
              <a:prstGeom prst="rect">
                <a:avLst/>
              </a:prstGeom>
              <a:blipFill>
                <a:blip r:embed="rId5"/>
                <a:stretch>
                  <a:fillRect b="-46774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04" name="Object 24">
                <a:extLst>
                  <a:ext uri="{FF2B5EF4-FFF2-40B4-BE49-F238E27FC236}">
                    <a16:creationId xmlns:a16="http://schemas.microsoft.com/office/drawing/2014/main" id="{CC0619EB-390B-4A78-B9D9-29FBBC8C3164}"/>
                  </a:ext>
                </a:extLst>
              </p:cNvPr>
              <p:cNvSpPr txBox="1"/>
              <p:nvPr/>
            </p:nvSpPr>
            <p:spPr bwMode="auto">
              <a:xfrm>
                <a:off x="3449637" y="1400964"/>
                <a:ext cx="2435225" cy="5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404" name="Object 24">
                <a:extLst>
                  <a:ext uri="{FF2B5EF4-FFF2-40B4-BE49-F238E27FC236}">
                    <a16:creationId xmlns:a16="http://schemas.microsoft.com/office/drawing/2014/main" id="{CC0619EB-390B-4A78-B9D9-29FBBC8C3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9637" y="1400964"/>
                <a:ext cx="2435225" cy="508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05" name="Object 25">
                <a:extLst>
                  <a:ext uri="{FF2B5EF4-FFF2-40B4-BE49-F238E27FC236}">
                    <a16:creationId xmlns:a16="http://schemas.microsoft.com/office/drawing/2014/main" id="{06224C8E-C748-4539-B55E-F3A78B6CCDE9}"/>
                  </a:ext>
                </a:extLst>
              </p:cNvPr>
              <p:cNvSpPr txBox="1"/>
              <p:nvPr/>
            </p:nvSpPr>
            <p:spPr bwMode="auto">
              <a:xfrm>
                <a:off x="6828671" y="2080265"/>
                <a:ext cx="2376512" cy="4904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405" name="Object 25">
                <a:extLst>
                  <a:ext uri="{FF2B5EF4-FFF2-40B4-BE49-F238E27FC236}">
                    <a16:creationId xmlns:a16="http://schemas.microsoft.com/office/drawing/2014/main" id="{06224C8E-C748-4539-B55E-F3A78B6CC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8671" y="2080265"/>
                <a:ext cx="2376512" cy="490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>
            <a:extLst>
              <a:ext uri="{FF2B5EF4-FFF2-40B4-BE49-F238E27FC236}">
                <a16:creationId xmlns:a16="http://schemas.microsoft.com/office/drawing/2014/main" id="{2BF67726-A119-4CD9-AD9D-2A90C657F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5695950"/>
            <a:ext cx="9324528" cy="1162050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B130BDC4-DDF7-467B-A494-77C090418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025356"/>
            <a:ext cx="9144004" cy="474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ru-RU" sz="1500" b="1" dirty="0"/>
              <a:t>The intercept is now the fitted value of </a:t>
            </a:r>
            <a:r>
              <a:rPr lang="en-GB" altLang="ru-RU" sz="1500" b="1" i="1" dirty="0"/>
              <a:t>Y</a:t>
            </a:r>
            <a:r>
              <a:rPr lang="en-GB" altLang="ru-RU" sz="1500" b="1" dirty="0"/>
              <a:t> at the sample mean of </a:t>
            </a:r>
            <a:r>
              <a:rPr lang="en-GB" altLang="ru-RU" sz="1500" b="1" i="1" dirty="0"/>
              <a:t>X,</a:t>
            </a:r>
            <a:r>
              <a:rPr lang="ru-RU" altLang="ru-RU" sz="1500" b="1" i="1" dirty="0"/>
              <a:t> </a:t>
            </a:r>
            <a:r>
              <a:rPr lang="en-GB" altLang="ru-RU" sz="1500" b="1" dirty="0"/>
              <a:t>this is the sample mean of </a:t>
            </a:r>
            <a:r>
              <a:rPr lang="en-GB" altLang="ru-RU" sz="1500" b="1" i="1" dirty="0"/>
              <a:t>Y.</a:t>
            </a:r>
            <a:endParaRPr lang="en-GB" altLang="ru-RU" sz="1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4" name="Object 7">
                <a:extLst>
                  <a:ext uri="{FF2B5EF4-FFF2-40B4-BE49-F238E27FC236}">
                    <a16:creationId xmlns:a16="http://schemas.microsoft.com/office/drawing/2014/main" id="{9CF8AD12-9BE7-4EAE-B813-448C2C1294E1}"/>
                  </a:ext>
                </a:extLst>
              </p:cNvPr>
              <p:cNvSpPr txBox="1"/>
              <p:nvPr/>
            </p:nvSpPr>
            <p:spPr bwMode="auto">
              <a:xfrm>
                <a:off x="2324100" y="3110398"/>
                <a:ext cx="6235698" cy="1847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̄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414" name="Object 7">
                <a:extLst>
                  <a:ext uri="{FF2B5EF4-FFF2-40B4-BE49-F238E27FC236}">
                    <a16:creationId xmlns:a16="http://schemas.microsoft.com/office/drawing/2014/main" id="{9CF8AD12-9BE7-4EAE-B813-448C2C129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4100" y="3110398"/>
                <a:ext cx="6235698" cy="18473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15" name="Object 8">
                <a:extLst>
                  <a:ext uri="{FF2B5EF4-FFF2-40B4-BE49-F238E27FC236}">
                    <a16:creationId xmlns:a16="http://schemas.microsoft.com/office/drawing/2014/main" id="{A4B2F992-3607-443B-97A4-E29CE2BE6278}"/>
                  </a:ext>
                </a:extLst>
              </p:cNvPr>
              <p:cNvSpPr txBox="1"/>
              <p:nvPr/>
            </p:nvSpPr>
            <p:spPr bwMode="auto">
              <a:xfrm>
                <a:off x="2619375" y="5042509"/>
                <a:ext cx="3071813" cy="4819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̄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415" name="Object 8">
                <a:extLst>
                  <a:ext uri="{FF2B5EF4-FFF2-40B4-BE49-F238E27FC236}">
                    <a16:creationId xmlns:a16="http://schemas.microsoft.com/office/drawing/2014/main" id="{A4B2F992-3607-443B-97A4-E29CE2BE6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9375" y="5042509"/>
                <a:ext cx="3071813" cy="4819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4">
            <a:extLst>
              <a:ext uri="{FF2B5EF4-FFF2-40B4-BE49-F238E27FC236}">
                <a16:creationId xmlns:a16="http://schemas.microsoft.com/office/drawing/2014/main" id="{A50F9CE4-FD51-4E58-AEC1-280F2604E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46" y="4671"/>
            <a:ext cx="9137658" cy="749829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17419" name="Text Box 16">
            <a:extLst>
              <a:ext uri="{FF2B5EF4-FFF2-40B4-BE49-F238E27FC236}">
                <a16:creationId xmlns:a16="http://schemas.microsoft.com/office/drawing/2014/main" id="{91553600-AB59-46A2-BD65-55C6F24BC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197938"/>
            <a:ext cx="9137653" cy="37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ru-RU" sz="1800" b="1" dirty="0">
                <a:solidFill>
                  <a:schemeClr val="tx2"/>
                </a:solidFill>
              </a:rPr>
              <a:t>CHANGES IN THE UNITS OF MEASUREMENT: X* AS DEVIATION FROM THE MEAN</a:t>
            </a:r>
          </a:p>
          <a:p>
            <a:pPr algn="ctr">
              <a:spcBef>
                <a:spcPct val="50000"/>
              </a:spcBef>
              <a:buFontTx/>
              <a:buNone/>
            </a:pPr>
            <a:endParaRPr lang="en-GB" altLang="ru-RU" sz="1600" dirty="0">
              <a:latin typeface="Times New Roman" panose="02020603050405020304" pitchFamily="18" charset="0"/>
            </a:endParaRPr>
          </a:p>
        </p:txBody>
      </p:sp>
      <p:sp>
        <p:nvSpPr>
          <p:cNvPr id="19" name="Rectangle 40">
            <a:extLst>
              <a:ext uri="{FF2B5EF4-FFF2-40B4-BE49-F238E27FC236}">
                <a16:creationId xmlns:a16="http://schemas.microsoft.com/office/drawing/2014/main" id="{F9BFC137-B33C-41EA-B0C8-02719D439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49" y="912812"/>
            <a:ext cx="9144000" cy="10800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lIns="0" tIns="0" rIns="0" bIns="0" anchor="ctr"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23" name="Object 16">
                <a:extLst>
                  <a:ext uri="{FF2B5EF4-FFF2-40B4-BE49-F238E27FC236}">
                    <a16:creationId xmlns:a16="http://schemas.microsoft.com/office/drawing/2014/main" id="{C723C602-EFC7-4A20-BA6F-5D79CA1D56C2}"/>
                  </a:ext>
                </a:extLst>
              </p:cNvPr>
              <p:cNvSpPr txBox="1"/>
              <p:nvPr/>
            </p:nvSpPr>
            <p:spPr bwMode="auto">
              <a:xfrm>
                <a:off x="6754814" y="1052513"/>
                <a:ext cx="3301626" cy="9077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̄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423" name="Object 16">
                <a:extLst>
                  <a:ext uri="{FF2B5EF4-FFF2-40B4-BE49-F238E27FC236}">
                    <a16:creationId xmlns:a16="http://schemas.microsoft.com/office/drawing/2014/main" id="{C723C602-EFC7-4A20-BA6F-5D79CA1D5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54814" y="1052513"/>
                <a:ext cx="3301626" cy="9077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24" name="Object 17">
                <a:extLst>
                  <a:ext uri="{FF2B5EF4-FFF2-40B4-BE49-F238E27FC236}">
                    <a16:creationId xmlns:a16="http://schemas.microsoft.com/office/drawing/2014/main" id="{4413C853-24FB-4FB1-ABC3-3DC789D94E1C}"/>
                  </a:ext>
                </a:extLst>
              </p:cNvPr>
              <p:cNvSpPr txBox="1"/>
              <p:nvPr/>
            </p:nvSpPr>
            <p:spPr bwMode="auto">
              <a:xfrm>
                <a:off x="3287712" y="908050"/>
                <a:ext cx="295230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424" name="Object 17">
                <a:extLst>
                  <a:ext uri="{FF2B5EF4-FFF2-40B4-BE49-F238E27FC236}">
                    <a16:creationId xmlns:a16="http://schemas.microsoft.com/office/drawing/2014/main" id="{4413C853-24FB-4FB1-ABC3-3DC789D94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7712" y="908050"/>
                <a:ext cx="2952303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25" name="Object 18">
                <a:extLst>
                  <a:ext uri="{FF2B5EF4-FFF2-40B4-BE49-F238E27FC236}">
                    <a16:creationId xmlns:a16="http://schemas.microsoft.com/office/drawing/2014/main" id="{8EF93C52-E17C-470E-B971-71730ACE3605}"/>
                  </a:ext>
                </a:extLst>
              </p:cNvPr>
              <p:cNvSpPr txBox="1"/>
              <p:nvPr/>
            </p:nvSpPr>
            <p:spPr bwMode="auto">
              <a:xfrm>
                <a:off x="3360480" y="1452812"/>
                <a:ext cx="2159455" cy="481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425" name="Object 18">
                <a:extLst>
                  <a:ext uri="{FF2B5EF4-FFF2-40B4-BE49-F238E27FC236}">
                    <a16:creationId xmlns:a16="http://schemas.microsoft.com/office/drawing/2014/main" id="{8EF93C52-E17C-470E-B971-71730ACE3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0480" y="1452812"/>
                <a:ext cx="2159455" cy="4816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0">
            <a:extLst>
              <a:ext uri="{FF2B5EF4-FFF2-40B4-BE49-F238E27FC236}">
                <a16:creationId xmlns:a16="http://schemas.microsoft.com/office/drawing/2014/main" id="{7CF31278-C946-45DD-8284-1716E033E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175" y="2398714"/>
            <a:ext cx="9144000" cy="587374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lIns="0" tIns="0" rIns="0" bIns="0" anchor="ctr"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29" name="Object 25">
                <a:extLst>
                  <a:ext uri="{FF2B5EF4-FFF2-40B4-BE49-F238E27FC236}">
                    <a16:creationId xmlns:a16="http://schemas.microsoft.com/office/drawing/2014/main" id="{BAA34196-ADA5-4108-A749-73A01E4B8B37}"/>
                  </a:ext>
                </a:extLst>
              </p:cNvPr>
              <p:cNvSpPr txBox="1"/>
              <p:nvPr/>
            </p:nvSpPr>
            <p:spPr bwMode="auto">
              <a:xfrm>
                <a:off x="3360481" y="2413615"/>
                <a:ext cx="2010420" cy="4702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429" name="Object 25">
                <a:extLst>
                  <a:ext uri="{FF2B5EF4-FFF2-40B4-BE49-F238E27FC236}">
                    <a16:creationId xmlns:a16="http://schemas.microsoft.com/office/drawing/2014/main" id="{BAA34196-ADA5-4108-A749-73A01E4B8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0481" y="2413615"/>
                <a:ext cx="2010420" cy="470257"/>
              </a:xfrm>
              <a:prstGeom prst="rect">
                <a:avLst/>
              </a:prstGeom>
              <a:blipFill>
                <a:blip r:embed="rId7"/>
                <a:stretch>
                  <a:fillRect r="-2424" b="-5195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30" name="Object 26">
                <a:extLst>
                  <a:ext uri="{FF2B5EF4-FFF2-40B4-BE49-F238E27FC236}">
                    <a16:creationId xmlns:a16="http://schemas.microsoft.com/office/drawing/2014/main" id="{D473888D-AA4A-491C-9F58-2EFEA2BE4B36}"/>
                  </a:ext>
                </a:extLst>
              </p:cNvPr>
              <p:cNvSpPr txBox="1"/>
              <p:nvPr/>
            </p:nvSpPr>
            <p:spPr bwMode="auto">
              <a:xfrm>
                <a:off x="6850557" y="2447173"/>
                <a:ext cx="2375993" cy="4904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430" name="Object 26">
                <a:extLst>
                  <a:ext uri="{FF2B5EF4-FFF2-40B4-BE49-F238E27FC236}">
                    <a16:creationId xmlns:a16="http://schemas.microsoft.com/office/drawing/2014/main" id="{D473888D-AA4A-491C-9F58-2EFEA2BE4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0557" y="2447173"/>
                <a:ext cx="2375993" cy="4904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40">
            <a:extLst>
              <a:ext uri="{FF2B5EF4-FFF2-40B4-BE49-F238E27FC236}">
                <a16:creationId xmlns:a16="http://schemas.microsoft.com/office/drawing/2014/main" id="{50427EDF-AB72-4CF3-9CFA-609034399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4450" y="3876676"/>
            <a:ext cx="1554038" cy="466725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lIns="0" tIns="0" rIns="0" bIns="0" anchor="ctr"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34" name="Object 30">
                <a:extLst>
                  <a:ext uri="{FF2B5EF4-FFF2-40B4-BE49-F238E27FC236}">
                    <a16:creationId xmlns:a16="http://schemas.microsoft.com/office/drawing/2014/main" id="{642C3D6B-5851-4A13-87DD-8D64FF32293B}"/>
                  </a:ext>
                </a:extLst>
              </p:cNvPr>
              <p:cNvSpPr txBox="1"/>
              <p:nvPr/>
            </p:nvSpPr>
            <p:spPr bwMode="auto">
              <a:xfrm>
                <a:off x="9019318" y="3871383"/>
                <a:ext cx="138430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̄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434" name="Object 30">
                <a:extLst>
                  <a:ext uri="{FF2B5EF4-FFF2-40B4-BE49-F238E27FC236}">
                    <a16:creationId xmlns:a16="http://schemas.microsoft.com/office/drawing/2014/main" id="{642C3D6B-5851-4A13-87DD-8D64FF322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19318" y="3871383"/>
                <a:ext cx="138430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5">
            <a:extLst>
              <a:ext uri="{FF2B5EF4-FFF2-40B4-BE49-F238E27FC236}">
                <a16:creationId xmlns:a16="http://schemas.microsoft.com/office/drawing/2014/main" id="{C2CACD19-D868-418F-98D7-E2FEFFE86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520" y="6007459"/>
            <a:ext cx="2369368" cy="549500"/>
          </a:xfrm>
          <a:prstGeom prst="rect">
            <a:avLst/>
          </a:prstGeom>
          <a:solidFill>
            <a:srgbClr val="FBFCFF"/>
          </a:solidFill>
          <a:ln>
            <a:noFill/>
          </a:ln>
          <a:effectLst>
            <a:innerShdw blurRad="114300">
              <a:srgbClr val="0066CC"/>
            </a:innerShdw>
          </a:effectLst>
        </p:spPr>
        <p:txBody>
          <a:bodyPr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66058EC5-00BE-4E25-BEBD-79D40D792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51250"/>
            <a:ext cx="9144000" cy="5760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40" name="Object 13">
                <a:extLst>
                  <a:ext uri="{FF2B5EF4-FFF2-40B4-BE49-F238E27FC236}">
                    <a16:creationId xmlns:a16="http://schemas.microsoft.com/office/drawing/2014/main" id="{DFEE52C7-45F1-4AC1-B2B8-66C89267C49C}"/>
                  </a:ext>
                </a:extLst>
              </p:cNvPr>
              <p:cNvSpPr txBox="1"/>
              <p:nvPr/>
            </p:nvSpPr>
            <p:spPr bwMode="auto">
              <a:xfrm>
                <a:off x="5561014" y="628650"/>
                <a:ext cx="1183430" cy="473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440" name="Object 13">
                <a:extLst>
                  <a:ext uri="{FF2B5EF4-FFF2-40B4-BE49-F238E27FC236}">
                    <a16:creationId xmlns:a16="http://schemas.microsoft.com/office/drawing/2014/main" id="{DFEE52C7-45F1-4AC1-B2B8-66C89267C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1014" y="628650"/>
                <a:ext cx="1183430" cy="4730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1" name="Text Box 23">
            <a:extLst>
              <a:ext uri="{FF2B5EF4-FFF2-40B4-BE49-F238E27FC236}">
                <a16:creationId xmlns:a16="http://schemas.microsoft.com/office/drawing/2014/main" id="{628A0264-4196-46BE-A6D2-60CBFDF0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051" y="650875"/>
            <a:ext cx="303212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tabLst>
                <a:tab pos="974725" algn="l"/>
                <a:tab pos="16557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974725" algn="l"/>
                <a:tab pos="16557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974725" algn="l"/>
                <a:tab pos="1655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/>
              <a:t>Four useful results:    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42" name="Object 17">
                <a:extLst>
                  <a:ext uri="{FF2B5EF4-FFF2-40B4-BE49-F238E27FC236}">
                    <a16:creationId xmlns:a16="http://schemas.microsoft.com/office/drawing/2014/main" id="{C7AACF45-8032-47F3-8789-6F1B63B2F26F}"/>
                  </a:ext>
                </a:extLst>
              </p:cNvPr>
              <p:cNvSpPr txBox="1"/>
              <p:nvPr/>
            </p:nvSpPr>
            <p:spPr bwMode="auto">
              <a:xfrm>
                <a:off x="2207568" y="2173978"/>
                <a:ext cx="4968477" cy="986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442" name="Object 17">
                <a:extLst>
                  <a:ext uri="{FF2B5EF4-FFF2-40B4-BE49-F238E27FC236}">
                    <a16:creationId xmlns:a16="http://schemas.microsoft.com/office/drawing/2014/main" id="{C7AACF45-8032-47F3-8789-6F1B63B2F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7568" y="2173978"/>
                <a:ext cx="4968477" cy="986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43" name="Object 18">
                <a:extLst>
                  <a:ext uri="{FF2B5EF4-FFF2-40B4-BE49-F238E27FC236}">
                    <a16:creationId xmlns:a16="http://schemas.microsoft.com/office/drawing/2014/main" id="{A543EF88-87CD-483D-9EBB-502EA3A06097}"/>
                  </a:ext>
                </a:extLst>
              </p:cNvPr>
              <p:cNvSpPr txBox="1"/>
              <p:nvPr/>
            </p:nvSpPr>
            <p:spPr bwMode="auto">
              <a:xfrm>
                <a:off x="2279651" y="3116718"/>
                <a:ext cx="5400600" cy="986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443" name="Object 18">
                <a:extLst>
                  <a:ext uri="{FF2B5EF4-FFF2-40B4-BE49-F238E27FC236}">
                    <a16:creationId xmlns:a16="http://schemas.microsoft.com/office/drawing/2014/main" id="{A543EF88-87CD-483D-9EBB-502EA3A06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9651" y="3116718"/>
                <a:ext cx="5400600" cy="986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44" name="Object 21">
                <a:extLst>
                  <a:ext uri="{FF2B5EF4-FFF2-40B4-BE49-F238E27FC236}">
                    <a16:creationId xmlns:a16="http://schemas.microsoft.com/office/drawing/2014/main" id="{2E319A58-6EDA-4088-8AB9-2DCFB7EE2AB3}"/>
                  </a:ext>
                </a:extLst>
              </p:cNvPr>
              <p:cNvSpPr txBox="1"/>
              <p:nvPr/>
            </p:nvSpPr>
            <p:spPr bwMode="auto">
              <a:xfrm>
                <a:off x="2286000" y="4206875"/>
                <a:ext cx="3810000" cy="1269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acc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̄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̄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444" name="Object 21">
                <a:extLst>
                  <a:ext uri="{FF2B5EF4-FFF2-40B4-BE49-F238E27FC236}">
                    <a16:creationId xmlns:a16="http://schemas.microsoft.com/office/drawing/2014/main" id="{2E319A58-6EDA-4088-8AB9-2DCFB7EE2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4206875"/>
                <a:ext cx="3810000" cy="12699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45" name="Object 22">
                <a:extLst>
                  <a:ext uri="{FF2B5EF4-FFF2-40B4-BE49-F238E27FC236}">
                    <a16:creationId xmlns:a16="http://schemas.microsoft.com/office/drawing/2014/main" id="{9EB8FCDD-E614-479A-B53C-E9B1C98216E0}"/>
                  </a:ext>
                </a:extLst>
              </p:cNvPr>
              <p:cNvSpPr txBox="1"/>
              <p:nvPr/>
            </p:nvSpPr>
            <p:spPr bwMode="auto">
              <a:xfrm>
                <a:off x="2351584" y="1643357"/>
                <a:ext cx="4392860" cy="4816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445" name="Object 22">
                <a:extLst>
                  <a:ext uri="{FF2B5EF4-FFF2-40B4-BE49-F238E27FC236}">
                    <a16:creationId xmlns:a16="http://schemas.microsoft.com/office/drawing/2014/main" id="{9EB8FCDD-E614-479A-B53C-E9B1C9821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1584" y="1643357"/>
                <a:ext cx="4392860" cy="4816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4">
            <a:extLst>
              <a:ext uri="{FF2B5EF4-FFF2-40B4-BE49-F238E27FC236}">
                <a16:creationId xmlns:a16="http://schemas.microsoft.com/office/drawing/2014/main" id="{CCEDE261-1202-425E-A7FD-92C30D2F0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"/>
            <a:ext cx="9144000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18449" name="Text Box 4">
            <a:extLst>
              <a:ext uri="{FF2B5EF4-FFF2-40B4-BE49-F238E27FC236}">
                <a16:creationId xmlns:a16="http://schemas.microsoft.com/office/drawing/2014/main" id="{8178678E-3906-4D85-9D49-AD2C7FC24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67973"/>
            <a:ext cx="852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ru-RU" sz="1800" b="1" dirty="0"/>
              <a:t>GOODNESS OF FIT</a:t>
            </a:r>
            <a:endParaRPr lang="en-GB" altLang="ru-RU" sz="16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50" name="Object 27">
                <a:extLst>
                  <a:ext uri="{FF2B5EF4-FFF2-40B4-BE49-F238E27FC236}">
                    <a16:creationId xmlns:a16="http://schemas.microsoft.com/office/drawing/2014/main" id="{C25C1715-C5C3-4F49-A4B2-3F177C9110E1}"/>
                  </a:ext>
                </a:extLst>
              </p:cNvPr>
              <p:cNvSpPr txBox="1"/>
              <p:nvPr/>
            </p:nvSpPr>
            <p:spPr bwMode="auto">
              <a:xfrm>
                <a:off x="2718520" y="6041374"/>
                <a:ext cx="2369368" cy="481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450" name="Object 27">
                <a:extLst>
                  <a:ext uri="{FF2B5EF4-FFF2-40B4-BE49-F238E27FC236}">
                    <a16:creationId xmlns:a16="http://schemas.microsoft.com/office/drawing/2014/main" id="{C25C1715-C5C3-4F49-A4B2-3F177C911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8520" y="6041374"/>
                <a:ext cx="2369368" cy="4816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Object 5">
                <a:extLst>
                  <a:ext uri="{FF2B5EF4-FFF2-40B4-BE49-F238E27FC236}">
                    <a16:creationId xmlns:a16="http://schemas.microsoft.com/office/drawing/2014/main" id="{185F0599-BB7F-4417-8515-A01CE8C4B673}"/>
                  </a:ext>
                </a:extLst>
              </p:cNvPr>
              <p:cNvSpPr txBox="1"/>
              <p:nvPr/>
            </p:nvSpPr>
            <p:spPr bwMode="auto">
              <a:xfrm>
                <a:off x="4713288" y="1594168"/>
                <a:ext cx="4263032" cy="9866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458" name="Object 5">
                <a:extLst>
                  <a:ext uri="{FF2B5EF4-FFF2-40B4-BE49-F238E27FC236}">
                    <a16:creationId xmlns:a16="http://schemas.microsoft.com/office/drawing/2014/main" id="{185F0599-BB7F-4417-8515-A01CE8C4B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3288" y="1594168"/>
                <a:ext cx="4263032" cy="9866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Object 6">
                <a:extLst>
                  <a:ext uri="{FF2B5EF4-FFF2-40B4-BE49-F238E27FC236}">
                    <a16:creationId xmlns:a16="http://schemas.microsoft.com/office/drawing/2014/main" id="{38A702BD-D493-4F90-8077-3E91716CF09F}"/>
                  </a:ext>
                </a:extLst>
              </p:cNvPr>
              <p:cNvSpPr txBox="1"/>
              <p:nvPr/>
            </p:nvSpPr>
            <p:spPr bwMode="auto">
              <a:xfrm>
                <a:off x="6747663" y="2766100"/>
                <a:ext cx="1862392" cy="5221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459" name="Object 6">
                <a:extLst>
                  <a:ext uri="{FF2B5EF4-FFF2-40B4-BE49-F238E27FC236}">
                    <a16:creationId xmlns:a16="http://schemas.microsoft.com/office/drawing/2014/main" id="{38A702BD-D493-4F90-8077-3E91716CF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7663" y="2766100"/>
                <a:ext cx="1862392" cy="522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Object 9">
                <a:extLst>
                  <a:ext uri="{FF2B5EF4-FFF2-40B4-BE49-F238E27FC236}">
                    <a16:creationId xmlns:a16="http://schemas.microsoft.com/office/drawing/2014/main" id="{E4B753A0-F78B-4D98-BD31-EC06EAB666EE}"/>
                  </a:ext>
                </a:extLst>
              </p:cNvPr>
              <p:cNvSpPr txBox="1"/>
              <p:nvPr/>
            </p:nvSpPr>
            <p:spPr bwMode="auto">
              <a:xfrm>
                <a:off x="1999465" y="1783983"/>
                <a:ext cx="1859410" cy="4715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460" name="Object 9">
                <a:extLst>
                  <a:ext uri="{FF2B5EF4-FFF2-40B4-BE49-F238E27FC236}">
                    <a16:creationId xmlns:a16="http://schemas.microsoft.com/office/drawing/2014/main" id="{E4B753A0-F78B-4D98-BD31-EC06EAB66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9465" y="1783983"/>
                <a:ext cx="1859410" cy="471539"/>
              </a:xfrm>
              <a:prstGeom prst="rect">
                <a:avLst/>
              </a:prstGeom>
              <a:blipFill>
                <a:blip r:embed="rId4"/>
                <a:stretch>
                  <a:fillRect t="-3896" r="-12131" b="-389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1" name="Object 10">
                <a:extLst>
                  <a:ext uri="{FF2B5EF4-FFF2-40B4-BE49-F238E27FC236}">
                    <a16:creationId xmlns:a16="http://schemas.microsoft.com/office/drawing/2014/main" id="{A7A6A6D4-5282-4E3A-9693-081383276610}"/>
                  </a:ext>
                </a:extLst>
              </p:cNvPr>
              <p:cNvSpPr txBox="1"/>
              <p:nvPr/>
            </p:nvSpPr>
            <p:spPr bwMode="auto">
              <a:xfrm>
                <a:off x="1788318" y="2583514"/>
                <a:ext cx="4595714" cy="9866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461" name="Object 10">
                <a:extLst>
                  <a:ext uri="{FF2B5EF4-FFF2-40B4-BE49-F238E27FC236}">
                    <a16:creationId xmlns:a16="http://schemas.microsoft.com/office/drawing/2014/main" id="{A7A6A6D4-5282-4E3A-9693-081383276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8318" y="2583514"/>
                <a:ext cx="4595714" cy="986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16">
            <a:extLst>
              <a:ext uri="{FF2B5EF4-FFF2-40B4-BE49-F238E27FC236}">
                <a16:creationId xmlns:a16="http://schemas.microsoft.com/office/drawing/2014/main" id="{DB4C1280-DC3D-4A9C-88D6-94B27523A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6" y="342348"/>
            <a:ext cx="9144000" cy="1010756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19465" name="Text Box 23">
            <a:extLst>
              <a:ext uri="{FF2B5EF4-FFF2-40B4-BE49-F238E27FC236}">
                <a16:creationId xmlns:a16="http://schemas.microsoft.com/office/drawing/2014/main" id="{D2C34197-EF4A-492D-9555-2C6075524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050" y="650875"/>
            <a:ext cx="5049838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tabLst>
                <a:tab pos="974725" algn="l"/>
                <a:tab pos="16557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974725" algn="l"/>
                <a:tab pos="16557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974725" algn="l"/>
                <a:tab pos="1655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dirty="0"/>
              <a:t>Useful results:            2)                            3)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ru-RU" sz="1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6" name="Object 27">
                <a:extLst>
                  <a:ext uri="{FF2B5EF4-FFF2-40B4-BE49-F238E27FC236}">
                    <a16:creationId xmlns:a16="http://schemas.microsoft.com/office/drawing/2014/main" id="{99DA2865-DBDB-46E7-9636-0C6FF372011B}"/>
                  </a:ext>
                </a:extLst>
              </p:cNvPr>
              <p:cNvSpPr txBox="1"/>
              <p:nvPr/>
            </p:nvSpPr>
            <p:spPr bwMode="auto">
              <a:xfrm>
                <a:off x="5290081" y="556697"/>
                <a:ext cx="1223764" cy="5221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466" name="Object 27">
                <a:extLst>
                  <a:ext uri="{FF2B5EF4-FFF2-40B4-BE49-F238E27FC236}">
                    <a16:creationId xmlns:a16="http://schemas.microsoft.com/office/drawing/2014/main" id="{99DA2865-DBDB-46E7-9636-0C6FF3720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0081" y="556697"/>
                <a:ext cx="1223764" cy="5221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7" name="Object 28">
                <a:extLst>
                  <a:ext uri="{FF2B5EF4-FFF2-40B4-BE49-F238E27FC236}">
                    <a16:creationId xmlns:a16="http://schemas.microsoft.com/office/drawing/2014/main" id="{09F77898-02DA-4C88-8318-2E33FD3CFB35}"/>
                  </a:ext>
                </a:extLst>
              </p:cNvPr>
              <p:cNvSpPr txBox="1"/>
              <p:nvPr/>
            </p:nvSpPr>
            <p:spPr bwMode="auto">
              <a:xfrm>
                <a:off x="7169011" y="409811"/>
                <a:ext cx="2062558" cy="7867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467" name="Object 28">
                <a:extLst>
                  <a:ext uri="{FF2B5EF4-FFF2-40B4-BE49-F238E27FC236}">
                    <a16:creationId xmlns:a16="http://schemas.microsoft.com/office/drawing/2014/main" id="{09F77898-02DA-4C88-8318-2E33FD3CF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9011" y="409811"/>
                <a:ext cx="2062558" cy="7867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8" name="Object 29">
                <a:extLst>
                  <a:ext uri="{FF2B5EF4-FFF2-40B4-BE49-F238E27FC236}">
                    <a16:creationId xmlns:a16="http://schemas.microsoft.com/office/drawing/2014/main" id="{3972F076-C732-488F-BAF6-E7A8B486C716}"/>
                  </a:ext>
                </a:extLst>
              </p:cNvPr>
              <p:cNvSpPr txBox="1"/>
              <p:nvPr/>
            </p:nvSpPr>
            <p:spPr bwMode="auto">
              <a:xfrm>
                <a:off x="1999465" y="3431858"/>
                <a:ext cx="6581229" cy="1803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468" name="Object 29">
                <a:extLst>
                  <a:ext uri="{FF2B5EF4-FFF2-40B4-BE49-F238E27FC236}">
                    <a16:creationId xmlns:a16="http://schemas.microsoft.com/office/drawing/2014/main" id="{3972F076-C732-488F-BAF6-E7A8B486C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9465" y="3431858"/>
                <a:ext cx="6581229" cy="18031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9" name="Object 30">
                <a:extLst>
                  <a:ext uri="{FF2B5EF4-FFF2-40B4-BE49-F238E27FC236}">
                    <a16:creationId xmlns:a16="http://schemas.microsoft.com/office/drawing/2014/main" id="{A8437A09-7A29-4DA7-BFE0-647E55B4D1AF}"/>
                  </a:ext>
                </a:extLst>
              </p:cNvPr>
              <p:cNvSpPr txBox="1"/>
              <p:nvPr/>
            </p:nvSpPr>
            <p:spPr bwMode="auto">
              <a:xfrm>
                <a:off x="2284943" y="5424338"/>
                <a:ext cx="7699489" cy="986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=0 ⇒ 2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469" name="Object 30">
                <a:extLst>
                  <a:ext uri="{FF2B5EF4-FFF2-40B4-BE49-F238E27FC236}">
                    <a16:creationId xmlns:a16="http://schemas.microsoft.com/office/drawing/2014/main" id="{A8437A09-7A29-4DA7-BFE0-647E55B4D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4943" y="5424338"/>
                <a:ext cx="7699489" cy="9866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5">
            <a:extLst>
              <a:ext uri="{FF2B5EF4-FFF2-40B4-BE49-F238E27FC236}">
                <a16:creationId xmlns:a16="http://schemas.microsoft.com/office/drawing/2014/main" id="{DC31D2C7-F050-4EE8-B2FD-F4300A347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959" y="4698515"/>
            <a:ext cx="1794243" cy="772293"/>
          </a:xfrm>
          <a:prstGeom prst="rect">
            <a:avLst/>
          </a:prstGeom>
          <a:solidFill>
            <a:srgbClr val="FBFCFF"/>
          </a:solidFill>
          <a:ln>
            <a:noFill/>
          </a:ln>
          <a:effectLst>
            <a:innerShdw blurRad="114300">
              <a:srgbClr val="0066CC"/>
            </a:innerShdw>
          </a:effectLst>
        </p:spPr>
        <p:txBody>
          <a:bodyPr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0C35053F-CA93-4801-AE11-BB4960DC1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162" y="4698021"/>
            <a:ext cx="1208857" cy="772293"/>
          </a:xfrm>
          <a:prstGeom prst="rect">
            <a:avLst/>
          </a:prstGeom>
          <a:solidFill>
            <a:srgbClr val="FBFCFF"/>
          </a:solidFill>
          <a:ln>
            <a:noFill/>
          </a:ln>
          <a:effectLst>
            <a:innerShdw blurRad="114300">
              <a:srgbClr val="0066CC"/>
            </a:innerShdw>
          </a:effectLst>
        </p:spPr>
        <p:txBody>
          <a:bodyPr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8" name="Object 13">
                <a:extLst>
                  <a:ext uri="{FF2B5EF4-FFF2-40B4-BE49-F238E27FC236}">
                    <a16:creationId xmlns:a16="http://schemas.microsoft.com/office/drawing/2014/main" id="{0C1F50ED-FF74-454E-9492-922065381FC2}"/>
                  </a:ext>
                </a:extLst>
              </p:cNvPr>
              <p:cNvSpPr txBox="1"/>
              <p:nvPr/>
            </p:nvSpPr>
            <p:spPr bwMode="auto">
              <a:xfrm>
                <a:off x="1992312" y="1584325"/>
                <a:ext cx="7344047" cy="2338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0488" name="Object 13">
                <a:extLst>
                  <a:ext uri="{FF2B5EF4-FFF2-40B4-BE49-F238E27FC236}">
                    <a16:creationId xmlns:a16="http://schemas.microsoft.com/office/drawing/2014/main" id="{0C1F50ED-FF74-454E-9492-922065381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2312" y="1584325"/>
                <a:ext cx="7344047" cy="2338388"/>
              </a:xfrm>
              <a:prstGeom prst="rect">
                <a:avLst/>
              </a:prstGeom>
              <a:blipFill>
                <a:blip r:embed="rId2"/>
                <a:stretch>
                  <a:fillRect b="-783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83687C64-1938-4DC9-B6EC-F67BED768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51249"/>
            <a:ext cx="9144000" cy="939413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20492" name="Text Box 23">
            <a:extLst>
              <a:ext uri="{FF2B5EF4-FFF2-40B4-BE49-F238E27FC236}">
                <a16:creationId xmlns:a16="http://schemas.microsoft.com/office/drawing/2014/main" id="{A75642B3-A360-4C54-B7DD-768BBCF4D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1906" y="841409"/>
            <a:ext cx="3897313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tabLst>
                <a:tab pos="974725" algn="l"/>
                <a:tab pos="16557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974725" algn="l"/>
                <a:tab pos="16557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974725" algn="l"/>
                <a:tab pos="1655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dirty="0"/>
              <a:t>Useful results:                           4)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ru-RU" sz="1800" b="1" dirty="0"/>
          </a:p>
        </p:txBody>
      </p:sp>
      <p:sp>
        <p:nvSpPr>
          <p:cNvPr id="20493" name="Text Box 23">
            <a:extLst>
              <a:ext uri="{FF2B5EF4-FFF2-40B4-BE49-F238E27FC236}">
                <a16:creationId xmlns:a16="http://schemas.microsoft.com/office/drawing/2014/main" id="{353B5E3B-8B1F-4433-9DAB-A9E1C31B4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051" y="1308100"/>
            <a:ext cx="2417763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tabLst>
                <a:tab pos="974725" algn="l"/>
                <a:tab pos="16557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974725" algn="l"/>
                <a:tab pos="16557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974725" algn="l"/>
                <a:tab pos="1655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ru-RU" sz="1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94" name="Object 31">
                <a:extLst>
                  <a:ext uri="{FF2B5EF4-FFF2-40B4-BE49-F238E27FC236}">
                    <a16:creationId xmlns:a16="http://schemas.microsoft.com/office/drawing/2014/main" id="{A6A59A4A-3635-4B2B-948D-72294AAE1D66}"/>
                  </a:ext>
                </a:extLst>
              </p:cNvPr>
              <p:cNvSpPr txBox="1"/>
              <p:nvPr/>
            </p:nvSpPr>
            <p:spPr bwMode="auto">
              <a:xfrm>
                <a:off x="6680200" y="608014"/>
                <a:ext cx="1720056" cy="547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0494" name="Object 31">
                <a:extLst>
                  <a:ext uri="{FF2B5EF4-FFF2-40B4-BE49-F238E27FC236}">
                    <a16:creationId xmlns:a16="http://schemas.microsoft.com/office/drawing/2014/main" id="{A6A59A4A-3635-4B2B-948D-72294AAE1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80200" y="608014"/>
                <a:ext cx="1720056" cy="547687"/>
              </a:xfrm>
              <a:prstGeom prst="rect">
                <a:avLst/>
              </a:prstGeom>
              <a:blipFill>
                <a:blip r:embed="rId3"/>
                <a:stretch>
                  <a:fillRect b="-36667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95" name="Object 32">
                <a:extLst>
                  <a:ext uri="{FF2B5EF4-FFF2-40B4-BE49-F238E27FC236}">
                    <a16:creationId xmlns:a16="http://schemas.microsoft.com/office/drawing/2014/main" id="{9F7F04E5-3692-4F7C-9DAF-A2937C159577}"/>
                  </a:ext>
                </a:extLst>
              </p:cNvPr>
              <p:cNvSpPr txBox="1"/>
              <p:nvPr/>
            </p:nvSpPr>
            <p:spPr bwMode="auto">
              <a:xfrm>
                <a:off x="5219634" y="4786952"/>
                <a:ext cx="1093787" cy="473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0495" name="Object 32">
                <a:extLst>
                  <a:ext uri="{FF2B5EF4-FFF2-40B4-BE49-F238E27FC236}">
                    <a16:creationId xmlns:a16="http://schemas.microsoft.com/office/drawing/2014/main" id="{9F7F04E5-3692-4F7C-9DAF-A2937C159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19634" y="4786952"/>
                <a:ext cx="1093787" cy="4730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96" name="Line 17">
            <a:extLst>
              <a:ext uri="{FF2B5EF4-FFF2-40B4-BE49-F238E27FC236}">
                <a16:creationId xmlns:a16="http://schemas.microsoft.com/office/drawing/2014/main" id="{9C4724DC-809F-4F49-BEB8-5943A40353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5610" y="4193196"/>
            <a:ext cx="0" cy="504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497" name="Line 17">
            <a:extLst>
              <a:ext uri="{FF2B5EF4-FFF2-40B4-BE49-F238E27FC236}">
                <a16:creationId xmlns:a16="http://schemas.microsoft.com/office/drawing/2014/main" id="{C86AD1FB-5321-4ACE-875B-5E59126948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6040" y="4206684"/>
            <a:ext cx="0" cy="504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en-US" dirty="0"/>
              <a:t> 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98" name="Object 35">
                <a:extLst>
                  <a:ext uri="{FF2B5EF4-FFF2-40B4-BE49-F238E27FC236}">
                    <a16:creationId xmlns:a16="http://schemas.microsoft.com/office/drawing/2014/main" id="{96C2A5FA-F68E-4582-A1D4-50A0C44E3D23}"/>
                  </a:ext>
                </a:extLst>
              </p:cNvPr>
              <p:cNvSpPr txBox="1"/>
              <p:nvPr/>
            </p:nvSpPr>
            <p:spPr bwMode="auto">
              <a:xfrm>
                <a:off x="6349455" y="4582357"/>
                <a:ext cx="2019250" cy="7722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0498" name="Object 35">
                <a:extLst>
                  <a:ext uri="{FF2B5EF4-FFF2-40B4-BE49-F238E27FC236}">
                    <a16:creationId xmlns:a16="http://schemas.microsoft.com/office/drawing/2014/main" id="{96C2A5FA-F68E-4582-A1D4-50A0C44E3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49455" y="4582357"/>
                <a:ext cx="2019250" cy="7722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6">
            <a:extLst>
              <a:ext uri="{FF2B5EF4-FFF2-40B4-BE49-F238E27FC236}">
                <a16:creationId xmlns:a16="http://schemas.microsoft.com/office/drawing/2014/main" id="{36DF0868-5C27-4256-8496-DDE5B21CD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443428"/>
            <a:ext cx="9684568" cy="2225931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9" name="Object 9">
                <a:extLst>
                  <a:ext uri="{FF2B5EF4-FFF2-40B4-BE49-F238E27FC236}">
                    <a16:creationId xmlns:a16="http://schemas.microsoft.com/office/drawing/2014/main" id="{8FF64399-EB18-4FB9-8389-8AFE0ABAE773}"/>
                  </a:ext>
                </a:extLst>
              </p:cNvPr>
              <p:cNvSpPr txBox="1"/>
              <p:nvPr/>
            </p:nvSpPr>
            <p:spPr bwMode="auto">
              <a:xfrm>
                <a:off x="4079776" y="3913683"/>
                <a:ext cx="308260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𝑺𝑺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𝑺𝑺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𝑺𝑺𝑹</m:t>
                      </m:r>
                    </m:oMath>
                  </m:oMathPara>
                </a14:m>
                <a:endParaRPr lang="ru-RU" sz="2400" b="1" i="1" dirty="0"/>
              </a:p>
            </p:txBody>
          </p:sp>
        </mc:Choice>
        <mc:Fallback xmlns="">
          <p:sp>
            <p:nvSpPr>
              <p:cNvPr id="21509" name="Object 9">
                <a:extLst>
                  <a:ext uri="{FF2B5EF4-FFF2-40B4-BE49-F238E27FC236}">
                    <a16:creationId xmlns:a16="http://schemas.microsoft.com/office/drawing/2014/main" id="{8FF64399-EB18-4FB9-8389-8AFE0ABAE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9776" y="3913683"/>
                <a:ext cx="308260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10" name="Object 11">
                <a:extLst>
                  <a:ext uri="{FF2B5EF4-FFF2-40B4-BE49-F238E27FC236}">
                    <a16:creationId xmlns:a16="http://schemas.microsoft.com/office/drawing/2014/main" id="{9360CB0D-594E-4759-9416-B341A996AEAE}"/>
                  </a:ext>
                </a:extLst>
              </p:cNvPr>
              <p:cNvSpPr txBox="1"/>
              <p:nvPr/>
            </p:nvSpPr>
            <p:spPr bwMode="auto">
              <a:xfrm>
                <a:off x="1524000" y="329947"/>
                <a:ext cx="9684568" cy="34773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ru-RU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ru-RU" sz="24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1510" name="Object 11">
                <a:extLst>
                  <a:ext uri="{FF2B5EF4-FFF2-40B4-BE49-F238E27FC236}">
                    <a16:creationId xmlns:a16="http://schemas.microsoft.com/office/drawing/2014/main" id="{9360CB0D-594E-4759-9416-B341A996A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329947"/>
                <a:ext cx="9684568" cy="3477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11" name="Object 13">
                <a:extLst>
                  <a:ext uri="{FF2B5EF4-FFF2-40B4-BE49-F238E27FC236}">
                    <a16:creationId xmlns:a16="http://schemas.microsoft.com/office/drawing/2014/main" id="{92D48C61-5128-43EB-9E1D-7678D0467F61}"/>
                  </a:ext>
                </a:extLst>
              </p:cNvPr>
              <p:cNvSpPr txBox="1"/>
              <p:nvPr/>
            </p:nvSpPr>
            <p:spPr bwMode="auto">
              <a:xfrm>
                <a:off x="1592140" y="5114411"/>
                <a:ext cx="2106745" cy="986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1511" name="Object 13">
                <a:extLst>
                  <a:ext uri="{FF2B5EF4-FFF2-40B4-BE49-F238E27FC236}">
                    <a16:creationId xmlns:a16="http://schemas.microsoft.com/office/drawing/2014/main" id="{92D48C61-5128-43EB-9E1D-7678D0467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2140" y="5114411"/>
                <a:ext cx="2106745" cy="986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12" name="Text Box 19">
            <a:extLst>
              <a:ext uri="{FF2B5EF4-FFF2-40B4-BE49-F238E27FC236}">
                <a16:creationId xmlns:a16="http://schemas.microsoft.com/office/drawing/2014/main" id="{D7D98EF1-5A75-4E89-AF12-5C0689813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719" y="5329069"/>
            <a:ext cx="75608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ru-RU" sz="2400" b="1" i="1" dirty="0">
                <a:latin typeface="Times New Roman" panose="02020603050405020304" pitchFamily="18" charset="0"/>
              </a:rPr>
              <a:t>SSE</a:t>
            </a:r>
            <a:r>
              <a:rPr lang="en-GB" altLang="ru-RU" sz="1800" b="1" dirty="0"/>
              <a:t>, sum of squares explained </a:t>
            </a:r>
            <a:endParaRPr lang="en-US" altLang="ru-RU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84617BA7-C286-4D73-A587-3C762FBDD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542" y="0"/>
            <a:ext cx="9595018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21516" name="Text Box 4">
            <a:extLst>
              <a:ext uri="{FF2B5EF4-FFF2-40B4-BE49-F238E27FC236}">
                <a16:creationId xmlns:a16="http://schemas.microsoft.com/office/drawing/2014/main" id="{1CCB8567-B30F-45DE-A853-FF97E6696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0"/>
            <a:ext cx="852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ru-RU" sz="1800" b="1" dirty="0"/>
              <a:t>Useful results:    </a:t>
            </a:r>
            <a:r>
              <a:rPr lang="en-GB" altLang="ru-RU" sz="1800" b="1" i="1" dirty="0"/>
              <a:t>SST</a:t>
            </a:r>
            <a:r>
              <a:rPr lang="en-GB" altLang="ru-RU" sz="1800" b="1" dirty="0"/>
              <a:t>=</a:t>
            </a:r>
            <a:r>
              <a:rPr lang="en-GB" altLang="ru-RU" sz="1800" b="1" i="1" dirty="0"/>
              <a:t>SSE+SSR</a:t>
            </a:r>
            <a:endParaRPr lang="en-GB" altLang="ru-RU" sz="1600" i="1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17" name="Object 19">
                <a:extLst>
                  <a:ext uri="{FF2B5EF4-FFF2-40B4-BE49-F238E27FC236}">
                    <a16:creationId xmlns:a16="http://schemas.microsoft.com/office/drawing/2014/main" id="{AF345E6C-1304-4CAD-9A15-9808E76FDC0F}"/>
                  </a:ext>
                </a:extLst>
              </p:cNvPr>
              <p:cNvSpPr txBox="1"/>
              <p:nvPr/>
            </p:nvSpPr>
            <p:spPr bwMode="auto">
              <a:xfrm>
                <a:off x="1553783" y="4389490"/>
                <a:ext cx="2183458" cy="8418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1517" name="Object 19">
                <a:extLst>
                  <a:ext uri="{FF2B5EF4-FFF2-40B4-BE49-F238E27FC236}">
                    <a16:creationId xmlns:a16="http://schemas.microsoft.com/office/drawing/2014/main" id="{AF345E6C-1304-4CAD-9A15-9808E76FD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3783" y="4389490"/>
                <a:ext cx="2183458" cy="8418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18" name="Object 20">
                <a:extLst>
                  <a:ext uri="{FF2B5EF4-FFF2-40B4-BE49-F238E27FC236}">
                    <a16:creationId xmlns:a16="http://schemas.microsoft.com/office/drawing/2014/main" id="{1212BF48-C2C8-44B3-B9BC-2CEDFE721DE1}"/>
                  </a:ext>
                </a:extLst>
              </p:cNvPr>
              <p:cNvSpPr txBox="1"/>
              <p:nvPr/>
            </p:nvSpPr>
            <p:spPr bwMode="auto">
              <a:xfrm>
                <a:off x="1490649" y="5764601"/>
                <a:ext cx="1495424" cy="986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1518" name="Object 20">
                <a:extLst>
                  <a:ext uri="{FF2B5EF4-FFF2-40B4-BE49-F238E27FC236}">
                    <a16:creationId xmlns:a16="http://schemas.microsoft.com/office/drawing/2014/main" id="{1212BF48-C2C8-44B3-B9BC-2CEDFE721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0649" y="5764601"/>
                <a:ext cx="1495424" cy="9866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19" name="Text Box 19">
            <a:extLst>
              <a:ext uri="{FF2B5EF4-FFF2-40B4-BE49-F238E27FC236}">
                <a16:creationId xmlns:a16="http://schemas.microsoft.com/office/drawing/2014/main" id="{61EE1E42-F800-43F9-B36C-386F52B2C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719" y="4565065"/>
            <a:ext cx="70624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ru-RU" sz="2400" b="1" i="1" dirty="0">
                <a:latin typeface="Times New Roman" panose="02020603050405020304" pitchFamily="18" charset="0"/>
              </a:rPr>
              <a:t>SST</a:t>
            </a:r>
            <a:r>
              <a:rPr lang="en-GB" altLang="ru-RU" sz="1800" b="1" dirty="0"/>
              <a:t>, sum of squares total</a:t>
            </a:r>
            <a:endParaRPr lang="en-US" altLang="ru-RU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21520" name="Text Box 19">
            <a:extLst>
              <a:ext uri="{FF2B5EF4-FFF2-40B4-BE49-F238E27FC236}">
                <a16:creationId xmlns:a16="http://schemas.microsoft.com/office/drawing/2014/main" id="{32B94458-CE7F-4796-B58F-58F0BDB11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640" y="5934356"/>
            <a:ext cx="8208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ru-RU" sz="2400" b="1" i="1" dirty="0">
                <a:latin typeface="Times New Roman" panose="02020603050405020304" pitchFamily="18" charset="0"/>
              </a:rPr>
              <a:t>SSR</a:t>
            </a:r>
            <a:r>
              <a:rPr lang="en-GB" altLang="ru-RU" sz="1800" b="1" dirty="0"/>
              <a:t>, sum of squared residuals</a:t>
            </a:r>
            <a:endParaRPr lang="en-US" altLang="ru-RU" sz="2400" b="1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>
            <a:extLst>
              <a:ext uri="{FF2B5EF4-FFF2-40B4-BE49-F238E27FC236}">
                <a16:creationId xmlns:a16="http://schemas.microsoft.com/office/drawing/2014/main" id="{935E8843-FEE4-4F90-A339-EDD7FF49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696" y="274639"/>
            <a:ext cx="12097344" cy="777875"/>
          </a:xfrm>
        </p:spPr>
        <p:txBody>
          <a:bodyPr/>
          <a:lstStyle/>
          <a:p>
            <a:r>
              <a:rPr lang="en-US" altLang="ru-RU" sz="2800" b="1" dirty="0"/>
              <a:t>Linear Relationships Examples: World Development Indicators 2022 </a:t>
            </a:r>
            <a:r>
              <a:rPr lang="en-US" altLang="ru-RU" sz="2000" b="1" dirty="0"/>
              <a:t>https://databank.worldbank.org/source/world-development-indicators</a:t>
            </a:r>
            <a:endParaRPr lang="ru-RU" altLang="ru-RU" sz="2000" b="1" dirty="0"/>
          </a:p>
        </p:txBody>
      </p:sp>
      <p:sp>
        <p:nvSpPr>
          <p:cNvPr id="3075" name="Объект 2">
            <a:extLst>
              <a:ext uri="{FF2B5EF4-FFF2-40B4-BE49-F238E27FC236}">
                <a16:creationId xmlns:a16="http://schemas.microsoft.com/office/drawing/2014/main" id="{49CBBAA6-78B1-4D91-B164-0C86C9D3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1268412"/>
            <a:ext cx="9335070" cy="4968899"/>
          </a:xfrm>
        </p:spPr>
        <p:txBody>
          <a:bodyPr/>
          <a:lstStyle/>
          <a:p>
            <a:pPr marL="0" indent="0">
              <a:buNone/>
            </a:pPr>
            <a:r>
              <a:rPr lang="en-US" altLang="ru-RU" sz="2000" dirty="0"/>
              <a:t>The relationships of Gini (2019) and real GDP growth rates (2019), and of Real GDP (PPP) per capita and Life expectancy at birth (2020)</a:t>
            </a:r>
            <a:endParaRPr lang="ru-RU" altLang="ru-RU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8919E4-F7A6-4D8A-A320-3898AB9FE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519" y="2346656"/>
            <a:ext cx="3276600" cy="33337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9FE20C-5D0C-4784-84D5-E014A4FBF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713" y="2255838"/>
            <a:ext cx="3381375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0" name="Object 7">
                <a:extLst>
                  <a:ext uri="{FF2B5EF4-FFF2-40B4-BE49-F238E27FC236}">
                    <a16:creationId xmlns:a16="http://schemas.microsoft.com/office/drawing/2014/main" id="{E3255944-3602-4915-BEAF-6C2E13311E7A}"/>
                  </a:ext>
                </a:extLst>
              </p:cNvPr>
              <p:cNvSpPr txBox="1"/>
              <p:nvPr/>
            </p:nvSpPr>
            <p:spPr bwMode="auto">
              <a:xfrm>
                <a:off x="3683682" y="4005064"/>
                <a:ext cx="4824636" cy="935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𝑆𝑆𝑇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ru-RU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530" name="Object 7">
                <a:extLst>
                  <a:ext uri="{FF2B5EF4-FFF2-40B4-BE49-F238E27FC236}">
                    <a16:creationId xmlns:a16="http://schemas.microsoft.com/office/drawing/2014/main" id="{E3255944-3602-4915-BEAF-6C2E13311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3682" y="4005064"/>
                <a:ext cx="4824636" cy="9350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Object 8">
                <a:extLst>
                  <a:ext uri="{FF2B5EF4-FFF2-40B4-BE49-F238E27FC236}">
                    <a16:creationId xmlns:a16="http://schemas.microsoft.com/office/drawing/2014/main" id="{3DA5204C-53E8-4581-B0EC-CB44279205EC}"/>
                  </a:ext>
                </a:extLst>
              </p:cNvPr>
              <p:cNvSpPr txBox="1"/>
              <p:nvPr/>
            </p:nvSpPr>
            <p:spPr bwMode="auto">
              <a:xfrm>
                <a:off x="4151784" y="2377354"/>
                <a:ext cx="3384550" cy="10906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531" name="Object 8">
                <a:extLst>
                  <a:ext uri="{FF2B5EF4-FFF2-40B4-BE49-F238E27FC236}">
                    <a16:creationId xmlns:a16="http://schemas.microsoft.com/office/drawing/2014/main" id="{3DA5204C-53E8-4581-B0EC-CB4427920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1784" y="2377354"/>
                <a:ext cx="3384550" cy="1090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4">
            <a:extLst>
              <a:ext uri="{FF2B5EF4-FFF2-40B4-BE49-F238E27FC236}">
                <a16:creationId xmlns:a16="http://schemas.microsoft.com/office/drawing/2014/main" id="{44AF1D39-6C07-4250-8B6C-611594948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"/>
            <a:ext cx="9144000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22535" name="Text Box 4">
            <a:extLst>
              <a:ext uri="{FF2B5EF4-FFF2-40B4-BE49-F238E27FC236}">
                <a16:creationId xmlns:a16="http://schemas.microsoft.com/office/drawing/2014/main" id="{8BAF290C-D0BD-472A-92E5-BF6E9229A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25400"/>
            <a:ext cx="852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ru-RU" sz="1800" b="1" dirty="0"/>
              <a:t>Useful results: R</a:t>
            </a:r>
            <a:r>
              <a:rPr lang="en-GB" altLang="ru-RU" sz="1800" b="1" baseline="30000" dirty="0"/>
              <a:t>2</a:t>
            </a: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1E2A0201-4582-499E-B01B-0DA0E86B2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60426"/>
            <a:ext cx="9144000" cy="1201094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9" name="Object 16">
                <a:extLst>
                  <a:ext uri="{FF2B5EF4-FFF2-40B4-BE49-F238E27FC236}">
                    <a16:creationId xmlns:a16="http://schemas.microsoft.com/office/drawing/2014/main" id="{A5A34FFF-DA4A-4245-8978-AD1DBA37C9D8}"/>
                  </a:ext>
                </a:extLst>
              </p:cNvPr>
              <p:cNvSpPr txBox="1"/>
              <p:nvPr/>
            </p:nvSpPr>
            <p:spPr bwMode="auto">
              <a:xfrm>
                <a:off x="2207568" y="957263"/>
                <a:ext cx="5040560" cy="986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539" name="Object 16">
                <a:extLst>
                  <a:ext uri="{FF2B5EF4-FFF2-40B4-BE49-F238E27FC236}">
                    <a16:creationId xmlns:a16="http://schemas.microsoft.com/office/drawing/2014/main" id="{A5A34FFF-DA4A-4245-8978-AD1DBA37C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7568" y="957263"/>
                <a:ext cx="5040560" cy="986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40" name="Object 17">
                <a:extLst>
                  <a:ext uri="{FF2B5EF4-FFF2-40B4-BE49-F238E27FC236}">
                    <a16:creationId xmlns:a16="http://schemas.microsoft.com/office/drawing/2014/main" id="{64CB0F94-21E9-4C34-B715-C215878C840C}"/>
                  </a:ext>
                </a:extLst>
              </p:cNvPr>
              <p:cNvSpPr txBox="1"/>
              <p:nvPr/>
            </p:nvSpPr>
            <p:spPr bwMode="auto">
              <a:xfrm>
                <a:off x="7320136" y="1220043"/>
                <a:ext cx="2952328" cy="461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𝑆𝑆𝑅</m:t>
                      </m:r>
                    </m:oMath>
                  </m:oMathPara>
                </a14:m>
                <a:endParaRPr lang="ru-RU" sz="2400" i="1" dirty="0"/>
              </a:p>
            </p:txBody>
          </p:sp>
        </mc:Choice>
        <mc:Fallback xmlns="">
          <p:sp>
            <p:nvSpPr>
              <p:cNvPr id="22540" name="Object 17">
                <a:extLst>
                  <a:ext uri="{FF2B5EF4-FFF2-40B4-BE49-F238E27FC236}">
                    <a16:creationId xmlns:a16="http://schemas.microsoft.com/office/drawing/2014/main" id="{64CB0F94-21E9-4C34-B715-C215878C8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20136" y="1220043"/>
                <a:ext cx="2952328" cy="4611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Object 14">
                <a:extLst>
                  <a:ext uri="{FF2B5EF4-FFF2-40B4-BE49-F238E27FC236}">
                    <a16:creationId xmlns:a16="http://schemas.microsoft.com/office/drawing/2014/main" id="{EB17E762-9F8B-4C86-A9E1-47104D25A5F3}"/>
                  </a:ext>
                </a:extLst>
              </p:cNvPr>
              <p:cNvSpPr txBox="1"/>
              <p:nvPr/>
            </p:nvSpPr>
            <p:spPr bwMode="auto">
              <a:xfrm>
                <a:off x="2320925" y="3141664"/>
                <a:ext cx="7118350" cy="2765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3554" name="Object 14">
                <a:extLst>
                  <a:ext uri="{FF2B5EF4-FFF2-40B4-BE49-F238E27FC236}">
                    <a16:creationId xmlns:a16="http://schemas.microsoft.com/office/drawing/2014/main" id="{EB17E762-9F8B-4C86-A9E1-47104D25A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0925" y="3141664"/>
                <a:ext cx="7118350" cy="2765425"/>
              </a:xfrm>
              <a:prstGeom prst="rect">
                <a:avLst/>
              </a:prstGeom>
              <a:blipFill>
                <a:blip r:embed="rId2"/>
                <a:stretch>
                  <a:fillRect b="-23128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Object 15">
                <a:extLst>
                  <a:ext uri="{FF2B5EF4-FFF2-40B4-BE49-F238E27FC236}">
                    <a16:creationId xmlns:a16="http://schemas.microsoft.com/office/drawing/2014/main" id="{88168F72-CEEA-418A-B2A4-3A714E9E7B33}"/>
                  </a:ext>
                </a:extLst>
              </p:cNvPr>
              <p:cNvSpPr txBox="1"/>
              <p:nvPr/>
            </p:nvSpPr>
            <p:spPr bwMode="auto">
              <a:xfrm>
                <a:off x="2566988" y="333375"/>
                <a:ext cx="7345362" cy="26114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sub>
                      </m:sSub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̑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ru-RU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ru-RU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̄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ru-RU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ru-RU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ru-RU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ru-RU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ru-RU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ru-RU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rad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3555" name="Object 15">
                <a:extLst>
                  <a:ext uri="{FF2B5EF4-FFF2-40B4-BE49-F238E27FC236}">
                    <a16:creationId xmlns:a16="http://schemas.microsoft.com/office/drawing/2014/main" id="{88168F72-CEEA-418A-B2A4-3A714E9E7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6988" y="333375"/>
                <a:ext cx="7345362" cy="2611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>
            <a:extLst>
              <a:ext uri="{FF2B5EF4-FFF2-40B4-BE49-F238E27FC236}">
                <a16:creationId xmlns:a16="http://schemas.microsoft.com/office/drawing/2014/main" id="{172F3DC7-7D75-49E8-B2FD-A8C3A5D6E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41" y="1562629"/>
            <a:ext cx="9131318" cy="1501295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defRPr/>
            </a:pPr>
            <a:r>
              <a:rPr lang="en-GB" altLang="ru-RU" sz="2000"/>
              <a:t>Determination coefficient  R</a:t>
            </a:r>
            <a:r>
              <a:rPr lang="en-GB" altLang="ru-RU" sz="2000" baseline="30000"/>
              <a:t>2</a:t>
            </a:r>
            <a:r>
              <a:rPr lang="en-GB" altLang="ru-RU" sz="2000"/>
              <a:t> always grows if an explanatory variable </a:t>
            </a:r>
          </a:p>
          <a:p>
            <a:pPr eaLnBrk="0" hangingPunct="0">
              <a:defRPr/>
            </a:pPr>
            <a:r>
              <a:rPr lang="en-GB" altLang="ru-RU" sz="2000"/>
              <a:t>has been added, either significant or not. The adjusted coefficient was</a:t>
            </a:r>
          </a:p>
          <a:p>
            <a:pPr eaLnBrk="0" hangingPunct="0">
              <a:defRPr/>
            </a:pPr>
            <a:r>
              <a:rPr lang="en-GB" altLang="ru-RU" sz="2000"/>
              <a:t> introduced which may increase or decrease: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Object 12">
                <a:extLst>
                  <a:ext uri="{FF2B5EF4-FFF2-40B4-BE49-F238E27FC236}">
                    <a16:creationId xmlns:a16="http://schemas.microsoft.com/office/drawing/2014/main" id="{0A41E95F-3EA3-4CF9-82A3-F69910910639}"/>
                  </a:ext>
                </a:extLst>
              </p:cNvPr>
              <p:cNvSpPr txBox="1"/>
              <p:nvPr/>
            </p:nvSpPr>
            <p:spPr bwMode="auto">
              <a:xfrm>
                <a:off x="4079776" y="3109913"/>
                <a:ext cx="4132931" cy="21574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4581" name="Object 12">
                <a:extLst>
                  <a:ext uri="{FF2B5EF4-FFF2-40B4-BE49-F238E27FC236}">
                    <a16:creationId xmlns:a16="http://schemas.microsoft.com/office/drawing/2014/main" id="{0A41E95F-3EA3-4CF9-82A3-F69910910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9776" y="3109913"/>
                <a:ext cx="4132931" cy="21574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4">
            <a:extLst>
              <a:ext uri="{FF2B5EF4-FFF2-40B4-BE49-F238E27FC236}">
                <a16:creationId xmlns:a16="http://schemas.microsoft.com/office/drawing/2014/main" id="{D49EC048-D12C-4215-ACA4-1D9E85DFC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"/>
            <a:ext cx="9144000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eaLnBrk="0" hangingPunct="0">
              <a:defRPr/>
            </a:pPr>
            <a:endParaRPr lang="en-GB" sz="1400" i="1">
              <a:latin typeface="Arial" charset="0"/>
            </a:endParaRPr>
          </a:p>
        </p:txBody>
      </p:sp>
      <p:sp>
        <p:nvSpPr>
          <p:cNvPr id="24585" name="Text Box 3">
            <a:extLst>
              <a:ext uri="{FF2B5EF4-FFF2-40B4-BE49-F238E27FC236}">
                <a16:creationId xmlns:a16="http://schemas.microsoft.com/office/drawing/2014/main" id="{C3E62EA3-D0A4-4EEF-8610-C58A74424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25400"/>
            <a:ext cx="852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ru-RU" sz="2000" b="1"/>
              <a:t>R</a:t>
            </a:r>
            <a:r>
              <a:rPr lang="en-US" altLang="ru-RU" sz="2000" b="1" baseline="30000"/>
              <a:t>2</a:t>
            </a:r>
            <a:r>
              <a:rPr lang="en-US" altLang="ru-RU" sz="2000" b="1"/>
              <a:t> and </a:t>
            </a:r>
            <a:r>
              <a:rPr lang="en-GB" altLang="ru-RU" sz="2000" b="1"/>
              <a:t>Adjusted R</a:t>
            </a:r>
            <a:r>
              <a:rPr lang="en-GB" altLang="ru-RU" sz="2000" b="1" baseline="30000"/>
              <a:t>2</a:t>
            </a:r>
          </a:p>
        </p:txBody>
      </p:sp>
      <p:sp>
        <p:nvSpPr>
          <p:cNvPr id="24586" name="Text Box 8">
            <a:extLst>
              <a:ext uri="{FF2B5EF4-FFF2-40B4-BE49-F238E27FC236}">
                <a16:creationId xmlns:a16="http://schemas.microsoft.com/office/drawing/2014/main" id="{7B381B5C-4242-43A8-88D9-2BD82B153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373689"/>
            <a:ext cx="8510588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ru-RU" sz="2000" dirty="0"/>
              <a:t>The </a:t>
            </a:r>
            <a:r>
              <a:rPr lang="en-GB" altLang="ru-RU" sz="2000" i="1" dirty="0"/>
              <a:t>R</a:t>
            </a:r>
            <a:r>
              <a:rPr lang="en-GB" altLang="ru-RU" sz="2000" baseline="30000" dirty="0"/>
              <a:t>2</a:t>
            </a:r>
            <a:r>
              <a:rPr lang="en-GB" altLang="ru-RU" sz="2000" baseline="-25000" dirty="0"/>
              <a:t>adj</a:t>
            </a:r>
            <a:r>
              <a:rPr lang="en-GB" altLang="ru-RU" sz="2000" dirty="0"/>
              <a:t> coefficient is not widely used for econometric analysis though available in the regression printouts.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GB" altLang="ru-RU" sz="20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7" name="Object 23">
                <a:extLst>
                  <a:ext uri="{FF2B5EF4-FFF2-40B4-BE49-F238E27FC236}">
                    <a16:creationId xmlns:a16="http://schemas.microsoft.com/office/drawing/2014/main" id="{AF17BFA9-D5BE-4964-895D-FFA4527C128E}"/>
                  </a:ext>
                </a:extLst>
              </p:cNvPr>
              <p:cNvSpPr txBox="1"/>
              <p:nvPr/>
            </p:nvSpPr>
            <p:spPr bwMode="auto">
              <a:xfrm>
                <a:off x="4223792" y="592137"/>
                <a:ext cx="3255962" cy="9985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ru-RU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ru-RU" sz="2400" i="1" dirty="0"/>
              </a:p>
            </p:txBody>
          </p:sp>
        </mc:Choice>
        <mc:Fallback xmlns="">
          <p:sp>
            <p:nvSpPr>
              <p:cNvPr id="24587" name="Object 23">
                <a:extLst>
                  <a:ext uri="{FF2B5EF4-FFF2-40B4-BE49-F238E27FC236}">
                    <a16:creationId xmlns:a16="http://schemas.microsoft.com/office/drawing/2014/main" id="{AF17BFA9-D5BE-4964-895D-FFA4527C1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3792" y="592137"/>
                <a:ext cx="3255962" cy="9985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Прямоугольник 2">
            <a:extLst>
              <a:ext uri="{FF2B5EF4-FFF2-40B4-BE49-F238E27FC236}">
                <a16:creationId xmlns:a16="http://schemas.microsoft.com/office/drawing/2014/main" id="{16272505-C7A0-474C-B79B-AFF24B0A0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153988"/>
            <a:ext cx="11017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/>
              <a:t>SLR Model:  Gini (2019) and real GDP growth rates (2019), 59 countries</a:t>
            </a:r>
            <a:endParaRPr lang="ru-RU" altLang="ru-RU" sz="24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344F85-317B-4BAB-9F2C-AF00643E6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3771207"/>
            <a:ext cx="3384376" cy="293280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58608A-42AE-40C9-A663-B53D61487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918463"/>
            <a:ext cx="4010025" cy="27146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6C78EB-3ED5-44C5-8E62-A8B64EF84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048" y="980728"/>
            <a:ext cx="4586045" cy="453650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Прямоугольник 2">
            <a:extLst>
              <a:ext uri="{FF2B5EF4-FFF2-40B4-BE49-F238E27FC236}">
                <a16:creationId xmlns:a16="http://schemas.microsoft.com/office/drawing/2014/main" id="{F0DD6EFF-BBC1-4220-865E-442805D9B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153988"/>
            <a:ext cx="10945216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/>
              <a:t>SLR Model: Real GDP (PPP) per capita and Life expectancy at birth (2020), 182 countries</a:t>
            </a:r>
            <a:endParaRPr lang="ru-RU" altLang="ru-RU" sz="24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8B576F-1C3A-4246-B008-CD45B578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027" y="3902075"/>
            <a:ext cx="2851959" cy="290170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8359FD-58BE-4BC9-ACBE-1C6CC3D72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984250"/>
            <a:ext cx="4010025" cy="27146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C15551-FF2B-450F-8973-B083D27F2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786" y="687454"/>
            <a:ext cx="5040560" cy="312039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Прямоугольник 2">
            <a:extLst>
              <a:ext uri="{FF2B5EF4-FFF2-40B4-BE49-F238E27FC236}">
                <a16:creationId xmlns:a16="http://schemas.microsoft.com/office/drawing/2014/main" id="{10306ECF-90AE-4693-8CD6-FD7E5795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512" y="77786"/>
            <a:ext cx="10297144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Real GDP per capita (</a:t>
            </a:r>
            <a:r>
              <a:rPr lang="en-US" altLang="ru-RU" sz="1800" b="1" dirty="0" err="1"/>
              <a:t>GDPpc</a:t>
            </a:r>
            <a:r>
              <a:rPr lang="en-US" altLang="ru-RU" sz="1800" b="1" dirty="0"/>
              <a:t>, USD, PPP, 2017) and Life Expectancy at birth (</a:t>
            </a:r>
            <a:r>
              <a:rPr lang="en-US" altLang="ru-RU" sz="1800" b="1" dirty="0" err="1"/>
              <a:t>LifeExp</a:t>
            </a:r>
            <a:r>
              <a:rPr lang="en-US" altLang="ru-RU" sz="1800" b="1" dirty="0"/>
              <a:t>), Russia, 1990-20</a:t>
            </a:r>
            <a:r>
              <a:rPr lang="ru-RU" altLang="ru-RU" sz="1800" b="1" dirty="0"/>
              <a:t>20</a:t>
            </a:r>
            <a:r>
              <a:rPr lang="en-US" altLang="ru-RU" sz="1800" b="1" dirty="0"/>
              <a:t> (time series!)</a:t>
            </a:r>
            <a:endParaRPr lang="ru-RU" altLang="ru-RU" sz="1800" dirty="0"/>
          </a:p>
        </p:txBody>
      </p:sp>
      <p:pic>
        <p:nvPicPr>
          <p:cNvPr id="27652" name="Picture 9">
            <a:extLst>
              <a:ext uri="{FF2B5EF4-FFF2-40B4-BE49-F238E27FC236}">
                <a16:creationId xmlns:a16="http://schemas.microsoft.com/office/drawing/2014/main" id="{D7AA5DBA-4C80-4861-8252-D152F8CC5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091" y="908050"/>
            <a:ext cx="40005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10">
            <a:extLst>
              <a:ext uri="{FF2B5EF4-FFF2-40B4-BE49-F238E27FC236}">
                <a16:creationId xmlns:a16="http://schemas.microsoft.com/office/drawing/2014/main" id="{B8D9641E-4DC6-4B2B-860E-D940E3336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879" y="3881438"/>
            <a:ext cx="4176713" cy="250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4" name="Picture 11">
            <a:extLst>
              <a:ext uri="{FF2B5EF4-FFF2-40B4-BE49-F238E27FC236}">
                <a16:creationId xmlns:a16="http://schemas.microsoft.com/office/drawing/2014/main" id="{5E1A9874-9042-40A6-8DC9-00F075F72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67" y="1304334"/>
            <a:ext cx="4248150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5" name="Picture 12">
            <a:extLst>
              <a:ext uri="{FF2B5EF4-FFF2-40B4-BE49-F238E27FC236}">
                <a16:creationId xmlns:a16="http://schemas.microsoft.com/office/drawing/2014/main" id="{D4AC2569-6298-443E-BE12-073B47FD1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895" y="3783484"/>
            <a:ext cx="4252912" cy="240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8D6A9A7-0843-4F00-917D-F79D631C9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GB" altLang="ru-RU" sz="2400" b="1" dirty="0">
                <a:solidFill>
                  <a:schemeClr val="tx1"/>
                </a:solidFill>
              </a:rPr>
            </a:br>
            <a:r>
              <a:rPr lang="en-US" altLang="ru-RU" sz="2800" b="1" dirty="0">
                <a:solidFill>
                  <a:schemeClr val="tx1"/>
                </a:solidFill>
              </a:rPr>
              <a:t>Terminology for the Linear Regression Model </a:t>
            </a:r>
            <a:br>
              <a:rPr lang="ru-RU" altLang="ru-RU" sz="2800" b="1" dirty="0">
                <a:solidFill>
                  <a:schemeClr val="tx1"/>
                </a:solidFill>
              </a:rPr>
            </a:br>
            <a:r>
              <a:rPr lang="en-US" altLang="ru-RU" sz="2800" b="1" dirty="0">
                <a:solidFill>
                  <a:schemeClr val="tx1"/>
                </a:solidFill>
              </a:rPr>
              <a:t>with a Single Regressor</a:t>
            </a:r>
            <a:br>
              <a:rPr lang="en-GB" altLang="ru-RU" sz="2800" dirty="0">
                <a:solidFill>
                  <a:schemeClr val="tx1"/>
                </a:solidFill>
              </a:rPr>
            </a:br>
            <a:endParaRPr lang="ru-RU" altLang="ru-RU" sz="2800" dirty="0">
              <a:solidFill>
                <a:schemeClr val="tx1"/>
              </a:solidFill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6513EF4-2541-4E6C-9BA5-FE4C8A89726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1344" y="1333770"/>
            <a:ext cx="11809312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u-RU" sz="2400" b="1" dirty="0"/>
              <a:t>The linear regression model is :</a:t>
            </a:r>
          </a:p>
          <a:p>
            <a:pPr eaLnBrk="1" hangingPunct="1">
              <a:buFontTx/>
              <a:buNone/>
            </a:pPr>
            <a:endParaRPr lang="en-US" altLang="ru-RU" sz="2400" b="1" dirty="0"/>
          </a:p>
          <a:p>
            <a:pPr eaLnBrk="1" hangingPunct="1">
              <a:buFontTx/>
              <a:buNone/>
            </a:pPr>
            <a:r>
              <a:rPr lang="en-GB" altLang="ru-RU" sz="2400" b="1" dirty="0"/>
              <a:t>where  the subscript     runs over observations </a:t>
            </a:r>
          </a:p>
          <a:p>
            <a:pPr eaLnBrk="1" hangingPunct="1">
              <a:buFontTx/>
              <a:buNone/>
            </a:pPr>
            <a:r>
              <a:rPr lang="en-GB" altLang="ru-RU" sz="2400" b="1" dirty="0"/>
              <a:t>      is the </a:t>
            </a:r>
            <a:r>
              <a:rPr lang="en-GB" altLang="ru-RU" sz="2400" b="1" i="1" dirty="0"/>
              <a:t>dependent variable, </a:t>
            </a:r>
            <a:r>
              <a:rPr lang="en-GB" altLang="ru-RU" sz="2400" b="1" dirty="0"/>
              <a:t>the </a:t>
            </a:r>
            <a:r>
              <a:rPr lang="en-GB" altLang="ru-RU" sz="2400" b="1" i="1" dirty="0" err="1"/>
              <a:t>regressand</a:t>
            </a:r>
            <a:r>
              <a:rPr lang="en-GB" altLang="ru-RU" sz="2400" b="1" dirty="0"/>
              <a:t>, of simply the </a:t>
            </a:r>
            <a:r>
              <a:rPr lang="en-GB" altLang="ru-RU" sz="2400" b="1" i="1" dirty="0"/>
              <a:t>left-hand variable</a:t>
            </a:r>
            <a:r>
              <a:rPr lang="en-GB" altLang="ru-RU" sz="2400" b="1" dirty="0"/>
              <a:t>;</a:t>
            </a:r>
            <a:endParaRPr lang="ru-RU" altLang="ru-RU" sz="2400" b="1" dirty="0"/>
          </a:p>
          <a:p>
            <a:pPr eaLnBrk="1" hangingPunct="1">
              <a:buNone/>
            </a:pPr>
            <a:r>
              <a:rPr lang="ru-RU" altLang="ru-RU" sz="2400" b="1" dirty="0"/>
              <a:t>     </a:t>
            </a:r>
            <a:r>
              <a:rPr lang="en-GB" altLang="ru-RU" sz="2400" b="1" dirty="0"/>
              <a:t>is the </a:t>
            </a:r>
            <a:r>
              <a:rPr lang="en-US" altLang="ru-RU" sz="2400" b="1" i="1" dirty="0" err="1"/>
              <a:t>ind</a:t>
            </a:r>
            <a:r>
              <a:rPr lang="en-GB" altLang="ru-RU" sz="2400" b="1" i="1" dirty="0" err="1"/>
              <a:t>ependent</a:t>
            </a:r>
            <a:r>
              <a:rPr lang="en-GB" altLang="ru-RU" sz="2400" b="1" i="1" dirty="0"/>
              <a:t> variable, </a:t>
            </a:r>
            <a:r>
              <a:rPr lang="en-GB" altLang="ru-RU" sz="2400" b="1" dirty="0"/>
              <a:t>the </a:t>
            </a:r>
            <a:r>
              <a:rPr lang="en-GB" altLang="ru-RU" sz="2400" b="1" i="1" dirty="0"/>
              <a:t>regressor</a:t>
            </a:r>
            <a:r>
              <a:rPr lang="en-GB" altLang="ru-RU" sz="2400" b="1" dirty="0"/>
              <a:t>, of simply the </a:t>
            </a:r>
            <a:r>
              <a:rPr lang="en-GB" altLang="ru-RU" sz="2400" b="1" i="1" dirty="0"/>
              <a:t>right-hand variable</a:t>
            </a:r>
            <a:r>
              <a:rPr lang="en-GB" altLang="ru-RU" sz="2400" b="1" dirty="0"/>
              <a:t>;</a:t>
            </a:r>
          </a:p>
          <a:p>
            <a:pPr eaLnBrk="1" hangingPunct="1">
              <a:buNone/>
            </a:pPr>
            <a:r>
              <a:rPr lang="en-GB" altLang="ru-RU" sz="2400" b="1" dirty="0"/>
              <a:t>                  is the </a:t>
            </a:r>
            <a:r>
              <a:rPr lang="en-GB" altLang="ru-RU" sz="2400" b="1" i="1" dirty="0"/>
              <a:t>population regression line </a:t>
            </a:r>
            <a:r>
              <a:rPr lang="en-GB" altLang="ru-RU" sz="2400" b="1" dirty="0"/>
              <a:t>or </a:t>
            </a:r>
            <a:r>
              <a:rPr lang="en-GB" altLang="ru-RU" sz="2400" b="1" i="1" dirty="0"/>
              <a:t>population regression function</a:t>
            </a:r>
            <a:r>
              <a:rPr lang="en-GB" altLang="ru-RU" sz="2400" b="1" dirty="0"/>
              <a:t> ;</a:t>
            </a:r>
          </a:p>
          <a:p>
            <a:pPr eaLnBrk="1" hangingPunct="1">
              <a:buNone/>
            </a:pPr>
            <a:r>
              <a:rPr lang="en-GB" altLang="ru-RU" sz="2400" b="1" dirty="0"/>
              <a:t>      is the </a:t>
            </a:r>
            <a:r>
              <a:rPr lang="en-GB" altLang="ru-RU" sz="2400" b="1" i="1" dirty="0"/>
              <a:t>intercept </a:t>
            </a:r>
            <a:r>
              <a:rPr lang="en-GB" altLang="ru-RU" sz="2400" b="1" dirty="0"/>
              <a:t>of the population regression line;</a:t>
            </a:r>
          </a:p>
          <a:p>
            <a:pPr eaLnBrk="1" hangingPunct="1">
              <a:buNone/>
            </a:pPr>
            <a:r>
              <a:rPr lang="en-GB" altLang="ru-RU" sz="2400" b="1" dirty="0"/>
              <a:t>      is the </a:t>
            </a:r>
            <a:r>
              <a:rPr lang="en-GB" altLang="ru-RU" sz="2400" b="1" i="1" dirty="0"/>
              <a:t>slope o</a:t>
            </a:r>
            <a:r>
              <a:rPr lang="en-GB" altLang="ru-RU" sz="2400" b="1" dirty="0"/>
              <a:t>f the population regression line;</a:t>
            </a:r>
          </a:p>
          <a:p>
            <a:pPr eaLnBrk="1" hangingPunct="1">
              <a:buNone/>
            </a:pPr>
            <a:r>
              <a:rPr lang="en-GB" altLang="ru-RU" sz="2400" b="1" dirty="0"/>
              <a:t>      is the </a:t>
            </a:r>
            <a:r>
              <a:rPr lang="en-GB" altLang="ru-RU" sz="2400" b="1" i="1" dirty="0"/>
              <a:t>error term.</a:t>
            </a:r>
            <a:endParaRPr lang="en-GB" altLang="ru-RU" sz="2400" b="1" dirty="0"/>
          </a:p>
          <a:p>
            <a:pPr eaLnBrk="1" hangingPunct="1">
              <a:buNone/>
            </a:pPr>
            <a:endParaRPr lang="ru-RU" altLang="ru-RU" sz="2400" b="1" dirty="0"/>
          </a:p>
          <a:p>
            <a:pPr eaLnBrk="1" hangingPunct="1">
              <a:buNone/>
            </a:pPr>
            <a:endParaRPr lang="ru-RU" altLang="ru-RU" sz="2400" b="1" dirty="0"/>
          </a:p>
          <a:p>
            <a:pPr eaLnBrk="1" hangingPunct="1">
              <a:buFontTx/>
              <a:buNone/>
            </a:pPr>
            <a:r>
              <a:rPr lang="en-GB" altLang="ru-RU" sz="2400" b="1" dirty="0"/>
              <a:t>	</a:t>
            </a:r>
          </a:p>
          <a:p>
            <a:pPr eaLnBrk="1" hangingPunct="1">
              <a:buFontTx/>
              <a:buNone/>
            </a:pPr>
            <a:endParaRPr lang="en-GB" altLang="ru-RU" sz="2400" b="1" dirty="0"/>
          </a:p>
          <a:p>
            <a:pPr eaLnBrk="1" hangingPunct="1"/>
            <a:endParaRPr lang="en-GB" altLang="ru-RU" sz="2400" b="1" dirty="0"/>
          </a:p>
          <a:p>
            <a:pPr>
              <a:spcBef>
                <a:spcPct val="0"/>
              </a:spcBef>
              <a:buFontTx/>
              <a:buNone/>
            </a:pPr>
            <a:endParaRPr lang="en-US" altLang="ru-RU" sz="2400" b="1" dirty="0"/>
          </a:p>
          <a:p>
            <a:pPr eaLnBrk="1" hangingPunct="1">
              <a:buFontTx/>
              <a:buNone/>
            </a:pPr>
            <a:endParaRPr lang="ru-RU" altLang="ru-R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Object 4">
                <a:extLst>
                  <a:ext uri="{FF2B5EF4-FFF2-40B4-BE49-F238E27FC236}">
                    <a16:creationId xmlns:a16="http://schemas.microsoft.com/office/drawing/2014/main" id="{F100019B-9462-48A1-96B7-FEEAF6FB44DF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4088535" y="1789631"/>
                <a:ext cx="3060675" cy="425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148" name="Object 4">
                <a:extLst>
                  <a:ext uri="{FF2B5EF4-FFF2-40B4-BE49-F238E27FC236}">
                    <a16:creationId xmlns:a16="http://schemas.microsoft.com/office/drawing/2014/main" id="{F100019B-9462-48A1-96B7-FEEAF6FB44D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4088535" y="1789631"/>
                <a:ext cx="3060675" cy="425450"/>
              </a:xfrm>
              <a:prstGeom prst="rect">
                <a:avLst/>
              </a:prstGeom>
              <a:blipFill>
                <a:blip r:embed="rId3"/>
                <a:stretch>
                  <a:fillRect b="-3188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Object 6">
                <a:extLst>
                  <a:ext uri="{FF2B5EF4-FFF2-40B4-BE49-F238E27FC236}">
                    <a16:creationId xmlns:a16="http://schemas.microsoft.com/office/drawing/2014/main" id="{F555EFE4-6DF4-4F98-BE37-D4A8DAD6DBF3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3315064" y="2204807"/>
                <a:ext cx="371701" cy="431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149" name="Object 6">
                <a:extLst>
                  <a:ext uri="{FF2B5EF4-FFF2-40B4-BE49-F238E27FC236}">
                    <a16:creationId xmlns:a16="http://schemas.microsoft.com/office/drawing/2014/main" id="{F555EFE4-6DF4-4F98-BE37-D4A8DAD6DBF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3315064" y="2204807"/>
                <a:ext cx="371701" cy="431800"/>
              </a:xfrm>
              <a:prstGeom prst="rect">
                <a:avLst/>
              </a:prstGeom>
              <a:blipFill>
                <a:blip r:embed="rId4"/>
                <a:stretch>
                  <a:fillRect b="-422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84C72733-40CE-4213-922F-6F45F8D7469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49210" y="2197510"/>
                <a:ext cx="1656184" cy="425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sz="2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kern="0" dirty="0"/>
                  <a:t>;</a:t>
                </a:r>
                <a:endParaRPr lang="ru-RU" sz="2400" kern="0" dirty="0"/>
              </a:p>
            </p:txBody>
          </p:sp>
        </mc:Choice>
        <mc:Fallback xmlns="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84C72733-40CE-4213-922F-6F45F8D7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9210" y="2197510"/>
                <a:ext cx="1656184" cy="425450"/>
              </a:xfrm>
              <a:prstGeom prst="rect">
                <a:avLst/>
              </a:prstGeom>
              <a:blipFill>
                <a:blip r:embed="rId6"/>
                <a:stretch>
                  <a:fillRect l="-1107" t="-10000" r="-3690" b="-414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3C68987A-4F59-4023-AC9D-0A751C52569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1344" y="2636607"/>
                <a:ext cx="576064" cy="425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kern="0" dirty="0"/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3C68987A-4F59-4023-AC9D-0A751C525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344" y="2636607"/>
                <a:ext cx="576064" cy="425450"/>
              </a:xfrm>
              <a:prstGeom prst="rect">
                <a:avLst/>
              </a:prstGeom>
              <a:blipFill>
                <a:blip r:embed="rId7"/>
                <a:stretch>
                  <a:fillRect b="-144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id="{592B2D1E-D600-453F-AF2F-81938F4E37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4597" y="3513994"/>
                <a:ext cx="1584176" cy="425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kern="0" dirty="0"/>
              </a:p>
            </p:txBody>
          </p:sp>
        </mc:Choice>
        <mc:Fallback xmlns=""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id="{592B2D1E-D600-453F-AF2F-81938F4E3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597" y="3513994"/>
                <a:ext cx="1584176" cy="425450"/>
              </a:xfrm>
              <a:prstGeom prst="rect">
                <a:avLst/>
              </a:prstGeom>
              <a:blipFill>
                <a:blip r:embed="rId8"/>
                <a:stretch>
                  <a:fillRect b="-3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A599FF90-D4D5-4FBC-A8C4-01C3CDA7B88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1730" y="4844323"/>
                <a:ext cx="354282" cy="425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kern="0" dirty="0"/>
              </a:p>
            </p:txBody>
          </p:sp>
        </mc:Choice>
        <mc:Fallback xmlns="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A599FF90-D4D5-4FBC-A8C4-01C3CDA7B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730" y="4844323"/>
                <a:ext cx="354282" cy="425450"/>
              </a:xfrm>
              <a:prstGeom prst="rect">
                <a:avLst/>
              </a:prstGeom>
              <a:blipFill>
                <a:blip r:embed="rId9"/>
                <a:stretch>
                  <a:fillRect r="-20690" b="-144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64D18EFA-C8A8-415F-B57E-4AB4BE2396C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2094" y="3062057"/>
                <a:ext cx="576064" cy="425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kern="0" dirty="0"/>
              </a:p>
            </p:txBody>
          </p:sp>
        </mc:Choice>
        <mc:Fallback xmlns="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64D18EFA-C8A8-415F-B57E-4AB4BE239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094" y="3062057"/>
                <a:ext cx="576064" cy="425450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4">
                <a:extLst>
                  <a:ext uri="{FF2B5EF4-FFF2-40B4-BE49-F238E27FC236}">
                    <a16:creationId xmlns:a16="http://schemas.microsoft.com/office/drawing/2014/main" id="{CDA95C0F-4F60-4AC5-A72E-922C32A6931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42342" y="4438272"/>
                <a:ext cx="403670" cy="425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kern="0" dirty="0"/>
              </a:p>
            </p:txBody>
          </p:sp>
        </mc:Choice>
        <mc:Fallback xmlns="">
          <p:sp>
            <p:nvSpPr>
              <p:cNvPr id="15" name="Object 4">
                <a:extLst>
                  <a:ext uri="{FF2B5EF4-FFF2-40B4-BE49-F238E27FC236}">
                    <a16:creationId xmlns:a16="http://schemas.microsoft.com/office/drawing/2014/main" id="{CDA95C0F-4F60-4AC5-A72E-922C32A69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342" y="4438272"/>
                <a:ext cx="403670" cy="425450"/>
              </a:xfrm>
              <a:prstGeom prst="rect">
                <a:avLst/>
              </a:prstGeom>
              <a:blipFill>
                <a:blip r:embed="rId11"/>
                <a:stretch>
                  <a:fillRect l="-13636" r="-13636" b="-3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0B60824D-EC79-41AA-92E8-FF0006A1C1A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42342" y="3939444"/>
                <a:ext cx="403670" cy="425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400" kern="0" dirty="0"/>
              </a:p>
            </p:txBody>
          </p:sp>
        </mc:Choice>
        <mc:Fallback xmlns=""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0B60824D-EC79-41AA-92E8-FF0006A1C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342" y="3939444"/>
                <a:ext cx="403670" cy="425450"/>
              </a:xfrm>
              <a:prstGeom prst="rect">
                <a:avLst/>
              </a:prstGeom>
              <a:blipFill>
                <a:blip r:embed="rId12"/>
                <a:stretch>
                  <a:fillRect l="-13636" r="-12121" b="-3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8D6A9A7-0843-4F00-917D-F79D631C9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GB" altLang="ru-RU" sz="2400" b="1" dirty="0">
                <a:solidFill>
                  <a:schemeClr val="tx1"/>
                </a:solidFill>
              </a:rPr>
            </a:br>
            <a:r>
              <a:rPr lang="en-GB" altLang="ru-RU" sz="2400" b="1" dirty="0">
                <a:solidFill>
                  <a:schemeClr val="tx1"/>
                </a:solidFill>
              </a:rPr>
              <a:t>ASSUMPTIONS FOR MODEL A</a:t>
            </a:r>
            <a:br>
              <a:rPr lang="en-GB" altLang="ru-RU" sz="2400" dirty="0">
                <a:solidFill>
                  <a:schemeClr val="tx1"/>
                </a:solidFill>
              </a:rPr>
            </a:br>
            <a:endParaRPr lang="ru-RU" altLang="ru-RU" sz="2400" dirty="0">
              <a:solidFill>
                <a:schemeClr val="tx1"/>
              </a:solidFill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6513EF4-2541-4E6C-9BA5-FE4C8A89726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1504" y="1600201"/>
            <a:ext cx="972108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u-RU" sz="2400" b="1" dirty="0"/>
              <a:t>Model A:	Cross-sectional data with </a:t>
            </a:r>
            <a:r>
              <a:rPr lang="en-US" altLang="ru-RU" sz="2400" b="1" dirty="0" err="1"/>
              <a:t>nonstochastic</a:t>
            </a:r>
            <a:r>
              <a:rPr lang="en-US" altLang="ru-RU" sz="2400" b="1" dirty="0"/>
              <a:t> regressors. </a:t>
            </a:r>
          </a:p>
          <a:p>
            <a:pPr eaLnBrk="1" hangingPunct="1">
              <a:buFontTx/>
              <a:buNone/>
            </a:pPr>
            <a:r>
              <a:rPr lang="en-GB" altLang="ru-RU" sz="2400" b="1" dirty="0"/>
              <a:t>A.1	 The model is linear in parameters and correctly specified.</a:t>
            </a:r>
          </a:p>
          <a:p>
            <a:pPr eaLnBrk="1" hangingPunct="1"/>
            <a:endParaRPr lang="en-GB" altLang="ru-RU" sz="2400" b="1" dirty="0"/>
          </a:p>
          <a:p>
            <a:pPr eaLnBrk="1" hangingPunct="1">
              <a:buFontTx/>
              <a:buNone/>
            </a:pPr>
            <a:endParaRPr lang="en-GB" altLang="ru-RU" sz="24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ru-RU" sz="2400" b="1" dirty="0"/>
              <a:t>A.2	There is some variation in the regressor in the sample.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ru-RU" sz="2400" b="1" dirty="0"/>
              <a:t>A.3	The disturbance term has zero expected value in each observation: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ru-RU" sz="2400" b="1" dirty="0"/>
              <a:t>   </a:t>
            </a:r>
            <a:r>
              <a:rPr lang="en-US" altLang="ru-RU" sz="2400" b="1" dirty="0"/>
              <a:t>   for all </a:t>
            </a:r>
            <a:r>
              <a:rPr lang="en-US" altLang="ru-RU" sz="2400" b="1" dirty="0" err="1"/>
              <a:t>i</a:t>
            </a:r>
            <a:r>
              <a:rPr lang="en-US" altLang="ru-RU" sz="2400" b="1" dirty="0"/>
              <a:t> (Gauss-Markov 1 condition)</a:t>
            </a:r>
          </a:p>
          <a:p>
            <a:pPr eaLnBrk="1" hangingPunct="1">
              <a:buFontTx/>
              <a:buNone/>
            </a:pPr>
            <a:endParaRPr lang="en-US" altLang="ru-RU" sz="2400" b="1" dirty="0"/>
          </a:p>
          <a:p>
            <a:pPr eaLnBrk="1" hangingPunct="1">
              <a:buFontTx/>
              <a:buNone/>
            </a:pPr>
            <a:endParaRPr lang="ru-RU" altLang="ru-R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Object 4">
                <a:extLst>
                  <a:ext uri="{FF2B5EF4-FFF2-40B4-BE49-F238E27FC236}">
                    <a16:creationId xmlns:a16="http://schemas.microsoft.com/office/drawing/2014/main" id="{F100019B-9462-48A1-96B7-FEEAF6FB44DF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4835524" y="2636912"/>
                <a:ext cx="3060675" cy="425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6148" name="Object 4">
                <a:extLst>
                  <a:ext uri="{FF2B5EF4-FFF2-40B4-BE49-F238E27FC236}">
                    <a16:creationId xmlns:a16="http://schemas.microsoft.com/office/drawing/2014/main" id="{F100019B-9462-48A1-96B7-FEEAF6FB44D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4835524" y="2636912"/>
                <a:ext cx="3060675" cy="425450"/>
              </a:xfrm>
              <a:prstGeom prst="rect">
                <a:avLst/>
              </a:prstGeom>
              <a:blipFill>
                <a:blip r:embed="rId2"/>
                <a:stretch>
                  <a:fillRect b="-3188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Object 6">
                <a:extLst>
                  <a:ext uri="{FF2B5EF4-FFF2-40B4-BE49-F238E27FC236}">
                    <a16:creationId xmlns:a16="http://schemas.microsoft.com/office/drawing/2014/main" id="{F555EFE4-6DF4-4F98-BE37-D4A8DAD6DBF3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7536160" y="4365104"/>
                <a:ext cx="1656184" cy="431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6149" name="Object 6">
                <a:extLst>
                  <a:ext uri="{FF2B5EF4-FFF2-40B4-BE49-F238E27FC236}">
                    <a16:creationId xmlns:a16="http://schemas.microsoft.com/office/drawing/2014/main" id="{F555EFE4-6DF4-4F98-BE37-D4A8DAD6DBF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7536160" y="4365104"/>
                <a:ext cx="1656184" cy="431800"/>
              </a:xfrm>
              <a:prstGeom prst="rect">
                <a:avLst/>
              </a:prstGeom>
              <a:blipFill>
                <a:blip r:embed="rId3"/>
                <a:stretch>
                  <a:fillRect b="-1267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35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B3F9FB8-E344-4590-8121-CE86AE885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ru-RU" sz="2400" b="1" dirty="0">
                <a:solidFill>
                  <a:schemeClr val="tx1"/>
                </a:solidFill>
              </a:rPr>
              <a:t>ASSUMPTIONS FOR MODEL A</a:t>
            </a:r>
            <a:br>
              <a:rPr lang="en-GB" altLang="ru-RU" sz="2400" dirty="0">
                <a:solidFill>
                  <a:schemeClr val="tx1"/>
                </a:solidFill>
              </a:rPr>
            </a:br>
            <a:r>
              <a:rPr lang="en-GB" altLang="ru-RU" sz="2400" dirty="0">
                <a:solidFill>
                  <a:schemeClr val="tx1"/>
                </a:solidFill>
              </a:rPr>
              <a:t>(continued)</a:t>
            </a:r>
            <a:endParaRPr lang="ru-RU" altLang="ru-RU" sz="2400" dirty="0">
              <a:solidFill>
                <a:schemeClr val="tx1"/>
              </a:solidFill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E0A5DF0-342F-4532-AD09-4D7A15E794F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71464" y="1600201"/>
            <a:ext cx="10009111" cy="4525963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GB" altLang="ru-RU" sz="2400" b="1" dirty="0"/>
              <a:t>A.4	The disturbance term is homoscedastic</a:t>
            </a:r>
            <a:endParaRPr lang="en-US" altLang="ru-RU" sz="2400" b="1" dirty="0"/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ru-RU" sz="2400" b="1" dirty="0"/>
              <a:t>            for all </a:t>
            </a:r>
            <a:r>
              <a:rPr lang="en-GB" altLang="ru-RU" sz="2400" b="1" i="1" dirty="0" err="1"/>
              <a:t>i</a:t>
            </a:r>
            <a:r>
              <a:rPr lang="en-GB" altLang="ru-RU" sz="2400" b="1" i="1" dirty="0"/>
              <a:t>                        </a:t>
            </a:r>
            <a:r>
              <a:rPr lang="en-US" altLang="ru-RU" sz="2400" b="1" dirty="0"/>
              <a:t>(Gauss-Markov 2 condition)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ru-RU" sz="2400" b="1" dirty="0"/>
              <a:t>A.5	The values of the disturbance term have independent distributions (</a:t>
            </a:r>
            <a:r>
              <a:rPr lang="en-GB" altLang="ru-RU" sz="2400" b="1" i="1" dirty="0" err="1"/>
              <a:t>u</a:t>
            </a:r>
            <a:r>
              <a:rPr lang="en-GB" altLang="ru-RU" sz="2400" b="1" i="1" baseline="-25000" dirty="0" err="1"/>
              <a:t>i</a:t>
            </a:r>
            <a:r>
              <a:rPr lang="en-GB" altLang="ru-RU" sz="2400" b="1" dirty="0"/>
              <a:t> and </a:t>
            </a:r>
            <a:r>
              <a:rPr lang="en-GB" altLang="ru-RU" sz="2400" b="1" i="1" dirty="0" err="1"/>
              <a:t>u</a:t>
            </a:r>
            <a:r>
              <a:rPr lang="en-GB" altLang="ru-RU" sz="2400" b="1" i="1" baseline="-25000" dirty="0" err="1"/>
              <a:t>j</a:t>
            </a:r>
            <a:r>
              <a:rPr lang="en-GB" altLang="ru-RU" sz="2400" b="1" dirty="0"/>
              <a:t> are independent for all </a:t>
            </a:r>
            <a:r>
              <a:rPr lang="en-GB" altLang="ru-RU" sz="2400" b="1" i="1" dirty="0"/>
              <a:t>j</a:t>
            </a:r>
            <a:r>
              <a:rPr lang="en-GB" altLang="ru-RU" sz="2400" b="1" dirty="0"/>
              <a:t> ≠ </a:t>
            </a:r>
            <a:r>
              <a:rPr lang="en-GB" altLang="ru-RU" sz="2400" b="1" i="1" dirty="0" err="1"/>
              <a:t>i</a:t>
            </a:r>
            <a:r>
              <a:rPr lang="en-GB" altLang="ru-RU" sz="2400" b="1" i="1" dirty="0"/>
              <a:t>)      </a:t>
            </a:r>
            <a:r>
              <a:rPr lang="en-US" altLang="ru-RU" sz="2400" b="1" dirty="0"/>
              <a:t>(Gauss-Markov 3 condition)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GB" altLang="ru-RU" sz="2400" b="1" i="1" dirty="0"/>
          </a:p>
          <a:p>
            <a:pPr>
              <a:spcBef>
                <a:spcPct val="50000"/>
              </a:spcBef>
              <a:buFontTx/>
              <a:buNone/>
            </a:pPr>
            <a:endParaRPr lang="en-GB" altLang="ru-RU" sz="2400" b="1" i="1" dirty="0"/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ru-RU" sz="2400" b="1" dirty="0"/>
              <a:t>A.6	The disturbance term has a normal distribution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ru-RU" sz="2400" b="1" i="1" dirty="0"/>
          </a:p>
          <a:p>
            <a:pPr eaLnBrk="1" hangingPunct="1"/>
            <a:endParaRPr lang="ru-RU" alt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2" name="Object 4">
                <a:extLst>
                  <a:ext uri="{FF2B5EF4-FFF2-40B4-BE49-F238E27FC236}">
                    <a16:creationId xmlns:a16="http://schemas.microsoft.com/office/drawing/2014/main" id="{55C45835-8755-454F-9E60-BAC74B585B64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3719736" y="2090218"/>
                <a:ext cx="1584176" cy="5117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  <m:sup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  <m:sup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7172" name="Object 4">
                <a:extLst>
                  <a:ext uri="{FF2B5EF4-FFF2-40B4-BE49-F238E27FC236}">
                    <a16:creationId xmlns:a16="http://schemas.microsoft.com/office/drawing/2014/main" id="{55C45835-8755-454F-9E60-BAC74B585B6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3719736" y="2090218"/>
                <a:ext cx="1584176" cy="5117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3" name="Object 6">
                <a:extLst>
                  <a:ext uri="{FF2B5EF4-FFF2-40B4-BE49-F238E27FC236}">
                    <a16:creationId xmlns:a16="http://schemas.microsoft.com/office/drawing/2014/main" id="{286AAA3A-ACC4-42C8-B94F-A04EC8EA9BE2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3216771" y="3892494"/>
                <a:ext cx="5758457" cy="9339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  <m:r>
                        <m:rPr>
                          <m:aln/>
                        </m:rP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[(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)]=</m:t>
                      </m:r>
                      <m:r>
                        <a:rPr lang="ru-RU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7173" name="Object 6">
                <a:extLst>
                  <a:ext uri="{FF2B5EF4-FFF2-40B4-BE49-F238E27FC236}">
                    <a16:creationId xmlns:a16="http://schemas.microsoft.com/office/drawing/2014/main" id="{286AAA3A-ACC4-42C8-B94F-A04EC8EA9BE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3216771" y="3892494"/>
                <a:ext cx="5758457" cy="933910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30537D5-4CD1-4259-8A9A-6689C91324BD}"/>
              </a:ext>
            </a:extLst>
          </p:cNvPr>
          <p:cNvSpPr/>
          <p:nvPr/>
        </p:nvSpPr>
        <p:spPr bwMode="auto">
          <a:xfrm>
            <a:off x="2381251" y="860425"/>
            <a:ext cx="7605713" cy="4165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D7E3D9DC-7FEC-4EB8-934C-3A12697E2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695950"/>
            <a:ext cx="9144000" cy="1162050"/>
          </a:xfrm>
          <a:prstGeom prst="rect">
            <a:avLst/>
          </a:prstGeom>
          <a:solidFill>
            <a:srgbClr val="F8F8F8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graphicFrame>
        <p:nvGraphicFramePr>
          <p:cNvPr id="8198" name="Object 6">
            <a:extLst>
              <a:ext uri="{FF2B5EF4-FFF2-40B4-BE49-F238E27FC236}">
                <a16:creationId xmlns:a16="http://schemas.microsoft.com/office/drawing/2014/main" id="{414815B3-47BF-4681-B821-E546391E74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1" y="828676"/>
          <a:ext cx="6581775" cy="450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Worksheet" r:id="rId3" imgW="8915760" imgH="5991480" progId="Excel.Sheet.8">
                  <p:embed/>
                </p:oleObj>
              </mc:Choice>
              <mc:Fallback>
                <p:oleObj name="Worksheet" r:id="rId3" imgW="8915760" imgH="5991480" progId="Excel.Sheet.8">
                  <p:embed/>
                  <p:pic>
                    <p:nvPicPr>
                      <p:cNvPr id="8198" name="Object 6">
                        <a:extLst>
                          <a:ext uri="{FF2B5EF4-FFF2-40B4-BE49-F238E27FC236}">
                            <a16:creationId xmlns:a16="http://schemas.microsoft.com/office/drawing/2014/main" id="{414815B3-47BF-4681-B821-E546391E74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828676"/>
                        <a:ext cx="6581775" cy="450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4">
            <a:extLst>
              <a:ext uri="{FF2B5EF4-FFF2-40B4-BE49-F238E27FC236}">
                <a16:creationId xmlns:a16="http://schemas.microsoft.com/office/drawing/2014/main" id="{653A306C-1971-4DC4-9178-AEDA4A611B9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239000" y="1222375"/>
            <a:ext cx="266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i="1">
                <a:solidFill>
                  <a:schemeClr val="tx2"/>
                </a:solidFill>
              </a:rPr>
              <a:t>P</a:t>
            </a:r>
            <a:r>
              <a:rPr lang="en-US" altLang="ru-RU" sz="1800" b="1" baseline="-25000">
                <a:solidFill>
                  <a:schemeClr val="tx2"/>
                </a:solidFill>
              </a:rPr>
              <a:t>4</a:t>
            </a:r>
            <a:endParaRPr lang="en-US" altLang="ru-RU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0" name="Line 5">
            <a:extLst>
              <a:ext uri="{FF2B5EF4-FFF2-40B4-BE49-F238E27FC236}">
                <a16:creationId xmlns:a16="http://schemas.microsoft.com/office/drawing/2014/main" id="{0293669A-70B2-4466-BB82-E8A1251B534A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095625" y="1376364"/>
            <a:ext cx="1588" cy="310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201" name="Line 9">
            <a:extLst>
              <a:ext uri="{FF2B5EF4-FFF2-40B4-BE49-F238E27FC236}">
                <a16:creationId xmlns:a16="http://schemas.microsoft.com/office/drawing/2014/main" id="{3CB82858-2EE9-4E02-8608-67E9E545BF3B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372100" y="4411663"/>
            <a:ext cx="0" cy="698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202" name="Line 10">
            <a:extLst>
              <a:ext uri="{FF2B5EF4-FFF2-40B4-BE49-F238E27FC236}">
                <a16:creationId xmlns:a16="http://schemas.microsoft.com/office/drawing/2014/main" id="{8584AB86-223C-45EE-ADD9-29E6E43D38A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257925" y="4411663"/>
            <a:ext cx="0" cy="698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203" name="Line 11">
            <a:extLst>
              <a:ext uri="{FF2B5EF4-FFF2-40B4-BE49-F238E27FC236}">
                <a16:creationId xmlns:a16="http://schemas.microsoft.com/office/drawing/2014/main" id="{437F29BB-98ED-455A-A069-8D7946BE8C15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135813" y="4411663"/>
            <a:ext cx="0" cy="698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204" name="Line 16">
            <a:extLst>
              <a:ext uri="{FF2B5EF4-FFF2-40B4-BE49-F238E27FC236}">
                <a16:creationId xmlns:a16="http://schemas.microsoft.com/office/drawing/2014/main" id="{2C3EDAD5-01C2-47A7-BC93-C7CD05492A2F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484688" y="4411663"/>
            <a:ext cx="0" cy="698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205" name="Text Box 19">
            <a:extLst>
              <a:ext uri="{FF2B5EF4-FFF2-40B4-BE49-F238E27FC236}">
                <a16:creationId xmlns:a16="http://schemas.microsoft.com/office/drawing/2014/main" id="{71C38407-8363-40A5-9565-345C4227C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6" y="5835651"/>
            <a:ext cx="85328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ru-RU" sz="1500" b="1" dirty="0"/>
              <a:t>The line is called the fitted model and the values of </a:t>
            </a:r>
            <a:r>
              <a:rPr lang="en-GB" altLang="ru-RU" sz="1500" b="1" i="1" dirty="0"/>
              <a:t>Y</a:t>
            </a:r>
            <a:r>
              <a:rPr lang="en-GB" altLang="ru-RU" sz="1500" b="1" dirty="0"/>
              <a:t> predicted by it are called the fitted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ru-RU" sz="1500" b="1" dirty="0"/>
              <a:t>values of </a:t>
            </a:r>
            <a:r>
              <a:rPr lang="en-GB" altLang="ru-RU" sz="1500" b="1" i="1" dirty="0"/>
              <a:t>Y</a:t>
            </a:r>
            <a:r>
              <a:rPr lang="en-GB" altLang="ru-RU" sz="1500" b="1" dirty="0"/>
              <a:t>.  The differences          are called residuals</a:t>
            </a:r>
            <a:endParaRPr lang="en-GB" altLang="ru-RU" sz="1500" b="1" dirty="0">
              <a:latin typeface="Times New Roman" panose="02020603050405020304" pitchFamily="18" charset="0"/>
            </a:endParaRPr>
          </a:p>
        </p:txBody>
      </p:sp>
      <p:sp>
        <p:nvSpPr>
          <p:cNvPr id="8206" name="Text Box 20">
            <a:extLst>
              <a:ext uri="{FF2B5EF4-FFF2-40B4-BE49-F238E27FC236}">
                <a16:creationId xmlns:a16="http://schemas.microsoft.com/office/drawing/2014/main" id="{6599E232-5D93-47D3-85C4-0459D9B0F73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324600" y="3051175"/>
            <a:ext cx="266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i="1">
                <a:solidFill>
                  <a:schemeClr val="tx2"/>
                </a:solidFill>
              </a:rPr>
              <a:t>P</a:t>
            </a:r>
            <a:r>
              <a:rPr lang="en-US" altLang="ru-RU" sz="1800" b="1" baseline="-25000">
                <a:solidFill>
                  <a:schemeClr val="tx2"/>
                </a:solidFill>
              </a:rPr>
              <a:t>3</a:t>
            </a:r>
            <a:endParaRPr lang="en-US" altLang="ru-RU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7" name="Text Box 21">
            <a:extLst>
              <a:ext uri="{FF2B5EF4-FFF2-40B4-BE49-F238E27FC236}">
                <a16:creationId xmlns:a16="http://schemas.microsoft.com/office/drawing/2014/main" id="{C822E569-ED68-4848-B86A-F87FE320480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454650" y="3249613"/>
            <a:ext cx="266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i="1">
                <a:solidFill>
                  <a:schemeClr val="tx2"/>
                </a:solidFill>
              </a:rPr>
              <a:t>P</a:t>
            </a:r>
            <a:r>
              <a:rPr lang="en-US" altLang="ru-RU" sz="1800" b="1" baseline="-25000">
                <a:solidFill>
                  <a:schemeClr val="tx2"/>
                </a:solidFill>
              </a:rPr>
              <a:t>2</a:t>
            </a:r>
            <a:endParaRPr lang="en-US" altLang="ru-RU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8" name="Text Box 22">
            <a:extLst>
              <a:ext uri="{FF2B5EF4-FFF2-40B4-BE49-F238E27FC236}">
                <a16:creationId xmlns:a16="http://schemas.microsoft.com/office/drawing/2014/main" id="{F6C7E476-305C-4886-9645-39F3ED5783A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72000" y="2517775"/>
            <a:ext cx="266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i="1">
                <a:solidFill>
                  <a:schemeClr val="tx2"/>
                </a:solidFill>
              </a:rPr>
              <a:t>P</a:t>
            </a:r>
            <a:r>
              <a:rPr lang="en-US" altLang="ru-RU" sz="1800" b="1" baseline="-25000">
                <a:solidFill>
                  <a:schemeClr val="tx2"/>
                </a:solidFill>
              </a:rPr>
              <a:t>1</a:t>
            </a:r>
            <a:endParaRPr lang="en-US" altLang="ru-RU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9" name="Text Box 27">
            <a:extLst>
              <a:ext uri="{FF2B5EF4-FFF2-40B4-BE49-F238E27FC236}">
                <a16:creationId xmlns:a16="http://schemas.microsoft.com/office/drawing/2014/main" id="{6A012FB9-974F-4D86-B30A-EE2F636995F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48188" y="3030538"/>
            <a:ext cx="266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i="1">
                <a:solidFill>
                  <a:schemeClr val="tx2"/>
                </a:solidFill>
              </a:rPr>
              <a:t>R</a:t>
            </a:r>
            <a:r>
              <a:rPr lang="en-US" altLang="ru-RU" sz="1800" b="1" baseline="-25000">
                <a:solidFill>
                  <a:schemeClr val="tx2"/>
                </a:solidFill>
              </a:rPr>
              <a:t>1</a:t>
            </a:r>
            <a:endParaRPr lang="en-US" altLang="ru-RU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0" name="Text Box 28">
            <a:extLst>
              <a:ext uri="{FF2B5EF4-FFF2-40B4-BE49-F238E27FC236}">
                <a16:creationId xmlns:a16="http://schemas.microsoft.com/office/drawing/2014/main" id="{6CCB5C3F-2658-4F0D-998F-29094452DCF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72100" y="2365375"/>
            <a:ext cx="266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i="1">
                <a:solidFill>
                  <a:schemeClr val="tx2"/>
                </a:solidFill>
              </a:rPr>
              <a:t>R</a:t>
            </a:r>
            <a:r>
              <a:rPr lang="en-US" altLang="ru-RU" sz="1800" b="1" baseline="-25000">
                <a:solidFill>
                  <a:schemeClr val="tx2"/>
                </a:solidFill>
              </a:rPr>
              <a:t>2</a:t>
            </a:r>
            <a:endParaRPr lang="en-US" altLang="ru-RU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1" name="Text Box 29">
            <a:extLst>
              <a:ext uri="{FF2B5EF4-FFF2-40B4-BE49-F238E27FC236}">
                <a16:creationId xmlns:a16="http://schemas.microsoft.com/office/drawing/2014/main" id="{7FC036DE-7C23-4EE6-8166-C1B475C7DE5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248400" y="2062163"/>
            <a:ext cx="266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i="1">
                <a:solidFill>
                  <a:schemeClr val="tx2"/>
                </a:solidFill>
              </a:rPr>
              <a:t>R</a:t>
            </a:r>
            <a:r>
              <a:rPr lang="en-US" altLang="ru-RU" sz="1800" b="1" baseline="-25000">
                <a:solidFill>
                  <a:schemeClr val="tx2"/>
                </a:solidFill>
              </a:rPr>
              <a:t>3</a:t>
            </a:r>
            <a:endParaRPr lang="en-US" altLang="ru-RU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2" name="Text Box 30">
            <a:extLst>
              <a:ext uri="{FF2B5EF4-FFF2-40B4-BE49-F238E27FC236}">
                <a16:creationId xmlns:a16="http://schemas.microsoft.com/office/drawing/2014/main" id="{E602B726-0126-41A0-9B27-E277C9DA524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218363" y="2136775"/>
            <a:ext cx="266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i="1">
                <a:solidFill>
                  <a:schemeClr val="tx2"/>
                </a:solidFill>
              </a:rPr>
              <a:t>R</a:t>
            </a:r>
            <a:r>
              <a:rPr lang="en-US" altLang="ru-RU" sz="1800" b="1" baseline="-25000">
                <a:solidFill>
                  <a:schemeClr val="tx2"/>
                </a:solidFill>
              </a:rPr>
              <a:t>4</a:t>
            </a:r>
            <a:endParaRPr lang="en-US" altLang="ru-RU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3" name="Line 31">
            <a:extLst>
              <a:ext uri="{FF2B5EF4-FFF2-40B4-BE49-F238E27FC236}">
                <a16:creationId xmlns:a16="http://schemas.microsoft.com/office/drawing/2014/main" id="{71AFA5A9-24FD-4A5A-83E4-3AC311C95C9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484689" y="3067050"/>
            <a:ext cx="1587" cy="1417638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214" name="Line 32">
            <a:extLst>
              <a:ext uri="{FF2B5EF4-FFF2-40B4-BE49-F238E27FC236}">
                <a16:creationId xmlns:a16="http://schemas.microsoft.com/office/drawing/2014/main" id="{F05CC4FF-9616-4E6F-878A-37B52424091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372100" y="2747964"/>
            <a:ext cx="1588" cy="1736725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215" name="Line 35">
            <a:extLst>
              <a:ext uri="{FF2B5EF4-FFF2-40B4-BE49-F238E27FC236}">
                <a16:creationId xmlns:a16="http://schemas.microsoft.com/office/drawing/2014/main" id="{70ADF820-3A72-408F-8E08-FA60529511D5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257925" y="2505075"/>
            <a:ext cx="1588" cy="18732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216" name="Line 37">
            <a:extLst>
              <a:ext uri="{FF2B5EF4-FFF2-40B4-BE49-F238E27FC236}">
                <a16:creationId xmlns:a16="http://schemas.microsoft.com/office/drawing/2014/main" id="{453C99AD-D700-434E-B030-957C6F10E71B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135814" y="2217739"/>
            <a:ext cx="1587" cy="2193925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17" name="Object 26">
                <a:extLst>
                  <a:ext uri="{FF2B5EF4-FFF2-40B4-BE49-F238E27FC236}">
                    <a16:creationId xmlns:a16="http://schemas.microsoft.com/office/drawing/2014/main" id="{3B020166-266B-4B0B-A737-18A98CA6885B}"/>
                  </a:ext>
                </a:extLst>
              </p:cNvPr>
              <p:cNvSpPr txBox="1"/>
              <p:nvPr/>
            </p:nvSpPr>
            <p:spPr bwMode="auto">
              <a:xfrm>
                <a:off x="8112124" y="1566864"/>
                <a:ext cx="1998663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217" name="Object 26">
                <a:extLst>
                  <a:ext uri="{FF2B5EF4-FFF2-40B4-BE49-F238E27FC236}">
                    <a16:creationId xmlns:a16="http://schemas.microsoft.com/office/drawing/2014/main" id="{3B020166-266B-4B0B-A737-18A98CA68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12124" y="1566864"/>
                <a:ext cx="1998663" cy="460375"/>
              </a:xfrm>
              <a:prstGeom prst="rect">
                <a:avLst/>
              </a:prstGeom>
              <a:blipFill>
                <a:blip r:embed="rId5"/>
                <a:stretch>
                  <a:fillRect t="-3947" b="-526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18" name="Text Box 67">
            <a:extLst>
              <a:ext uri="{FF2B5EF4-FFF2-40B4-BE49-F238E27FC236}">
                <a16:creationId xmlns:a16="http://schemas.microsoft.com/office/drawing/2014/main" id="{0A71EB4A-32F6-4425-85CF-25B8719FAFB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20988" y="3368676"/>
            <a:ext cx="2460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i="1">
                <a:solidFill>
                  <a:schemeClr val="tx2"/>
                </a:solidFill>
              </a:rPr>
              <a:t>b</a:t>
            </a:r>
            <a:r>
              <a:rPr lang="en-US" altLang="ru-RU" sz="1800" b="1" baseline="-25000">
                <a:solidFill>
                  <a:schemeClr val="tx2"/>
                </a:solidFill>
              </a:rPr>
              <a:t>1</a:t>
            </a:r>
            <a:endParaRPr lang="en-US" altLang="ru-RU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9" name="Text Box 71">
            <a:extLst>
              <a:ext uri="{FF2B5EF4-FFF2-40B4-BE49-F238E27FC236}">
                <a16:creationId xmlns:a16="http://schemas.microsoft.com/office/drawing/2014/main" id="{A8B7BEB5-5A58-4732-B1A7-855DB13E2D7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323975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i="1">
                <a:solidFill>
                  <a:schemeClr val="tx2"/>
                </a:solidFill>
              </a:rPr>
              <a:t>Y</a:t>
            </a:r>
            <a:endParaRPr lang="en-US" altLang="ru-RU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220" name="Group 72">
            <a:extLst>
              <a:ext uri="{FF2B5EF4-FFF2-40B4-BE49-F238E27FC236}">
                <a16:creationId xmlns:a16="http://schemas.microsoft.com/office/drawing/2014/main" id="{C75AB115-FA1E-4A76-AA04-20327E52D213}"/>
              </a:ext>
            </a:extLst>
          </p:cNvPr>
          <p:cNvGrpSpPr>
            <a:grpSpLocks/>
          </p:cNvGrpSpPr>
          <p:nvPr/>
        </p:nvGrpSpPr>
        <p:grpSpPr bwMode="auto">
          <a:xfrm>
            <a:off x="4365625" y="4521200"/>
            <a:ext cx="4021138" cy="376238"/>
            <a:chOff x="1790" y="2758"/>
            <a:chExt cx="2533" cy="237"/>
          </a:xfrm>
        </p:grpSpPr>
        <p:sp>
          <p:nvSpPr>
            <p:cNvPr id="8237" name="Text Box 73">
              <a:extLst>
                <a:ext uri="{FF2B5EF4-FFF2-40B4-BE49-F238E27FC236}">
                  <a16:creationId xmlns:a16="http://schemas.microsoft.com/office/drawing/2014/main" id="{0445DFA3-0374-45EB-A838-78D1DE58AA2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202" y="2760"/>
              <a:ext cx="121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ru-RU" sz="1800" b="1" i="1">
                  <a:solidFill>
                    <a:schemeClr val="tx2"/>
                  </a:solidFill>
                </a:rPr>
                <a:t>X</a:t>
              </a:r>
              <a:endParaRPr lang="en-US" altLang="ru-RU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38" name="Text Box 74">
              <a:extLst>
                <a:ext uri="{FF2B5EF4-FFF2-40B4-BE49-F238E27FC236}">
                  <a16:creationId xmlns:a16="http://schemas.microsoft.com/office/drawing/2014/main" id="{7128EE3B-ECA3-47CB-8E73-72005F88C8F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790" y="2761"/>
              <a:ext cx="21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ru-RU" sz="1800" b="1" i="1">
                  <a:solidFill>
                    <a:schemeClr val="tx2"/>
                  </a:solidFill>
                </a:rPr>
                <a:t>X</a:t>
              </a:r>
              <a:r>
                <a:rPr lang="en-US" altLang="ru-RU" sz="1800" b="1" baseline="-25000">
                  <a:solidFill>
                    <a:schemeClr val="tx2"/>
                  </a:solidFill>
                </a:rPr>
                <a:t>1</a:t>
              </a:r>
              <a:endParaRPr lang="en-US" altLang="ru-RU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39" name="Text Box 75">
              <a:extLst>
                <a:ext uri="{FF2B5EF4-FFF2-40B4-BE49-F238E27FC236}">
                  <a16:creationId xmlns:a16="http://schemas.microsoft.com/office/drawing/2014/main" id="{9A0CE94A-9E77-4C12-B68B-50A15B40051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352" y="2761"/>
              <a:ext cx="21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ru-RU" sz="1800" b="1" i="1">
                  <a:solidFill>
                    <a:schemeClr val="tx2"/>
                  </a:solidFill>
                </a:rPr>
                <a:t>X</a:t>
              </a:r>
              <a:r>
                <a:rPr lang="en-US" altLang="ru-RU" sz="1800" b="1" i="1" baseline="-25000">
                  <a:solidFill>
                    <a:schemeClr val="tx2"/>
                  </a:solidFill>
                </a:rPr>
                <a:t>2</a:t>
              </a:r>
              <a:endParaRPr lang="en-US" altLang="ru-RU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40" name="Text Box 76">
              <a:extLst>
                <a:ext uri="{FF2B5EF4-FFF2-40B4-BE49-F238E27FC236}">
                  <a16:creationId xmlns:a16="http://schemas.microsoft.com/office/drawing/2014/main" id="{506F3500-114D-4FCA-B233-CD410034BA5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13" y="2758"/>
              <a:ext cx="23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ru-RU" sz="1800" b="1" i="1">
                  <a:solidFill>
                    <a:schemeClr val="tx2"/>
                  </a:solidFill>
                </a:rPr>
                <a:t>X</a:t>
              </a:r>
              <a:r>
                <a:rPr lang="en-US" altLang="ru-RU" sz="1800" b="1" i="1" baseline="-25000">
                  <a:solidFill>
                    <a:schemeClr val="tx2"/>
                  </a:solidFill>
                </a:rPr>
                <a:t>3</a:t>
              </a:r>
              <a:endParaRPr lang="en-US" altLang="ru-RU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41" name="Text Box 77">
              <a:extLst>
                <a:ext uri="{FF2B5EF4-FFF2-40B4-BE49-F238E27FC236}">
                  <a16:creationId xmlns:a16="http://schemas.microsoft.com/office/drawing/2014/main" id="{9A198543-C7EB-4C47-89AA-B699D1A5142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66" y="2761"/>
              <a:ext cx="28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ru-RU" sz="1800" b="1" i="1">
                  <a:solidFill>
                    <a:schemeClr val="tx2"/>
                  </a:solidFill>
                </a:rPr>
                <a:t>X</a:t>
              </a:r>
              <a:r>
                <a:rPr lang="en-US" altLang="ru-RU" sz="1800" b="1" baseline="-25000">
                  <a:solidFill>
                    <a:schemeClr val="tx2"/>
                  </a:solidFill>
                </a:rPr>
                <a:t>4</a:t>
              </a:r>
              <a:endParaRPr lang="en-US" altLang="ru-RU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2" name="Rectangle 4">
            <a:extLst>
              <a:ext uri="{FF2B5EF4-FFF2-40B4-BE49-F238E27FC236}">
                <a16:creationId xmlns:a16="http://schemas.microsoft.com/office/drawing/2014/main" id="{78E6C7B0-6646-47B3-A5FB-A04B2D3A9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"/>
            <a:ext cx="9144000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8224" name="Text Box 16">
            <a:extLst>
              <a:ext uri="{FF2B5EF4-FFF2-40B4-BE49-F238E27FC236}">
                <a16:creationId xmlns:a16="http://schemas.microsoft.com/office/drawing/2014/main" id="{D6DF7B40-266E-49F8-96C6-4ADFDD4D0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25400"/>
            <a:ext cx="852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ru-RU" sz="1800" b="1">
                <a:solidFill>
                  <a:schemeClr val="tx2"/>
                </a:solidFill>
              </a:rPr>
              <a:t>SIMPLE LINEAR REGRESSION MODEL</a:t>
            </a:r>
            <a:endParaRPr lang="en-GB" altLang="ru-RU" sz="1600">
              <a:latin typeface="Times New Roman" panose="02020603050405020304" pitchFamily="18" charset="0"/>
            </a:endParaRPr>
          </a:p>
        </p:txBody>
      </p:sp>
      <p:sp>
        <p:nvSpPr>
          <p:cNvPr id="8225" name="Line 5">
            <a:extLst>
              <a:ext uri="{FF2B5EF4-FFF2-40B4-BE49-F238E27FC236}">
                <a16:creationId xmlns:a16="http://schemas.microsoft.com/office/drawing/2014/main" id="{1AC15549-8C8A-4A5F-BCA5-8215AFD3FD3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095626" y="4484689"/>
            <a:ext cx="5027613" cy="15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id="{C000375A-9268-4BFC-95E1-4450DCAF4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950" y="769938"/>
            <a:ext cx="2273300" cy="9144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8229" name="Oval 39">
            <a:extLst>
              <a:ext uri="{FF2B5EF4-FFF2-40B4-BE49-F238E27FC236}">
                <a16:creationId xmlns:a16="http://schemas.microsoft.com/office/drawing/2014/main" id="{D2D4DD39-4D39-4273-9284-45B875C09A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1" y="1001714"/>
            <a:ext cx="92075" cy="920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ru-RU" sz="1400"/>
          </a:p>
        </p:txBody>
      </p:sp>
      <p:sp>
        <p:nvSpPr>
          <p:cNvPr id="8230" name="Oval 43">
            <a:extLst>
              <a:ext uri="{FF2B5EF4-FFF2-40B4-BE49-F238E27FC236}">
                <a16:creationId xmlns:a16="http://schemas.microsoft.com/office/drawing/2014/main" id="{F6391B63-09EA-4CE2-9C57-D7F5EA70BA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1" y="1385889"/>
            <a:ext cx="92075" cy="92075"/>
          </a:xfrm>
          <a:prstGeom prst="ellipse">
            <a:avLst/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ru-RU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31" name="Object 45">
                <a:extLst>
                  <a:ext uri="{FF2B5EF4-FFF2-40B4-BE49-F238E27FC236}">
                    <a16:creationId xmlns:a16="http://schemas.microsoft.com/office/drawing/2014/main" id="{BC8D3F97-716B-4BF0-9A18-9CF8B0101371}"/>
                  </a:ext>
                </a:extLst>
              </p:cNvPr>
              <p:cNvSpPr txBox="1"/>
              <p:nvPr/>
            </p:nvSpPr>
            <p:spPr bwMode="auto">
              <a:xfrm>
                <a:off x="3855243" y="1209676"/>
                <a:ext cx="292100" cy="4715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231" name="Object 45">
                <a:extLst>
                  <a:ext uri="{FF2B5EF4-FFF2-40B4-BE49-F238E27FC236}">
                    <a16:creationId xmlns:a16="http://schemas.microsoft.com/office/drawing/2014/main" id="{BC8D3F97-716B-4BF0-9A18-9CF8B0101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5243" y="1209676"/>
                <a:ext cx="292100" cy="471539"/>
              </a:xfrm>
              <a:prstGeom prst="rect">
                <a:avLst/>
              </a:prstGeom>
              <a:blipFill>
                <a:blip r:embed="rId6"/>
                <a:stretch>
                  <a:fillRect l="-4167" t="-3846" r="-3125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32" name="Text Box 69">
            <a:extLst>
              <a:ext uri="{FF2B5EF4-FFF2-40B4-BE49-F238E27FC236}">
                <a16:creationId xmlns:a16="http://schemas.microsoft.com/office/drawing/2014/main" id="{14C8709A-0F6C-4E9A-8698-5F4C3D072F0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079876" y="1268413"/>
            <a:ext cx="181451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i="1">
                <a:solidFill>
                  <a:schemeClr val="tx2"/>
                </a:solidFill>
              </a:rPr>
              <a:t> </a:t>
            </a:r>
            <a:r>
              <a:rPr lang="ru-RU" altLang="ru-RU" sz="1800" b="1" i="1">
                <a:solidFill>
                  <a:schemeClr val="tx2"/>
                </a:solidFill>
              </a:rPr>
              <a:t> </a:t>
            </a:r>
            <a:r>
              <a:rPr lang="en-US" altLang="ru-RU" sz="1800" b="1">
                <a:solidFill>
                  <a:schemeClr val="tx2"/>
                </a:solidFill>
              </a:rPr>
              <a:t>(fitted value)</a:t>
            </a:r>
            <a:endParaRPr lang="en-US" altLang="ru-RU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33" name="Text Box 70">
            <a:extLst>
              <a:ext uri="{FF2B5EF4-FFF2-40B4-BE49-F238E27FC236}">
                <a16:creationId xmlns:a16="http://schemas.microsoft.com/office/drawing/2014/main" id="{5D9CF596-5AA7-4F54-8739-99F74BCF90C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927475" y="890589"/>
            <a:ext cx="17526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i="1">
                <a:solidFill>
                  <a:schemeClr val="tx2"/>
                </a:solidFill>
              </a:rPr>
              <a:t>Y</a:t>
            </a:r>
            <a:r>
              <a:rPr lang="en-US" altLang="ru-RU" sz="1800" b="1">
                <a:solidFill>
                  <a:schemeClr val="tx2"/>
                </a:solidFill>
              </a:rPr>
              <a:t> (actual value)</a:t>
            </a:r>
            <a:endParaRPr lang="en-US" altLang="ru-RU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34" name="Object 48">
                <a:extLst>
                  <a:ext uri="{FF2B5EF4-FFF2-40B4-BE49-F238E27FC236}">
                    <a16:creationId xmlns:a16="http://schemas.microsoft.com/office/drawing/2014/main" id="{3E3159C9-856C-4B48-B1CD-9F2DF52DFC6E}"/>
                  </a:ext>
                </a:extLst>
              </p:cNvPr>
              <p:cNvSpPr txBox="1"/>
              <p:nvPr/>
            </p:nvSpPr>
            <p:spPr bwMode="auto">
              <a:xfrm>
                <a:off x="8096251" y="2808288"/>
                <a:ext cx="1744165" cy="5318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234" name="Object 48">
                <a:extLst>
                  <a:ext uri="{FF2B5EF4-FFF2-40B4-BE49-F238E27FC236}">
                    <a16:creationId xmlns:a16="http://schemas.microsoft.com/office/drawing/2014/main" id="{3E3159C9-856C-4B48-B1CD-9F2DF52DF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96251" y="2808288"/>
                <a:ext cx="1744165" cy="531812"/>
              </a:xfrm>
              <a:prstGeom prst="rect">
                <a:avLst/>
              </a:prstGeom>
              <a:blipFill>
                <a:blip r:embed="rId7"/>
                <a:stretch>
                  <a:fillRect t="-3448" r="-1573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36" name="Объект 1">
                <a:extLst>
                  <a:ext uri="{FF2B5EF4-FFF2-40B4-BE49-F238E27FC236}">
                    <a16:creationId xmlns:a16="http://schemas.microsoft.com/office/drawing/2014/main" id="{F4DEE64A-CEA9-4D0A-BA90-EA42718A9FF3}"/>
                  </a:ext>
                </a:extLst>
              </p:cNvPr>
              <p:cNvSpPr txBox="1"/>
              <p:nvPr/>
            </p:nvSpPr>
            <p:spPr bwMode="auto">
              <a:xfrm>
                <a:off x="4562475" y="6075016"/>
                <a:ext cx="25241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236" name="Объект 1">
                <a:extLst>
                  <a:ext uri="{FF2B5EF4-FFF2-40B4-BE49-F238E27FC236}">
                    <a16:creationId xmlns:a16="http://schemas.microsoft.com/office/drawing/2014/main" id="{F4DEE64A-CEA9-4D0A-BA90-EA42718A9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62475" y="6075016"/>
                <a:ext cx="252413" cy="461665"/>
              </a:xfrm>
              <a:prstGeom prst="rect">
                <a:avLst/>
              </a:prstGeom>
              <a:blipFill>
                <a:blip r:embed="rId9"/>
                <a:stretch>
                  <a:fillRect t="-1333" r="-66667" b="-533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9">
            <a:extLst>
              <a:ext uri="{FF2B5EF4-FFF2-40B4-BE49-F238E27FC236}">
                <a16:creationId xmlns:a16="http://schemas.microsoft.com/office/drawing/2014/main" id="{808BD7FD-4D6C-444C-B814-B04314206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975" y="4860926"/>
            <a:ext cx="0" cy="9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19" name="Line 10">
            <a:extLst>
              <a:ext uri="{FF2B5EF4-FFF2-40B4-BE49-F238E27FC236}">
                <a16:creationId xmlns:a16="http://schemas.microsoft.com/office/drawing/2014/main" id="{2AAADB60-F37B-46B1-B251-1E5BCCD96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1363" y="4862514"/>
            <a:ext cx="0" cy="9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20" name="Text Box 11">
            <a:extLst>
              <a:ext uri="{FF2B5EF4-FFF2-40B4-BE49-F238E27FC236}">
                <a16:creationId xmlns:a16="http://schemas.microsoft.com/office/drawing/2014/main" id="{7413F737-4506-498E-AB82-6CC1F406A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4981575"/>
            <a:ext cx="45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22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9221" name="Text Box 12">
            <a:extLst>
              <a:ext uri="{FF2B5EF4-FFF2-40B4-BE49-F238E27FC236}">
                <a16:creationId xmlns:a16="http://schemas.microsoft.com/office/drawing/2014/main" id="{551AA329-0B0A-4AD3-861D-572C96D87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981575"/>
            <a:ext cx="45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2200" b="1" i="1">
                <a:latin typeface="Times New Roman" panose="02020603050405020304" pitchFamily="18" charset="0"/>
              </a:rPr>
              <a:t>X</a:t>
            </a:r>
            <a:r>
              <a:rPr lang="en-US" altLang="ru-RU" sz="2200" b="1" i="1" baseline="-25000">
                <a:latin typeface="Times New Roman" panose="02020603050405020304" pitchFamily="18" charset="0"/>
              </a:rPr>
              <a:t>n</a:t>
            </a:r>
            <a:endParaRPr lang="en-US" altLang="ru-RU" sz="2200" b="1" i="1">
              <a:latin typeface="Times New Roman" panose="02020603050405020304" pitchFamily="18" charset="0"/>
            </a:endParaRPr>
          </a:p>
        </p:txBody>
      </p:sp>
      <p:sp>
        <p:nvSpPr>
          <p:cNvPr id="9222" name="Text Box 13">
            <a:extLst>
              <a:ext uri="{FF2B5EF4-FFF2-40B4-BE49-F238E27FC236}">
                <a16:creationId xmlns:a16="http://schemas.microsoft.com/office/drawing/2014/main" id="{EE799AC1-ED56-4C4C-811E-A95B13DAB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981575"/>
            <a:ext cx="45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2200" b="1" i="1">
                <a:latin typeface="Times New Roman" panose="02020603050405020304" pitchFamily="18" charset="0"/>
              </a:rPr>
              <a:t>X</a:t>
            </a:r>
            <a:r>
              <a:rPr lang="en-US" altLang="ru-RU" sz="2200" b="1" baseline="-25000">
                <a:latin typeface="Times New Roman" panose="02020603050405020304" pitchFamily="18" charset="0"/>
              </a:rPr>
              <a:t>1</a:t>
            </a:r>
            <a:endParaRPr lang="en-US" altLang="ru-RU" sz="2200" b="1" i="1">
              <a:latin typeface="Times New Roman" panose="02020603050405020304" pitchFamily="18" charset="0"/>
            </a:endParaRPr>
          </a:p>
        </p:txBody>
      </p:sp>
      <p:sp>
        <p:nvSpPr>
          <p:cNvPr id="9223" name="Text Box 14">
            <a:extLst>
              <a:ext uri="{FF2B5EF4-FFF2-40B4-BE49-F238E27FC236}">
                <a16:creationId xmlns:a16="http://schemas.microsoft.com/office/drawing/2014/main" id="{7B451184-9EAF-4D5A-9CB3-D42D86972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733425"/>
            <a:ext cx="45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2200" b="1" i="1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9224" name="Line 18">
            <a:extLst>
              <a:ext uri="{FF2B5EF4-FFF2-40B4-BE49-F238E27FC236}">
                <a16:creationId xmlns:a16="http://schemas.microsoft.com/office/drawing/2014/main" id="{F6A30DEB-E979-41EF-A874-59CE379B9A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2389" y="1681164"/>
            <a:ext cx="6207125" cy="285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25" name="Oval 19">
            <a:extLst>
              <a:ext uri="{FF2B5EF4-FFF2-40B4-BE49-F238E27FC236}">
                <a16:creationId xmlns:a16="http://schemas.microsoft.com/office/drawing/2014/main" id="{DE347C4E-A1AB-46C4-B54C-90CB84FFC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939" y="3902076"/>
            <a:ext cx="92075" cy="92075"/>
          </a:xfrm>
          <a:prstGeom prst="ellipse">
            <a:avLst/>
          </a:prstGeom>
          <a:solidFill>
            <a:srgbClr val="00FF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9226" name="Oval 20">
            <a:extLst>
              <a:ext uri="{FF2B5EF4-FFF2-40B4-BE49-F238E27FC236}">
                <a16:creationId xmlns:a16="http://schemas.microsoft.com/office/drawing/2014/main" id="{F182D601-8D9D-4FC2-8992-72D25BE2A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1" y="1836739"/>
            <a:ext cx="92075" cy="92075"/>
          </a:xfrm>
          <a:prstGeom prst="ellipse">
            <a:avLst/>
          </a:prstGeom>
          <a:solidFill>
            <a:srgbClr val="00FF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7" name="Object 17">
                <a:extLst>
                  <a:ext uri="{FF2B5EF4-FFF2-40B4-BE49-F238E27FC236}">
                    <a16:creationId xmlns:a16="http://schemas.microsoft.com/office/drawing/2014/main" id="{2BCA4FCB-C530-4414-B5E7-93CA5BDFF5E7}"/>
                  </a:ext>
                </a:extLst>
              </p:cNvPr>
              <p:cNvSpPr txBox="1"/>
              <p:nvPr/>
            </p:nvSpPr>
            <p:spPr bwMode="auto">
              <a:xfrm>
                <a:off x="3792537" y="3910013"/>
                <a:ext cx="2433599" cy="4715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227" name="Object 17">
                <a:extLst>
                  <a:ext uri="{FF2B5EF4-FFF2-40B4-BE49-F238E27FC236}">
                    <a16:creationId xmlns:a16="http://schemas.microsoft.com/office/drawing/2014/main" id="{2BCA4FCB-C530-4414-B5E7-93CA5BDFF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2537" y="3910013"/>
                <a:ext cx="2433599" cy="471539"/>
              </a:xfrm>
              <a:prstGeom prst="rect">
                <a:avLst/>
              </a:prstGeom>
              <a:blipFill>
                <a:blip r:embed="rId3"/>
                <a:stretch>
                  <a:fillRect t="-3846" b="-256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28" name="Object 18">
                <a:extLst>
                  <a:ext uri="{FF2B5EF4-FFF2-40B4-BE49-F238E27FC236}">
                    <a16:creationId xmlns:a16="http://schemas.microsoft.com/office/drawing/2014/main" id="{1005081A-25D7-401E-BEEA-E2F2818E7EF1}"/>
                  </a:ext>
                </a:extLst>
              </p:cNvPr>
              <p:cNvSpPr txBox="1"/>
              <p:nvPr/>
            </p:nvSpPr>
            <p:spPr bwMode="auto">
              <a:xfrm>
                <a:off x="3994150" y="3130550"/>
                <a:ext cx="254000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228" name="Object 18">
                <a:extLst>
                  <a:ext uri="{FF2B5EF4-FFF2-40B4-BE49-F238E27FC236}">
                    <a16:creationId xmlns:a16="http://schemas.microsoft.com/office/drawing/2014/main" id="{1005081A-25D7-401E-BEEA-E2F2818E7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4150" y="3130550"/>
                <a:ext cx="254000" cy="461665"/>
              </a:xfrm>
              <a:prstGeom prst="rect">
                <a:avLst/>
              </a:prstGeom>
              <a:blipFill>
                <a:blip r:embed="rId4"/>
                <a:stretch>
                  <a:fillRect l="-4762" r="-64286" b="-40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9" name="Line 26">
            <a:extLst>
              <a:ext uri="{FF2B5EF4-FFF2-40B4-BE49-F238E27FC236}">
                <a16:creationId xmlns:a16="http://schemas.microsoft.com/office/drawing/2014/main" id="{45BF7FE3-C314-43B9-9F55-697C1B98D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1363" y="1965325"/>
            <a:ext cx="0" cy="768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30" name="Object 20">
                <a:extLst>
                  <a:ext uri="{FF2B5EF4-FFF2-40B4-BE49-F238E27FC236}">
                    <a16:creationId xmlns:a16="http://schemas.microsoft.com/office/drawing/2014/main" id="{F92377F4-E591-47A2-B692-A6287EE4ED9B}"/>
                  </a:ext>
                </a:extLst>
              </p:cNvPr>
              <p:cNvSpPr txBox="1"/>
              <p:nvPr/>
            </p:nvSpPr>
            <p:spPr bwMode="auto">
              <a:xfrm>
                <a:off x="8472488" y="2609850"/>
                <a:ext cx="290512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230" name="Object 20">
                <a:extLst>
                  <a:ext uri="{FF2B5EF4-FFF2-40B4-BE49-F238E27FC236}">
                    <a16:creationId xmlns:a16="http://schemas.microsoft.com/office/drawing/2014/main" id="{F92377F4-E591-47A2-B692-A6287EE4E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2488" y="2609850"/>
                <a:ext cx="290512" cy="461665"/>
              </a:xfrm>
              <a:prstGeom prst="rect">
                <a:avLst/>
              </a:prstGeom>
              <a:blipFill>
                <a:blip r:embed="rId5"/>
                <a:stretch>
                  <a:fillRect l="-6250" r="-4583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31" name="Object 21">
                <a:extLst>
                  <a:ext uri="{FF2B5EF4-FFF2-40B4-BE49-F238E27FC236}">
                    <a16:creationId xmlns:a16="http://schemas.microsoft.com/office/drawing/2014/main" id="{AD536453-EFF4-473C-951D-20A4E1D22291}"/>
                  </a:ext>
                </a:extLst>
              </p:cNvPr>
              <p:cNvSpPr txBox="1"/>
              <p:nvPr/>
            </p:nvSpPr>
            <p:spPr bwMode="auto">
              <a:xfrm>
                <a:off x="3430588" y="3419476"/>
                <a:ext cx="3048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231" name="Object 21">
                <a:extLst>
                  <a:ext uri="{FF2B5EF4-FFF2-40B4-BE49-F238E27FC236}">
                    <a16:creationId xmlns:a16="http://schemas.microsoft.com/office/drawing/2014/main" id="{AD536453-EFF4-473C-951D-20A4E1D22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0588" y="3419476"/>
                <a:ext cx="304800" cy="461665"/>
              </a:xfrm>
              <a:prstGeom prst="rect">
                <a:avLst/>
              </a:prstGeom>
              <a:blipFill>
                <a:blip r:embed="rId6"/>
                <a:stretch>
                  <a:fillRect t="-1316" r="-52000" b="-2632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32" name="Object 22">
                <a:extLst>
                  <a:ext uri="{FF2B5EF4-FFF2-40B4-BE49-F238E27FC236}">
                    <a16:creationId xmlns:a16="http://schemas.microsoft.com/office/drawing/2014/main" id="{B92C6B4E-40A7-41A5-A68B-98D4AB1BAAC1}"/>
                  </a:ext>
                </a:extLst>
              </p:cNvPr>
              <p:cNvSpPr txBox="1"/>
              <p:nvPr/>
            </p:nvSpPr>
            <p:spPr bwMode="auto">
              <a:xfrm>
                <a:off x="7927976" y="2114550"/>
                <a:ext cx="365125" cy="4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232" name="Object 22">
                <a:extLst>
                  <a:ext uri="{FF2B5EF4-FFF2-40B4-BE49-F238E27FC236}">
                    <a16:creationId xmlns:a16="http://schemas.microsoft.com/office/drawing/2014/main" id="{B92C6B4E-40A7-41A5-A68B-98D4AB1BA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7976" y="2114550"/>
                <a:ext cx="365125" cy="469900"/>
              </a:xfrm>
              <a:prstGeom prst="rect">
                <a:avLst/>
              </a:prstGeom>
              <a:blipFill>
                <a:blip r:embed="rId7"/>
                <a:stretch>
                  <a:fillRect t="-1299" r="-30508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33" name="Object 23">
                <a:extLst>
                  <a:ext uri="{FF2B5EF4-FFF2-40B4-BE49-F238E27FC236}">
                    <a16:creationId xmlns:a16="http://schemas.microsoft.com/office/drawing/2014/main" id="{F57F030D-6701-4178-8A9E-8906BE024494}"/>
                  </a:ext>
                </a:extLst>
              </p:cNvPr>
              <p:cNvSpPr txBox="1"/>
              <p:nvPr/>
            </p:nvSpPr>
            <p:spPr bwMode="auto">
              <a:xfrm>
                <a:off x="8543925" y="1844675"/>
                <a:ext cx="2433600" cy="4715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233" name="Object 23">
                <a:extLst>
                  <a:ext uri="{FF2B5EF4-FFF2-40B4-BE49-F238E27FC236}">
                    <a16:creationId xmlns:a16="http://schemas.microsoft.com/office/drawing/2014/main" id="{F57F030D-6701-4178-8A9E-8906BE024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43925" y="1844675"/>
                <a:ext cx="2433600" cy="471539"/>
              </a:xfrm>
              <a:prstGeom prst="rect">
                <a:avLst/>
              </a:prstGeom>
              <a:blipFill>
                <a:blip r:embed="rId8"/>
                <a:stretch>
                  <a:fillRect t="-3896" b="-259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4">
            <a:extLst>
              <a:ext uri="{FF2B5EF4-FFF2-40B4-BE49-F238E27FC236}">
                <a16:creationId xmlns:a16="http://schemas.microsoft.com/office/drawing/2014/main" id="{22FAC706-22F1-4A76-AFEF-CD83D3D06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"/>
            <a:ext cx="9144000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algn="ctr" eaLnBrk="0" hangingPunct="0">
              <a:defRPr/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9237" name="Text Box 17">
            <a:extLst>
              <a:ext uri="{FF2B5EF4-FFF2-40B4-BE49-F238E27FC236}">
                <a16:creationId xmlns:a16="http://schemas.microsoft.com/office/drawing/2014/main" id="{970E3145-28C7-4A81-A951-ECE2B8CE4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25400"/>
            <a:ext cx="852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ru-RU" sz="1800" b="1"/>
              <a:t>DERIVING LINEAR REGRESSION COEFFICIENTS</a:t>
            </a:r>
            <a:endParaRPr lang="en-GB" altLang="ru-RU" sz="1600">
              <a:latin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27670B-FDBE-407F-BE87-BA7A09173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936" y="503625"/>
            <a:ext cx="2680023" cy="1003344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GB" sz="240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41" name="Object 32">
                <a:extLst>
                  <a:ext uri="{FF2B5EF4-FFF2-40B4-BE49-F238E27FC236}">
                    <a16:creationId xmlns:a16="http://schemas.microsoft.com/office/drawing/2014/main" id="{9B0384F2-78A1-41E0-8C0D-7029FC5A4756}"/>
                  </a:ext>
                </a:extLst>
              </p:cNvPr>
              <p:cNvSpPr txBox="1"/>
              <p:nvPr/>
            </p:nvSpPr>
            <p:spPr bwMode="auto">
              <a:xfrm>
                <a:off x="3143250" y="911756"/>
                <a:ext cx="2507993" cy="4841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241" name="Object 32">
                <a:extLst>
                  <a:ext uri="{FF2B5EF4-FFF2-40B4-BE49-F238E27FC236}">
                    <a16:creationId xmlns:a16="http://schemas.microsoft.com/office/drawing/2014/main" id="{9B0384F2-78A1-41E0-8C0D-7029FC5A4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3250" y="911756"/>
                <a:ext cx="2507993" cy="484187"/>
              </a:xfrm>
              <a:prstGeom prst="rect">
                <a:avLst/>
              </a:prstGeom>
              <a:blipFill>
                <a:blip r:embed="rId9"/>
                <a:stretch>
                  <a:fillRect l="-243" b="-1519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42" name="Text Box 16">
            <a:extLst>
              <a:ext uri="{FF2B5EF4-FFF2-40B4-BE49-F238E27FC236}">
                <a16:creationId xmlns:a16="http://schemas.microsoft.com/office/drawing/2014/main" id="{436E7D76-5617-485F-BA6B-58205DE90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613" y="504825"/>
            <a:ext cx="1516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ru-RU" sz="1800" b="1">
                <a:cs typeface="Arial" panose="020B0604020202020204" pitchFamily="34" charset="0"/>
              </a:rPr>
              <a:t>True model</a:t>
            </a:r>
            <a:endParaRPr lang="en-US" altLang="ru-RU" sz="1800" b="1"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166109A-DE50-4759-A7AC-890D706E3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99" y="1584091"/>
            <a:ext cx="2678359" cy="1010416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GB" sz="240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46" name="Object 37">
                <a:extLst>
                  <a:ext uri="{FF2B5EF4-FFF2-40B4-BE49-F238E27FC236}">
                    <a16:creationId xmlns:a16="http://schemas.microsoft.com/office/drawing/2014/main" id="{F195A2FB-9597-4A19-B380-1CFCB0C23935}"/>
                  </a:ext>
                </a:extLst>
              </p:cNvPr>
              <p:cNvSpPr txBox="1"/>
              <p:nvPr/>
            </p:nvSpPr>
            <p:spPr bwMode="auto">
              <a:xfrm>
                <a:off x="3129847" y="1963116"/>
                <a:ext cx="2088654" cy="4715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246" name="Object 37">
                <a:extLst>
                  <a:ext uri="{FF2B5EF4-FFF2-40B4-BE49-F238E27FC236}">
                    <a16:creationId xmlns:a16="http://schemas.microsoft.com/office/drawing/2014/main" id="{F195A2FB-9597-4A19-B380-1CFCB0C23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9847" y="1963116"/>
                <a:ext cx="2088654" cy="471539"/>
              </a:xfrm>
              <a:prstGeom prst="rect">
                <a:avLst/>
              </a:prstGeom>
              <a:blipFill>
                <a:blip r:embed="rId10"/>
                <a:stretch>
                  <a:fillRect t="-3896" b="-389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47" name="Text Box 16">
            <a:extLst>
              <a:ext uri="{FF2B5EF4-FFF2-40B4-BE49-F238E27FC236}">
                <a16:creationId xmlns:a16="http://schemas.microsoft.com/office/drawing/2014/main" id="{43A806E3-3342-45F8-98EB-5455A9A11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614" y="1585291"/>
            <a:ext cx="1601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ru-RU" sz="1800" b="1">
                <a:cs typeface="Arial" panose="020B0604020202020204" pitchFamily="34" charset="0"/>
              </a:rPr>
              <a:t>Fitted model      </a:t>
            </a:r>
            <a:endParaRPr lang="en-US" altLang="ru-RU" sz="1800" b="1">
              <a:cs typeface="Arial" panose="020B0604020202020204" pitchFamily="34" charset="0"/>
            </a:endParaRPr>
          </a:p>
        </p:txBody>
      </p:sp>
      <p:sp>
        <p:nvSpPr>
          <p:cNvPr id="9248" name="Line 16">
            <a:extLst>
              <a:ext uri="{FF2B5EF4-FFF2-40B4-BE49-F238E27FC236}">
                <a16:creationId xmlns:a16="http://schemas.microsoft.com/office/drawing/2014/main" id="{D67AAD98-96B8-4AB0-BE45-45ECA7A51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543425"/>
            <a:ext cx="609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49" name="Freeform 17">
            <a:extLst>
              <a:ext uri="{FF2B5EF4-FFF2-40B4-BE49-F238E27FC236}">
                <a16:creationId xmlns:a16="http://schemas.microsoft.com/office/drawing/2014/main" id="{81215444-BCA0-4B0B-90F2-5D84C4B7F5D8}"/>
              </a:ext>
            </a:extLst>
          </p:cNvPr>
          <p:cNvSpPr>
            <a:spLocks/>
          </p:cNvSpPr>
          <p:nvPr/>
        </p:nvSpPr>
        <p:spPr bwMode="auto">
          <a:xfrm>
            <a:off x="2895600" y="4397376"/>
            <a:ext cx="38100" cy="144463"/>
          </a:xfrm>
          <a:custGeom>
            <a:avLst/>
            <a:gdLst>
              <a:gd name="T0" fmla="*/ 0 w 24"/>
              <a:gd name="T1" fmla="*/ 0 h 90"/>
              <a:gd name="T2" fmla="*/ 2147483647 w 24"/>
              <a:gd name="T3" fmla="*/ 2147483647 h 90"/>
              <a:gd name="T4" fmla="*/ 2147483647 w 24"/>
              <a:gd name="T5" fmla="*/ 2147483647 h 90"/>
              <a:gd name="T6" fmla="*/ 2147483647 w 24"/>
              <a:gd name="T7" fmla="*/ 2147483647 h 90"/>
              <a:gd name="T8" fmla="*/ 0 60000 65536"/>
              <a:gd name="T9" fmla="*/ 0 60000 65536"/>
              <a:gd name="T10" fmla="*/ 0 60000 65536"/>
              <a:gd name="T11" fmla="*/ 0 60000 65536"/>
              <a:gd name="T12" fmla="*/ 0 w 24"/>
              <a:gd name="T13" fmla="*/ 0 h 90"/>
              <a:gd name="T14" fmla="*/ 24 w 24"/>
              <a:gd name="T15" fmla="*/ 90 h 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" h="90">
                <a:moveTo>
                  <a:pt x="0" y="0"/>
                </a:moveTo>
                <a:cubicBezTo>
                  <a:pt x="2" y="4"/>
                  <a:pt x="11" y="18"/>
                  <a:pt x="15" y="27"/>
                </a:cubicBezTo>
                <a:cubicBezTo>
                  <a:pt x="19" y="36"/>
                  <a:pt x="23" y="47"/>
                  <a:pt x="24" y="57"/>
                </a:cubicBezTo>
                <a:lnTo>
                  <a:pt x="23" y="9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50" name="Text Box 18">
            <a:extLst>
              <a:ext uri="{FF2B5EF4-FFF2-40B4-BE49-F238E27FC236}">
                <a16:creationId xmlns:a16="http://schemas.microsoft.com/office/drawing/2014/main" id="{B0732C46-6EA8-4AAC-98A9-42FECB560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910" y="4226998"/>
            <a:ext cx="2564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ru-RU" sz="2400" b="1" i="1" dirty="0">
                <a:latin typeface="Times New Roman" panose="02020603050405020304" pitchFamily="18" charset="0"/>
              </a:rPr>
              <a:t>b</a:t>
            </a:r>
            <a:r>
              <a:rPr lang="en-US" altLang="ru-RU" sz="2400" b="1" baseline="-25000" dirty="0">
                <a:latin typeface="Times New Roman" panose="02020603050405020304" pitchFamily="18" charset="0"/>
              </a:rPr>
              <a:t>2</a:t>
            </a:r>
            <a:endParaRPr lang="en-US" altLang="ru-RU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9251" name="Text Box 19">
            <a:extLst>
              <a:ext uri="{FF2B5EF4-FFF2-40B4-BE49-F238E27FC236}">
                <a16:creationId xmlns:a16="http://schemas.microsoft.com/office/drawing/2014/main" id="{FE7BCB6C-4D82-4149-B2D4-A6713DAB1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4859" y="4366698"/>
            <a:ext cx="3273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ru-RU" sz="2400" b="1" i="1" dirty="0">
                <a:latin typeface="Times New Roman" panose="02020603050405020304" pitchFamily="18" charset="0"/>
              </a:rPr>
              <a:t>b</a:t>
            </a:r>
            <a:r>
              <a:rPr lang="en-US" altLang="ru-RU" sz="2400" b="1" baseline="-25000" dirty="0">
                <a:latin typeface="Times New Roman" panose="02020603050405020304" pitchFamily="18" charset="0"/>
              </a:rPr>
              <a:t>1</a:t>
            </a:r>
            <a:endParaRPr lang="en-US" altLang="ru-RU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8A7EACCA-918A-4CB3-ABED-B4278C25F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498" y="3248026"/>
            <a:ext cx="4486069" cy="1571625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GB" sz="240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55" name="Object 47">
                <a:extLst>
                  <a:ext uri="{FF2B5EF4-FFF2-40B4-BE49-F238E27FC236}">
                    <a16:creationId xmlns:a16="http://schemas.microsoft.com/office/drawing/2014/main" id="{C8AA0CF8-7F22-4C2F-B09C-DCA50B00F6B4}"/>
                  </a:ext>
                </a:extLst>
              </p:cNvPr>
              <p:cNvSpPr txBox="1"/>
              <p:nvPr/>
            </p:nvSpPr>
            <p:spPr bwMode="auto">
              <a:xfrm>
                <a:off x="6804025" y="3255963"/>
                <a:ext cx="4620567" cy="12200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.....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255" name="Object 47">
                <a:extLst>
                  <a:ext uri="{FF2B5EF4-FFF2-40B4-BE49-F238E27FC236}">
                    <a16:creationId xmlns:a16="http://schemas.microsoft.com/office/drawing/2014/main" id="{C8AA0CF8-7F22-4C2F-B09C-DCA50B00F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4025" y="3255963"/>
                <a:ext cx="4620567" cy="1220078"/>
              </a:xfrm>
              <a:prstGeom prst="rect">
                <a:avLst/>
              </a:prstGeom>
              <a:blipFill>
                <a:blip r:embed="rId11"/>
                <a:stretch>
                  <a:fillRect b="-10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56" name="Line 21">
            <a:extLst>
              <a:ext uri="{FF2B5EF4-FFF2-40B4-BE49-F238E27FC236}">
                <a16:creationId xmlns:a16="http://schemas.microsoft.com/office/drawing/2014/main" id="{A8FC8C01-1CAB-4E61-BFAB-FF383E397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975" y="342900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9257" name="Object 49">
            <a:extLst>
              <a:ext uri="{FF2B5EF4-FFF2-40B4-BE49-F238E27FC236}">
                <a16:creationId xmlns:a16="http://schemas.microsoft.com/office/drawing/2014/main" id="{2E7CAFC9-59FD-4818-AEBA-5189D38A3E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745625"/>
              </p:ext>
            </p:extLst>
          </p:nvPr>
        </p:nvGraphicFramePr>
        <p:xfrm>
          <a:off x="2471264" y="367547"/>
          <a:ext cx="6529388" cy="476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" name="Worksheet" r:id="rId12" imgW="7991368" imgH="5934090" progId="Excel.Sheet.8">
                  <p:embed/>
                </p:oleObj>
              </mc:Choice>
              <mc:Fallback>
                <p:oleObj name="Worksheet" r:id="rId12" imgW="7991368" imgH="5934090" progId="Excel.Sheet.8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264" y="367547"/>
                        <a:ext cx="6529388" cy="476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4EF726A0-CF75-4961-81FD-78FC15F80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ru-RU" sz="2400" b="1" dirty="0">
                <a:solidFill>
                  <a:schemeClr val="tx1"/>
                </a:solidFill>
              </a:rPr>
              <a:t>            DERIVING LINEAR REGRESSION COEFFICIENTS</a:t>
            </a:r>
            <a:br>
              <a:rPr lang="en-GB" altLang="ru-RU" sz="2400" dirty="0">
                <a:solidFill>
                  <a:schemeClr val="tx1"/>
                </a:solidFill>
              </a:rPr>
            </a:br>
            <a:endParaRPr lang="ru-RU" altLang="ru-RU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Object 4">
                <a:extLst>
                  <a:ext uri="{FF2B5EF4-FFF2-40B4-BE49-F238E27FC236}">
                    <a16:creationId xmlns:a16="http://schemas.microsoft.com/office/drawing/2014/main" id="{B63423AB-52C2-4239-876C-55CB4EA7505F}"/>
                  </a:ext>
                </a:extLst>
              </p:cNvPr>
              <p:cNvSpPr txBox="1">
                <a:spLocks noGrp="1"/>
              </p:cNvSpPr>
              <p:nvPr>
                <p:ph sz="half" idx="1"/>
              </p:nvPr>
            </p:nvSpPr>
            <p:spPr bwMode="auto">
              <a:xfrm>
                <a:off x="1635447" y="1722438"/>
                <a:ext cx="9501113" cy="13603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+...+(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243" name="Object 4">
                <a:extLst>
                  <a:ext uri="{FF2B5EF4-FFF2-40B4-BE49-F238E27FC236}">
                    <a16:creationId xmlns:a16="http://schemas.microsoft.com/office/drawing/2014/main" id="{B63423AB-52C2-4239-876C-55CB4EA7505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1635447" y="1722438"/>
                <a:ext cx="9501113" cy="1360309"/>
              </a:xfrm>
              <a:prstGeom prst="rect">
                <a:avLst/>
              </a:prstGeom>
              <a:blipFill>
                <a:blip r:embed="rId2"/>
                <a:stretch>
                  <a:fillRect t="-44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Object 7">
                <a:extLst>
                  <a:ext uri="{FF2B5EF4-FFF2-40B4-BE49-F238E27FC236}">
                    <a16:creationId xmlns:a16="http://schemas.microsoft.com/office/drawing/2014/main" id="{5AA44025-F8E0-48EE-A5AA-BB024F8FFD19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3159372" y="3284538"/>
                <a:ext cx="6242050" cy="977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=0 ⇒ 2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244" name="Object 7">
                <a:extLst>
                  <a:ext uri="{FF2B5EF4-FFF2-40B4-BE49-F238E27FC236}">
                    <a16:creationId xmlns:a16="http://schemas.microsoft.com/office/drawing/2014/main" id="{5AA44025-F8E0-48EE-A5AA-BB024F8FFD1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3159372" y="3284538"/>
                <a:ext cx="6242050" cy="977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Object 10">
                <a:extLst>
                  <a:ext uri="{FF2B5EF4-FFF2-40B4-BE49-F238E27FC236}">
                    <a16:creationId xmlns:a16="http://schemas.microsoft.com/office/drawing/2014/main" id="{606558DC-8CD5-4214-BCA6-B901CEDCF829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3435597" y="4581525"/>
                <a:ext cx="1944688" cy="555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245" name="Object 10">
                <a:extLst>
                  <a:ext uri="{FF2B5EF4-FFF2-40B4-BE49-F238E27FC236}">
                    <a16:creationId xmlns:a16="http://schemas.microsoft.com/office/drawing/2014/main" id="{606558DC-8CD5-4214-BCA6-B901CEDCF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3435597" y="4581525"/>
                <a:ext cx="1944688" cy="555625"/>
              </a:xfrm>
              <a:prstGeom prst="rect">
                <a:avLst/>
              </a:prstGeom>
              <a:blipFill>
                <a:blip r:embed="rId4"/>
                <a:stretch>
                  <a:fillRect l="-313" r="-815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66" name="Object 5">
                <a:extLst>
                  <a:ext uri="{FF2B5EF4-FFF2-40B4-BE49-F238E27FC236}">
                    <a16:creationId xmlns:a16="http://schemas.microsoft.com/office/drawing/2014/main" id="{9F3E0290-542D-4D0F-9870-733C1CA03753}"/>
                  </a:ext>
                </a:extLst>
              </p:cNvPr>
              <p:cNvSpPr txBox="1"/>
              <p:nvPr/>
            </p:nvSpPr>
            <p:spPr bwMode="auto">
              <a:xfrm>
                <a:off x="3550196" y="1843841"/>
                <a:ext cx="5318472" cy="84792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266" name="Object 5">
                <a:extLst>
                  <a:ext uri="{FF2B5EF4-FFF2-40B4-BE49-F238E27FC236}">
                    <a16:creationId xmlns:a16="http://schemas.microsoft.com/office/drawing/2014/main" id="{9F3E0290-542D-4D0F-9870-733C1CA03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0196" y="1843841"/>
                <a:ext cx="5318472" cy="8479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Object 6">
                <a:extLst>
                  <a:ext uri="{FF2B5EF4-FFF2-40B4-BE49-F238E27FC236}">
                    <a16:creationId xmlns:a16="http://schemas.microsoft.com/office/drawing/2014/main" id="{8BD5B6F3-71A0-4F5B-B4A1-B9DBA95C108B}"/>
                  </a:ext>
                </a:extLst>
              </p:cNvPr>
              <p:cNvSpPr txBox="1"/>
              <p:nvPr/>
            </p:nvSpPr>
            <p:spPr bwMode="auto">
              <a:xfrm>
                <a:off x="3825874" y="2827387"/>
                <a:ext cx="5798517" cy="9866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267" name="Object 6">
                <a:extLst>
                  <a:ext uri="{FF2B5EF4-FFF2-40B4-BE49-F238E27FC236}">
                    <a16:creationId xmlns:a16="http://schemas.microsoft.com/office/drawing/2014/main" id="{8BD5B6F3-71A0-4F5B-B4A1-B9DBA95C1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5874" y="2827387"/>
                <a:ext cx="5798517" cy="986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68" name="Object 8">
                <a:extLst>
                  <a:ext uri="{FF2B5EF4-FFF2-40B4-BE49-F238E27FC236}">
                    <a16:creationId xmlns:a16="http://schemas.microsoft.com/office/drawing/2014/main" id="{F4C39113-00B1-4EC9-8F2C-6654A31649D9}"/>
                  </a:ext>
                </a:extLst>
              </p:cNvPr>
              <p:cNvSpPr txBox="1"/>
              <p:nvPr/>
            </p:nvSpPr>
            <p:spPr bwMode="auto">
              <a:xfrm>
                <a:off x="1825625" y="552450"/>
                <a:ext cx="9120189" cy="9866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=0 ⇒ 2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268" name="Object 8">
                <a:extLst>
                  <a:ext uri="{FF2B5EF4-FFF2-40B4-BE49-F238E27FC236}">
                    <a16:creationId xmlns:a16="http://schemas.microsoft.com/office/drawing/2014/main" id="{F4C39113-00B1-4EC9-8F2C-6654A3164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5625" y="552450"/>
                <a:ext cx="9120189" cy="986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4">
            <a:extLst>
              <a:ext uri="{FF2B5EF4-FFF2-40B4-BE49-F238E27FC236}">
                <a16:creationId xmlns:a16="http://schemas.microsoft.com/office/drawing/2014/main" id="{50A06FFA-D368-42BA-B836-1E5B904EB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"/>
            <a:ext cx="9144000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algn="ctr" eaLnBrk="0" hangingPunct="0">
              <a:defRPr/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11272" name="Text Box 17">
            <a:extLst>
              <a:ext uri="{FF2B5EF4-FFF2-40B4-BE49-F238E27FC236}">
                <a16:creationId xmlns:a16="http://schemas.microsoft.com/office/drawing/2014/main" id="{363D1023-F0E7-4863-AF24-ED2043F32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25400"/>
            <a:ext cx="852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ru-RU" sz="1800" b="1"/>
              <a:t>DERIVING LINEAR REGRESSION COEFFICIENTS</a:t>
            </a:r>
            <a:endParaRPr lang="en-GB" altLang="ru-RU" sz="16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3" name="Object 13">
                <a:extLst>
                  <a:ext uri="{FF2B5EF4-FFF2-40B4-BE49-F238E27FC236}">
                    <a16:creationId xmlns:a16="http://schemas.microsoft.com/office/drawing/2014/main" id="{889161AF-577E-46EE-8252-ABC2CD33F369}"/>
                  </a:ext>
                </a:extLst>
              </p:cNvPr>
              <p:cNvSpPr txBox="1"/>
              <p:nvPr/>
            </p:nvSpPr>
            <p:spPr bwMode="auto">
              <a:xfrm>
                <a:off x="3410298" y="3798894"/>
                <a:ext cx="6524277" cy="8300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273" name="Object 13">
                <a:extLst>
                  <a:ext uri="{FF2B5EF4-FFF2-40B4-BE49-F238E27FC236}">
                    <a16:creationId xmlns:a16="http://schemas.microsoft.com/office/drawing/2014/main" id="{889161AF-577E-46EE-8252-ABC2CD33F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0298" y="3798894"/>
                <a:ext cx="6524277" cy="8300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74" name="Object 14">
                <a:extLst>
                  <a:ext uri="{FF2B5EF4-FFF2-40B4-BE49-F238E27FC236}">
                    <a16:creationId xmlns:a16="http://schemas.microsoft.com/office/drawing/2014/main" id="{3DB9FC7A-1967-49AC-AA9A-419DEEA8AD41}"/>
                  </a:ext>
                </a:extLst>
              </p:cNvPr>
              <p:cNvSpPr txBox="1"/>
              <p:nvPr/>
            </p:nvSpPr>
            <p:spPr bwMode="auto">
              <a:xfrm>
                <a:off x="3410298" y="4797691"/>
                <a:ext cx="6434236" cy="9866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̄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274" name="Object 14">
                <a:extLst>
                  <a:ext uri="{FF2B5EF4-FFF2-40B4-BE49-F238E27FC236}">
                    <a16:creationId xmlns:a16="http://schemas.microsoft.com/office/drawing/2014/main" id="{3DB9FC7A-1967-49AC-AA9A-419DEEA8A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0298" y="4797691"/>
                <a:ext cx="6434236" cy="9866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5" name="Text Box 7">
            <a:extLst>
              <a:ext uri="{FF2B5EF4-FFF2-40B4-BE49-F238E27FC236}">
                <a16:creationId xmlns:a16="http://schemas.microsoft.com/office/drawing/2014/main" id="{E17F1428-833C-43B6-B174-AF08242D5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6393" y="5623239"/>
            <a:ext cx="8374063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GB" altLang="ru-RU" sz="1500" b="1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6" name="Object 16">
                <a:extLst>
                  <a:ext uri="{FF2B5EF4-FFF2-40B4-BE49-F238E27FC236}">
                    <a16:creationId xmlns:a16="http://schemas.microsoft.com/office/drawing/2014/main" id="{07E68DB2-A086-4143-8BEC-2F4A155BF161}"/>
                  </a:ext>
                </a:extLst>
              </p:cNvPr>
              <p:cNvSpPr txBox="1"/>
              <p:nvPr/>
            </p:nvSpPr>
            <p:spPr bwMode="auto">
              <a:xfrm>
                <a:off x="2603352" y="5763740"/>
                <a:ext cx="7596336" cy="10724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̄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276" name="Object 16">
                <a:extLst>
                  <a:ext uri="{FF2B5EF4-FFF2-40B4-BE49-F238E27FC236}">
                    <a16:creationId xmlns:a16="http://schemas.microsoft.com/office/drawing/2014/main" id="{07E68DB2-A086-4143-8BEC-2F4A155BF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3352" y="5763740"/>
                <a:ext cx="7596336" cy="10724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6943</TotalTime>
  <Words>1470</Words>
  <Application>Microsoft Macintosh PowerPoint</Application>
  <PresentationFormat>Широкоэкранный</PresentationFormat>
  <Paragraphs>207</Paragraphs>
  <Slides>25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Times New Roman</vt:lpstr>
      <vt:lpstr>Оформление по умолчанию</vt:lpstr>
      <vt:lpstr>Worksheet</vt:lpstr>
      <vt:lpstr>Elements of Econometrics.  Lecture 2.  Simple Linear Regression Model.</vt:lpstr>
      <vt:lpstr>Linear Relationships Examples: World Development Indicators 2022 https://databank.worldbank.org/source/world-development-indicators</vt:lpstr>
      <vt:lpstr> Terminology for the Linear Regression Model  with a Single Regressor </vt:lpstr>
      <vt:lpstr> ASSUMPTIONS FOR MODEL A </vt:lpstr>
      <vt:lpstr>ASSUMPTIONS FOR MODEL A (continued)</vt:lpstr>
      <vt:lpstr>Презентация PowerPoint</vt:lpstr>
      <vt:lpstr>Презентация PowerPoint</vt:lpstr>
      <vt:lpstr>            DERIVING LINEAR REGRESSION COEFFICIENTS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SU-HSE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ICEF</dc:creator>
  <cp:lastModifiedBy>Елена Семерикова</cp:lastModifiedBy>
  <cp:revision>106</cp:revision>
  <dcterms:created xsi:type="dcterms:W3CDTF">2012-09-02T05:35:43Z</dcterms:created>
  <dcterms:modified xsi:type="dcterms:W3CDTF">2022-09-20T06:11:04Z</dcterms:modified>
</cp:coreProperties>
</file>