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7" r:id="rId2"/>
    <p:sldId id="259" r:id="rId3"/>
    <p:sldId id="265" r:id="rId4"/>
    <p:sldId id="260" r:id="rId5"/>
    <p:sldId id="266" r:id="rId6"/>
    <p:sldId id="268" r:id="rId7"/>
    <p:sldId id="269" r:id="rId8"/>
    <p:sldId id="272" r:id="rId9"/>
    <p:sldId id="273" r:id="rId10"/>
    <p:sldId id="284" r:id="rId11"/>
    <p:sldId id="271" r:id="rId12"/>
    <p:sldId id="274" r:id="rId13"/>
    <p:sldId id="275" r:id="rId14"/>
    <p:sldId id="276" r:id="rId15"/>
    <p:sldId id="277" r:id="rId16"/>
    <p:sldId id="280" r:id="rId17"/>
    <p:sldId id="287" r:id="rId18"/>
    <p:sldId id="343" r:id="rId19"/>
    <p:sldId id="344" r:id="rId20"/>
    <p:sldId id="345" r:id="rId21"/>
    <p:sldId id="346" r:id="rId22"/>
  </p:sldIdLst>
  <p:sldSz cx="12192000" cy="6858000"/>
  <p:notesSz cx="6858000" cy="9144000"/>
  <p:defaultTextStyle>
    <a:defPPr>
      <a:defRPr lang="ru-RU"/>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98" autoAdjust="0"/>
    <p:restoredTop sz="94640" autoAdjust="0"/>
  </p:normalViewPr>
  <p:slideViewPr>
    <p:cSldViewPr>
      <p:cViewPr varScale="1">
        <p:scale>
          <a:sx n="92" d="100"/>
          <a:sy n="92" d="100"/>
        </p:scale>
        <p:origin x="912" y="17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7E1E232E-F49E-477F-848A-C288A409D113}"/>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ru-RU" altLang="ru-RU"/>
          </a:p>
        </p:txBody>
      </p:sp>
      <p:sp>
        <p:nvSpPr>
          <p:cNvPr id="43011" name="Rectangle 3">
            <a:extLst>
              <a:ext uri="{FF2B5EF4-FFF2-40B4-BE49-F238E27FC236}">
                <a16:creationId xmlns:a16="http://schemas.microsoft.com/office/drawing/2014/main" id="{871712EF-E534-4E1A-B9EC-707DAC91C8F4}"/>
              </a:ext>
            </a:extLst>
          </p:cNvPr>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ru-RU" altLang="ru-RU"/>
          </a:p>
        </p:txBody>
      </p:sp>
      <p:sp>
        <p:nvSpPr>
          <p:cNvPr id="43012" name="Rectangle 4">
            <a:extLst>
              <a:ext uri="{FF2B5EF4-FFF2-40B4-BE49-F238E27FC236}">
                <a16:creationId xmlns:a16="http://schemas.microsoft.com/office/drawing/2014/main" id="{106C70CA-46A3-4FE0-9CC2-D5B02DCEF244}"/>
              </a:ext>
            </a:extLst>
          </p:cNvPr>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ru-RU" altLang="ru-RU"/>
          </a:p>
        </p:txBody>
      </p:sp>
      <p:sp>
        <p:nvSpPr>
          <p:cNvPr id="43013" name="Rectangle 5">
            <a:extLst>
              <a:ext uri="{FF2B5EF4-FFF2-40B4-BE49-F238E27FC236}">
                <a16:creationId xmlns:a16="http://schemas.microsoft.com/office/drawing/2014/main" id="{C0AC6C96-29C3-4670-A9F2-24229DD53BB7}"/>
              </a:ext>
            </a:extLst>
          </p:cNvPr>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vl1pPr>
          </a:lstStyle>
          <a:p>
            <a:fld id="{C0399B97-B5DC-4892-8120-8F89FC29B2BD}" type="slidenum">
              <a:rPr lang="ru-RU" altLang="ru-RU"/>
              <a:pPr/>
              <a:t>‹#›</a:t>
            </a:fld>
            <a:endParaRPr lang="ru-RU" altLang="ru-RU"/>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04814217-1970-4EBD-8C5D-37080D988BF7}"/>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ru-RU"/>
          </a:p>
        </p:txBody>
      </p:sp>
      <p:sp>
        <p:nvSpPr>
          <p:cNvPr id="3" name="Дата 2">
            <a:extLst>
              <a:ext uri="{FF2B5EF4-FFF2-40B4-BE49-F238E27FC236}">
                <a16:creationId xmlns:a16="http://schemas.microsoft.com/office/drawing/2014/main" id="{34BFE2FA-D424-4023-9A16-4FB5A3138437}"/>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EC5BF7B6-70A9-4C5B-8373-123278158A71}" type="datetimeFigureOut">
              <a:rPr lang="ru-RU"/>
              <a:pPr>
                <a:defRPr/>
              </a:pPr>
              <a:t>20.09.2022</a:t>
            </a:fld>
            <a:endParaRPr lang="ru-RU"/>
          </a:p>
        </p:txBody>
      </p:sp>
      <p:sp>
        <p:nvSpPr>
          <p:cNvPr id="4" name="Образ слайда 3">
            <a:extLst>
              <a:ext uri="{FF2B5EF4-FFF2-40B4-BE49-F238E27FC236}">
                <a16:creationId xmlns:a16="http://schemas.microsoft.com/office/drawing/2014/main" id="{58935F40-1F46-4EEB-A59F-1C9F9D82C047}"/>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ru-RU" noProof="0"/>
          </a:p>
        </p:txBody>
      </p:sp>
      <p:sp>
        <p:nvSpPr>
          <p:cNvPr id="5" name="Заметки 4">
            <a:extLst>
              <a:ext uri="{FF2B5EF4-FFF2-40B4-BE49-F238E27FC236}">
                <a16:creationId xmlns:a16="http://schemas.microsoft.com/office/drawing/2014/main" id="{97466B57-DCDD-49EC-9D90-B841803EE539}"/>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
        <p:nvSpPr>
          <p:cNvPr id="6" name="Нижний колонтитул 5">
            <a:extLst>
              <a:ext uri="{FF2B5EF4-FFF2-40B4-BE49-F238E27FC236}">
                <a16:creationId xmlns:a16="http://schemas.microsoft.com/office/drawing/2014/main" id="{49562978-30FF-4806-A89B-8B299539898C}"/>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ru-RU"/>
          </a:p>
        </p:txBody>
      </p:sp>
      <p:sp>
        <p:nvSpPr>
          <p:cNvPr id="7" name="Номер слайда 6">
            <a:extLst>
              <a:ext uri="{FF2B5EF4-FFF2-40B4-BE49-F238E27FC236}">
                <a16:creationId xmlns:a16="http://schemas.microsoft.com/office/drawing/2014/main" id="{04FC4F46-189C-4DAC-9B94-2B5C9C4779A9}"/>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31ED8930-D05E-4285-AC1E-AAFCCAAC0040}" type="slidenum">
              <a:rPr lang="ru-RU" altLang="ru-RU"/>
              <a:pPr/>
              <a:t>‹#›</a:t>
            </a:fld>
            <a:endParaRPr lang="ru-RU" altLang="ru-R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83C1DF-5E15-4B5F-BDE0-920118E0A9B4}" type="slidenum">
              <a:rPr lang="en-US" smtClean="0"/>
              <a:t>21</a:t>
            </a:fld>
            <a:endParaRPr lang="en-US" dirty="0"/>
          </a:p>
        </p:txBody>
      </p:sp>
    </p:spTree>
    <p:extLst>
      <p:ext uri="{BB962C8B-B14F-4D97-AF65-F5344CB8AC3E}">
        <p14:creationId xmlns:p14="http://schemas.microsoft.com/office/powerpoint/2010/main" val="1364975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14400" y="2130426"/>
            <a:ext cx="10363200" cy="1470025"/>
          </a:xfrm>
        </p:spPr>
        <p:txBody>
          <a:bodyPr/>
          <a:lstStyle/>
          <a:p>
            <a:r>
              <a:rPr lang="ru-RU"/>
              <a:t>Образец заголовка</a:t>
            </a:r>
          </a:p>
        </p:txBody>
      </p:sp>
      <p:sp>
        <p:nvSpPr>
          <p:cNvPr id="3" name="Подзаголовок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4" name="Rectangle 4">
            <a:extLst>
              <a:ext uri="{FF2B5EF4-FFF2-40B4-BE49-F238E27FC236}">
                <a16:creationId xmlns:a16="http://schemas.microsoft.com/office/drawing/2014/main" id="{2255CC11-3431-4623-AE21-5CB81D5EAFC8}"/>
              </a:ext>
            </a:extLst>
          </p:cNvPr>
          <p:cNvSpPr>
            <a:spLocks noGrp="1" noChangeArrowheads="1"/>
          </p:cNvSpPr>
          <p:nvPr>
            <p:ph type="dt" sz="half" idx="10"/>
          </p:nvPr>
        </p:nvSpPr>
        <p:spPr>
          <a:ln/>
        </p:spPr>
        <p:txBody>
          <a:bodyPr/>
          <a:lstStyle>
            <a:lvl1pPr>
              <a:defRPr/>
            </a:lvl1pPr>
          </a:lstStyle>
          <a:p>
            <a:pPr>
              <a:defRPr/>
            </a:pPr>
            <a:endParaRPr lang="ru-RU" altLang="ru-RU"/>
          </a:p>
        </p:txBody>
      </p:sp>
      <p:sp>
        <p:nvSpPr>
          <p:cNvPr id="5" name="Rectangle 5">
            <a:extLst>
              <a:ext uri="{FF2B5EF4-FFF2-40B4-BE49-F238E27FC236}">
                <a16:creationId xmlns:a16="http://schemas.microsoft.com/office/drawing/2014/main" id="{B1FF42A5-3D47-4030-97EE-3FD27108F7F2}"/>
              </a:ext>
            </a:extLst>
          </p:cNvPr>
          <p:cNvSpPr>
            <a:spLocks noGrp="1" noChangeArrowheads="1"/>
          </p:cNvSpPr>
          <p:nvPr>
            <p:ph type="ftr" sz="quarter" idx="11"/>
          </p:nvPr>
        </p:nvSpPr>
        <p:spPr>
          <a:ln/>
        </p:spPr>
        <p:txBody>
          <a:bodyPr/>
          <a:lstStyle>
            <a:lvl1pPr>
              <a:defRPr/>
            </a:lvl1pPr>
          </a:lstStyle>
          <a:p>
            <a:pPr>
              <a:defRPr/>
            </a:pPr>
            <a:endParaRPr lang="ru-RU" altLang="ru-RU"/>
          </a:p>
        </p:txBody>
      </p:sp>
      <p:sp>
        <p:nvSpPr>
          <p:cNvPr id="6" name="Rectangle 6">
            <a:extLst>
              <a:ext uri="{FF2B5EF4-FFF2-40B4-BE49-F238E27FC236}">
                <a16:creationId xmlns:a16="http://schemas.microsoft.com/office/drawing/2014/main" id="{2552A469-EC89-412B-AAFF-7F7DA69342E3}"/>
              </a:ext>
            </a:extLst>
          </p:cNvPr>
          <p:cNvSpPr>
            <a:spLocks noGrp="1" noChangeArrowheads="1"/>
          </p:cNvSpPr>
          <p:nvPr>
            <p:ph type="sldNum" sz="quarter" idx="12"/>
          </p:nvPr>
        </p:nvSpPr>
        <p:spPr>
          <a:ln/>
        </p:spPr>
        <p:txBody>
          <a:bodyPr/>
          <a:lstStyle>
            <a:lvl1pPr>
              <a:defRPr/>
            </a:lvl1pPr>
          </a:lstStyle>
          <a:p>
            <a:fld id="{02977FF8-A107-4C8A-84BE-8BA06F8F3229}" type="slidenum">
              <a:rPr lang="ru-RU" altLang="ru-RU"/>
              <a:pPr/>
              <a:t>‹#›</a:t>
            </a:fld>
            <a:endParaRPr lang="ru-RU" altLang="ru-RU"/>
          </a:p>
        </p:txBody>
      </p:sp>
    </p:spTree>
    <p:extLst>
      <p:ext uri="{BB962C8B-B14F-4D97-AF65-F5344CB8AC3E}">
        <p14:creationId xmlns:p14="http://schemas.microsoft.com/office/powerpoint/2010/main" val="1470304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4">
            <a:extLst>
              <a:ext uri="{FF2B5EF4-FFF2-40B4-BE49-F238E27FC236}">
                <a16:creationId xmlns:a16="http://schemas.microsoft.com/office/drawing/2014/main" id="{FA7E00E6-5965-4F22-BA10-D892EA206ED2}"/>
              </a:ext>
            </a:extLst>
          </p:cNvPr>
          <p:cNvSpPr>
            <a:spLocks noGrp="1" noChangeArrowheads="1"/>
          </p:cNvSpPr>
          <p:nvPr>
            <p:ph type="dt" sz="half" idx="10"/>
          </p:nvPr>
        </p:nvSpPr>
        <p:spPr>
          <a:ln/>
        </p:spPr>
        <p:txBody>
          <a:bodyPr/>
          <a:lstStyle>
            <a:lvl1pPr>
              <a:defRPr/>
            </a:lvl1pPr>
          </a:lstStyle>
          <a:p>
            <a:pPr>
              <a:defRPr/>
            </a:pPr>
            <a:endParaRPr lang="ru-RU" altLang="ru-RU"/>
          </a:p>
        </p:txBody>
      </p:sp>
      <p:sp>
        <p:nvSpPr>
          <p:cNvPr id="5" name="Rectangle 5">
            <a:extLst>
              <a:ext uri="{FF2B5EF4-FFF2-40B4-BE49-F238E27FC236}">
                <a16:creationId xmlns:a16="http://schemas.microsoft.com/office/drawing/2014/main" id="{3CEAD455-A490-4CFB-B338-9488B2643985}"/>
              </a:ext>
            </a:extLst>
          </p:cNvPr>
          <p:cNvSpPr>
            <a:spLocks noGrp="1" noChangeArrowheads="1"/>
          </p:cNvSpPr>
          <p:nvPr>
            <p:ph type="ftr" sz="quarter" idx="11"/>
          </p:nvPr>
        </p:nvSpPr>
        <p:spPr>
          <a:ln/>
        </p:spPr>
        <p:txBody>
          <a:bodyPr/>
          <a:lstStyle>
            <a:lvl1pPr>
              <a:defRPr/>
            </a:lvl1pPr>
          </a:lstStyle>
          <a:p>
            <a:pPr>
              <a:defRPr/>
            </a:pPr>
            <a:endParaRPr lang="ru-RU" altLang="ru-RU"/>
          </a:p>
        </p:txBody>
      </p:sp>
      <p:sp>
        <p:nvSpPr>
          <p:cNvPr id="6" name="Rectangle 6">
            <a:extLst>
              <a:ext uri="{FF2B5EF4-FFF2-40B4-BE49-F238E27FC236}">
                <a16:creationId xmlns:a16="http://schemas.microsoft.com/office/drawing/2014/main" id="{B9817FB6-CCEA-4DDE-9CD3-1A2E477D4322}"/>
              </a:ext>
            </a:extLst>
          </p:cNvPr>
          <p:cNvSpPr>
            <a:spLocks noGrp="1" noChangeArrowheads="1"/>
          </p:cNvSpPr>
          <p:nvPr>
            <p:ph type="sldNum" sz="quarter" idx="12"/>
          </p:nvPr>
        </p:nvSpPr>
        <p:spPr>
          <a:ln/>
        </p:spPr>
        <p:txBody>
          <a:bodyPr/>
          <a:lstStyle>
            <a:lvl1pPr>
              <a:defRPr/>
            </a:lvl1pPr>
          </a:lstStyle>
          <a:p>
            <a:fld id="{B616FA8A-BD2D-4475-8C49-8FD0D33894CB}" type="slidenum">
              <a:rPr lang="ru-RU" altLang="ru-RU"/>
              <a:pPr/>
              <a:t>‹#›</a:t>
            </a:fld>
            <a:endParaRPr lang="ru-RU" altLang="ru-RU"/>
          </a:p>
        </p:txBody>
      </p:sp>
    </p:spTree>
    <p:extLst>
      <p:ext uri="{BB962C8B-B14F-4D97-AF65-F5344CB8AC3E}">
        <p14:creationId xmlns:p14="http://schemas.microsoft.com/office/powerpoint/2010/main" val="3354242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839200" y="274639"/>
            <a:ext cx="27432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609600" y="274639"/>
            <a:ext cx="80264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4">
            <a:extLst>
              <a:ext uri="{FF2B5EF4-FFF2-40B4-BE49-F238E27FC236}">
                <a16:creationId xmlns:a16="http://schemas.microsoft.com/office/drawing/2014/main" id="{FC95C7BE-3BA6-43C2-BE28-40CB5DEEE137}"/>
              </a:ext>
            </a:extLst>
          </p:cNvPr>
          <p:cNvSpPr>
            <a:spLocks noGrp="1" noChangeArrowheads="1"/>
          </p:cNvSpPr>
          <p:nvPr>
            <p:ph type="dt" sz="half" idx="10"/>
          </p:nvPr>
        </p:nvSpPr>
        <p:spPr>
          <a:ln/>
        </p:spPr>
        <p:txBody>
          <a:bodyPr/>
          <a:lstStyle>
            <a:lvl1pPr>
              <a:defRPr/>
            </a:lvl1pPr>
          </a:lstStyle>
          <a:p>
            <a:pPr>
              <a:defRPr/>
            </a:pPr>
            <a:endParaRPr lang="ru-RU" altLang="ru-RU"/>
          </a:p>
        </p:txBody>
      </p:sp>
      <p:sp>
        <p:nvSpPr>
          <p:cNvPr id="5" name="Rectangle 5">
            <a:extLst>
              <a:ext uri="{FF2B5EF4-FFF2-40B4-BE49-F238E27FC236}">
                <a16:creationId xmlns:a16="http://schemas.microsoft.com/office/drawing/2014/main" id="{2DAD8AA0-F644-4038-AC71-5E99B01BBD0B}"/>
              </a:ext>
            </a:extLst>
          </p:cNvPr>
          <p:cNvSpPr>
            <a:spLocks noGrp="1" noChangeArrowheads="1"/>
          </p:cNvSpPr>
          <p:nvPr>
            <p:ph type="ftr" sz="quarter" idx="11"/>
          </p:nvPr>
        </p:nvSpPr>
        <p:spPr>
          <a:ln/>
        </p:spPr>
        <p:txBody>
          <a:bodyPr/>
          <a:lstStyle>
            <a:lvl1pPr>
              <a:defRPr/>
            </a:lvl1pPr>
          </a:lstStyle>
          <a:p>
            <a:pPr>
              <a:defRPr/>
            </a:pPr>
            <a:endParaRPr lang="ru-RU" altLang="ru-RU"/>
          </a:p>
        </p:txBody>
      </p:sp>
      <p:sp>
        <p:nvSpPr>
          <p:cNvPr id="6" name="Rectangle 6">
            <a:extLst>
              <a:ext uri="{FF2B5EF4-FFF2-40B4-BE49-F238E27FC236}">
                <a16:creationId xmlns:a16="http://schemas.microsoft.com/office/drawing/2014/main" id="{179AF340-6E21-4014-9495-DB1BF6E803A5}"/>
              </a:ext>
            </a:extLst>
          </p:cNvPr>
          <p:cNvSpPr>
            <a:spLocks noGrp="1" noChangeArrowheads="1"/>
          </p:cNvSpPr>
          <p:nvPr>
            <p:ph type="sldNum" sz="quarter" idx="12"/>
          </p:nvPr>
        </p:nvSpPr>
        <p:spPr>
          <a:ln/>
        </p:spPr>
        <p:txBody>
          <a:bodyPr/>
          <a:lstStyle>
            <a:lvl1pPr>
              <a:defRPr/>
            </a:lvl1pPr>
          </a:lstStyle>
          <a:p>
            <a:fld id="{4F9C03FC-CA0E-4B9F-BAB4-DC433EDE9F18}" type="slidenum">
              <a:rPr lang="ru-RU" altLang="ru-RU"/>
              <a:pPr/>
              <a:t>‹#›</a:t>
            </a:fld>
            <a:endParaRPr lang="ru-RU" altLang="ru-RU"/>
          </a:p>
        </p:txBody>
      </p:sp>
    </p:spTree>
    <p:extLst>
      <p:ext uri="{BB962C8B-B14F-4D97-AF65-F5344CB8AC3E}">
        <p14:creationId xmlns:p14="http://schemas.microsoft.com/office/powerpoint/2010/main" val="2242191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1"/>
          <p:cNvSpPr>
            <a:spLocks noGrp="1"/>
          </p:cNvSpPr>
          <p:nvPr>
            <p:ph sz="half" idx="1" hasCustomPrompt="1"/>
          </p:nvPr>
        </p:nvSpPr>
        <p:spPr>
          <a:xfrm>
            <a:off x="838200" y="1456029"/>
            <a:ext cx="10515600" cy="1316252"/>
          </a:xfrm>
        </p:spPr>
        <p:txBody>
          <a:bodyPr/>
          <a:lstStyle>
            <a:lvl1pPr>
              <a:defRPr/>
            </a:lvl1pPr>
          </a:lstStyle>
          <a:p>
            <a:pPr lvl="0"/>
            <a:r>
              <a:rPr lang="en-US"/>
              <a:t>Content Placeholder 1</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hasCustomPrompt="1"/>
          </p:nvPr>
        </p:nvSpPr>
        <p:spPr>
          <a:xfrm>
            <a:off x="838200" y="2995499"/>
            <a:ext cx="10515600" cy="1420094"/>
          </a:xfrm>
        </p:spPr>
        <p:txBody>
          <a:bodyPr/>
          <a:lstStyle>
            <a:lvl1pPr>
              <a:defRPr/>
            </a:lvl1pPr>
          </a:lstStyle>
          <a:p>
            <a:pPr lvl="0"/>
            <a:r>
              <a:rPr lang="en-US"/>
              <a:t>Content Placeholder 2</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hasCustomPrompt="1"/>
          </p:nvPr>
        </p:nvSpPr>
        <p:spPr>
          <a:xfrm>
            <a:off x="838200" y="4551998"/>
            <a:ext cx="10515600" cy="1420094"/>
          </a:xfrm>
        </p:spPr>
        <p:txBody>
          <a:bodyPr/>
          <a:lstStyle>
            <a:lvl1pPr>
              <a:defRPr/>
            </a:lvl1pPr>
          </a:lstStyle>
          <a:p>
            <a:pPr lvl="0"/>
            <a:r>
              <a:rPr lang="en-US"/>
              <a:t>Content Placeholder 3</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1089887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800"/>
            </a:lvl1pPr>
            <a:lvl2pPr>
              <a:defRPr sz="2400"/>
            </a:lvl2pPr>
            <a:lvl4pPr>
              <a:defRPr sz="20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dirty="0"/>
          </a:p>
        </p:txBody>
      </p:sp>
      <p:sp>
        <p:nvSpPr>
          <p:cNvPr id="8" name="Title Placeholder 1">
            <a:extLst>
              <a:ext uri="{FF2B5EF4-FFF2-40B4-BE49-F238E27FC236}">
                <a16:creationId xmlns:a16="http://schemas.microsoft.com/office/drawing/2014/main" id="{AC125E96-6450-45F8-9FC4-F2AC5FCB8159}"/>
              </a:ext>
            </a:extLst>
          </p:cNvPr>
          <p:cNvSpPr>
            <a:spLocks noGrp="1"/>
          </p:cNvSpPr>
          <p:nvPr>
            <p:ph type="title"/>
          </p:nvPr>
        </p:nvSpPr>
        <p:spPr>
          <a:xfrm>
            <a:off x="838200" y="640080"/>
            <a:ext cx="10515600" cy="727075"/>
          </a:xfrm>
          <a:prstGeom prst="rect">
            <a:avLst/>
          </a:prstGeom>
        </p:spPr>
        <p:txBody>
          <a:bodyPr vert="horz" lIns="91440" tIns="45720" rIns="91440" bIns="45720" rtlCol="0" anchor="t" anchorCtr="0">
            <a:noAutofit/>
          </a:bodyPr>
          <a:lstStyle/>
          <a:p>
            <a:r>
              <a:rPr lang="en-US" dirty="0"/>
              <a:t>Click to edit Master title style</a:t>
            </a:r>
          </a:p>
        </p:txBody>
      </p:sp>
    </p:spTree>
    <p:extLst>
      <p:ext uri="{BB962C8B-B14F-4D97-AF65-F5344CB8AC3E}">
        <p14:creationId xmlns:p14="http://schemas.microsoft.com/office/powerpoint/2010/main" val="3135737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4">
            <a:extLst>
              <a:ext uri="{FF2B5EF4-FFF2-40B4-BE49-F238E27FC236}">
                <a16:creationId xmlns:a16="http://schemas.microsoft.com/office/drawing/2014/main" id="{01373656-DC00-484F-9111-66481B3F9C20}"/>
              </a:ext>
            </a:extLst>
          </p:cNvPr>
          <p:cNvSpPr>
            <a:spLocks noGrp="1" noChangeArrowheads="1"/>
          </p:cNvSpPr>
          <p:nvPr>
            <p:ph type="dt" sz="half" idx="10"/>
          </p:nvPr>
        </p:nvSpPr>
        <p:spPr>
          <a:ln/>
        </p:spPr>
        <p:txBody>
          <a:bodyPr/>
          <a:lstStyle>
            <a:lvl1pPr>
              <a:defRPr/>
            </a:lvl1pPr>
          </a:lstStyle>
          <a:p>
            <a:pPr>
              <a:defRPr/>
            </a:pPr>
            <a:endParaRPr lang="ru-RU" altLang="ru-RU"/>
          </a:p>
        </p:txBody>
      </p:sp>
      <p:sp>
        <p:nvSpPr>
          <p:cNvPr id="5" name="Rectangle 5">
            <a:extLst>
              <a:ext uri="{FF2B5EF4-FFF2-40B4-BE49-F238E27FC236}">
                <a16:creationId xmlns:a16="http://schemas.microsoft.com/office/drawing/2014/main" id="{E3925ADA-88DA-445B-8405-6B3A9D4265CB}"/>
              </a:ext>
            </a:extLst>
          </p:cNvPr>
          <p:cNvSpPr>
            <a:spLocks noGrp="1" noChangeArrowheads="1"/>
          </p:cNvSpPr>
          <p:nvPr>
            <p:ph type="ftr" sz="quarter" idx="11"/>
          </p:nvPr>
        </p:nvSpPr>
        <p:spPr>
          <a:ln/>
        </p:spPr>
        <p:txBody>
          <a:bodyPr/>
          <a:lstStyle>
            <a:lvl1pPr>
              <a:defRPr/>
            </a:lvl1pPr>
          </a:lstStyle>
          <a:p>
            <a:pPr>
              <a:defRPr/>
            </a:pPr>
            <a:endParaRPr lang="ru-RU" altLang="ru-RU"/>
          </a:p>
        </p:txBody>
      </p:sp>
      <p:sp>
        <p:nvSpPr>
          <p:cNvPr id="6" name="Rectangle 6">
            <a:extLst>
              <a:ext uri="{FF2B5EF4-FFF2-40B4-BE49-F238E27FC236}">
                <a16:creationId xmlns:a16="http://schemas.microsoft.com/office/drawing/2014/main" id="{532E1BCC-2A79-4D4E-B333-E4A8005DC7D9}"/>
              </a:ext>
            </a:extLst>
          </p:cNvPr>
          <p:cNvSpPr>
            <a:spLocks noGrp="1" noChangeArrowheads="1"/>
          </p:cNvSpPr>
          <p:nvPr>
            <p:ph type="sldNum" sz="quarter" idx="12"/>
          </p:nvPr>
        </p:nvSpPr>
        <p:spPr>
          <a:ln/>
        </p:spPr>
        <p:txBody>
          <a:bodyPr/>
          <a:lstStyle>
            <a:lvl1pPr>
              <a:defRPr/>
            </a:lvl1pPr>
          </a:lstStyle>
          <a:p>
            <a:fld id="{AAA62CFB-40A3-4BC0-98DE-E7CEB5D71CE3}" type="slidenum">
              <a:rPr lang="ru-RU" altLang="ru-RU"/>
              <a:pPr/>
              <a:t>‹#›</a:t>
            </a:fld>
            <a:endParaRPr lang="ru-RU" altLang="ru-RU"/>
          </a:p>
        </p:txBody>
      </p:sp>
    </p:spTree>
    <p:extLst>
      <p:ext uri="{BB962C8B-B14F-4D97-AF65-F5344CB8AC3E}">
        <p14:creationId xmlns:p14="http://schemas.microsoft.com/office/powerpoint/2010/main" val="1199116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01"/>
            <a:ext cx="103632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Rectangle 4">
            <a:extLst>
              <a:ext uri="{FF2B5EF4-FFF2-40B4-BE49-F238E27FC236}">
                <a16:creationId xmlns:a16="http://schemas.microsoft.com/office/drawing/2014/main" id="{5175210B-203A-4965-BA9C-BFF0783DEAB0}"/>
              </a:ext>
            </a:extLst>
          </p:cNvPr>
          <p:cNvSpPr>
            <a:spLocks noGrp="1" noChangeArrowheads="1"/>
          </p:cNvSpPr>
          <p:nvPr>
            <p:ph type="dt" sz="half" idx="10"/>
          </p:nvPr>
        </p:nvSpPr>
        <p:spPr>
          <a:ln/>
        </p:spPr>
        <p:txBody>
          <a:bodyPr/>
          <a:lstStyle>
            <a:lvl1pPr>
              <a:defRPr/>
            </a:lvl1pPr>
          </a:lstStyle>
          <a:p>
            <a:pPr>
              <a:defRPr/>
            </a:pPr>
            <a:endParaRPr lang="ru-RU" altLang="ru-RU"/>
          </a:p>
        </p:txBody>
      </p:sp>
      <p:sp>
        <p:nvSpPr>
          <p:cNvPr id="5" name="Rectangle 5">
            <a:extLst>
              <a:ext uri="{FF2B5EF4-FFF2-40B4-BE49-F238E27FC236}">
                <a16:creationId xmlns:a16="http://schemas.microsoft.com/office/drawing/2014/main" id="{74F9EAAD-6B0D-40DC-859B-14054DEB6C8D}"/>
              </a:ext>
            </a:extLst>
          </p:cNvPr>
          <p:cNvSpPr>
            <a:spLocks noGrp="1" noChangeArrowheads="1"/>
          </p:cNvSpPr>
          <p:nvPr>
            <p:ph type="ftr" sz="quarter" idx="11"/>
          </p:nvPr>
        </p:nvSpPr>
        <p:spPr>
          <a:ln/>
        </p:spPr>
        <p:txBody>
          <a:bodyPr/>
          <a:lstStyle>
            <a:lvl1pPr>
              <a:defRPr/>
            </a:lvl1pPr>
          </a:lstStyle>
          <a:p>
            <a:pPr>
              <a:defRPr/>
            </a:pPr>
            <a:endParaRPr lang="ru-RU" altLang="ru-RU"/>
          </a:p>
        </p:txBody>
      </p:sp>
      <p:sp>
        <p:nvSpPr>
          <p:cNvPr id="6" name="Rectangle 6">
            <a:extLst>
              <a:ext uri="{FF2B5EF4-FFF2-40B4-BE49-F238E27FC236}">
                <a16:creationId xmlns:a16="http://schemas.microsoft.com/office/drawing/2014/main" id="{4CAF0849-9E1A-45A3-BB55-FCAA84CB668B}"/>
              </a:ext>
            </a:extLst>
          </p:cNvPr>
          <p:cNvSpPr>
            <a:spLocks noGrp="1" noChangeArrowheads="1"/>
          </p:cNvSpPr>
          <p:nvPr>
            <p:ph type="sldNum" sz="quarter" idx="12"/>
          </p:nvPr>
        </p:nvSpPr>
        <p:spPr>
          <a:ln/>
        </p:spPr>
        <p:txBody>
          <a:bodyPr/>
          <a:lstStyle>
            <a:lvl1pPr>
              <a:defRPr/>
            </a:lvl1pPr>
          </a:lstStyle>
          <a:p>
            <a:fld id="{99C30C6F-7EEB-47C2-A1AC-CB12D392F424}" type="slidenum">
              <a:rPr lang="ru-RU" altLang="ru-RU"/>
              <a:pPr/>
              <a:t>‹#›</a:t>
            </a:fld>
            <a:endParaRPr lang="ru-RU" altLang="ru-RU"/>
          </a:p>
        </p:txBody>
      </p:sp>
    </p:spTree>
    <p:extLst>
      <p:ext uri="{BB962C8B-B14F-4D97-AF65-F5344CB8AC3E}">
        <p14:creationId xmlns:p14="http://schemas.microsoft.com/office/powerpoint/2010/main" val="2068320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Rectangle 4">
            <a:extLst>
              <a:ext uri="{FF2B5EF4-FFF2-40B4-BE49-F238E27FC236}">
                <a16:creationId xmlns:a16="http://schemas.microsoft.com/office/drawing/2014/main" id="{DE9162A8-13B6-4BB5-8DAF-6D4D01DB44A8}"/>
              </a:ext>
            </a:extLst>
          </p:cNvPr>
          <p:cNvSpPr>
            <a:spLocks noGrp="1" noChangeArrowheads="1"/>
          </p:cNvSpPr>
          <p:nvPr>
            <p:ph type="dt" sz="half" idx="10"/>
          </p:nvPr>
        </p:nvSpPr>
        <p:spPr>
          <a:ln/>
        </p:spPr>
        <p:txBody>
          <a:bodyPr/>
          <a:lstStyle>
            <a:lvl1pPr>
              <a:defRPr/>
            </a:lvl1pPr>
          </a:lstStyle>
          <a:p>
            <a:pPr>
              <a:defRPr/>
            </a:pPr>
            <a:endParaRPr lang="ru-RU" altLang="ru-RU"/>
          </a:p>
        </p:txBody>
      </p:sp>
      <p:sp>
        <p:nvSpPr>
          <p:cNvPr id="6" name="Rectangle 5">
            <a:extLst>
              <a:ext uri="{FF2B5EF4-FFF2-40B4-BE49-F238E27FC236}">
                <a16:creationId xmlns:a16="http://schemas.microsoft.com/office/drawing/2014/main" id="{AE2D9781-E553-4FBD-AA33-B355F1AD089D}"/>
              </a:ext>
            </a:extLst>
          </p:cNvPr>
          <p:cNvSpPr>
            <a:spLocks noGrp="1" noChangeArrowheads="1"/>
          </p:cNvSpPr>
          <p:nvPr>
            <p:ph type="ftr" sz="quarter" idx="11"/>
          </p:nvPr>
        </p:nvSpPr>
        <p:spPr>
          <a:ln/>
        </p:spPr>
        <p:txBody>
          <a:bodyPr/>
          <a:lstStyle>
            <a:lvl1pPr>
              <a:defRPr/>
            </a:lvl1pPr>
          </a:lstStyle>
          <a:p>
            <a:pPr>
              <a:defRPr/>
            </a:pPr>
            <a:endParaRPr lang="ru-RU" altLang="ru-RU"/>
          </a:p>
        </p:txBody>
      </p:sp>
      <p:sp>
        <p:nvSpPr>
          <p:cNvPr id="7" name="Rectangle 6">
            <a:extLst>
              <a:ext uri="{FF2B5EF4-FFF2-40B4-BE49-F238E27FC236}">
                <a16:creationId xmlns:a16="http://schemas.microsoft.com/office/drawing/2014/main" id="{4C1C9CDE-6039-4062-A551-D16E23940263}"/>
              </a:ext>
            </a:extLst>
          </p:cNvPr>
          <p:cNvSpPr>
            <a:spLocks noGrp="1" noChangeArrowheads="1"/>
          </p:cNvSpPr>
          <p:nvPr>
            <p:ph type="sldNum" sz="quarter" idx="12"/>
          </p:nvPr>
        </p:nvSpPr>
        <p:spPr>
          <a:ln/>
        </p:spPr>
        <p:txBody>
          <a:bodyPr/>
          <a:lstStyle>
            <a:lvl1pPr>
              <a:defRPr/>
            </a:lvl1pPr>
          </a:lstStyle>
          <a:p>
            <a:fld id="{6A07C28B-D580-4510-AE4A-373F2550ABA9}" type="slidenum">
              <a:rPr lang="ru-RU" altLang="ru-RU"/>
              <a:pPr/>
              <a:t>‹#›</a:t>
            </a:fld>
            <a:endParaRPr lang="ru-RU" altLang="ru-RU"/>
          </a:p>
        </p:txBody>
      </p:sp>
    </p:spTree>
    <p:extLst>
      <p:ext uri="{BB962C8B-B14F-4D97-AF65-F5344CB8AC3E}">
        <p14:creationId xmlns:p14="http://schemas.microsoft.com/office/powerpoint/2010/main" val="2030869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Rectangle 4">
            <a:extLst>
              <a:ext uri="{FF2B5EF4-FFF2-40B4-BE49-F238E27FC236}">
                <a16:creationId xmlns:a16="http://schemas.microsoft.com/office/drawing/2014/main" id="{0E402C03-D32B-4218-870B-0505F98577B4}"/>
              </a:ext>
            </a:extLst>
          </p:cNvPr>
          <p:cNvSpPr>
            <a:spLocks noGrp="1" noChangeArrowheads="1"/>
          </p:cNvSpPr>
          <p:nvPr>
            <p:ph type="dt" sz="half" idx="10"/>
          </p:nvPr>
        </p:nvSpPr>
        <p:spPr>
          <a:ln/>
        </p:spPr>
        <p:txBody>
          <a:bodyPr/>
          <a:lstStyle>
            <a:lvl1pPr>
              <a:defRPr/>
            </a:lvl1pPr>
          </a:lstStyle>
          <a:p>
            <a:pPr>
              <a:defRPr/>
            </a:pPr>
            <a:endParaRPr lang="ru-RU" altLang="ru-RU"/>
          </a:p>
        </p:txBody>
      </p:sp>
      <p:sp>
        <p:nvSpPr>
          <p:cNvPr id="8" name="Rectangle 5">
            <a:extLst>
              <a:ext uri="{FF2B5EF4-FFF2-40B4-BE49-F238E27FC236}">
                <a16:creationId xmlns:a16="http://schemas.microsoft.com/office/drawing/2014/main" id="{9EB680F7-E333-44F7-B151-EAB9D25EC5E5}"/>
              </a:ext>
            </a:extLst>
          </p:cNvPr>
          <p:cNvSpPr>
            <a:spLocks noGrp="1" noChangeArrowheads="1"/>
          </p:cNvSpPr>
          <p:nvPr>
            <p:ph type="ftr" sz="quarter" idx="11"/>
          </p:nvPr>
        </p:nvSpPr>
        <p:spPr>
          <a:ln/>
        </p:spPr>
        <p:txBody>
          <a:bodyPr/>
          <a:lstStyle>
            <a:lvl1pPr>
              <a:defRPr/>
            </a:lvl1pPr>
          </a:lstStyle>
          <a:p>
            <a:pPr>
              <a:defRPr/>
            </a:pPr>
            <a:endParaRPr lang="ru-RU" altLang="ru-RU"/>
          </a:p>
        </p:txBody>
      </p:sp>
      <p:sp>
        <p:nvSpPr>
          <p:cNvPr id="9" name="Rectangle 6">
            <a:extLst>
              <a:ext uri="{FF2B5EF4-FFF2-40B4-BE49-F238E27FC236}">
                <a16:creationId xmlns:a16="http://schemas.microsoft.com/office/drawing/2014/main" id="{25FD9150-2628-47A2-98DA-787EDD3E31ED}"/>
              </a:ext>
            </a:extLst>
          </p:cNvPr>
          <p:cNvSpPr>
            <a:spLocks noGrp="1" noChangeArrowheads="1"/>
          </p:cNvSpPr>
          <p:nvPr>
            <p:ph type="sldNum" sz="quarter" idx="12"/>
          </p:nvPr>
        </p:nvSpPr>
        <p:spPr>
          <a:ln/>
        </p:spPr>
        <p:txBody>
          <a:bodyPr/>
          <a:lstStyle>
            <a:lvl1pPr>
              <a:defRPr/>
            </a:lvl1pPr>
          </a:lstStyle>
          <a:p>
            <a:fld id="{74628265-8804-4A93-AC4F-A5A63C41DE5F}" type="slidenum">
              <a:rPr lang="ru-RU" altLang="ru-RU"/>
              <a:pPr/>
              <a:t>‹#›</a:t>
            </a:fld>
            <a:endParaRPr lang="ru-RU" altLang="ru-RU"/>
          </a:p>
        </p:txBody>
      </p:sp>
    </p:spTree>
    <p:extLst>
      <p:ext uri="{BB962C8B-B14F-4D97-AF65-F5344CB8AC3E}">
        <p14:creationId xmlns:p14="http://schemas.microsoft.com/office/powerpoint/2010/main" val="525716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Rectangle 4">
            <a:extLst>
              <a:ext uri="{FF2B5EF4-FFF2-40B4-BE49-F238E27FC236}">
                <a16:creationId xmlns:a16="http://schemas.microsoft.com/office/drawing/2014/main" id="{98C5175C-252A-4B3B-8E7D-03B723D3F315}"/>
              </a:ext>
            </a:extLst>
          </p:cNvPr>
          <p:cNvSpPr>
            <a:spLocks noGrp="1" noChangeArrowheads="1"/>
          </p:cNvSpPr>
          <p:nvPr>
            <p:ph type="dt" sz="half" idx="10"/>
          </p:nvPr>
        </p:nvSpPr>
        <p:spPr>
          <a:ln/>
        </p:spPr>
        <p:txBody>
          <a:bodyPr/>
          <a:lstStyle>
            <a:lvl1pPr>
              <a:defRPr/>
            </a:lvl1pPr>
          </a:lstStyle>
          <a:p>
            <a:pPr>
              <a:defRPr/>
            </a:pPr>
            <a:endParaRPr lang="ru-RU" altLang="ru-RU"/>
          </a:p>
        </p:txBody>
      </p:sp>
      <p:sp>
        <p:nvSpPr>
          <p:cNvPr id="4" name="Rectangle 5">
            <a:extLst>
              <a:ext uri="{FF2B5EF4-FFF2-40B4-BE49-F238E27FC236}">
                <a16:creationId xmlns:a16="http://schemas.microsoft.com/office/drawing/2014/main" id="{F7FAC0CD-1A0F-42F7-B91C-5635E7C9BEFE}"/>
              </a:ext>
            </a:extLst>
          </p:cNvPr>
          <p:cNvSpPr>
            <a:spLocks noGrp="1" noChangeArrowheads="1"/>
          </p:cNvSpPr>
          <p:nvPr>
            <p:ph type="ftr" sz="quarter" idx="11"/>
          </p:nvPr>
        </p:nvSpPr>
        <p:spPr>
          <a:ln/>
        </p:spPr>
        <p:txBody>
          <a:bodyPr/>
          <a:lstStyle>
            <a:lvl1pPr>
              <a:defRPr/>
            </a:lvl1pPr>
          </a:lstStyle>
          <a:p>
            <a:pPr>
              <a:defRPr/>
            </a:pPr>
            <a:endParaRPr lang="ru-RU" altLang="ru-RU"/>
          </a:p>
        </p:txBody>
      </p:sp>
      <p:sp>
        <p:nvSpPr>
          <p:cNvPr id="5" name="Rectangle 6">
            <a:extLst>
              <a:ext uri="{FF2B5EF4-FFF2-40B4-BE49-F238E27FC236}">
                <a16:creationId xmlns:a16="http://schemas.microsoft.com/office/drawing/2014/main" id="{A8785DE3-5257-4077-8A3F-8958C8FEB5BF}"/>
              </a:ext>
            </a:extLst>
          </p:cNvPr>
          <p:cNvSpPr>
            <a:spLocks noGrp="1" noChangeArrowheads="1"/>
          </p:cNvSpPr>
          <p:nvPr>
            <p:ph type="sldNum" sz="quarter" idx="12"/>
          </p:nvPr>
        </p:nvSpPr>
        <p:spPr>
          <a:ln/>
        </p:spPr>
        <p:txBody>
          <a:bodyPr/>
          <a:lstStyle>
            <a:lvl1pPr>
              <a:defRPr/>
            </a:lvl1pPr>
          </a:lstStyle>
          <a:p>
            <a:fld id="{903CE815-827F-4A9D-867A-61D701969609}" type="slidenum">
              <a:rPr lang="ru-RU" altLang="ru-RU"/>
              <a:pPr/>
              <a:t>‹#›</a:t>
            </a:fld>
            <a:endParaRPr lang="ru-RU" altLang="ru-RU"/>
          </a:p>
        </p:txBody>
      </p:sp>
    </p:spTree>
    <p:extLst>
      <p:ext uri="{BB962C8B-B14F-4D97-AF65-F5344CB8AC3E}">
        <p14:creationId xmlns:p14="http://schemas.microsoft.com/office/powerpoint/2010/main" val="2718502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7DE1D1B-D7D3-4B05-87DF-98B7587B8A56}"/>
              </a:ext>
            </a:extLst>
          </p:cNvPr>
          <p:cNvSpPr>
            <a:spLocks noGrp="1" noChangeArrowheads="1"/>
          </p:cNvSpPr>
          <p:nvPr>
            <p:ph type="dt" sz="half" idx="10"/>
          </p:nvPr>
        </p:nvSpPr>
        <p:spPr>
          <a:ln/>
        </p:spPr>
        <p:txBody>
          <a:bodyPr/>
          <a:lstStyle>
            <a:lvl1pPr>
              <a:defRPr/>
            </a:lvl1pPr>
          </a:lstStyle>
          <a:p>
            <a:pPr>
              <a:defRPr/>
            </a:pPr>
            <a:endParaRPr lang="ru-RU" altLang="ru-RU"/>
          </a:p>
        </p:txBody>
      </p:sp>
      <p:sp>
        <p:nvSpPr>
          <p:cNvPr id="3" name="Rectangle 5">
            <a:extLst>
              <a:ext uri="{FF2B5EF4-FFF2-40B4-BE49-F238E27FC236}">
                <a16:creationId xmlns:a16="http://schemas.microsoft.com/office/drawing/2014/main" id="{CB22816E-531B-4013-A1D8-09770414CC05}"/>
              </a:ext>
            </a:extLst>
          </p:cNvPr>
          <p:cNvSpPr>
            <a:spLocks noGrp="1" noChangeArrowheads="1"/>
          </p:cNvSpPr>
          <p:nvPr>
            <p:ph type="ftr" sz="quarter" idx="11"/>
          </p:nvPr>
        </p:nvSpPr>
        <p:spPr>
          <a:ln/>
        </p:spPr>
        <p:txBody>
          <a:bodyPr/>
          <a:lstStyle>
            <a:lvl1pPr>
              <a:defRPr/>
            </a:lvl1pPr>
          </a:lstStyle>
          <a:p>
            <a:pPr>
              <a:defRPr/>
            </a:pPr>
            <a:endParaRPr lang="ru-RU" altLang="ru-RU"/>
          </a:p>
        </p:txBody>
      </p:sp>
      <p:sp>
        <p:nvSpPr>
          <p:cNvPr id="4" name="Rectangle 6">
            <a:extLst>
              <a:ext uri="{FF2B5EF4-FFF2-40B4-BE49-F238E27FC236}">
                <a16:creationId xmlns:a16="http://schemas.microsoft.com/office/drawing/2014/main" id="{1151267A-AC12-44D4-B0AE-EEA047436500}"/>
              </a:ext>
            </a:extLst>
          </p:cNvPr>
          <p:cNvSpPr>
            <a:spLocks noGrp="1" noChangeArrowheads="1"/>
          </p:cNvSpPr>
          <p:nvPr>
            <p:ph type="sldNum" sz="quarter" idx="12"/>
          </p:nvPr>
        </p:nvSpPr>
        <p:spPr>
          <a:ln/>
        </p:spPr>
        <p:txBody>
          <a:bodyPr/>
          <a:lstStyle>
            <a:lvl1pPr>
              <a:defRPr/>
            </a:lvl1pPr>
          </a:lstStyle>
          <a:p>
            <a:fld id="{A3B9DF1B-844B-4172-9996-829756B1D748}" type="slidenum">
              <a:rPr lang="ru-RU" altLang="ru-RU"/>
              <a:pPr/>
              <a:t>‹#›</a:t>
            </a:fld>
            <a:endParaRPr lang="ru-RU" altLang="ru-RU"/>
          </a:p>
        </p:txBody>
      </p:sp>
    </p:spTree>
    <p:extLst>
      <p:ext uri="{BB962C8B-B14F-4D97-AF65-F5344CB8AC3E}">
        <p14:creationId xmlns:p14="http://schemas.microsoft.com/office/powerpoint/2010/main" val="3802638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273050"/>
            <a:ext cx="4011084"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4">
            <a:extLst>
              <a:ext uri="{FF2B5EF4-FFF2-40B4-BE49-F238E27FC236}">
                <a16:creationId xmlns:a16="http://schemas.microsoft.com/office/drawing/2014/main" id="{F9EC6B85-818D-4444-9A9F-0AFF52131BE3}"/>
              </a:ext>
            </a:extLst>
          </p:cNvPr>
          <p:cNvSpPr>
            <a:spLocks noGrp="1" noChangeArrowheads="1"/>
          </p:cNvSpPr>
          <p:nvPr>
            <p:ph type="dt" sz="half" idx="10"/>
          </p:nvPr>
        </p:nvSpPr>
        <p:spPr>
          <a:ln/>
        </p:spPr>
        <p:txBody>
          <a:bodyPr/>
          <a:lstStyle>
            <a:lvl1pPr>
              <a:defRPr/>
            </a:lvl1pPr>
          </a:lstStyle>
          <a:p>
            <a:pPr>
              <a:defRPr/>
            </a:pPr>
            <a:endParaRPr lang="ru-RU" altLang="ru-RU"/>
          </a:p>
        </p:txBody>
      </p:sp>
      <p:sp>
        <p:nvSpPr>
          <p:cNvPr id="6" name="Rectangle 5">
            <a:extLst>
              <a:ext uri="{FF2B5EF4-FFF2-40B4-BE49-F238E27FC236}">
                <a16:creationId xmlns:a16="http://schemas.microsoft.com/office/drawing/2014/main" id="{7E6D650B-ABF9-4F45-8EE7-2DD5507962E3}"/>
              </a:ext>
            </a:extLst>
          </p:cNvPr>
          <p:cNvSpPr>
            <a:spLocks noGrp="1" noChangeArrowheads="1"/>
          </p:cNvSpPr>
          <p:nvPr>
            <p:ph type="ftr" sz="quarter" idx="11"/>
          </p:nvPr>
        </p:nvSpPr>
        <p:spPr>
          <a:ln/>
        </p:spPr>
        <p:txBody>
          <a:bodyPr/>
          <a:lstStyle>
            <a:lvl1pPr>
              <a:defRPr/>
            </a:lvl1pPr>
          </a:lstStyle>
          <a:p>
            <a:pPr>
              <a:defRPr/>
            </a:pPr>
            <a:endParaRPr lang="ru-RU" altLang="ru-RU"/>
          </a:p>
        </p:txBody>
      </p:sp>
      <p:sp>
        <p:nvSpPr>
          <p:cNvPr id="7" name="Rectangle 6">
            <a:extLst>
              <a:ext uri="{FF2B5EF4-FFF2-40B4-BE49-F238E27FC236}">
                <a16:creationId xmlns:a16="http://schemas.microsoft.com/office/drawing/2014/main" id="{1FA2FE90-3D79-4C09-9762-7490E69EB1EC}"/>
              </a:ext>
            </a:extLst>
          </p:cNvPr>
          <p:cNvSpPr>
            <a:spLocks noGrp="1" noChangeArrowheads="1"/>
          </p:cNvSpPr>
          <p:nvPr>
            <p:ph type="sldNum" sz="quarter" idx="12"/>
          </p:nvPr>
        </p:nvSpPr>
        <p:spPr>
          <a:ln/>
        </p:spPr>
        <p:txBody>
          <a:bodyPr/>
          <a:lstStyle>
            <a:lvl1pPr>
              <a:defRPr/>
            </a:lvl1pPr>
          </a:lstStyle>
          <a:p>
            <a:fld id="{1DF2E815-EC69-4D38-B534-3E7C0F5F6DE8}" type="slidenum">
              <a:rPr lang="ru-RU" altLang="ru-RU"/>
              <a:pPr/>
              <a:t>‹#›</a:t>
            </a:fld>
            <a:endParaRPr lang="ru-RU" altLang="ru-RU"/>
          </a:p>
        </p:txBody>
      </p:sp>
    </p:spTree>
    <p:extLst>
      <p:ext uri="{BB962C8B-B14F-4D97-AF65-F5344CB8AC3E}">
        <p14:creationId xmlns:p14="http://schemas.microsoft.com/office/powerpoint/2010/main" val="1996656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4">
            <a:extLst>
              <a:ext uri="{FF2B5EF4-FFF2-40B4-BE49-F238E27FC236}">
                <a16:creationId xmlns:a16="http://schemas.microsoft.com/office/drawing/2014/main" id="{82104D38-3475-4AF8-8028-BA25E52526CE}"/>
              </a:ext>
            </a:extLst>
          </p:cNvPr>
          <p:cNvSpPr>
            <a:spLocks noGrp="1" noChangeArrowheads="1"/>
          </p:cNvSpPr>
          <p:nvPr>
            <p:ph type="dt" sz="half" idx="10"/>
          </p:nvPr>
        </p:nvSpPr>
        <p:spPr>
          <a:ln/>
        </p:spPr>
        <p:txBody>
          <a:bodyPr/>
          <a:lstStyle>
            <a:lvl1pPr>
              <a:defRPr/>
            </a:lvl1pPr>
          </a:lstStyle>
          <a:p>
            <a:pPr>
              <a:defRPr/>
            </a:pPr>
            <a:endParaRPr lang="ru-RU" altLang="ru-RU"/>
          </a:p>
        </p:txBody>
      </p:sp>
      <p:sp>
        <p:nvSpPr>
          <p:cNvPr id="6" name="Rectangle 5">
            <a:extLst>
              <a:ext uri="{FF2B5EF4-FFF2-40B4-BE49-F238E27FC236}">
                <a16:creationId xmlns:a16="http://schemas.microsoft.com/office/drawing/2014/main" id="{2DA2964F-5701-4F99-B977-2BD80AEF2063}"/>
              </a:ext>
            </a:extLst>
          </p:cNvPr>
          <p:cNvSpPr>
            <a:spLocks noGrp="1" noChangeArrowheads="1"/>
          </p:cNvSpPr>
          <p:nvPr>
            <p:ph type="ftr" sz="quarter" idx="11"/>
          </p:nvPr>
        </p:nvSpPr>
        <p:spPr>
          <a:ln/>
        </p:spPr>
        <p:txBody>
          <a:bodyPr/>
          <a:lstStyle>
            <a:lvl1pPr>
              <a:defRPr/>
            </a:lvl1pPr>
          </a:lstStyle>
          <a:p>
            <a:pPr>
              <a:defRPr/>
            </a:pPr>
            <a:endParaRPr lang="ru-RU" altLang="ru-RU"/>
          </a:p>
        </p:txBody>
      </p:sp>
      <p:sp>
        <p:nvSpPr>
          <p:cNvPr id="7" name="Rectangle 6">
            <a:extLst>
              <a:ext uri="{FF2B5EF4-FFF2-40B4-BE49-F238E27FC236}">
                <a16:creationId xmlns:a16="http://schemas.microsoft.com/office/drawing/2014/main" id="{31975D1B-1C53-4464-A4EF-8C9D87017704}"/>
              </a:ext>
            </a:extLst>
          </p:cNvPr>
          <p:cNvSpPr>
            <a:spLocks noGrp="1" noChangeArrowheads="1"/>
          </p:cNvSpPr>
          <p:nvPr>
            <p:ph type="sldNum" sz="quarter" idx="12"/>
          </p:nvPr>
        </p:nvSpPr>
        <p:spPr>
          <a:ln/>
        </p:spPr>
        <p:txBody>
          <a:bodyPr/>
          <a:lstStyle>
            <a:lvl1pPr>
              <a:defRPr/>
            </a:lvl1pPr>
          </a:lstStyle>
          <a:p>
            <a:fld id="{68C0FCE1-A675-4F88-A181-6181A997D448}" type="slidenum">
              <a:rPr lang="ru-RU" altLang="ru-RU"/>
              <a:pPr/>
              <a:t>‹#›</a:t>
            </a:fld>
            <a:endParaRPr lang="ru-RU" altLang="ru-RU"/>
          </a:p>
        </p:txBody>
      </p:sp>
    </p:spTree>
    <p:extLst>
      <p:ext uri="{BB962C8B-B14F-4D97-AF65-F5344CB8AC3E}">
        <p14:creationId xmlns:p14="http://schemas.microsoft.com/office/powerpoint/2010/main" val="1472818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7725DD8-9DE4-488E-AF10-9D4C70AE8E8E}"/>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a:t>Образец заголовка</a:t>
            </a:r>
          </a:p>
        </p:txBody>
      </p:sp>
      <p:sp>
        <p:nvSpPr>
          <p:cNvPr id="1027" name="Rectangle 3">
            <a:extLst>
              <a:ext uri="{FF2B5EF4-FFF2-40B4-BE49-F238E27FC236}">
                <a16:creationId xmlns:a16="http://schemas.microsoft.com/office/drawing/2014/main" id="{2CE68E4E-67DC-4629-A820-964198CBA6BA}"/>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a:t>Образец текста</a:t>
            </a:r>
          </a:p>
          <a:p>
            <a:pPr lvl="1"/>
            <a:r>
              <a:rPr lang="ru-RU" altLang="ru-RU"/>
              <a:t>Второй уровень</a:t>
            </a:r>
          </a:p>
          <a:p>
            <a:pPr lvl="2"/>
            <a:r>
              <a:rPr lang="ru-RU" altLang="ru-RU"/>
              <a:t>Третий уровень</a:t>
            </a:r>
          </a:p>
          <a:p>
            <a:pPr lvl="3"/>
            <a:r>
              <a:rPr lang="ru-RU" altLang="ru-RU"/>
              <a:t>Четвертый уровень</a:t>
            </a:r>
          </a:p>
          <a:p>
            <a:pPr lvl="4"/>
            <a:r>
              <a:rPr lang="ru-RU" altLang="ru-RU"/>
              <a:t>Пятый уровень</a:t>
            </a:r>
          </a:p>
        </p:txBody>
      </p:sp>
      <p:sp>
        <p:nvSpPr>
          <p:cNvPr id="1028" name="Rectangle 4">
            <a:extLst>
              <a:ext uri="{FF2B5EF4-FFF2-40B4-BE49-F238E27FC236}">
                <a16:creationId xmlns:a16="http://schemas.microsoft.com/office/drawing/2014/main" id="{ACDE9CF3-21BC-45AF-8B4C-A71536EADACE}"/>
              </a:ext>
            </a:extLst>
          </p:cNvPr>
          <p:cNvSpPr>
            <a:spLocks noGrp="1" noChangeArrowheads="1"/>
          </p:cNvSpPr>
          <p:nvPr>
            <p:ph type="dt" sz="half" idx="2"/>
          </p:nvPr>
        </p:nvSpPr>
        <p:spPr bwMode="auto">
          <a:xfrm>
            <a:off x="609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ru-RU" altLang="ru-RU"/>
          </a:p>
        </p:txBody>
      </p:sp>
      <p:sp>
        <p:nvSpPr>
          <p:cNvPr id="1029" name="Rectangle 5">
            <a:extLst>
              <a:ext uri="{FF2B5EF4-FFF2-40B4-BE49-F238E27FC236}">
                <a16:creationId xmlns:a16="http://schemas.microsoft.com/office/drawing/2014/main" id="{7EADF4D9-A278-4AEF-A526-1A624375E446}"/>
              </a:ext>
            </a:extLst>
          </p:cNvPr>
          <p:cNvSpPr>
            <a:spLocks noGrp="1" noChangeArrowheads="1"/>
          </p:cNvSpPr>
          <p:nvPr>
            <p:ph type="ftr" sz="quarter" idx="3"/>
          </p:nvPr>
        </p:nvSpPr>
        <p:spPr bwMode="auto">
          <a:xfrm>
            <a:off x="4165600" y="6245225"/>
            <a:ext cx="3860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ru-RU" altLang="ru-RU"/>
          </a:p>
        </p:txBody>
      </p:sp>
      <p:sp>
        <p:nvSpPr>
          <p:cNvPr id="1030" name="Rectangle 6">
            <a:extLst>
              <a:ext uri="{FF2B5EF4-FFF2-40B4-BE49-F238E27FC236}">
                <a16:creationId xmlns:a16="http://schemas.microsoft.com/office/drawing/2014/main" id="{7B749782-7DE8-4AE3-88D5-BCB1D436B4F7}"/>
              </a:ext>
            </a:extLst>
          </p:cNvPr>
          <p:cNvSpPr>
            <a:spLocks noGrp="1" noChangeArrowheads="1"/>
          </p:cNvSpPr>
          <p:nvPr>
            <p:ph type="sldNum" sz="quarter" idx="4"/>
          </p:nvPr>
        </p:nvSpPr>
        <p:spPr bwMode="auto">
          <a:xfrm>
            <a:off x="8737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a:lvl1pPr>
          </a:lstStyle>
          <a:p>
            <a:fld id="{BD2AE399-6129-4BA5-AF1E-D45316034963}" type="slidenum">
              <a:rPr lang="ru-RU" altLang="ru-RU"/>
              <a:pPr/>
              <a:t>‹#›</a:t>
            </a:fld>
            <a:endParaRPr lang="ru-RU" alt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6.png"/><Relationship Id="rId7"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70.png"/><Relationship Id="rId9" Type="http://schemas.openxmlformats.org/officeDocument/2006/relationships/image" Target="../media/image48.png"/></Relationships>
</file>

<file path=ppt/slides/_rels/slide11.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51.png"/><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54.png"/><Relationship Id="rId5" Type="http://schemas.openxmlformats.org/officeDocument/2006/relationships/image" Target="../media/image39.png"/><Relationship Id="rId10" Type="http://schemas.openxmlformats.org/officeDocument/2006/relationships/image" Target="../media/image7.wmf"/><Relationship Id="rId4" Type="http://schemas.openxmlformats.org/officeDocument/2006/relationships/image" Target="../media/image52.png"/><Relationship Id="rId9"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43.png"/></Relationships>
</file>

<file path=ppt/slides/_rels/slide13.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7.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8.wmf"/><Relationship Id="rId5" Type="http://schemas.openxmlformats.org/officeDocument/2006/relationships/oleObject" Target="../embeddings/oleObject10.bin"/><Relationship Id="rId4" Type="http://schemas.openxmlformats.org/officeDocument/2006/relationships/image" Target="../media/image71.png"/></Relationships>
</file>

<file path=ppt/slides/_rels/slide15.xml.rels><?xml version="1.0" encoding="UTF-8" standalone="yes"?>
<Relationships xmlns="http://schemas.openxmlformats.org/package/2006/relationships"><Relationship Id="rId8" Type="http://schemas.openxmlformats.org/officeDocument/2006/relationships/image" Target="../media/image76.png"/><Relationship Id="rId13" Type="http://schemas.openxmlformats.org/officeDocument/2006/relationships/image" Target="../media/image80.png"/><Relationship Id="rId3" Type="http://schemas.openxmlformats.org/officeDocument/2006/relationships/oleObject" Target="../embeddings/oleObject11.bin"/><Relationship Id="rId7" Type="http://schemas.openxmlformats.org/officeDocument/2006/relationships/image" Target="../media/image75.png"/><Relationship Id="rId12" Type="http://schemas.openxmlformats.org/officeDocument/2006/relationships/image" Target="../media/image79.png"/><Relationship Id="rId17" Type="http://schemas.openxmlformats.org/officeDocument/2006/relationships/image" Target="../media/image82.png"/><Relationship Id="rId2" Type="http://schemas.openxmlformats.org/officeDocument/2006/relationships/slideLayout" Target="../slideLayouts/slideLayout7.xml"/><Relationship Id="rId16" Type="http://schemas.openxmlformats.org/officeDocument/2006/relationships/image" Target="../media/image81.png"/><Relationship Id="rId1" Type="http://schemas.openxmlformats.org/officeDocument/2006/relationships/vmlDrawing" Target="../drawings/vmlDrawing7.vml"/><Relationship Id="rId6" Type="http://schemas.openxmlformats.org/officeDocument/2006/relationships/image" Target="../media/image10.wmf"/><Relationship Id="rId5" Type="http://schemas.openxmlformats.org/officeDocument/2006/relationships/oleObject" Target="../embeddings/oleObject12.bin"/><Relationship Id="rId15" Type="http://schemas.openxmlformats.org/officeDocument/2006/relationships/image" Target="../media/image11.wmf"/><Relationship Id="rId10" Type="http://schemas.openxmlformats.org/officeDocument/2006/relationships/image" Target="../media/image78.png"/><Relationship Id="rId4" Type="http://schemas.openxmlformats.org/officeDocument/2006/relationships/image" Target="../media/image9.wmf"/><Relationship Id="rId9" Type="http://schemas.openxmlformats.org/officeDocument/2006/relationships/image" Target="../media/image77.png"/><Relationship Id="rId14" Type="http://schemas.openxmlformats.org/officeDocument/2006/relationships/oleObject" Target="../embeddings/oleObject13.bin"/></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oleObject" Target="../embeddings/oleObject14.bin"/><Relationship Id="rId7" Type="http://schemas.openxmlformats.org/officeDocument/2006/relationships/image" Target="../media/image15.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1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image" Target="../media/image9.png"/><Relationship Id="rId7"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0.png"/><Relationship Id="rId5" Type="http://schemas.openxmlformats.org/officeDocument/2006/relationships/image" Target="../media/image1.wmf"/><Relationship Id="rId10" Type="http://schemas.openxmlformats.org/officeDocument/2006/relationships/image" Target="../media/image12.png"/><Relationship Id="rId4" Type="http://schemas.openxmlformats.org/officeDocument/2006/relationships/oleObject" Target="../embeddings/oleObject1.bin"/><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3.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wmf"/><Relationship Id="rId9"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oleObject" Target="../embeddings/oleObject6.bin"/><Relationship Id="rId7" Type="http://schemas.openxmlformats.org/officeDocument/2006/relationships/image" Target="../media/image28.png"/><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4.wmf"/><Relationship Id="rId5" Type="http://schemas.openxmlformats.org/officeDocument/2006/relationships/oleObject" Target="../embeddings/oleObject7.bin"/><Relationship Id="rId4" Type="http://schemas.openxmlformats.org/officeDocument/2006/relationships/image" Target="../media/image5.wmf"/><Relationship Id="rId9" Type="http://schemas.openxmlformats.org/officeDocument/2006/relationships/image" Target="../media/image30.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32.png"/><Relationship Id="rId7" Type="http://schemas.openxmlformats.org/officeDocument/2006/relationships/image" Target="../media/image20.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41.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9B133E2A-26FD-41AA-9179-374390E33260}"/>
              </a:ext>
            </a:extLst>
          </p:cNvPr>
          <p:cNvSpPr>
            <a:spLocks noGrp="1" noChangeArrowheads="1"/>
          </p:cNvSpPr>
          <p:nvPr>
            <p:ph type="ctrTitle"/>
          </p:nvPr>
        </p:nvSpPr>
        <p:spPr/>
        <p:txBody>
          <a:bodyPr/>
          <a:lstStyle/>
          <a:p>
            <a:pPr eaLnBrk="1" hangingPunct="1"/>
            <a:r>
              <a:rPr lang="en-US" altLang="ru-RU" sz="4000"/>
              <a:t>Elements of Econometrics. Lecture 3. Simple Linear Regression Model (continued).</a:t>
            </a:r>
            <a:endParaRPr lang="ru-RU" altLang="ru-RU" sz="4000"/>
          </a:p>
        </p:txBody>
      </p:sp>
      <p:sp>
        <p:nvSpPr>
          <p:cNvPr id="2051" name="Rectangle 3">
            <a:extLst>
              <a:ext uri="{FF2B5EF4-FFF2-40B4-BE49-F238E27FC236}">
                <a16:creationId xmlns:a16="http://schemas.microsoft.com/office/drawing/2014/main" id="{73EB562A-F083-47A2-8292-5BC728E9F116}"/>
              </a:ext>
            </a:extLst>
          </p:cNvPr>
          <p:cNvSpPr>
            <a:spLocks noGrp="1" noChangeArrowheads="1"/>
          </p:cNvSpPr>
          <p:nvPr>
            <p:ph type="subTitle" idx="1"/>
          </p:nvPr>
        </p:nvSpPr>
        <p:spPr/>
        <p:txBody>
          <a:bodyPr/>
          <a:lstStyle/>
          <a:p>
            <a:pPr eaLnBrk="1" hangingPunct="1"/>
            <a:r>
              <a:rPr lang="en-US" altLang="ru-RU" dirty="0"/>
              <a:t>FCS, 20</a:t>
            </a:r>
            <a:r>
              <a:rPr lang="ru-RU" altLang="ru-RU" dirty="0"/>
              <a:t>22</a:t>
            </a:r>
            <a:r>
              <a:rPr lang="en-US" altLang="ru-RU" dirty="0"/>
              <a:t>-20</a:t>
            </a:r>
            <a:r>
              <a:rPr lang="ru-RU" altLang="ru-RU" dirty="0"/>
              <a:t>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5">
            <a:extLst>
              <a:ext uri="{FF2B5EF4-FFF2-40B4-BE49-F238E27FC236}">
                <a16:creationId xmlns:a16="http://schemas.microsoft.com/office/drawing/2014/main" id="{ABC94FCB-9CD5-4BAF-AF55-5FDC789CB119}"/>
              </a:ext>
            </a:extLst>
          </p:cNvPr>
          <p:cNvSpPr>
            <a:spLocks noChangeArrowheads="1"/>
          </p:cNvSpPr>
          <p:nvPr/>
        </p:nvSpPr>
        <p:spPr bwMode="auto">
          <a:xfrm>
            <a:off x="1524000" y="0"/>
            <a:ext cx="9144000" cy="458788"/>
          </a:xfrm>
          <a:prstGeom prst="rect">
            <a:avLst/>
          </a:prstGeom>
          <a:solidFill>
            <a:srgbClr val="CDCDCD"/>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GB" altLang="ru-RU" sz="1400"/>
          </a:p>
        </p:txBody>
      </p:sp>
      <p:sp>
        <p:nvSpPr>
          <p:cNvPr id="11267" name="Text Box 19">
            <a:extLst>
              <a:ext uri="{FF2B5EF4-FFF2-40B4-BE49-F238E27FC236}">
                <a16:creationId xmlns:a16="http://schemas.microsoft.com/office/drawing/2014/main" id="{38D26515-56A1-4063-B3F0-480C590A3CF9}"/>
              </a:ext>
            </a:extLst>
          </p:cNvPr>
          <p:cNvSpPr txBox="1">
            <a:spLocks noChangeArrowheads="1"/>
          </p:cNvSpPr>
          <p:nvPr/>
        </p:nvSpPr>
        <p:spPr bwMode="auto">
          <a:xfrm>
            <a:off x="1911059" y="65353"/>
            <a:ext cx="8528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GB" altLang="ru-RU" sz="1800" b="1"/>
              <a:t>PRECISION OF THE REGRESSION COEFFICIENTS: PROOF FOR </a:t>
            </a:r>
            <a:endParaRPr lang="en-GB" altLang="ru-RU" sz="1800" b="1" i="1" baseline="-25000"/>
          </a:p>
        </p:txBody>
      </p:sp>
      <p:sp>
        <p:nvSpPr>
          <p:cNvPr id="11268" name="Rectangle 15">
            <a:extLst>
              <a:ext uri="{FF2B5EF4-FFF2-40B4-BE49-F238E27FC236}">
                <a16:creationId xmlns:a16="http://schemas.microsoft.com/office/drawing/2014/main" id="{1632BA34-D9A3-498F-BD48-B7493C348FA7}"/>
              </a:ext>
            </a:extLst>
          </p:cNvPr>
          <p:cNvSpPr>
            <a:spLocks noChangeArrowheads="1"/>
          </p:cNvSpPr>
          <p:nvPr/>
        </p:nvSpPr>
        <p:spPr bwMode="auto">
          <a:xfrm>
            <a:off x="1524001" y="31109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11269" name="Rectangle 17">
            <a:extLst>
              <a:ext uri="{FF2B5EF4-FFF2-40B4-BE49-F238E27FC236}">
                <a16:creationId xmlns:a16="http://schemas.microsoft.com/office/drawing/2014/main" id="{727D5B3D-0672-4F9C-B429-35599EBD8FD3}"/>
              </a:ext>
            </a:extLst>
          </p:cNvPr>
          <p:cNvSpPr>
            <a:spLocks noChangeArrowheads="1"/>
          </p:cNvSpPr>
          <p:nvPr/>
        </p:nvSpPr>
        <p:spPr bwMode="auto">
          <a:xfrm>
            <a:off x="1524001" y="297287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11270" name="Rectangle 21">
            <a:extLst>
              <a:ext uri="{FF2B5EF4-FFF2-40B4-BE49-F238E27FC236}">
                <a16:creationId xmlns:a16="http://schemas.microsoft.com/office/drawing/2014/main" id="{5FC1A765-76B1-4D22-864A-824E6BCA81DF}"/>
              </a:ext>
            </a:extLst>
          </p:cNvPr>
          <p:cNvSpPr>
            <a:spLocks noChangeArrowheads="1"/>
          </p:cNvSpPr>
          <p:nvPr/>
        </p:nvSpPr>
        <p:spPr bwMode="auto">
          <a:xfrm>
            <a:off x="1524001" y="29157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mc:AlternateContent xmlns:mc="http://schemas.openxmlformats.org/markup-compatibility/2006" xmlns:a14="http://schemas.microsoft.com/office/drawing/2010/main">
        <mc:Choice Requires="a14">
          <p:sp>
            <p:nvSpPr>
              <p:cNvPr id="11272" name="Объект 1">
                <a:extLst>
                  <a:ext uri="{FF2B5EF4-FFF2-40B4-BE49-F238E27FC236}">
                    <a16:creationId xmlns:a16="http://schemas.microsoft.com/office/drawing/2014/main" id="{BCEFB6FE-7A80-42FD-84E4-ED00F14DABC7}"/>
                  </a:ext>
                </a:extLst>
              </p:cNvPr>
              <p:cNvSpPr txBox="1"/>
              <p:nvPr/>
            </p:nvSpPr>
            <p:spPr bwMode="auto">
              <a:xfrm>
                <a:off x="9779000" y="-9525"/>
                <a:ext cx="314325" cy="420688"/>
              </a:xfrm>
              <a:prstGeom prst="rect">
                <a:avLst/>
              </a:prstGeom>
              <a:noFill/>
              <a:ln>
                <a:noFill/>
              </a:ln>
            </p:spPr>
            <p:txBody>
              <a:bodyPr>
                <a:noAutofit/>
              </a:bodyPr>
              <a:lstStyle/>
              <a:p>
                <a:pPr/>
                <a14:m>
                  <m:oMathPara xmlns:m="http://schemas.openxmlformats.org/officeDocument/2006/math">
                    <m:oMathParaPr>
                      <m:jc m:val="centerGroup"/>
                    </m:oMathParaPr>
                    <m:oMath xmlns:m="http://schemas.openxmlformats.org/officeDocument/2006/math">
                      <m:sSub>
                        <m:sSubPr>
                          <m:ctrlPr>
                            <a:rPr lang="ru-RU" sz="2400" b="1" i="1">
                              <a:solidFill>
                                <a:srgbClr val="000000"/>
                              </a:solidFill>
                              <a:latin typeface="Cambria Math" panose="02040503050406030204" pitchFamily="18" charset="0"/>
                            </a:rPr>
                          </m:ctrlPr>
                        </m:sSubPr>
                        <m:e>
                          <m:acc>
                            <m:accPr>
                              <m:chr m:val="̂"/>
                              <m:ctrlPr>
                                <a:rPr lang="ru-RU" sz="2400" b="1" i="1">
                                  <a:solidFill>
                                    <a:srgbClr val="000000"/>
                                  </a:solidFill>
                                  <a:latin typeface="Cambria Math" panose="02040503050406030204" pitchFamily="18" charset="0"/>
                                </a:rPr>
                              </m:ctrlPr>
                            </m:accPr>
                            <m:e>
                              <m:r>
                                <a:rPr lang="ru-RU" sz="2400" b="1" i="1">
                                  <a:solidFill>
                                    <a:srgbClr val="000000"/>
                                  </a:solidFill>
                                  <a:latin typeface="Cambria Math" panose="02040503050406030204" pitchFamily="18" charset="0"/>
                                </a:rPr>
                                <m:t>𝜷</m:t>
                              </m:r>
                            </m:e>
                          </m:acc>
                        </m:e>
                        <m:sub>
                          <m:r>
                            <a:rPr lang="ru-RU" sz="2400" b="1" i="1">
                              <a:solidFill>
                                <a:srgbClr val="000000"/>
                              </a:solidFill>
                              <a:latin typeface="Cambria Math" panose="02040503050406030204" pitchFamily="18" charset="0"/>
                            </a:rPr>
                            <m:t>𝟏</m:t>
                          </m:r>
                        </m:sub>
                      </m:sSub>
                    </m:oMath>
                  </m:oMathPara>
                </a14:m>
                <a:endParaRPr lang="ru-RU" sz="2400" b="1" dirty="0"/>
              </a:p>
            </p:txBody>
          </p:sp>
        </mc:Choice>
        <mc:Fallback xmlns="">
          <p:sp>
            <p:nvSpPr>
              <p:cNvPr id="11272" name="Объект 1">
                <a:extLst>
                  <a:ext uri="{FF2B5EF4-FFF2-40B4-BE49-F238E27FC236}">
                    <a16:creationId xmlns:a16="http://schemas.microsoft.com/office/drawing/2014/main" id="{BCEFB6FE-7A80-42FD-84E4-ED00F14DABC7}"/>
                  </a:ext>
                </a:extLst>
              </p:cNvPr>
              <p:cNvSpPr txBox="1">
                <a:spLocks noRot="1" noChangeAspect="1" noMove="1" noResize="1" noEditPoints="1" noAdjustHandles="1" noChangeArrowheads="1" noChangeShapeType="1" noTextEdit="1"/>
              </p:cNvSpPr>
              <p:nvPr/>
            </p:nvSpPr>
            <p:spPr bwMode="auto">
              <a:xfrm>
                <a:off x="9779000" y="-9525"/>
                <a:ext cx="314325" cy="420688"/>
              </a:xfrm>
              <a:prstGeom prst="rect">
                <a:avLst/>
              </a:prstGeom>
              <a:blipFill>
                <a:blip r:embed="rId3"/>
                <a:stretch>
                  <a:fillRect r="-32692" b="-2899"/>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1273" name="Объект 4">
                <a:extLst>
                  <a:ext uri="{FF2B5EF4-FFF2-40B4-BE49-F238E27FC236}">
                    <a16:creationId xmlns:a16="http://schemas.microsoft.com/office/drawing/2014/main" id="{38D9679F-EEE9-46CD-A834-AD0DE144A986}"/>
                  </a:ext>
                </a:extLst>
              </p:cNvPr>
              <p:cNvSpPr txBox="1"/>
              <p:nvPr/>
            </p:nvSpPr>
            <p:spPr bwMode="auto">
              <a:xfrm>
                <a:off x="1055440" y="3092450"/>
                <a:ext cx="10657184" cy="936625"/>
              </a:xfrm>
              <a:prstGeom prst="rect">
                <a:avLst/>
              </a:prstGeom>
              <a:noFill/>
              <a:ln>
                <a:noFill/>
              </a:ln>
            </p:spPr>
            <p:txBody>
              <a:bodyPr>
                <a:noAutofit/>
              </a:bodyPr>
              <a:lstStyle/>
              <a:p>
                <a:pPr/>
                <a14:m>
                  <m:oMathPara xmlns:m="http://schemas.openxmlformats.org/officeDocument/2006/math">
                    <m:oMathParaPr>
                      <m:jc m:val="centerGroup"/>
                    </m:oMathParaPr>
                    <m:oMath xmlns:m="http://schemas.openxmlformats.org/officeDocument/2006/math">
                      <m:sSubSup>
                        <m:sSubSupPr>
                          <m:ctrlPr>
                            <a:rPr lang="ru-RU" sz="2400" i="1">
                              <a:solidFill>
                                <a:srgbClr val="000000"/>
                              </a:solidFill>
                              <a:latin typeface="Cambria Math" panose="02040503050406030204" pitchFamily="18" charset="0"/>
                            </a:rPr>
                          </m:ctrlPr>
                        </m:sSubSupPr>
                        <m:e>
                          <m:r>
                            <a:rPr lang="ru-RU" sz="2400" i="1">
                              <a:solidFill>
                                <a:srgbClr val="000000"/>
                              </a:solidFill>
                              <a:latin typeface="Cambria Math" panose="02040503050406030204" pitchFamily="18" charset="0"/>
                            </a:rPr>
                            <m:t>𝜎</m:t>
                          </m:r>
                        </m:e>
                        <m:sub>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𝑏</m:t>
                              </m:r>
                            </m:e>
                            <m:sub>
                              <m:r>
                                <a:rPr lang="ru-RU" sz="2400" i="1">
                                  <a:solidFill>
                                    <a:srgbClr val="000000"/>
                                  </a:solidFill>
                                  <a:latin typeface="Cambria Math" panose="02040503050406030204" pitchFamily="18" charset="0"/>
                                </a:rPr>
                                <m:t>1</m:t>
                              </m:r>
                            </m:sub>
                          </m:sSub>
                        </m:sub>
                        <m:sup>
                          <m:r>
                            <a:rPr lang="ru-RU" sz="2400" i="1">
                              <a:solidFill>
                                <a:srgbClr val="000000"/>
                              </a:solidFill>
                              <a:latin typeface="Cambria Math" panose="02040503050406030204" pitchFamily="18" charset="0"/>
                            </a:rPr>
                            <m:t>2</m:t>
                          </m:r>
                        </m:sup>
                      </m:sSubSup>
                      <m:r>
                        <a:rPr lang="ru-RU" sz="2400" i="1">
                          <a:solidFill>
                            <a:srgbClr val="000000"/>
                          </a:solidFill>
                          <a:latin typeface="Cambria Math" panose="02040503050406030204" pitchFamily="18" charset="0"/>
                        </a:rPr>
                        <m:t>=</m:t>
                      </m:r>
                      <m:r>
                        <m:rPr>
                          <m:sty m:val="p"/>
                        </m:rPr>
                        <a:rPr lang="ru-RU" sz="2400" i="0">
                          <a:solidFill>
                            <a:srgbClr val="000000"/>
                          </a:solidFill>
                          <a:latin typeface="Cambria Math" panose="02040503050406030204" pitchFamily="18" charset="0"/>
                        </a:rPr>
                        <m:t>E</m:t>
                      </m:r>
                      <m:d>
                        <m:dPr>
                          <m:begChr m:val="["/>
                          <m:endChr m:val="]"/>
                          <m:ctrlPr>
                            <a:rPr lang="ru-RU" sz="2400" i="1">
                              <a:solidFill>
                                <a:srgbClr val="000000"/>
                              </a:solidFill>
                              <a:latin typeface="Cambria Math" panose="02040503050406030204" pitchFamily="18" charset="0"/>
                            </a:rPr>
                          </m:ctrlPr>
                        </m:dPr>
                        <m:e>
                          <m:sSup>
                            <m:sSupPr>
                              <m:ctrlPr>
                                <a:rPr lang="ru-RU" sz="2400" i="1">
                                  <a:solidFill>
                                    <a:srgbClr val="000000"/>
                                  </a:solidFill>
                                  <a:latin typeface="Cambria Math" panose="02040503050406030204" pitchFamily="18" charset="0"/>
                                </a:rPr>
                              </m:ctrlPr>
                            </m:sSupPr>
                            <m:e>
                              <m:d>
                                <m:dPr>
                                  <m:ctrlPr>
                                    <a:rPr lang="ru-RU" sz="2400" i="1">
                                      <a:solidFill>
                                        <a:srgbClr val="000000"/>
                                      </a:solidFill>
                                      <a:latin typeface="Cambria Math" panose="02040503050406030204" pitchFamily="18" charset="0"/>
                                    </a:rPr>
                                  </m:ctrlPr>
                                </m:dPr>
                                <m:e>
                                  <m:nary>
                                    <m:naryPr>
                                      <m:chr m:val="∑"/>
                                      <m:subHide m:val="on"/>
                                      <m:supHide m:val="on"/>
                                      <m:ctrlPr>
                                        <a:rPr lang="ru-RU" sz="2400" i="1">
                                          <a:solidFill>
                                            <a:srgbClr val="000000"/>
                                          </a:solidFill>
                                          <a:latin typeface="Cambria Math" panose="02040503050406030204" pitchFamily="18" charset="0"/>
                                        </a:rPr>
                                      </m:ctrlPr>
                                    </m:naryPr>
                                    <m:sub/>
                                    <m:sup/>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𝑐</m:t>
                                          </m:r>
                                        </m:e>
                                        <m:sub>
                                          <m:r>
                                            <a:rPr lang="ru-RU" sz="2400" i="1">
                                              <a:solidFill>
                                                <a:srgbClr val="000000"/>
                                              </a:solidFill>
                                              <a:latin typeface="Cambria Math" panose="02040503050406030204" pitchFamily="18" charset="0"/>
                                            </a:rPr>
                                            <m:t>𝑖</m:t>
                                          </m:r>
                                        </m:sub>
                                      </m:sSub>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𝑢</m:t>
                                          </m:r>
                                        </m:e>
                                        <m:sub>
                                          <m:r>
                                            <a:rPr lang="ru-RU" sz="2400" i="1">
                                              <a:solidFill>
                                                <a:srgbClr val="000000"/>
                                              </a:solidFill>
                                              <a:latin typeface="Cambria Math" panose="02040503050406030204" pitchFamily="18" charset="0"/>
                                            </a:rPr>
                                            <m:t>𝑖</m:t>
                                          </m:r>
                                        </m:sub>
                                      </m:sSub>
                                    </m:e>
                                  </m:nary>
                                </m:e>
                              </m:d>
                            </m:e>
                            <m:sup>
                              <m:r>
                                <a:rPr lang="ru-RU" sz="2400" i="1">
                                  <a:solidFill>
                                    <a:srgbClr val="000000"/>
                                  </a:solidFill>
                                  <a:latin typeface="Cambria Math" panose="02040503050406030204" pitchFamily="18" charset="0"/>
                                </a:rPr>
                                <m:t>2</m:t>
                              </m:r>
                            </m:sup>
                          </m:sSup>
                        </m:e>
                      </m:d>
                      <m:r>
                        <a:rPr lang="ru-RU" sz="2400" i="1">
                          <a:solidFill>
                            <a:srgbClr val="000000"/>
                          </a:solidFill>
                          <a:latin typeface="Cambria Math" panose="02040503050406030204" pitchFamily="18" charset="0"/>
                        </a:rPr>
                        <m:t>=</m:t>
                      </m:r>
                      <m:sSubSup>
                        <m:sSubSupPr>
                          <m:ctrlPr>
                            <a:rPr lang="ru-RU" sz="2400" i="1">
                              <a:solidFill>
                                <a:srgbClr val="000000"/>
                              </a:solidFill>
                              <a:latin typeface="Cambria Math" panose="02040503050406030204" pitchFamily="18" charset="0"/>
                            </a:rPr>
                          </m:ctrlPr>
                        </m:sSubSupPr>
                        <m:e>
                          <m:r>
                            <a:rPr lang="ru-RU" sz="2400" i="1">
                              <a:solidFill>
                                <a:srgbClr val="000000"/>
                              </a:solidFill>
                              <a:latin typeface="Cambria Math" panose="02040503050406030204" pitchFamily="18" charset="0"/>
                            </a:rPr>
                            <m:t>𝜎</m:t>
                          </m:r>
                        </m:e>
                        <m:sub>
                          <m:r>
                            <a:rPr lang="ru-RU" sz="2400" i="1">
                              <a:solidFill>
                                <a:srgbClr val="000000"/>
                              </a:solidFill>
                              <a:latin typeface="Cambria Math" panose="02040503050406030204" pitchFamily="18" charset="0"/>
                            </a:rPr>
                            <m:t>𝑢</m:t>
                          </m:r>
                        </m:sub>
                        <m:sup>
                          <m:r>
                            <a:rPr lang="ru-RU" sz="2400" i="1">
                              <a:solidFill>
                                <a:srgbClr val="000000"/>
                              </a:solidFill>
                              <a:latin typeface="Cambria Math" panose="02040503050406030204" pitchFamily="18" charset="0"/>
                            </a:rPr>
                            <m:t>2</m:t>
                          </m:r>
                        </m:sup>
                      </m:sSubSup>
                      <m:nary>
                        <m:naryPr>
                          <m:chr m:val="∑"/>
                          <m:subHide m:val="on"/>
                          <m:supHide m:val="on"/>
                          <m:ctrlPr>
                            <a:rPr lang="ru-RU" sz="2400" i="1">
                              <a:solidFill>
                                <a:srgbClr val="000000"/>
                              </a:solidFill>
                              <a:latin typeface="Cambria Math" panose="02040503050406030204" pitchFamily="18" charset="0"/>
                            </a:rPr>
                          </m:ctrlPr>
                        </m:naryPr>
                        <m:sub/>
                        <m:sup/>
                        <m:e>
                          <m:sSubSup>
                            <m:sSubSupPr>
                              <m:ctrlPr>
                                <a:rPr lang="ru-RU" sz="2400" i="1">
                                  <a:solidFill>
                                    <a:srgbClr val="000000"/>
                                  </a:solidFill>
                                  <a:latin typeface="Cambria Math" panose="02040503050406030204" pitchFamily="18" charset="0"/>
                                </a:rPr>
                              </m:ctrlPr>
                            </m:sSubSupPr>
                            <m:e>
                              <m:r>
                                <a:rPr lang="ru-RU" sz="2400" i="1">
                                  <a:solidFill>
                                    <a:srgbClr val="000000"/>
                                  </a:solidFill>
                                  <a:latin typeface="Cambria Math" panose="02040503050406030204" pitchFamily="18" charset="0"/>
                                </a:rPr>
                                <m:t>𝑐</m:t>
                              </m:r>
                            </m:e>
                            <m:sub>
                              <m:r>
                                <a:rPr lang="ru-RU" sz="2400" i="1">
                                  <a:solidFill>
                                    <a:srgbClr val="000000"/>
                                  </a:solidFill>
                                  <a:latin typeface="Cambria Math" panose="02040503050406030204" pitchFamily="18" charset="0"/>
                                </a:rPr>
                                <m:t>𝑖</m:t>
                              </m:r>
                            </m:sub>
                            <m:sup>
                              <m:r>
                                <a:rPr lang="ru-RU" sz="2400" i="1">
                                  <a:solidFill>
                                    <a:srgbClr val="000000"/>
                                  </a:solidFill>
                                  <a:latin typeface="Cambria Math" panose="02040503050406030204" pitchFamily="18" charset="0"/>
                                </a:rPr>
                                <m:t>2</m:t>
                              </m:r>
                            </m:sup>
                          </m:sSubSup>
                        </m:e>
                      </m:nary>
                      <m:r>
                        <a:rPr lang="ru-RU" sz="2400" i="1">
                          <a:solidFill>
                            <a:srgbClr val="000000"/>
                          </a:solidFill>
                          <a:latin typeface="Cambria Math" panose="02040503050406030204" pitchFamily="18" charset="0"/>
                        </a:rPr>
                        <m:t>=</m:t>
                      </m:r>
                      <m:sSubSup>
                        <m:sSubSupPr>
                          <m:ctrlPr>
                            <a:rPr lang="ru-RU" sz="2400" i="1">
                              <a:solidFill>
                                <a:srgbClr val="000000"/>
                              </a:solidFill>
                              <a:latin typeface="Cambria Math" panose="02040503050406030204" pitchFamily="18" charset="0"/>
                            </a:rPr>
                          </m:ctrlPr>
                        </m:sSubSupPr>
                        <m:e>
                          <m:r>
                            <a:rPr lang="ru-RU" sz="2400" i="1">
                              <a:solidFill>
                                <a:srgbClr val="000000"/>
                              </a:solidFill>
                              <a:latin typeface="Cambria Math" panose="02040503050406030204" pitchFamily="18" charset="0"/>
                            </a:rPr>
                            <m:t>𝜎</m:t>
                          </m:r>
                        </m:e>
                        <m:sub>
                          <m:r>
                            <a:rPr lang="ru-RU" sz="2400" i="1">
                              <a:solidFill>
                                <a:srgbClr val="000000"/>
                              </a:solidFill>
                              <a:latin typeface="Cambria Math" panose="02040503050406030204" pitchFamily="18" charset="0"/>
                            </a:rPr>
                            <m:t>𝑢</m:t>
                          </m:r>
                        </m:sub>
                        <m:sup>
                          <m:r>
                            <a:rPr lang="ru-RU" sz="2400" i="1">
                              <a:solidFill>
                                <a:srgbClr val="000000"/>
                              </a:solidFill>
                              <a:latin typeface="Cambria Math" panose="02040503050406030204" pitchFamily="18" charset="0"/>
                            </a:rPr>
                            <m:t>2</m:t>
                          </m:r>
                        </m:sup>
                      </m:sSubSup>
                      <m:d>
                        <m:dPr>
                          <m:ctrlPr>
                            <a:rPr lang="ru-RU" sz="2400" i="1">
                              <a:solidFill>
                                <a:srgbClr val="000000"/>
                              </a:solidFill>
                              <a:latin typeface="Cambria Math" panose="02040503050406030204" pitchFamily="18" charset="0"/>
                            </a:rPr>
                          </m:ctrlPr>
                        </m:dPr>
                        <m:e>
                          <m:r>
                            <a:rPr lang="ru-RU" sz="2400" i="1">
                              <a:solidFill>
                                <a:srgbClr val="000000"/>
                              </a:solidFill>
                              <a:latin typeface="Cambria Math" panose="02040503050406030204" pitchFamily="18" charset="0"/>
                            </a:rPr>
                            <m:t>𝑛</m:t>
                          </m:r>
                          <m:f>
                            <m:fPr>
                              <m:ctrlPr>
                                <a:rPr lang="ru-RU" sz="2400" i="1">
                                  <a:solidFill>
                                    <a:srgbClr val="000000"/>
                                  </a:solidFill>
                                  <a:latin typeface="Cambria Math" panose="02040503050406030204" pitchFamily="18" charset="0"/>
                                </a:rPr>
                              </m:ctrlPr>
                            </m:fPr>
                            <m:num>
                              <m:r>
                                <a:rPr lang="ru-RU" sz="2400" i="1">
                                  <a:solidFill>
                                    <a:srgbClr val="000000"/>
                                  </a:solidFill>
                                  <a:latin typeface="Cambria Math" panose="02040503050406030204" pitchFamily="18" charset="0"/>
                                </a:rPr>
                                <m:t>1</m:t>
                              </m:r>
                            </m:num>
                            <m:den>
                              <m:sSup>
                                <m:sSupPr>
                                  <m:ctrlPr>
                                    <a:rPr lang="ru-RU" sz="2400" i="1">
                                      <a:solidFill>
                                        <a:srgbClr val="000000"/>
                                      </a:solidFill>
                                      <a:latin typeface="Cambria Math" panose="02040503050406030204" pitchFamily="18" charset="0"/>
                                    </a:rPr>
                                  </m:ctrlPr>
                                </m:sSupPr>
                                <m:e>
                                  <m:r>
                                    <a:rPr lang="ru-RU" sz="2400" i="1">
                                      <a:solidFill>
                                        <a:srgbClr val="000000"/>
                                      </a:solidFill>
                                      <a:latin typeface="Cambria Math" panose="02040503050406030204" pitchFamily="18" charset="0"/>
                                    </a:rPr>
                                    <m:t>𝑛</m:t>
                                  </m:r>
                                </m:e>
                                <m:sup>
                                  <m:r>
                                    <a:rPr lang="ru-RU" sz="2400" i="1">
                                      <a:solidFill>
                                        <a:srgbClr val="000000"/>
                                      </a:solidFill>
                                      <a:latin typeface="Cambria Math" panose="02040503050406030204" pitchFamily="18" charset="0"/>
                                    </a:rPr>
                                    <m:t>2</m:t>
                                  </m:r>
                                </m:sup>
                              </m:sSup>
                            </m:den>
                          </m:f>
                          <m:r>
                            <a:rPr lang="ru-RU" sz="2400" i="1">
                              <a:solidFill>
                                <a:srgbClr val="000000"/>
                              </a:solidFill>
                              <a:latin typeface="Cambria Math" panose="02040503050406030204" pitchFamily="18" charset="0"/>
                            </a:rPr>
                            <m:t>−2</m:t>
                          </m:r>
                          <m:f>
                            <m:fPr>
                              <m:ctrlPr>
                                <a:rPr lang="ru-RU" sz="2400" i="1">
                                  <a:solidFill>
                                    <a:srgbClr val="000000"/>
                                  </a:solidFill>
                                  <a:latin typeface="Cambria Math" panose="02040503050406030204" pitchFamily="18" charset="0"/>
                                </a:rPr>
                              </m:ctrlPr>
                            </m:fPr>
                            <m:num>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num>
                            <m:den>
                              <m:r>
                                <a:rPr lang="ru-RU" sz="2400" i="1">
                                  <a:solidFill>
                                    <a:srgbClr val="000000"/>
                                  </a:solidFill>
                                  <a:latin typeface="Cambria Math" panose="02040503050406030204" pitchFamily="18" charset="0"/>
                                </a:rPr>
                                <m:t>𝑛</m:t>
                              </m:r>
                            </m:den>
                          </m:f>
                          <m:nary>
                            <m:naryPr>
                              <m:chr m:val="∑"/>
                              <m:subHide m:val="on"/>
                              <m:supHide m:val="on"/>
                              <m:ctrlPr>
                                <a:rPr lang="ru-RU" sz="2400" i="1">
                                  <a:solidFill>
                                    <a:srgbClr val="000000"/>
                                  </a:solidFill>
                                  <a:latin typeface="Cambria Math" panose="02040503050406030204" pitchFamily="18" charset="0"/>
                                </a:rPr>
                              </m:ctrlPr>
                            </m:naryPr>
                            <m:sub/>
                            <m:sup/>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𝑎</m:t>
                                  </m:r>
                                </m:e>
                                <m:sub>
                                  <m:r>
                                    <a:rPr lang="ru-RU" sz="2400" i="1">
                                      <a:solidFill>
                                        <a:srgbClr val="000000"/>
                                      </a:solidFill>
                                      <a:latin typeface="Cambria Math" panose="02040503050406030204" pitchFamily="18" charset="0"/>
                                    </a:rPr>
                                    <m:t>𝑖</m:t>
                                  </m:r>
                                </m:sub>
                              </m:sSub>
                            </m:e>
                          </m:nary>
                          <m:r>
                            <a:rPr lang="ru-RU" sz="2400" i="1">
                              <a:solidFill>
                                <a:srgbClr val="000000"/>
                              </a:solidFill>
                              <a:latin typeface="Cambria Math" panose="02040503050406030204" pitchFamily="18" charset="0"/>
                            </a:rPr>
                            <m:t>+</m:t>
                          </m:r>
                          <m:sSup>
                            <m:sSupPr>
                              <m:ctrlPr>
                                <a:rPr lang="ru-RU" sz="2400" i="1">
                                  <a:solidFill>
                                    <a:srgbClr val="000000"/>
                                  </a:solidFill>
                                  <a:latin typeface="Cambria Math" panose="02040503050406030204" pitchFamily="18" charset="0"/>
                                </a:rPr>
                              </m:ctrlPr>
                            </m:sSup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e>
                            <m:sup>
                              <m:r>
                                <a:rPr lang="ru-RU" sz="2400" i="1">
                                  <a:solidFill>
                                    <a:srgbClr val="000000"/>
                                  </a:solidFill>
                                  <a:latin typeface="Cambria Math" panose="02040503050406030204" pitchFamily="18" charset="0"/>
                                </a:rPr>
                                <m:t>2</m:t>
                              </m:r>
                            </m:sup>
                          </m:sSup>
                          <m:nary>
                            <m:naryPr>
                              <m:chr m:val="∑"/>
                              <m:subHide m:val="on"/>
                              <m:supHide m:val="on"/>
                              <m:ctrlPr>
                                <a:rPr lang="ru-RU" sz="2400" i="1">
                                  <a:solidFill>
                                    <a:srgbClr val="000000"/>
                                  </a:solidFill>
                                  <a:latin typeface="Cambria Math" panose="02040503050406030204" pitchFamily="18" charset="0"/>
                                </a:rPr>
                              </m:ctrlPr>
                            </m:naryPr>
                            <m:sub/>
                            <m:sup/>
                            <m:e>
                              <m:sSubSup>
                                <m:sSubSupPr>
                                  <m:ctrlPr>
                                    <a:rPr lang="ru-RU" sz="2400" i="1">
                                      <a:solidFill>
                                        <a:srgbClr val="000000"/>
                                      </a:solidFill>
                                      <a:latin typeface="Cambria Math" panose="02040503050406030204" pitchFamily="18" charset="0"/>
                                    </a:rPr>
                                  </m:ctrlPr>
                                </m:sSubSupPr>
                                <m:e>
                                  <m:r>
                                    <a:rPr lang="ru-RU" sz="2400" i="1">
                                      <a:solidFill>
                                        <a:srgbClr val="000000"/>
                                      </a:solidFill>
                                      <a:latin typeface="Cambria Math" panose="02040503050406030204" pitchFamily="18" charset="0"/>
                                    </a:rPr>
                                    <m:t>𝑎</m:t>
                                  </m:r>
                                </m:e>
                                <m:sub>
                                  <m:r>
                                    <a:rPr lang="ru-RU" sz="2400" i="1">
                                      <a:solidFill>
                                        <a:srgbClr val="000000"/>
                                      </a:solidFill>
                                      <a:latin typeface="Cambria Math" panose="02040503050406030204" pitchFamily="18" charset="0"/>
                                    </a:rPr>
                                    <m:t>𝑖</m:t>
                                  </m:r>
                                </m:sub>
                                <m:sup>
                                  <m:r>
                                    <a:rPr lang="ru-RU" sz="2400" i="1">
                                      <a:solidFill>
                                        <a:srgbClr val="000000"/>
                                      </a:solidFill>
                                      <a:latin typeface="Cambria Math" panose="02040503050406030204" pitchFamily="18" charset="0"/>
                                    </a:rPr>
                                    <m:t>2</m:t>
                                  </m:r>
                                </m:sup>
                              </m:sSubSup>
                            </m:e>
                          </m:nary>
                        </m:e>
                      </m:d>
                      <m:r>
                        <a:rPr lang="ru-RU" sz="2400" i="1">
                          <a:solidFill>
                            <a:srgbClr val="000000"/>
                          </a:solidFill>
                          <a:latin typeface="Cambria Math" panose="02040503050406030204" pitchFamily="18" charset="0"/>
                        </a:rPr>
                        <m:t>.</m:t>
                      </m:r>
                    </m:oMath>
                  </m:oMathPara>
                </a14:m>
                <a:endParaRPr lang="ru-RU" sz="2400" dirty="0"/>
              </a:p>
            </p:txBody>
          </p:sp>
        </mc:Choice>
        <mc:Fallback xmlns="">
          <p:sp>
            <p:nvSpPr>
              <p:cNvPr id="11273" name="Объект 4">
                <a:extLst>
                  <a:ext uri="{FF2B5EF4-FFF2-40B4-BE49-F238E27FC236}">
                    <a16:creationId xmlns:a16="http://schemas.microsoft.com/office/drawing/2014/main" id="{38D9679F-EEE9-46CD-A834-AD0DE144A986}"/>
                  </a:ext>
                </a:extLst>
              </p:cNvPr>
              <p:cNvSpPr txBox="1">
                <a:spLocks noRot="1" noChangeAspect="1" noMove="1" noResize="1" noEditPoints="1" noAdjustHandles="1" noChangeArrowheads="1" noChangeShapeType="1" noTextEdit="1"/>
              </p:cNvSpPr>
              <p:nvPr/>
            </p:nvSpPr>
            <p:spPr bwMode="auto">
              <a:xfrm>
                <a:off x="1055440" y="3092450"/>
                <a:ext cx="10657184" cy="936625"/>
              </a:xfrm>
              <a:prstGeom prst="rect">
                <a:avLst/>
              </a:prstGeom>
              <a:blipFill>
                <a:blip r:embed="rId4"/>
                <a:stretch>
                  <a:fillRect b="-29221"/>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1274" name="Объект 5">
                <a:extLst>
                  <a:ext uri="{FF2B5EF4-FFF2-40B4-BE49-F238E27FC236}">
                    <a16:creationId xmlns:a16="http://schemas.microsoft.com/office/drawing/2014/main" id="{4F8D0033-5CB4-4A11-BE26-8D8831125886}"/>
                  </a:ext>
                </a:extLst>
              </p:cNvPr>
              <p:cNvSpPr txBox="1"/>
              <p:nvPr/>
            </p:nvSpPr>
            <p:spPr bwMode="auto">
              <a:xfrm>
                <a:off x="1801402" y="4402502"/>
                <a:ext cx="2520280" cy="936625"/>
              </a:xfrm>
              <a:prstGeom prst="rect">
                <a:avLst/>
              </a:prstGeom>
              <a:noFill/>
              <a:ln>
                <a:noFill/>
              </a:ln>
            </p:spPr>
            <p:txBody>
              <a:bodyPr>
                <a:noAutofit/>
              </a:bodyPr>
              <a:lstStyle/>
              <a:p>
                <a:pPr/>
                <a14:m>
                  <m:oMathPara xmlns:m="http://schemas.openxmlformats.org/officeDocument/2006/math">
                    <m:oMathParaPr>
                      <m:jc m:val="centerGroup"/>
                    </m:oMathParaPr>
                    <m:oMath xmlns:m="http://schemas.openxmlformats.org/officeDocument/2006/math">
                      <m:r>
                        <m:rPr>
                          <m:sty m:val="p"/>
                        </m:rPr>
                        <a:rPr lang="ru-RU" sz="2400" i="0">
                          <a:solidFill>
                            <a:srgbClr val="000000"/>
                          </a:solidFill>
                          <a:latin typeface="Cambria Math" panose="02040503050406030204" pitchFamily="18" charset="0"/>
                        </a:rPr>
                        <m:t>Since</m:t>
                      </m:r>
                      <m:r>
                        <a:rPr lang="ru-RU" sz="2400" i="1">
                          <a:solidFill>
                            <a:srgbClr val="000000"/>
                          </a:solidFill>
                          <a:latin typeface="Cambria Math" panose="02040503050406030204" pitchFamily="18" charset="0"/>
                        </a:rPr>
                        <m:t> </m:t>
                      </m:r>
                      <m:nary>
                        <m:naryPr>
                          <m:chr m:val="∑"/>
                          <m:subHide m:val="on"/>
                          <m:supHide m:val="on"/>
                          <m:ctrlPr>
                            <a:rPr lang="ru-RU" sz="2400" i="1">
                              <a:solidFill>
                                <a:srgbClr val="000000"/>
                              </a:solidFill>
                              <a:latin typeface="Cambria Math" panose="02040503050406030204" pitchFamily="18" charset="0"/>
                            </a:rPr>
                          </m:ctrlPr>
                        </m:naryPr>
                        <m:sub/>
                        <m:sup/>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𝑎</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=0</m:t>
                          </m:r>
                        </m:e>
                      </m:nary>
                    </m:oMath>
                  </m:oMathPara>
                </a14:m>
                <a:endParaRPr lang="ru-RU" sz="2400" dirty="0"/>
              </a:p>
            </p:txBody>
          </p:sp>
        </mc:Choice>
        <mc:Fallback xmlns="">
          <p:sp>
            <p:nvSpPr>
              <p:cNvPr id="11274" name="Объект 5">
                <a:extLst>
                  <a:ext uri="{FF2B5EF4-FFF2-40B4-BE49-F238E27FC236}">
                    <a16:creationId xmlns:a16="http://schemas.microsoft.com/office/drawing/2014/main" id="{4F8D0033-5CB4-4A11-BE26-8D8831125886}"/>
                  </a:ext>
                </a:extLst>
              </p:cNvPr>
              <p:cNvSpPr txBox="1">
                <a:spLocks noRot="1" noChangeAspect="1" noMove="1" noResize="1" noEditPoints="1" noAdjustHandles="1" noChangeArrowheads="1" noChangeShapeType="1" noTextEdit="1"/>
              </p:cNvSpPr>
              <p:nvPr/>
            </p:nvSpPr>
            <p:spPr bwMode="auto">
              <a:xfrm>
                <a:off x="1801402" y="4402502"/>
                <a:ext cx="2520280" cy="936625"/>
              </a:xfrm>
              <a:prstGeom prst="rect">
                <a:avLst/>
              </a:prstGeom>
              <a:blipFill>
                <a:blip r:embed="rId5"/>
                <a:stretch>
                  <a:fillRect/>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1275" name="Объект 6">
                <a:extLst>
                  <a:ext uri="{FF2B5EF4-FFF2-40B4-BE49-F238E27FC236}">
                    <a16:creationId xmlns:a16="http://schemas.microsoft.com/office/drawing/2014/main" id="{103639B2-5861-4A8A-8661-5DD6C7AE06D5}"/>
                  </a:ext>
                </a:extLst>
              </p:cNvPr>
              <p:cNvSpPr txBox="1"/>
              <p:nvPr/>
            </p:nvSpPr>
            <p:spPr bwMode="auto">
              <a:xfrm>
                <a:off x="4321682" y="4386312"/>
                <a:ext cx="5294108" cy="838200"/>
              </a:xfrm>
              <a:prstGeom prst="rect">
                <a:avLst/>
              </a:prstGeom>
              <a:noFill/>
              <a:ln>
                <a:noFill/>
              </a:ln>
            </p:spPr>
            <p:txBody>
              <a:bodyPr>
                <a:noAutofit/>
              </a:bodyPr>
              <a:lstStyle/>
              <a:p>
                <a:pPr/>
                <a14:m>
                  <m:oMathPara xmlns:m="http://schemas.openxmlformats.org/officeDocument/2006/math">
                    <m:oMathParaPr>
                      <m:jc m:val="centerGroup"/>
                    </m:oMathParaPr>
                    <m:oMath xmlns:m="http://schemas.openxmlformats.org/officeDocument/2006/math">
                      <m:r>
                        <m:rPr>
                          <m:sty m:val="p"/>
                        </m:rPr>
                        <a:rPr lang="ru-RU" sz="2400" i="0">
                          <a:solidFill>
                            <a:srgbClr val="000000"/>
                          </a:solidFill>
                          <a:latin typeface="Cambria Math" panose="02040503050406030204" pitchFamily="18" charset="0"/>
                        </a:rPr>
                        <m:t>and</m:t>
                      </m:r>
                      <m:r>
                        <a:rPr lang="ru-RU" sz="2400" i="1">
                          <a:solidFill>
                            <a:srgbClr val="000000"/>
                          </a:solidFill>
                          <a:latin typeface="Cambria Math" panose="02040503050406030204" pitchFamily="18" charset="0"/>
                        </a:rPr>
                        <m:t> </m:t>
                      </m:r>
                      <m:nary>
                        <m:naryPr>
                          <m:chr m:val="∑"/>
                          <m:subHide m:val="on"/>
                          <m:supHide m:val="on"/>
                          <m:ctrlPr>
                            <a:rPr lang="ru-RU" sz="2400" i="1">
                              <a:solidFill>
                                <a:srgbClr val="000000"/>
                              </a:solidFill>
                              <a:latin typeface="Cambria Math" panose="02040503050406030204" pitchFamily="18" charset="0"/>
                            </a:rPr>
                          </m:ctrlPr>
                        </m:naryPr>
                        <m:sub/>
                        <m:sup/>
                        <m:e>
                          <m:sSubSup>
                            <m:sSubSupPr>
                              <m:ctrlPr>
                                <a:rPr lang="ru-RU" sz="2400" i="1">
                                  <a:solidFill>
                                    <a:srgbClr val="000000"/>
                                  </a:solidFill>
                                  <a:latin typeface="Cambria Math" panose="02040503050406030204" pitchFamily="18" charset="0"/>
                                </a:rPr>
                              </m:ctrlPr>
                            </m:sSubSupPr>
                            <m:e>
                              <m:r>
                                <a:rPr lang="ru-RU" sz="2400" i="1">
                                  <a:solidFill>
                                    <a:srgbClr val="000000"/>
                                  </a:solidFill>
                                  <a:latin typeface="Cambria Math" panose="02040503050406030204" pitchFamily="18" charset="0"/>
                                </a:rPr>
                                <m:t>𝑎</m:t>
                              </m:r>
                            </m:e>
                            <m:sub>
                              <m:r>
                                <a:rPr lang="ru-RU" sz="2400" i="1">
                                  <a:solidFill>
                                    <a:srgbClr val="000000"/>
                                  </a:solidFill>
                                  <a:latin typeface="Cambria Math" panose="02040503050406030204" pitchFamily="18" charset="0"/>
                                </a:rPr>
                                <m:t>𝑖</m:t>
                              </m:r>
                            </m:sub>
                            <m:sup>
                              <m:r>
                                <a:rPr lang="ru-RU" sz="2400" i="1">
                                  <a:solidFill>
                                    <a:srgbClr val="000000"/>
                                  </a:solidFill>
                                  <a:latin typeface="Cambria Math" panose="02040503050406030204" pitchFamily="18" charset="0"/>
                                </a:rPr>
                                <m:t>2</m:t>
                              </m:r>
                            </m:sup>
                          </m:sSubSup>
                          <m:r>
                            <a:rPr lang="ru-RU" sz="2400" i="1">
                              <a:solidFill>
                                <a:srgbClr val="000000"/>
                              </a:solidFill>
                              <a:latin typeface="Cambria Math" panose="02040503050406030204" pitchFamily="18" charset="0"/>
                            </a:rPr>
                            <m:t>=</m:t>
                          </m:r>
                          <m:f>
                            <m:fPr>
                              <m:ctrlPr>
                                <a:rPr lang="ru-RU" sz="2400" i="1">
                                  <a:solidFill>
                                    <a:srgbClr val="000000"/>
                                  </a:solidFill>
                                  <a:latin typeface="Cambria Math" panose="02040503050406030204" pitchFamily="18" charset="0"/>
                                </a:rPr>
                              </m:ctrlPr>
                            </m:fPr>
                            <m:num>
                              <m:r>
                                <a:rPr lang="ru-RU" sz="2400" i="1">
                                  <a:solidFill>
                                    <a:srgbClr val="000000"/>
                                  </a:solidFill>
                                  <a:latin typeface="Cambria Math" panose="02040503050406030204" pitchFamily="18" charset="0"/>
                                </a:rPr>
                                <m:t>1</m:t>
                              </m:r>
                            </m:num>
                            <m:den>
                              <m:nary>
                                <m:naryPr>
                                  <m:chr m:val="∑"/>
                                  <m:subHide m:val="on"/>
                                  <m:supHide m:val="on"/>
                                  <m:ctrlPr>
                                    <a:rPr lang="ru-RU" sz="2400" i="1">
                                      <a:solidFill>
                                        <a:srgbClr val="000000"/>
                                      </a:solidFill>
                                      <a:latin typeface="Cambria Math" panose="02040503050406030204" pitchFamily="18" charset="0"/>
                                    </a:rPr>
                                  </m:ctrlPr>
                                </m:naryPr>
                                <m:sub/>
                                <m:sup/>
                                <m:e>
                                  <m:sSup>
                                    <m:sSupPr>
                                      <m:ctrlPr>
                                        <a:rPr lang="ru-RU" sz="2400" i="1">
                                          <a:solidFill>
                                            <a:srgbClr val="000000"/>
                                          </a:solidFill>
                                          <a:latin typeface="Cambria Math" panose="02040503050406030204" pitchFamily="18" charset="0"/>
                                        </a:rPr>
                                      </m:ctrlPr>
                                    </m:sSupPr>
                                    <m:e>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e>
                                      </m:d>
                                    </m:e>
                                    <m:sup>
                                      <m:r>
                                        <a:rPr lang="ru-RU" sz="2400" i="1">
                                          <a:solidFill>
                                            <a:srgbClr val="000000"/>
                                          </a:solidFill>
                                          <a:latin typeface="Cambria Math" panose="02040503050406030204" pitchFamily="18" charset="0"/>
                                        </a:rPr>
                                        <m:t>2</m:t>
                                      </m:r>
                                    </m:sup>
                                  </m:sSup>
                                </m:e>
                              </m:nary>
                            </m:den>
                          </m:f>
                        </m:e>
                      </m:nary>
                      <m:r>
                        <a:rPr lang="ru-RU" sz="2400" i="1">
                          <a:solidFill>
                            <a:srgbClr val="000000"/>
                          </a:solidFill>
                          <a:latin typeface="Cambria Math" panose="02040503050406030204" pitchFamily="18" charset="0"/>
                        </a:rPr>
                        <m:t>, </m:t>
                      </m:r>
                      <m:r>
                        <m:rPr>
                          <m:sty m:val="p"/>
                        </m:rPr>
                        <a:rPr lang="ru-RU" sz="2400" i="0">
                          <a:solidFill>
                            <a:srgbClr val="000000"/>
                          </a:solidFill>
                          <a:latin typeface="Cambria Math" panose="02040503050406030204" pitchFamily="18" charset="0"/>
                        </a:rPr>
                        <m:t>we</m:t>
                      </m:r>
                      <m:r>
                        <a:rPr lang="ru-RU" sz="2400" i="0">
                          <a:solidFill>
                            <a:srgbClr val="000000"/>
                          </a:solidFill>
                          <a:latin typeface="Cambria Math" panose="02040503050406030204" pitchFamily="18" charset="0"/>
                        </a:rPr>
                        <m:t> </m:t>
                      </m:r>
                      <m:r>
                        <m:rPr>
                          <m:sty m:val="p"/>
                        </m:rPr>
                        <a:rPr lang="ru-RU" sz="2400" i="0">
                          <a:solidFill>
                            <a:srgbClr val="000000"/>
                          </a:solidFill>
                          <a:latin typeface="Cambria Math" panose="02040503050406030204" pitchFamily="18" charset="0"/>
                        </a:rPr>
                        <m:t>get</m:t>
                      </m:r>
                      <m:r>
                        <a:rPr lang="ru-RU" sz="2400" i="1">
                          <a:solidFill>
                            <a:srgbClr val="000000"/>
                          </a:solidFill>
                          <a:latin typeface="Cambria Math" panose="02040503050406030204" pitchFamily="18" charset="0"/>
                        </a:rPr>
                        <m:t>:</m:t>
                      </m:r>
                    </m:oMath>
                  </m:oMathPara>
                </a14:m>
                <a:endParaRPr lang="ru-RU" sz="2400" dirty="0"/>
              </a:p>
            </p:txBody>
          </p:sp>
        </mc:Choice>
        <mc:Fallback xmlns="">
          <p:sp>
            <p:nvSpPr>
              <p:cNvPr id="11275" name="Объект 6">
                <a:extLst>
                  <a:ext uri="{FF2B5EF4-FFF2-40B4-BE49-F238E27FC236}">
                    <a16:creationId xmlns:a16="http://schemas.microsoft.com/office/drawing/2014/main" id="{103639B2-5861-4A8A-8661-5DD6C7AE06D5}"/>
                  </a:ext>
                </a:extLst>
              </p:cNvPr>
              <p:cNvSpPr txBox="1">
                <a:spLocks noRot="1" noChangeAspect="1" noMove="1" noResize="1" noEditPoints="1" noAdjustHandles="1" noChangeArrowheads="1" noChangeShapeType="1" noTextEdit="1"/>
              </p:cNvSpPr>
              <p:nvPr/>
            </p:nvSpPr>
            <p:spPr bwMode="auto">
              <a:xfrm>
                <a:off x="4321682" y="4386312"/>
                <a:ext cx="5294108" cy="838200"/>
              </a:xfrm>
              <a:prstGeom prst="rect">
                <a:avLst/>
              </a:prstGeom>
              <a:blipFill>
                <a:blip r:embed="rId6"/>
                <a:stretch>
                  <a:fillRect/>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1276" name="Объект 7">
                <a:extLst>
                  <a:ext uri="{FF2B5EF4-FFF2-40B4-BE49-F238E27FC236}">
                    <a16:creationId xmlns:a16="http://schemas.microsoft.com/office/drawing/2014/main" id="{858BCFB3-414B-411C-8BC3-721415E669DB}"/>
                  </a:ext>
                </a:extLst>
              </p:cNvPr>
              <p:cNvSpPr txBox="1"/>
              <p:nvPr/>
            </p:nvSpPr>
            <p:spPr bwMode="auto">
              <a:xfrm>
                <a:off x="1628020" y="5581749"/>
                <a:ext cx="4371776" cy="1539875"/>
              </a:xfrm>
              <a:prstGeom prst="rect">
                <a:avLst/>
              </a:prstGeom>
              <a:noFill/>
              <a:ln>
                <a:noFill/>
              </a:ln>
            </p:spPr>
            <p:txBody>
              <a:bodyPr>
                <a:noAutofit/>
              </a:bodyPr>
              <a:lstStyle/>
              <a:p>
                <a:pPr/>
                <a14:m>
                  <m:oMathPara xmlns:m="http://schemas.openxmlformats.org/officeDocument/2006/math">
                    <m:oMathParaPr>
                      <m:jc m:val="centerGroup"/>
                    </m:oMathParaPr>
                    <m:oMath xmlns:m="http://schemas.openxmlformats.org/officeDocument/2006/math">
                      <m:sSubSup>
                        <m:sSubSupPr>
                          <m:ctrlPr>
                            <a:rPr lang="ru-RU" sz="2400" i="1">
                              <a:solidFill>
                                <a:srgbClr val="000000"/>
                              </a:solidFill>
                              <a:latin typeface="Cambria Math" panose="02040503050406030204" pitchFamily="18" charset="0"/>
                            </a:rPr>
                          </m:ctrlPr>
                        </m:sSubSupPr>
                        <m:e>
                          <m:r>
                            <a:rPr lang="ru-RU" sz="2400" i="1">
                              <a:solidFill>
                                <a:srgbClr val="000000"/>
                              </a:solidFill>
                              <a:latin typeface="Cambria Math" panose="02040503050406030204" pitchFamily="18" charset="0"/>
                            </a:rPr>
                            <m:t>𝜎</m:t>
                          </m:r>
                        </m:e>
                        <m:sub>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𝑏</m:t>
                              </m:r>
                            </m:e>
                            <m:sub>
                              <m:r>
                                <a:rPr lang="ru-RU" sz="2400" i="1">
                                  <a:solidFill>
                                    <a:srgbClr val="000000"/>
                                  </a:solidFill>
                                  <a:latin typeface="Cambria Math" panose="02040503050406030204" pitchFamily="18" charset="0"/>
                                </a:rPr>
                                <m:t>1</m:t>
                              </m:r>
                            </m:sub>
                          </m:sSub>
                        </m:sub>
                        <m:sup>
                          <m:r>
                            <a:rPr lang="ru-RU" sz="2400" i="1">
                              <a:solidFill>
                                <a:srgbClr val="000000"/>
                              </a:solidFill>
                              <a:latin typeface="Cambria Math" panose="02040503050406030204" pitchFamily="18" charset="0"/>
                            </a:rPr>
                            <m:t>2</m:t>
                          </m:r>
                        </m:sup>
                      </m:sSubSup>
                      <m:r>
                        <a:rPr lang="ru-RU" sz="2400" i="1">
                          <a:solidFill>
                            <a:srgbClr val="000000"/>
                          </a:solidFill>
                          <a:latin typeface="Cambria Math" panose="02040503050406030204" pitchFamily="18" charset="0"/>
                        </a:rPr>
                        <m:t>=</m:t>
                      </m:r>
                      <m:sSubSup>
                        <m:sSubSupPr>
                          <m:ctrlPr>
                            <a:rPr lang="ru-RU" sz="2400" i="1">
                              <a:solidFill>
                                <a:srgbClr val="000000"/>
                              </a:solidFill>
                              <a:latin typeface="Cambria Math" panose="02040503050406030204" pitchFamily="18" charset="0"/>
                            </a:rPr>
                          </m:ctrlPr>
                        </m:sSubSupPr>
                        <m:e>
                          <m:r>
                            <a:rPr lang="ru-RU" sz="2400" i="1">
                              <a:solidFill>
                                <a:srgbClr val="000000"/>
                              </a:solidFill>
                              <a:latin typeface="Cambria Math" panose="02040503050406030204" pitchFamily="18" charset="0"/>
                            </a:rPr>
                            <m:t>𝜎</m:t>
                          </m:r>
                        </m:e>
                        <m:sub>
                          <m:r>
                            <a:rPr lang="ru-RU" sz="2400" i="1">
                              <a:solidFill>
                                <a:srgbClr val="000000"/>
                              </a:solidFill>
                              <a:latin typeface="Cambria Math" panose="02040503050406030204" pitchFamily="18" charset="0"/>
                            </a:rPr>
                            <m:t>𝑢</m:t>
                          </m:r>
                        </m:sub>
                        <m:sup>
                          <m:r>
                            <a:rPr lang="ru-RU" sz="2400" i="1">
                              <a:solidFill>
                                <a:srgbClr val="000000"/>
                              </a:solidFill>
                              <a:latin typeface="Cambria Math" panose="02040503050406030204" pitchFamily="18" charset="0"/>
                            </a:rPr>
                            <m:t>2</m:t>
                          </m:r>
                        </m:sup>
                      </m:sSubSup>
                      <m:d>
                        <m:dPr>
                          <m:ctrlPr>
                            <a:rPr lang="ru-RU" sz="2400" i="1">
                              <a:solidFill>
                                <a:srgbClr val="000000"/>
                              </a:solidFill>
                              <a:latin typeface="Cambria Math" panose="02040503050406030204" pitchFamily="18" charset="0"/>
                            </a:rPr>
                          </m:ctrlPr>
                        </m:dPr>
                        <m:e>
                          <m:f>
                            <m:fPr>
                              <m:ctrlPr>
                                <a:rPr lang="ru-RU" sz="2400" i="1">
                                  <a:solidFill>
                                    <a:srgbClr val="000000"/>
                                  </a:solidFill>
                                  <a:latin typeface="Cambria Math" panose="02040503050406030204" pitchFamily="18" charset="0"/>
                                </a:rPr>
                              </m:ctrlPr>
                            </m:fPr>
                            <m:num>
                              <m:r>
                                <a:rPr lang="ru-RU" sz="2400" i="1">
                                  <a:solidFill>
                                    <a:srgbClr val="000000"/>
                                  </a:solidFill>
                                  <a:latin typeface="Cambria Math" panose="02040503050406030204" pitchFamily="18" charset="0"/>
                                </a:rPr>
                                <m:t>1</m:t>
                              </m:r>
                            </m:num>
                            <m:den>
                              <m:r>
                                <a:rPr lang="ru-RU" sz="2400" i="1">
                                  <a:solidFill>
                                    <a:srgbClr val="000000"/>
                                  </a:solidFill>
                                  <a:latin typeface="Cambria Math" panose="02040503050406030204" pitchFamily="18" charset="0"/>
                                </a:rPr>
                                <m:t>𝑛</m:t>
                              </m:r>
                            </m:den>
                          </m:f>
                          <m:r>
                            <a:rPr lang="ru-RU" sz="2400" i="1">
                              <a:solidFill>
                                <a:srgbClr val="000000"/>
                              </a:solidFill>
                              <a:latin typeface="Cambria Math" panose="02040503050406030204" pitchFamily="18" charset="0"/>
                            </a:rPr>
                            <m:t>+</m:t>
                          </m:r>
                          <m:f>
                            <m:fPr>
                              <m:ctrlPr>
                                <a:rPr lang="ru-RU" sz="2400" i="1">
                                  <a:solidFill>
                                    <a:srgbClr val="000000"/>
                                  </a:solidFill>
                                  <a:latin typeface="Cambria Math" panose="02040503050406030204" pitchFamily="18" charset="0"/>
                                </a:rPr>
                              </m:ctrlPr>
                            </m:fPr>
                            <m:num>
                              <m:sSup>
                                <m:sSupPr>
                                  <m:ctrlPr>
                                    <a:rPr lang="ru-RU" sz="2400" i="1">
                                      <a:solidFill>
                                        <a:srgbClr val="000000"/>
                                      </a:solidFill>
                                      <a:latin typeface="Cambria Math" panose="02040503050406030204" pitchFamily="18" charset="0"/>
                                    </a:rPr>
                                  </m:ctrlPr>
                                </m:sSup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e>
                                <m:sup>
                                  <m:r>
                                    <a:rPr lang="ru-RU" sz="2400" i="1">
                                      <a:solidFill>
                                        <a:srgbClr val="000000"/>
                                      </a:solidFill>
                                      <a:latin typeface="Cambria Math" panose="02040503050406030204" pitchFamily="18" charset="0"/>
                                    </a:rPr>
                                    <m:t>2</m:t>
                                  </m:r>
                                </m:sup>
                              </m:sSup>
                            </m:num>
                            <m:den>
                              <m:nary>
                                <m:naryPr>
                                  <m:chr m:val="∑"/>
                                  <m:ctrlPr>
                                    <a:rPr lang="ru-RU" sz="2400" i="1">
                                      <a:solidFill>
                                        <a:srgbClr val="000000"/>
                                      </a:solidFill>
                                      <a:latin typeface="Cambria Math" panose="02040503050406030204" pitchFamily="18" charset="0"/>
                                    </a:rPr>
                                  </m:ctrlPr>
                                </m:naryPr>
                                <m:sub>
                                  <m:r>
                                    <a:rPr lang="ru-RU" sz="2400" i="1">
                                      <a:solidFill>
                                        <a:srgbClr val="000000"/>
                                      </a:solidFill>
                                      <a:latin typeface="Cambria Math" panose="02040503050406030204" pitchFamily="18" charset="0"/>
                                    </a:rPr>
                                    <m:t>𝑖</m:t>
                                  </m:r>
                                  <m:r>
                                    <a:rPr lang="ru-RU" sz="2400" i="1">
                                      <a:solidFill>
                                        <a:srgbClr val="000000"/>
                                      </a:solidFill>
                                      <a:latin typeface="Cambria Math" panose="02040503050406030204" pitchFamily="18" charset="0"/>
                                    </a:rPr>
                                    <m:t>=1</m:t>
                                  </m:r>
                                </m:sub>
                                <m:sup>
                                  <m:r>
                                    <a:rPr lang="ru-RU" sz="2400" i="1">
                                      <a:solidFill>
                                        <a:srgbClr val="000000"/>
                                      </a:solidFill>
                                      <a:latin typeface="Cambria Math" panose="02040503050406030204" pitchFamily="18" charset="0"/>
                                    </a:rPr>
                                    <m:t>𝑛</m:t>
                                  </m:r>
                                </m:sup>
                                <m:e>
                                  <m:sSup>
                                    <m:sSupPr>
                                      <m:ctrlPr>
                                        <a:rPr lang="ru-RU" sz="2400" i="1">
                                          <a:solidFill>
                                            <a:srgbClr val="000000"/>
                                          </a:solidFill>
                                          <a:latin typeface="Cambria Math" panose="02040503050406030204" pitchFamily="18" charset="0"/>
                                        </a:rPr>
                                      </m:ctrlPr>
                                    </m:sSupPr>
                                    <m:e>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e>
                                      </m:d>
                                    </m:e>
                                    <m:sup>
                                      <m:r>
                                        <a:rPr lang="ru-RU" sz="2400" i="1">
                                          <a:solidFill>
                                            <a:srgbClr val="000000"/>
                                          </a:solidFill>
                                          <a:latin typeface="Cambria Math" panose="02040503050406030204" pitchFamily="18" charset="0"/>
                                        </a:rPr>
                                        <m:t>2</m:t>
                                      </m:r>
                                    </m:sup>
                                  </m:sSup>
                                </m:e>
                              </m:nary>
                            </m:den>
                          </m:f>
                        </m:e>
                      </m:d>
                    </m:oMath>
                  </m:oMathPara>
                </a14:m>
                <a:endParaRPr lang="ru-RU" sz="2400" dirty="0"/>
              </a:p>
            </p:txBody>
          </p:sp>
        </mc:Choice>
        <mc:Fallback xmlns="">
          <p:sp>
            <p:nvSpPr>
              <p:cNvPr id="11276" name="Объект 7">
                <a:extLst>
                  <a:ext uri="{FF2B5EF4-FFF2-40B4-BE49-F238E27FC236}">
                    <a16:creationId xmlns:a16="http://schemas.microsoft.com/office/drawing/2014/main" id="{858BCFB3-414B-411C-8BC3-721415E669DB}"/>
                  </a:ext>
                </a:extLst>
              </p:cNvPr>
              <p:cNvSpPr txBox="1">
                <a:spLocks noRot="1" noChangeAspect="1" noMove="1" noResize="1" noEditPoints="1" noAdjustHandles="1" noChangeArrowheads="1" noChangeShapeType="1" noTextEdit="1"/>
              </p:cNvSpPr>
              <p:nvPr/>
            </p:nvSpPr>
            <p:spPr bwMode="auto">
              <a:xfrm>
                <a:off x="1628020" y="5581749"/>
                <a:ext cx="4371776" cy="1539875"/>
              </a:xfrm>
              <a:prstGeom prst="rect">
                <a:avLst/>
              </a:prstGeom>
              <a:blipFill>
                <a:blip r:embed="rId7"/>
                <a:stretch>
                  <a:fillRect/>
                </a:stretch>
              </a:blipFill>
              <a:ln>
                <a:noFill/>
              </a:ln>
            </p:spPr>
            <p:txBody>
              <a:bodyPr/>
              <a:lstStyle/>
              <a:p>
                <a:r>
                  <a:rPr lang="ru-RU">
                    <a:noFill/>
                  </a:rPr>
                  <a:t> </a:t>
                </a:r>
              </a:p>
            </p:txBody>
          </p:sp>
        </mc:Fallback>
      </mc:AlternateContent>
      <p:sp>
        <p:nvSpPr>
          <p:cNvPr id="11277" name="Rectangle 9">
            <a:extLst>
              <a:ext uri="{FF2B5EF4-FFF2-40B4-BE49-F238E27FC236}">
                <a16:creationId xmlns:a16="http://schemas.microsoft.com/office/drawing/2014/main" id="{5485BA99-7942-4E2B-A302-0203E9CFC7C7}"/>
              </a:ext>
            </a:extLst>
          </p:cNvPr>
          <p:cNvSpPr>
            <a:spLocks noChangeArrowheads="1"/>
          </p:cNvSpPr>
          <p:nvPr/>
        </p:nvSpPr>
        <p:spPr bwMode="auto">
          <a:xfrm>
            <a:off x="1524001"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11278" name="Rectangle 16">
            <a:extLst>
              <a:ext uri="{FF2B5EF4-FFF2-40B4-BE49-F238E27FC236}">
                <a16:creationId xmlns:a16="http://schemas.microsoft.com/office/drawing/2014/main" id="{C5C26381-D4BE-43BB-8A5F-7F3AF01A94F0}"/>
              </a:ext>
            </a:extLst>
          </p:cNvPr>
          <p:cNvSpPr>
            <a:spLocks noChangeArrowheads="1"/>
          </p:cNvSpPr>
          <p:nvPr/>
        </p:nvSpPr>
        <p:spPr bwMode="auto">
          <a:xfrm>
            <a:off x="1524001" y="3898270"/>
            <a:ext cx="49244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ru-RU" sz="1100">
                <a:cs typeface="Times New Roman" panose="02020603050405020304" pitchFamily="18" charset="0"/>
              </a:rPr>
              <a:t>  ,     </a:t>
            </a:r>
            <a:endParaRPr lang="en-US" altLang="ru-RU" sz="1800"/>
          </a:p>
        </p:txBody>
      </p:sp>
      <mc:AlternateContent xmlns:mc="http://schemas.openxmlformats.org/markup-compatibility/2006" xmlns:a14="http://schemas.microsoft.com/office/drawing/2010/main">
        <mc:Choice Requires="a14">
          <p:sp>
            <p:nvSpPr>
              <p:cNvPr id="11279" name="Объект 16">
                <a:extLst>
                  <a:ext uri="{FF2B5EF4-FFF2-40B4-BE49-F238E27FC236}">
                    <a16:creationId xmlns:a16="http://schemas.microsoft.com/office/drawing/2014/main" id="{7DB384CA-E689-4E8A-AC52-6C6CCCB267D5}"/>
                  </a:ext>
                </a:extLst>
              </p:cNvPr>
              <p:cNvSpPr txBox="1"/>
              <p:nvPr/>
            </p:nvSpPr>
            <p:spPr bwMode="auto">
              <a:xfrm>
                <a:off x="2320293" y="2203450"/>
                <a:ext cx="7166608" cy="830263"/>
              </a:xfrm>
              <a:prstGeom prst="rect">
                <a:avLst/>
              </a:prstGeom>
              <a:noFill/>
              <a:ln>
                <a:noFill/>
              </a:ln>
            </p:spPr>
            <p:txBody>
              <a:bodyPr>
                <a:noAutofit/>
              </a:bodyPr>
              <a:lstStyle/>
              <a:p>
                <a:pPr/>
                <a14:m>
                  <m:oMathPara xmlns:m="http://schemas.openxmlformats.org/officeDocument/2006/math">
                    <m:oMathParaPr>
                      <m:jc m:val="centerGroup"/>
                    </m:oMathParaPr>
                    <m:oMath xmlns:m="http://schemas.openxmlformats.org/officeDocument/2006/math">
                      <m:r>
                        <m:rPr>
                          <m:sty m:val="p"/>
                        </m:rPr>
                        <a:rPr lang="ru-RU" sz="2400" i="0">
                          <a:solidFill>
                            <a:srgbClr val="000000"/>
                          </a:solidFill>
                          <a:latin typeface="Cambria Math" panose="02040503050406030204" pitchFamily="18" charset="0"/>
                        </a:rPr>
                        <m:t>where</m:t>
                      </m:r>
                      <m:r>
                        <a:rPr lang="ru-RU" sz="2400" i="1">
                          <a:solidFill>
                            <a:srgbClr val="000000"/>
                          </a:solidFill>
                          <a:latin typeface="Cambria Math" panose="02040503050406030204" pitchFamily="18" charset="0"/>
                        </a:rPr>
                        <m:t> </m:t>
                      </m:r>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𝑐</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f>
                        <m:fPr>
                          <m:ctrlPr>
                            <a:rPr lang="ru-RU" sz="2400" i="1">
                              <a:solidFill>
                                <a:srgbClr val="000000"/>
                              </a:solidFill>
                              <a:latin typeface="Cambria Math" panose="02040503050406030204" pitchFamily="18" charset="0"/>
                            </a:rPr>
                          </m:ctrlPr>
                        </m:fPr>
                        <m:num>
                          <m:r>
                            <a:rPr lang="ru-RU" sz="2400" i="1">
                              <a:solidFill>
                                <a:srgbClr val="000000"/>
                              </a:solidFill>
                              <a:latin typeface="Cambria Math" panose="02040503050406030204" pitchFamily="18" charset="0"/>
                            </a:rPr>
                            <m:t>1</m:t>
                          </m:r>
                        </m:num>
                        <m:den>
                          <m:r>
                            <a:rPr lang="ru-RU" sz="2400" i="1">
                              <a:solidFill>
                                <a:srgbClr val="000000"/>
                              </a:solidFill>
                              <a:latin typeface="Cambria Math" panose="02040503050406030204" pitchFamily="18" charset="0"/>
                            </a:rPr>
                            <m:t>𝑛</m:t>
                          </m:r>
                        </m:den>
                      </m:f>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𝑎</m:t>
                          </m:r>
                        </m:e>
                        <m:sub>
                          <m:r>
                            <a:rPr lang="ru-RU" sz="2400" i="1">
                              <a:solidFill>
                                <a:srgbClr val="000000"/>
                              </a:solidFill>
                              <a:latin typeface="Cambria Math" panose="02040503050406030204" pitchFamily="18" charset="0"/>
                            </a:rPr>
                            <m:t>𝑖</m:t>
                          </m:r>
                        </m:sub>
                      </m:sSub>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r>
                        <a:rPr lang="ru-RU" sz="2400" i="1">
                          <a:solidFill>
                            <a:srgbClr val="000000"/>
                          </a:solidFill>
                          <a:latin typeface="Cambria Math" panose="02040503050406030204" pitchFamily="18" charset="0"/>
                        </a:rPr>
                        <m:t>, </m:t>
                      </m:r>
                      <m:r>
                        <m:rPr>
                          <m:sty m:val="p"/>
                        </m:rPr>
                        <a:rPr lang="ru-RU" sz="2400" i="0">
                          <a:solidFill>
                            <a:srgbClr val="000000"/>
                          </a:solidFill>
                          <a:latin typeface="Cambria Math" panose="02040503050406030204" pitchFamily="18" charset="0"/>
                        </a:rPr>
                        <m:t>and</m:t>
                      </m:r>
                      <m:r>
                        <a:rPr lang="ru-RU" sz="2400" i="0">
                          <a:solidFill>
                            <a:srgbClr val="000000"/>
                          </a:solidFill>
                          <a:latin typeface="Cambria Math" panose="02040503050406030204" pitchFamily="18" charset="0"/>
                        </a:rPr>
                        <m:t> </m:t>
                      </m:r>
                      <m:r>
                        <m:rPr>
                          <m:sty m:val="p"/>
                        </m:rPr>
                        <a:rPr lang="ru-RU" sz="2400" i="0">
                          <a:solidFill>
                            <a:srgbClr val="000000"/>
                          </a:solidFill>
                          <a:latin typeface="Cambria Math" panose="02040503050406030204" pitchFamily="18" charset="0"/>
                        </a:rPr>
                        <m:t>hence</m:t>
                      </m:r>
                      <m:r>
                        <a:rPr lang="ru-RU" sz="2400" i="1">
                          <a:solidFill>
                            <a:srgbClr val="000000"/>
                          </a:solidFill>
                          <a:latin typeface="Cambria Math" panose="02040503050406030204" pitchFamily="18" charset="0"/>
                        </a:rPr>
                        <m:t> </m:t>
                      </m:r>
                      <m:r>
                        <m:rPr>
                          <m:sty m:val="p"/>
                        </m:rPr>
                        <a:rPr lang="ru-RU" sz="2400" i="0">
                          <a:solidFill>
                            <a:srgbClr val="000000"/>
                          </a:solidFill>
                          <a:latin typeface="Cambria Math" panose="02040503050406030204" pitchFamily="18" charset="0"/>
                        </a:rPr>
                        <m:t>E</m:t>
                      </m:r>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𝑏</m:t>
                          </m:r>
                        </m:e>
                        <m:sub>
                          <m:r>
                            <a:rPr lang="ru-RU" sz="2400" i="1">
                              <a:solidFill>
                                <a:srgbClr val="000000"/>
                              </a:solidFill>
                              <a:latin typeface="Cambria Math" panose="02040503050406030204" pitchFamily="18" charset="0"/>
                            </a:rPr>
                            <m:t>1</m:t>
                          </m:r>
                        </m:sub>
                      </m:sSub>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𝛽</m:t>
                          </m:r>
                        </m:e>
                        <m:sub>
                          <m:r>
                            <a:rPr lang="ru-RU" sz="2400" i="1">
                              <a:solidFill>
                                <a:srgbClr val="000000"/>
                              </a:solidFill>
                              <a:latin typeface="Cambria Math" panose="02040503050406030204" pitchFamily="18" charset="0"/>
                            </a:rPr>
                            <m:t>1</m:t>
                          </m:r>
                        </m:sub>
                      </m:sSub>
                      <m:r>
                        <a:rPr lang="ru-RU" sz="2400" i="1">
                          <a:solidFill>
                            <a:srgbClr val="000000"/>
                          </a:solidFill>
                          <a:latin typeface="Cambria Math" panose="02040503050406030204" pitchFamily="18" charset="0"/>
                        </a:rPr>
                        <m:t>.</m:t>
                      </m:r>
                    </m:oMath>
                  </m:oMathPara>
                </a14:m>
                <a:endParaRPr lang="ru-RU" sz="2400" dirty="0"/>
              </a:p>
            </p:txBody>
          </p:sp>
        </mc:Choice>
        <mc:Fallback xmlns="">
          <p:sp>
            <p:nvSpPr>
              <p:cNvPr id="11279" name="Объект 16">
                <a:extLst>
                  <a:ext uri="{FF2B5EF4-FFF2-40B4-BE49-F238E27FC236}">
                    <a16:creationId xmlns:a16="http://schemas.microsoft.com/office/drawing/2014/main" id="{7DB384CA-E689-4E8A-AC52-6C6CCCB267D5}"/>
                  </a:ext>
                </a:extLst>
              </p:cNvPr>
              <p:cNvSpPr txBox="1">
                <a:spLocks noRot="1" noChangeAspect="1" noMove="1" noResize="1" noEditPoints="1" noAdjustHandles="1" noChangeArrowheads="1" noChangeShapeType="1" noTextEdit="1"/>
              </p:cNvSpPr>
              <p:nvPr/>
            </p:nvSpPr>
            <p:spPr bwMode="auto">
              <a:xfrm>
                <a:off x="2320293" y="2203450"/>
                <a:ext cx="7166608" cy="830263"/>
              </a:xfrm>
              <a:prstGeom prst="rect">
                <a:avLst/>
              </a:prstGeom>
              <a:blipFill>
                <a:blip r:embed="rId8"/>
                <a:stretch>
                  <a:fillRect/>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1280" name="Объект 1">
                <a:extLst>
                  <a:ext uri="{FF2B5EF4-FFF2-40B4-BE49-F238E27FC236}">
                    <a16:creationId xmlns:a16="http://schemas.microsoft.com/office/drawing/2014/main" id="{C9B7CCDF-619C-4359-A69B-806FC6368720}"/>
                  </a:ext>
                </a:extLst>
              </p:cNvPr>
              <p:cNvSpPr txBox="1"/>
              <p:nvPr/>
            </p:nvSpPr>
            <p:spPr bwMode="auto">
              <a:xfrm>
                <a:off x="2016444" y="765175"/>
                <a:ext cx="7760969" cy="1175578"/>
              </a:xfrm>
              <a:prstGeom prst="rect">
                <a:avLst/>
              </a:prstGeom>
              <a:noFill/>
              <a:ln>
                <a:noFill/>
              </a:ln>
            </p:spPr>
            <p:txBody>
              <a:bodyPr>
                <a:spAutoFit/>
              </a:bodyPr>
              <a:lstStyle/>
              <a:p>
                <a:pPr/>
                <a14:m>
                  <m:oMathPara xmlns:m="http://schemas.openxmlformats.org/officeDocument/2006/math">
                    <m:oMathParaPr>
                      <m:jc m:val="centerGroup"/>
                    </m:oMathParaPr>
                    <m:oMath xmlns:m="http://schemas.openxmlformats.org/officeDocument/2006/math">
                      <m:sSub>
                        <m:sSubPr>
                          <m:ctrlPr>
                            <a:rPr lang="ru-RU" sz="2400" i="1">
                              <a:solidFill>
                                <a:srgbClr val="000000"/>
                              </a:solidFill>
                              <a:latin typeface="Cambria Math" panose="02040503050406030204" pitchFamily="18" charset="0"/>
                            </a:rPr>
                          </m:ctrlPr>
                        </m:sSub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1">
                              <a:solidFill>
                                <a:srgbClr val="000000"/>
                              </a:solidFill>
                              <a:latin typeface="Cambria Math" panose="02040503050406030204" pitchFamily="18" charset="0"/>
                            </a:rPr>
                            <m:t>1</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𝑌</m:t>
                          </m:r>
                        </m:e>
                      </m:acc>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1">
                              <a:solidFill>
                                <a:srgbClr val="000000"/>
                              </a:solidFill>
                              <a:latin typeface="Cambria Math" panose="02040503050406030204" pitchFamily="18" charset="0"/>
                            </a:rPr>
                            <m:t>2</m:t>
                          </m:r>
                        </m:sub>
                      </m:sSub>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𝛽</m:t>
                          </m:r>
                        </m:e>
                        <m:sub>
                          <m:r>
                            <a:rPr lang="ru-RU" sz="2400" i="1">
                              <a:solidFill>
                                <a:srgbClr val="000000"/>
                              </a:solidFill>
                              <a:latin typeface="Cambria Math" panose="02040503050406030204" pitchFamily="18" charset="0"/>
                            </a:rPr>
                            <m:t>1</m:t>
                          </m:r>
                        </m:sub>
                      </m:sSub>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𝛽</m:t>
                          </m:r>
                        </m:e>
                        <m:sub>
                          <m:r>
                            <a:rPr lang="ru-RU" sz="2400" i="1">
                              <a:solidFill>
                                <a:srgbClr val="000000"/>
                              </a:solidFill>
                              <a:latin typeface="Cambria Math" panose="02040503050406030204" pitchFamily="18" charset="0"/>
                            </a:rPr>
                            <m:t>2</m:t>
                          </m:r>
                        </m:sub>
                      </m:sSub>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𝑢</m:t>
                          </m:r>
                        </m:e>
                      </m:acc>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𝛽</m:t>
                          </m:r>
                        </m:e>
                        <m:sub>
                          <m:r>
                            <a:rPr lang="ru-RU" sz="2400" i="1">
                              <a:solidFill>
                                <a:srgbClr val="000000"/>
                              </a:solidFill>
                              <a:latin typeface="Cambria Math" panose="02040503050406030204" pitchFamily="18" charset="0"/>
                            </a:rPr>
                            <m:t>2</m:t>
                          </m:r>
                        </m:sub>
                      </m:sSub>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𝑎</m:t>
                          </m:r>
                        </m:e>
                        <m:sub>
                          <m:r>
                            <a:rPr lang="ru-RU" sz="2400" i="1">
                              <a:solidFill>
                                <a:srgbClr val="000000"/>
                              </a:solidFill>
                              <a:latin typeface="Cambria Math" panose="02040503050406030204" pitchFamily="18" charset="0"/>
                            </a:rPr>
                            <m:t>𝑖</m:t>
                          </m:r>
                        </m:sub>
                      </m:sSub>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𝑢</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oMath>
                    <m:oMath xmlns:m="http://schemas.openxmlformats.org/officeDocument/2006/math">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𝛽</m:t>
                          </m:r>
                        </m:e>
                        <m:sub>
                          <m:r>
                            <a:rPr lang="ru-RU" sz="2400" i="1">
                              <a:solidFill>
                                <a:srgbClr val="000000"/>
                              </a:solidFill>
                              <a:latin typeface="Cambria Math" panose="02040503050406030204" pitchFamily="18" charset="0"/>
                            </a:rPr>
                            <m:t>1</m:t>
                          </m:r>
                        </m:sub>
                      </m:sSub>
                      <m:r>
                        <a:rPr lang="ru-RU" sz="2400" i="1">
                          <a:solidFill>
                            <a:srgbClr val="000000"/>
                          </a:solidFill>
                          <a:latin typeface="Cambria Math" panose="02040503050406030204" pitchFamily="18" charset="0"/>
                        </a:rPr>
                        <m:t>+</m:t>
                      </m:r>
                      <m:f>
                        <m:fPr>
                          <m:ctrlPr>
                            <a:rPr lang="ru-RU" sz="2400" i="1">
                              <a:solidFill>
                                <a:srgbClr val="000000"/>
                              </a:solidFill>
                              <a:latin typeface="Cambria Math" panose="02040503050406030204" pitchFamily="18" charset="0"/>
                            </a:rPr>
                          </m:ctrlPr>
                        </m:fPr>
                        <m:num>
                          <m:r>
                            <a:rPr lang="ru-RU" sz="2400" i="1">
                              <a:solidFill>
                                <a:srgbClr val="000000"/>
                              </a:solidFill>
                              <a:latin typeface="Cambria Math" panose="02040503050406030204" pitchFamily="18" charset="0"/>
                            </a:rPr>
                            <m:t>1</m:t>
                          </m:r>
                        </m:num>
                        <m:den>
                          <m:r>
                            <a:rPr lang="ru-RU" sz="2400" i="1">
                              <a:solidFill>
                                <a:srgbClr val="000000"/>
                              </a:solidFill>
                              <a:latin typeface="Cambria Math" panose="02040503050406030204" pitchFamily="18" charset="0"/>
                            </a:rPr>
                            <m:t>𝑛</m:t>
                          </m:r>
                        </m:den>
                      </m:f>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𝑢</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𝑎</m:t>
                          </m:r>
                        </m:e>
                        <m:sub>
                          <m:r>
                            <a:rPr lang="ru-RU" sz="2400" i="1">
                              <a:solidFill>
                                <a:srgbClr val="000000"/>
                              </a:solidFill>
                              <a:latin typeface="Cambria Math" panose="02040503050406030204" pitchFamily="18" charset="0"/>
                            </a:rPr>
                            <m:t>𝑖</m:t>
                          </m:r>
                        </m:sub>
                      </m:sSub>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𝑢</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𝛽</m:t>
                          </m:r>
                        </m:e>
                        <m:sub>
                          <m:r>
                            <a:rPr lang="ru-RU" sz="2400" i="1">
                              <a:solidFill>
                                <a:srgbClr val="000000"/>
                              </a:solidFill>
                              <a:latin typeface="Cambria Math" panose="02040503050406030204" pitchFamily="18" charset="0"/>
                            </a:rPr>
                            <m:t>1</m:t>
                          </m:r>
                        </m:sub>
                      </m:sSub>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𝑐</m:t>
                          </m:r>
                        </m:e>
                        <m:sub>
                          <m:r>
                            <a:rPr lang="ru-RU" sz="2400" i="1">
                              <a:solidFill>
                                <a:srgbClr val="000000"/>
                              </a:solidFill>
                              <a:latin typeface="Cambria Math" panose="02040503050406030204" pitchFamily="18" charset="0"/>
                            </a:rPr>
                            <m:t>𝑖</m:t>
                          </m:r>
                        </m:sub>
                      </m:sSub>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𝑢</m:t>
                          </m:r>
                        </m:e>
                        <m:sub>
                          <m:r>
                            <a:rPr lang="ru-RU" sz="2400" i="1">
                              <a:solidFill>
                                <a:srgbClr val="000000"/>
                              </a:solidFill>
                              <a:latin typeface="Cambria Math" panose="02040503050406030204" pitchFamily="18" charset="0"/>
                            </a:rPr>
                            <m:t>𝑖</m:t>
                          </m:r>
                        </m:sub>
                      </m:sSub>
                    </m:oMath>
                  </m:oMathPara>
                </a14:m>
                <a:endParaRPr lang="ru-RU" sz="2400" dirty="0"/>
              </a:p>
            </p:txBody>
          </p:sp>
        </mc:Choice>
        <mc:Fallback xmlns="">
          <p:sp>
            <p:nvSpPr>
              <p:cNvPr id="11280" name="Объект 1">
                <a:extLst>
                  <a:ext uri="{FF2B5EF4-FFF2-40B4-BE49-F238E27FC236}">
                    <a16:creationId xmlns:a16="http://schemas.microsoft.com/office/drawing/2014/main" id="{C9B7CCDF-619C-4359-A69B-806FC6368720}"/>
                  </a:ext>
                </a:extLst>
              </p:cNvPr>
              <p:cNvSpPr txBox="1">
                <a:spLocks noRot="1" noChangeAspect="1" noMove="1" noResize="1" noEditPoints="1" noAdjustHandles="1" noChangeArrowheads="1" noChangeShapeType="1" noTextEdit="1"/>
              </p:cNvSpPr>
              <p:nvPr/>
            </p:nvSpPr>
            <p:spPr bwMode="auto">
              <a:xfrm>
                <a:off x="2016444" y="765175"/>
                <a:ext cx="7760969" cy="1175578"/>
              </a:xfrm>
              <a:prstGeom prst="rect">
                <a:avLst/>
              </a:prstGeom>
              <a:blipFill>
                <a:blip r:embed="rId9"/>
                <a:stretch>
                  <a:fillRect/>
                </a:stretch>
              </a:blipFill>
              <a:ln>
                <a:noFill/>
              </a:ln>
            </p:spPr>
            <p:txBody>
              <a:bodyPr/>
              <a:lstStyle/>
              <a:p>
                <a:r>
                  <a:rPr lang="ru-RU">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2">
            <a:extLst>
              <a:ext uri="{FF2B5EF4-FFF2-40B4-BE49-F238E27FC236}">
                <a16:creationId xmlns:a16="http://schemas.microsoft.com/office/drawing/2014/main" id="{66616D65-1456-46C5-859E-B140C349F334}"/>
              </a:ext>
            </a:extLst>
          </p:cNvPr>
          <p:cNvSpPr txBox="1">
            <a:spLocks noChangeArrowheads="1"/>
          </p:cNvSpPr>
          <p:nvPr/>
        </p:nvSpPr>
        <p:spPr bwMode="auto">
          <a:xfrm>
            <a:off x="1919289" y="5589588"/>
            <a:ext cx="8497887"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endParaRPr lang="en-GB" altLang="ru-RU" sz="1800" b="1" baseline="30000"/>
          </a:p>
        </p:txBody>
      </p:sp>
      <p:sp>
        <p:nvSpPr>
          <p:cNvPr id="14" name="Rectangle 4">
            <a:extLst>
              <a:ext uri="{FF2B5EF4-FFF2-40B4-BE49-F238E27FC236}">
                <a16:creationId xmlns:a16="http://schemas.microsoft.com/office/drawing/2014/main" id="{E803FB84-5E6A-40AC-A255-C0B36416320D}"/>
              </a:ext>
            </a:extLst>
          </p:cNvPr>
          <p:cNvSpPr>
            <a:spLocks noChangeArrowheads="1"/>
          </p:cNvSpPr>
          <p:nvPr/>
        </p:nvSpPr>
        <p:spPr bwMode="auto">
          <a:xfrm>
            <a:off x="1524000" y="-1"/>
            <a:ext cx="9144000" cy="432000"/>
          </a:xfrm>
          <a:prstGeom prst="rect">
            <a:avLst/>
          </a:prstGeom>
          <a:solidFill>
            <a:srgbClr val="EAEAEA"/>
          </a:solidFill>
          <a:ln>
            <a:noFill/>
          </a:ln>
          <a:effectLst>
            <a:innerShdw blurRad="114300">
              <a:prstClr val="black"/>
            </a:innerShdw>
          </a:effectLst>
        </p:spPr>
        <p:txBody>
          <a:bodyPr/>
          <a:lstStyle/>
          <a:p>
            <a:pPr eaLnBrk="0" hangingPunct="0">
              <a:defRPr/>
            </a:pPr>
            <a:endParaRPr lang="en-GB" sz="1400">
              <a:latin typeface="Arial" charset="0"/>
            </a:endParaRPr>
          </a:p>
        </p:txBody>
      </p:sp>
      <p:sp>
        <p:nvSpPr>
          <p:cNvPr id="12294" name="Text Box 19">
            <a:extLst>
              <a:ext uri="{FF2B5EF4-FFF2-40B4-BE49-F238E27FC236}">
                <a16:creationId xmlns:a16="http://schemas.microsoft.com/office/drawing/2014/main" id="{26B24A82-167D-4055-8C55-E3C0871AD7FB}"/>
              </a:ext>
            </a:extLst>
          </p:cNvPr>
          <p:cNvSpPr txBox="1">
            <a:spLocks noChangeArrowheads="1"/>
          </p:cNvSpPr>
          <p:nvPr/>
        </p:nvSpPr>
        <p:spPr bwMode="auto">
          <a:xfrm>
            <a:off x="1825625" y="25400"/>
            <a:ext cx="8528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GB" altLang="ru-RU" sz="1800" b="1"/>
              <a:t>GAUSS-MARKOV THEOREM</a:t>
            </a:r>
            <a:endParaRPr lang="en-GB" altLang="ru-RU" sz="160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12295" name="Rectangle 22">
                <a:extLst>
                  <a:ext uri="{FF2B5EF4-FFF2-40B4-BE49-F238E27FC236}">
                    <a16:creationId xmlns:a16="http://schemas.microsoft.com/office/drawing/2014/main" id="{0EA205E9-92E4-4E8F-85C0-12E11D653DB4}"/>
                  </a:ext>
                </a:extLst>
              </p:cNvPr>
              <p:cNvSpPr>
                <a:spLocks noChangeArrowheads="1"/>
              </p:cNvSpPr>
              <p:nvPr/>
            </p:nvSpPr>
            <p:spPr bwMode="auto">
              <a:xfrm>
                <a:off x="1703388" y="575140"/>
                <a:ext cx="8742521" cy="100713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ru-RU" sz="1800" b="1" dirty="0"/>
                  <a:t>Gauss–Markov theorem states that, provided that the assumptions of Model A</a:t>
                </a:r>
              </a:p>
              <a:p>
                <a:pPr eaLnBrk="1" hangingPunct="1">
                  <a:spcBef>
                    <a:spcPct val="0"/>
                  </a:spcBef>
                  <a:buFontTx/>
                  <a:buNone/>
                </a:pPr>
                <a:r>
                  <a:rPr lang="en-US" altLang="ru-RU" sz="1800" b="1" dirty="0"/>
                  <a:t>are satisfied, the OLS estimators are BLUE: best (most efficient) linear </a:t>
                </a:r>
              </a:p>
              <a:p>
                <a:pPr eaLnBrk="1" hangingPunct="1">
                  <a:spcBef>
                    <a:spcPct val="0"/>
                  </a:spcBef>
                  <a:buFontTx/>
                  <a:buNone/>
                </a:pPr>
                <a:r>
                  <a:rPr lang="en-US" altLang="ru-RU" sz="1800" b="1" dirty="0"/>
                  <a:t>(combinations of the</a:t>
                </a:r>
                <a:r>
                  <a:rPr lang="ru-RU" altLang="ru-RU" sz="1800" b="1" dirty="0"/>
                  <a:t> </a:t>
                </a:r>
                <a14:m>
                  <m:oMath xmlns:m="http://schemas.openxmlformats.org/officeDocument/2006/math">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𝑌</m:t>
                        </m:r>
                      </m:e>
                      <m:sub>
                        <m:r>
                          <a:rPr lang="ru-RU" sz="2400" i="1">
                            <a:solidFill>
                              <a:srgbClr val="000000"/>
                            </a:solidFill>
                            <a:latin typeface="Cambria Math" panose="02040503050406030204" pitchFamily="18" charset="0"/>
                          </a:rPr>
                          <m:t>𝑖</m:t>
                        </m:r>
                      </m:sub>
                    </m:sSub>
                  </m:oMath>
                </a14:m>
                <a:r>
                  <a:rPr lang="en-US" altLang="ru-RU" sz="1800" b="1" dirty="0"/>
                  <a:t>) unbiased estimators of the regression parameters.  </a:t>
                </a:r>
              </a:p>
            </p:txBody>
          </p:sp>
        </mc:Choice>
        <mc:Fallback xmlns="">
          <p:sp>
            <p:nvSpPr>
              <p:cNvPr id="12295" name="Rectangle 22">
                <a:extLst>
                  <a:ext uri="{FF2B5EF4-FFF2-40B4-BE49-F238E27FC236}">
                    <a16:creationId xmlns:a16="http://schemas.microsoft.com/office/drawing/2014/main" id="{0EA205E9-92E4-4E8F-85C0-12E11D653DB4}"/>
                  </a:ext>
                </a:extLst>
              </p:cNvPr>
              <p:cNvSpPr>
                <a:spLocks noRot="1" noChangeAspect="1" noMove="1" noResize="1" noEditPoints="1" noAdjustHandles="1" noChangeArrowheads="1" noChangeShapeType="1" noTextEdit="1"/>
              </p:cNvSpPr>
              <p:nvPr/>
            </p:nvSpPr>
            <p:spPr bwMode="auto">
              <a:xfrm>
                <a:off x="1703388" y="575140"/>
                <a:ext cx="8742521" cy="1007135"/>
              </a:xfrm>
              <a:prstGeom prst="rect">
                <a:avLst/>
              </a:prstGeom>
              <a:blipFill>
                <a:blip r:embed="rId3"/>
                <a:stretch>
                  <a:fillRect l="-557" t="-2410" b="-783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a:noFill/>
                  </a:rPr>
                  <a:t> </a:t>
                </a:r>
              </a:p>
            </p:txBody>
          </p:sp>
        </mc:Fallback>
      </mc:AlternateContent>
      <p:sp>
        <p:nvSpPr>
          <p:cNvPr id="12296" name="Rectangle 24">
            <a:extLst>
              <a:ext uri="{FF2B5EF4-FFF2-40B4-BE49-F238E27FC236}">
                <a16:creationId xmlns:a16="http://schemas.microsoft.com/office/drawing/2014/main" id="{6FAD3212-31AA-4109-A436-4FE8F11FC7A5}"/>
              </a:ext>
            </a:extLst>
          </p:cNvPr>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mc:AlternateContent xmlns:mc="http://schemas.openxmlformats.org/markup-compatibility/2006" xmlns:a14="http://schemas.microsoft.com/office/drawing/2010/main">
        <mc:Choice Requires="a14">
          <p:sp>
            <p:nvSpPr>
              <p:cNvPr id="12297" name="Object 23">
                <a:extLst>
                  <a:ext uri="{FF2B5EF4-FFF2-40B4-BE49-F238E27FC236}">
                    <a16:creationId xmlns:a16="http://schemas.microsoft.com/office/drawing/2014/main" id="{C7705AB8-BF63-4CA0-8907-D9D9B3D8612D}"/>
                  </a:ext>
                </a:extLst>
              </p:cNvPr>
              <p:cNvSpPr txBox="1"/>
              <p:nvPr/>
            </p:nvSpPr>
            <p:spPr bwMode="auto">
              <a:xfrm>
                <a:off x="3503613" y="1482725"/>
                <a:ext cx="1935162" cy="1065213"/>
              </a:xfrm>
              <a:prstGeom prst="rect">
                <a:avLst/>
              </a:prstGeom>
              <a:noFill/>
              <a:ln>
                <a:noFill/>
              </a:ln>
            </p:spPr>
            <p:txBody>
              <a:bodyPr>
                <a:normAutofit fontScale="92500"/>
              </a:bodyPr>
              <a:lstStyle/>
              <a:p>
                <a:pPr/>
                <a14:m>
                  <m:oMathPara xmlns:m="http://schemas.openxmlformats.org/officeDocument/2006/math">
                    <m:oMathParaPr>
                      <m:jc m:val="centerGroup"/>
                    </m:oMathParaPr>
                    <m:oMath xmlns:m="http://schemas.openxmlformats.org/officeDocument/2006/math">
                      <m:sSub>
                        <m:sSubPr>
                          <m:ctrlPr>
                            <a:rPr lang="ru-RU" sz="2400" i="1">
                              <a:solidFill>
                                <a:srgbClr val="000000"/>
                              </a:solidFill>
                              <a:latin typeface="Cambria Math" panose="02040503050406030204" pitchFamily="18" charset="0"/>
                            </a:rPr>
                          </m:ctrlPr>
                        </m:sSub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1">
                              <a:solidFill>
                                <a:srgbClr val="000000"/>
                              </a:solidFill>
                              <a:latin typeface="Cambria Math" panose="02040503050406030204" pitchFamily="18" charset="0"/>
                            </a:rPr>
                            <m:t>2</m:t>
                          </m:r>
                        </m:sub>
                      </m:sSub>
                      <m:r>
                        <a:rPr lang="ru-RU" sz="2400" i="1">
                          <a:solidFill>
                            <a:srgbClr val="000000"/>
                          </a:solidFill>
                          <a:latin typeface="Cambria Math" panose="02040503050406030204" pitchFamily="18" charset="0"/>
                        </a:rPr>
                        <m:t>=</m:t>
                      </m:r>
                      <m:nary>
                        <m:naryPr>
                          <m:chr m:val="∑"/>
                          <m:ctrlPr>
                            <a:rPr lang="ru-RU" sz="2400" i="1">
                              <a:solidFill>
                                <a:srgbClr val="000000"/>
                              </a:solidFill>
                              <a:latin typeface="Cambria Math" panose="02040503050406030204" pitchFamily="18" charset="0"/>
                            </a:rPr>
                          </m:ctrlPr>
                        </m:naryPr>
                        <m:sub>
                          <m:r>
                            <a:rPr lang="ru-RU" sz="2400" i="1">
                              <a:solidFill>
                                <a:srgbClr val="000000"/>
                              </a:solidFill>
                              <a:latin typeface="Cambria Math" panose="02040503050406030204" pitchFamily="18" charset="0"/>
                            </a:rPr>
                            <m:t>𝑖</m:t>
                          </m:r>
                          <m:r>
                            <a:rPr lang="ru-RU" sz="2400" i="1">
                              <a:solidFill>
                                <a:srgbClr val="000000"/>
                              </a:solidFill>
                              <a:latin typeface="Cambria Math" panose="02040503050406030204" pitchFamily="18" charset="0"/>
                            </a:rPr>
                            <m:t>=1</m:t>
                          </m:r>
                        </m:sub>
                        <m:sup>
                          <m:r>
                            <a:rPr lang="ru-RU" sz="2400" i="1">
                              <a:solidFill>
                                <a:srgbClr val="000000"/>
                              </a:solidFill>
                              <a:latin typeface="Cambria Math" panose="02040503050406030204" pitchFamily="18" charset="0"/>
                            </a:rPr>
                            <m:t>𝑛</m:t>
                          </m:r>
                        </m:sup>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𝑔</m:t>
                              </m:r>
                            </m:e>
                            <m:sub>
                              <m:r>
                                <a:rPr lang="ru-RU" sz="2400" i="1">
                                  <a:solidFill>
                                    <a:srgbClr val="000000"/>
                                  </a:solidFill>
                                  <a:latin typeface="Cambria Math" panose="02040503050406030204" pitchFamily="18" charset="0"/>
                                </a:rPr>
                                <m:t>𝑖</m:t>
                              </m:r>
                            </m:sub>
                          </m:sSub>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𝑌</m:t>
                              </m:r>
                            </m:e>
                            <m:sub>
                              <m:r>
                                <a:rPr lang="ru-RU" sz="2400" i="1">
                                  <a:solidFill>
                                    <a:srgbClr val="000000"/>
                                  </a:solidFill>
                                  <a:latin typeface="Cambria Math" panose="02040503050406030204" pitchFamily="18" charset="0"/>
                                </a:rPr>
                                <m:t>𝑖</m:t>
                              </m:r>
                            </m:sub>
                          </m:sSub>
                        </m:e>
                      </m:nary>
                    </m:oMath>
                  </m:oMathPara>
                </a14:m>
                <a:endParaRPr lang="ru-RU" sz="2400" dirty="0"/>
              </a:p>
            </p:txBody>
          </p:sp>
        </mc:Choice>
        <mc:Fallback xmlns="">
          <p:sp>
            <p:nvSpPr>
              <p:cNvPr id="12297" name="Object 23">
                <a:extLst>
                  <a:ext uri="{FF2B5EF4-FFF2-40B4-BE49-F238E27FC236}">
                    <a16:creationId xmlns:a16="http://schemas.microsoft.com/office/drawing/2014/main" id="{C7705AB8-BF63-4CA0-8907-D9D9B3D8612D}"/>
                  </a:ext>
                </a:extLst>
              </p:cNvPr>
              <p:cNvSpPr txBox="1">
                <a:spLocks noRot="1" noChangeAspect="1" noMove="1" noResize="1" noEditPoints="1" noAdjustHandles="1" noChangeArrowheads="1" noChangeShapeType="1" noTextEdit="1"/>
              </p:cNvSpPr>
              <p:nvPr/>
            </p:nvSpPr>
            <p:spPr bwMode="auto">
              <a:xfrm>
                <a:off x="3503613" y="1482725"/>
                <a:ext cx="1935162" cy="1065213"/>
              </a:xfrm>
              <a:prstGeom prst="rect">
                <a:avLst/>
              </a:prstGeom>
              <a:blipFill>
                <a:blip r:embed="rId4"/>
                <a:stretch>
                  <a:fillRect/>
                </a:stretch>
              </a:blipFill>
              <a:ln>
                <a:noFill/>
              </a:ln>
            </p:spPr>
            <p:txBody>
              <a:bodyPr/>
              <a:lstStyle/>
              <a:p>
                <a:r>
                  <a:rPr lang="ru-RU">
                    <a:noFill/>
                  </a:rPr>
                  <a:t> </a:t>
                </a:r>
              </a:p>
            </p:txBody>
          </p:sp>
        </mc:Fallback>
      </mc:AlternateContent>
      <p:sp>
        <p:nvSpPr>
          <p:cNvPr id="12298" name="Rectangle 26">
            <a:extLst>
              <a:ext uri="{FF2B5EF4-FFF2-40B4-BE49-F238E27FC236}">
                <a16:creationId xmlns:a16="http://schemas.microsoft.com/office/drawing/2014/main" id="{7BD2563E-930F-4A06-B00E-B96834779F5C}"/>
              </a:ext>
            </a:extLst>
          </p:cNvPr>
          <p:cNvSpPr>
            <a:spLocks noChangeArrowheads="1"/>
          </p:cNvSpPr>
          <p:nvPr/>
        </p:nvSpPr>
        <p:spPr bwMode="auto">
          <a:xfrm>
            <a:off x="1524001"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mc:AlternateContent xmlns:mc="http://schemas.openxmlformats.org/markup-compatibility/2006" xmlns:a14="http://schemas.microsoft.com/office/drawing/2010/main">
        <mc:Choice Requires="a14">
          <p:sp>
            <p:nvSpPr>
              <p:cNvPr id="12299" name="Object 25">
                <a:extLst>
                  <a:ext uri="{FF2B5EF4-FFF2-40B4-BE49-F238E27FC236}">
                    <a16:creationId xmlns:a16="http://schemas.microsoft.com/office/drawing/2014/main" id="{C17EBA64-1568-4B1E-AE35-908884447D7B}"/>
                  </a:ext>
                </a:extLst>
              </p:cNvPr>
              <p:cNvSpPr txBox="1"/>
              <p:nvPr/>
            </p:nvSpPr>
            <p:spPr bwMode="auto">
              <a:xfrm>
                <a:off x="1820863" y="2997200"/>
                <a:ext cx="8112125" cy="1177925"/>
              </a:xfrm>
              <a:prstGeom prst="rect">
                <a:avLst/>
              </a:prstGeom>
              <a:noFill/>
              <a:ln>
                <a:noFill/>
              </a:ln>
            </p:spPr>
            <p:txBody>
              <a:bodyPr>
                <a:normAutofit/>
              </a:bodyPr>
              <a:lstStyle/>
              <a:p>
                <a:pPr/>
                <a14:m>
                  <m:oMathPara xmlns:m="http://schemas.openxmlformats.org/officeDocument/2006/math">
                    <m:oMathParaPr>
                      <m:jc m:val="centerGroup"/>
                    </m:oMathParaPr>
                    <m:oMath xmlns:m="http://schemas.openxmlformats.org/officeDocument/2006/math">
                      <m:sSubSup>
                        <m:sSubSupPr>
                          <m:ctrlPr>
                            <a:rPr lang="ru-RU" sz="2400" i="1">
                              <a:solidFill>
                                <a:srgbClr val="000000"/>
                              </a:solidFill>
                              <a:latin typeface="Cambria Math" panose="02040503050406030204" pitchFamily="18" charset="0"/>
                            </a:rPr>
                          </m:ctrlPr>
                        </m:sSubSupPr>
                        <m:e>
                          <m:r>
                            <a:rPr lang="ru-RU" sz="2400" i="1">
                              <a:solidFill>
                                <a:srgbClr val="000000"/>
                              </a:solidFill>
                              <a:latin typeface="Cambria Math" panose="02040503050406030204" pitchFamily="18" charset="0"/>
                            </a:rPr>
                            <m:t>𝜎</m:t>
                          </m:r>
                        </m:e>
                        <m:sub>
                          <m:sSub>
                            <m:sSubPr>
                              <m:ctrlPr>
                                <a:rPr lang="ru-RU" sz="2400" i="1">
                                  <a:solidFill>
                                    <a:srgbClr val="000000"/>
                                  </a:solidFill>
                                  <a:latin typeface="Cambria Math" panose="02040503050406030204" pitchFamily="18" charset="0"/>
                                </a:rPr>
                              </m:ctrlPr>
                            </m:sSub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1">
                                  <a:solidFill>
                                    <a:srgbClr val="000000"/>
                                  </a:solidFill>
                                  <a:latin typeface="Cambria Math" panose="02040503050406030204" pitchFamily="18" charset="0"/>
                                </a:rPr>
                                <m:t>2</m:t>
                              </m:r>
                            </m:sub>
                          </m:sSub>
                        </m:sub>
                        <m:sup>
                          <m:r>
                            <a:rPr lang="ru-RU" sz="2400" i="1">
                              <a:solidFill>
                                <a:srgbClr val="000000"/>
                              </a:solidFill>
                              <a:latin typeface="Cambria Math" panose="02040503050406030204" pitchFamily="18" charset="0"/>
                            </a:rPr>
                            <m:t>2</m:t>
                          </m:r>
                        </m:sup>
                      </m:sSubSup>
                      <m:r>
                        <a:rPr lang="ru-RU" sz="2400" i="1">
                          <a:solidFill>
                            <a:srgbClr val="000000"/>
                          </a:solidFill>
                          <a:latin typeface="Cambria Math" panose="02040503050406030204" pitchFamily="18" charset="0"/>
                        </a:rPr>
                        <m:t>=</m:t>
                      </m:r>
                      <m:r>
                        <m:rPr>
                          <m:sty m:val="p"/>
                        </m:rPr>
                        <a:rPr lang="ru-RU" sz="2400" i="0">
                          <a:solidFill>
                            <a:srgbClr val="000000"/>
                          </a:solidFill>
                          <a:latin typeface="Cambria Math" panose="02040503050406030204" pitchFamily="18" charset="0"/>
                        </a:rPr>
                        <m:t>E</m:t>
                      </m:r>
                      <m:d>
                        <m:dPr>
                          <m:begChr m:val="{"/>
                          <m:endChr m:val="}"/>
                          <m:ctrlPr>
                            <a:rPr lang="ru-RU" sz="2400" i="1">
                              <a:solidFill>
                                <a:srgbClr val="000000"/>
                              </a:solidFill>
                              <a:latin typeface="Cambria Math" panose="02040503050406030204" pitchFamily="18" charset="0"/>
                            </a:rPr>
                          </m:ctrlPr>
                        </m:dPr>
                        <m:e>
                          <m:sSup>
                            <m:sSupPr>
                              <m:ctrlPr>
                                <a:rPr lang="ru-RU" sz="2400" i="1">
                                  <a:solidFill>
                                    <a:srgbClr val="000000"/>
                                  </a:solidFill>
                                  <a:latin typeface="Cambria Math" panose="02040503050406030204" pitchFamily="18" charset="0"/>
                                </a:rPr>
                              </m:ctrlPr>
                            </m:sSupPr>
                            <m:e>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1">
                                          <a:solidFill>
                                            <a:srgbClr val="000000"/>
                                          </a:solidFill>
                                          <a:latin typeface="Cambria Math" panose="02040503050406030204" pitchFamily="18" charset="0"/>
                                        </a:rPr>
                                        <m:t>2</m:t>
                                      </m:r>
                                    </m:sub>
                                  </m:sSub>
                                  <m:r>
                                    <a:rPr lang="ru-RU" sz="2400" i="1">
                                      <a:solidFill>
                                        <a:srgbClr val="000000"/>
                                      </a:solidFill>
                                      <a:latin typeface="Cambria Math" panose="02040503050406030204" pitchFamily="18" charset="0"/>
                                    </a:rPr>
                                    <m:t>−</m:t>
                                  </m:r>
                                  <m:r>
                                    <a:rPr lang="ru-RU" sz="2400" i="1">
                                      <a:solidFill>
                                        <a:srgbClr val="000000"/>
                                      </a:solidFill>
                                      <a:latin typeface="Cambria Math" panose="02040503050406030204" pitchFamily="18" charset="0"/>
                                    </a:rPr>
                                    <m:t>𝐸</m:t>
                                  </m:r>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1">
                                              <a:solidFill>
                                                <a:srgbClr val="000000"/>
                                              </a:solidFill>
                                              <a:latin typeface="Cambria Math" panose="02040503050406030204" pitchFamily="18" charset="0"/>
                                            </a:rPr>
                                            <m:t>2</m:t>
                                          </m:r>
                                        </m:sub>
                                      </m:sSub>
                                    </m:e>
                                  </m:d>
                                </m:e>
                              </m:d>
                            </m:e>
                            <m:sup>
                              <m:r>
                                <a:rPr lang="ru-RU" sz="2400" i="1">
                                  <a:solidFill>
                                    <a:srgbClr val="000000"/>
                                  </a:solidFill>
                                  <a:latin typeface="Cambria Math" panose="02040503050406030204" pitchFamily="18" charset="0"/>
                                </a:rPr>
                                <m:t>2</m:t>
                              </m:r>
                            </m:sup>
                          </m:sSup>
                        </m:e>
                      </m:d>
                      <m:r>
                        <a:rPr lang="ru-RU" sz="2400" i="1">
                          <a:solidFill>
                            <a:srgbClr val="000000"/>
                          </a:solidFill>
                          <a:latin typeface="Cambria Math" panose="02040503050406030204" pitchFamily="18" charset="0"/>
                        </a:rPr>
                        <m:t>=</m:t>
                      </m:r>
                      <m:r>
                        <m:rPr>
                          <m:sty m:val="p"/>
                        </m:rPr>
                        <a:rPr lang="ru-RU" sz="2400" i="0">
                          <a:solidFill>
                            <a:srgbClr val="000000"/>
                          </a:solidFill>
                          <a:latin typeface="Cambria Math" panose="02040503050406030204" pitchFamily="18" charset="0"/>
                        </a:rPr>
                        <m:t>E</m:t>
                      </m:r>
                      <m:d>
                        <m:dPr>
                          <m:begChr m:val="{"/>
                          <m:endChr m:val="}"/>
                          <m:ctrlPr>
                            <a:rPr lang="ru-RU" sz="2400" i="1">
                              <a:solidFill>
                                <a:srgbClr val="000000"/>
                              </a:solidFill>
                              <a:latin typeface="Cambria Math" panose="02040503050406030204" pitchFamily="18" charset="0"/>
                            </a:rPr>
                          </m:ctrlPr>
                        </m:dPr>
                        <m:e>
                          <m:nary>
                            <m:naryPr>
                              <m:chr m:val="∑"/>
                              <m:ctrlPr>
                                <a:rPr lang="ru-RU" sz="2400" i="1">
                                  <a:solidFill>
                                    <a:srgbClr val="000000"/>
                                  </a:solidFill>
                                  <a:latin typeface="Cambria Math" panose="02040503050406030204" pitchFamily="18" charset="0"/>
                                </a:rPr>
                              </m:ctrlPr>
                            </m:naryPr>
                            <m:sub>
                              <m:r>
                                <a:rPr lang="ru-RU" sz="2400" i="1">
                                  <a:solidFill>
                                    <a:srgbClr val="000000"/>
                                  </a:solidFill>
                                  <a:latin typeface="Cambria Math" panose="02040503050406030204" pitchFamily="18" charset="0"/>
                                </a:rPr>
                                <m:t>𝑖</m:t>
                              </m:r>
                              <m:r>
                                <a:rPr lang="ru-RU" sz="2400" i="1">
                                  <a:solidFill>
                                    <a:srgbClr val="000000"/>
                                  </a:solidFill>
                                  <a:latin typeface="Cambria Math" panose="02040503050406030204" pitchFamily="18" charset="0"/>
                                </a:rPr>
                                <m:t>=1</m:t>
                              </m:r>
                            </m:sub>
                            <m:sup>
                              <m:r>
                                <a:rPr lang="ru-RU" sz="2400" i="1">
                                  <a:solidFill>
                                    <a:srgbClr val="000000"/>
                                  </a:solidFill>
                                  <a:latin typeface="Cambria Math" panose="02040503050406030204" pitchFamily="18" charset="0"/>
                                </a:rPr>
                                <m:t>𝑛</m:t>
                              </m:r>
                            </m:sup>
                            <m:e>
                              <m:sSup>
                                <m:sSupPr>
                                  <m:ctrlPr>
                                    <a:rPr lang="ru-RU" sz="2400" i="1">
                                      <a:solidFill>
                                        <a:srgbClr val="000000"/>
                                      </a:solidFill>
                                      <a:latin typeface="Cambria Math" panose="02040503050406030204" pitchFamily="18" charset="0"/>
                                    </a:rPr>
                                  </m:ctrlPr>
                                </m:sSupPr>
                                <m:e>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𝑔</m:t>
                                          </m:r>
                                        </m:e>
                                        <m:sub>
                                          <m:r>
                                            <a:rPr lang="ru-RU" sz="2400" i="1">
                                              <a:solidFill>
                                                <a:srgbClr val="000000"/>
                                              </a:solidFill>
                                              <a:latin typeface="Cambria Math" panose="02040503050406030204" pitchFamily="18" charset="0"/>
                                            </a:rPr>
                                            <m:t>𝑖</m:t>
                                          </m:r>
                                        </m:sub>
                                      </m:sSub>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𝑢</m:t>
                                          </m:r>
                                        </m:e>
                                        <m:sub>
                                          <m:r>
                                            <a:rPr lang="ru-RU" sz="2400" i="1">
                                              <a:solidFill>
                                                <a:srgbClr val="000000"/>
                                              </a:solidFill>
                                              <a:latin typeface="Cambria Math" panose="02040503050406030204" pitchFamily="18" charset="0"/>
                                            </a:rPr>
                                            <m:t>𝑖</m:t>
                                          </m:r>
                                        </m:sub>
                                      </m:sSub>
                                    </m:e>
                                  </m:d>
                                </m:e>
                                <m:sup>
                                  <m:r>
                                    <a:rPr lang="ru-RU" sz="2400" i="1">
                                      <a:solidFill>
                                        <a:srgbClr val="000000"/>
                                      </a:solidFill>
                                      <a:latin typeface="Cambria Math" panose="02040503050406030204" pitchFamily="18" charset="0"/>
                                    </a:rPr>
                                    <m:t>2</m:t>
                                  </m:r>
                                </m:sup>
                              </m:sSup>
                            </m:e>
                          </m:nary>
                        </m:e>
                      </m:d>
                      <m:r>
                        <a:rPr lang="ru-RU" sz="2400" i="1">
                          <a:solidFill>
                            <a:srgbClr val="000000"/>
                          </a:solidFill>
                          <a:latin typeface="Cambria Math" panose="02040503050406030204" pitchFamily="18" charset="0"/>
                        </a:rPr>
                        <m:t>=</m:t>
                      </m:r>
                      <m:sSubSup>
                        <m:sSubSupPr>
                          <m:ctrlPr>
                            <a:rPr lang="ru-RU" sz="2400" i="1">
                              <a:solidFill>
                                <a:srgbClr val="000000"/>
                              </a:solidFill>
                              <a:latin typeface="Cambria Math" panose="02040503050406030204" pitchFamily="18" charset="0"/>
                            </a:rPr>
                          </m:ctrlPr>
                        </m:sSubSupPr>
                        <m:e>
                          <m:r>
                            <a:rPr lang="ru-RU" sz="2400" i="1">
                              <a:solidFill>
                                <a:srgbClr val="000000"/>
                              </a:solidFill>
                              <a:latin typeface="Cambria Math" panose="02040503050406030204" pitchFamily="18" charset="0"/>
                            </a:rPr>
                            <m:t>𝜎</m:t>
                          </m:r>
                        </m:e>
                        <m:sub>
                          <m:r>
                            <a:rPr lang="ru-RU" sz="2400" i="1">
                              <a:solidFill>
                                <a:srgbClr val="000000"/>
                              </a:solidFill>
                              <a:latin typeface="Cambria Math" panose="02040503050406030204" pitchFamily="18" charset="0"/>
                            </a:rPr>
                            <m:t>𝑢</m:t>
                          </m:r>
                        </m:sub>
                        <m:sup>
                          <m:r>
                            <a:rPr lang="ru-RU" sz="2400" i="1">
                              <a:solidFill>
                                <a:srgbClr val="000000"/>
                              </a:solidFill>
                              <a:latin typeface="Cambria Math" panose="02040503050406030204" pitchFamily="18" charset="0"/>
                            </a:rPr>
                            <m:t>2</m:t>
                          </m:r>
                        </m:sup>
                      </m:sSubSup>
                      <m:nary>
                        <m:naryPr>
                          <m:chr m:val="∑"/>
                          <m:ctrlPr>
                            <a:rPr lang="ru-RU" sz="2400" i="1">
                              <a:solidFill>
                                <a:srgbClr val="000000"/>
                              </a:solidFill>
                              <a:latin typeface="Cambria Math" panose="02040503050406030204" pitchFamily="18" charset="0"/>
                            </a:rPr>
                          </m:ctrlPr>
                        </m:naryPr>
                        <m:sub>
                          <m:r>
                            <a:rPr lang="ru-RU" sz="2400" i="1">
                              <a:solidFill>
                                <a:srgbClr val="000000"/>
                              </a:solidFill>
                              <a:latin typeface="Cambria Math" panose="02040503050406030204" pitchFamily="18" charset="0"/>
                            </a:rPr>
                            <m:t>𝑖</m:t>
                          </m:r>
                          <m:r>
                            <a:rPr lang="ru-RU" sz="2400" i="1">
                              <a:solidFill>
                                <a:srgbClr val="000000"/>
                              </a:solidFill>
                              <a:latin typeface="Cambria Math" panose="02040503050406030204" pitchFamily="18" charset="0"/>
                            </a:rPr>
                            <m:t>=1</m:t>
                          </m:r>
                        </m:sub>
                        <m:sup>
                          <m:r>
                            <a:rPr lang="ru-RU" sz="2400" i="1">
                              <a:solidFill>
                                <a:srgbClr val="000000"/>
                              </a:solidFill>
                              <a:latin typeface="Cambria Math" panose="02040503050406030204" pitchFamily="18" charset="0"/>
                            </a:rPr>
                            <m:t>𝑛</m:t>
                          </m:r>
                        </m:sup>
                        <m:e>
                          <m:sSubSup>
                            <m:sSubSupPr>
                              <m:ctrlPr>
                                <a:rPr lang="ru-RU" sz="2400" i="1">
                                  <a:solidFill>
                                    <a:srgbClr val="000000"/>
                                  </a:solidFill>
                                  <a:latin typeface="Cambria Math" panose="02040503050406030204" pitchFamily="18" charset="0"/>
                                </a:rPr>
                              </m:ctrlPr>
                            </m:sSubSupPr>
                            <m:e>
                              <m:r>
                                <a:rPr lang="ru-RU" sz="2400" i="1">
                                  <a:solidFill>
                                    <a:srgbClr val="000000"/>
                                  </a:solidFill>
                                  <a:latin typeface="Cambria Math" panose="02040503050406030204" pitchFamily="18" charset="0"/>
                                </a:rPr>
                                <m:t>𝑔</m:t>
                              </m:r>
                            </m:e>
                            <m:sub>
                              <m:r>
                                <a:rPr lang="ru-RU" sz="2400" i="1">
                                  <a:solidFill>
                                    <a:srgbClr val="000000"/>
                                  </a:solidFill>
                                  <a:latin typeface="Cambria Math" panose="02040503050406030204" pitchFamily="18" charset="0"/>
                                </a:rPr>
                                <m:t>𝑖</m:t>
                              </m:r>
                            </m:sub>
                            <m:sup>
                              <m:r>
                                <a:rPr lang="ru-RU" sz="2400" i="1">
                                  <a:solidFill>
                                    <a:srgbClr val="000000"/>
                                  </a:solidFill>
                                  <a:latin typeface="Cambria Math" panose="02040503050406030204" pitchFamily="18" charset="0"/>
                                </a:rPr>
                                <m:t>2</m:t>
                              </m:r>
                            </m:sup>
                          </m:sSubSup>
                        </m:e>
                      </m:nary>
                      <m:r>
                        <a:rPr lang="ru-RU" sz="2400" i="1">
                          <a:solidFill>
                            <a:srgbClr val="000000"/>
                          </a:solidFill>
                          <a:latin typeface="Cambria Math" panose="02040503050406030204" pitchFamily="18" charset="0"/>
                        </a:rPr>
                        <m:t>=</m:t>
                      </m:r>
                    </m:oMath>
                  </m:oMathPara>
                </a14:m>
                <a:endParaRPr lang="ru-RU" sz="2400" dirty="0"/>
              </a:p>
            </p:txBody>
          </p:sp>
        </mc:Choice>
        <mc:Fallback xmlns="">
          <p:sp>
            <p:nvSpPr>
              <p:cNvPr id="12299" name="Object 25">
                <a:extLst>
                  <a:ext uri="{FF2B5EF4-FFF2-40B4-BE49-F238E27FC236}">
                    <a16:creationId xmlns:a16="http://schemas.microsoft.com/office/drawing/2014/main" id="{C17EBA64-1568-4B1E-AE35-908884447D7B}"/>
                  </a:ext>
                </a:extLst>
              </p:cNvPr>
              <p:cNvSpPr txBox="1">
                <a:spLocks noRot="1" noChangeAspect="1" noMove="1" noResize="1" noEditPoints="1" noAdjustHandles="1" noChangeArrowheads="1" noChangeShapeType="1" noTextEdit="1"/>
              </p:cNvSpPr>
              <p:nvPr/>
            </p:nvSpPr>
            <p:spPr bwMode="auto">
              <a:xfrm>
                <a:off x="1820863" y="2997200"/>
                <a:ext cx="8112125" cy="1177925"/>
              </a:xfrm>
              <a:prstGeom prst="rect">
                <a:avLst/>
              </a:prstGeom>
              <a:blipFill>
                <a:blip r:embed="rId5"/>
                <a:stretch>
                  <a:fillRect/>
                </a:stretch>
              </a:blipFill>
              <a:ln>
                <a:noFill/>
              </a:ln>
            </p:spPr>
            <p:txBody>
              <a:bodyPr/>
              <a:lstStyle/>
              <a:p>
                <a:r>
                  <a:rPr lang="ru-RU">
                    <a:noFill/>
                  </a:rPr>
                  <a:t> </a:t>
                </a:r>
              </a:p>
            </p:txBody>
          </p:sp>
        </mc:Fallback>
      </mc:AlternateContent>
      <p:sp>
        <p:nvSpPr>
          <p:cNvPr id="12300" name="Rectangle 28">
            <a:extLst>
              <a:ext uri="{FF2B5EF4-FFF2-40B4-BE49-F238E27FC236}">
                <a16:creationId xmlns:a16="http://schemas.microsoft.com/office/drawing/2014/main" id="{35B399F7-C0AB-47F4-9166-DAB25469B9DF}"/>
              </a:ext>
            </a:extLst>
          </p:cNvPr>
          <p:cNvSpPr>
            <a:spLocks noChangeArrowheads="1"/>
          </p:cNvSpPr>
          <p:nvPr/>
        </p:nvSpPr>
        <p:spPr bwMode="auto">
          <a:xfrm>
            <a:off x="1524001"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mc:AlternateContent xmlns:mc="http://schemas.openxmlformats.org/markup-compatibility/2006" xmlns:a14="http://schemas.microsoft.com/office/drawing/2010/main">
        <mc:Choice Requires="a14">
          <p:sp>
            <p:nvSpPr>
              <p:cNvPr id="12301" name="Object 27">
                <a:extLst>
                  <a:ext uri="{FF2B5EF4-FFF2-40B4-BE49-F238E27FC236}">
                    <a16:creationId xmlns:a16="http://schemas.microsoft.com/office/drawing/2014/main" id="{176E1F03-9073-4B22-81E6-5CF8B3F7EE66}"/>
                  </a:ext>
                </a:extLst>
              </p:cNvPr>
              <p:cNvSpPr txBox="1"/>
              <p:nvPr/>
            </p:nvSpPr>
            <p:spPr bwMode="auto">
              <a:xfrm>
                <a:off x="1992313" y="4076700"/>
                <a:ext cx="7777162" cy="2481263"/>
              </a:xfrm>
              <a:prstGeom prst="rect">
                <a:avLst/>
              </a:prstGeom>
              <a:noFill/>
              <a:ln>
                <a:noFill/>
              </a:ln>
            </p:spPr>
            <p:txBody>
              <a:bodyPr>
                <a:normAutofit/>
              </a:bodyPr>
              <a:lstStyle/>
              <a:p>
                <a:pPr/>
                <a14:m>
                  <m:oMathPara xmlns:m="http://schemas.openxmlformats.org/officeDocument/2006/math">
                    <m:oMathParaPr>
                      <m:jc m:val="centerGroup"/>
                    </m:oMathParaPr>
                    <m:oMath xmlns:m="http://schemas.openxmlformats.org/officeDocument/2006/math">
                      <m:r>
                        <a:rPr lang="ru-RU" sz="2400" i="1" smtClean="0">
                          <a:solidFill>
                            <a:srgbClr val="000000"/>
                          </a:solidFill>
                          <a:latin typeface="Cambria Math" panose="02040503050406030204" pitchFamily="18" charset="0"/>
                        </a:rPr>
                        <m:t>=</m:t>
                      </m:r>
                      <m:sSubSup>
                        <m:sSubSupPr>
                          <m:ctrlPr>
                            <a:rPr lang="ru-RU" sz="2400" i="1">
                              <a:solidFill>
                                <a:srgbClr val="000000"/>
                              </a:solidFill>
                              <a:latin typeface="Cambria Math" panose="02040503050406030204" pitchFamily="18" charset="0"/>
                            </a:rPr>
                          </m:ctrlPr>
                        </m:sSubSupPr>
                        <m:e>
                          <m:r>
                            <a:rPr lang="ru-RU" sz="2400" i="1">
                              <a:solidFill>
                                <a:srgbClr val="000000"/>
                              </a:solidFill>
                              <a:latin typeface="Cambria Math" panose="02040503050406030204" pitchFamily="18" charset="0"/>
                            </a:rPr>
                            <m:t>𝜎</m:t>
                          </m:r>
                        </m:e>
                        <m:sub>
                          <m:r>
                            <a:rPr lang="ru-RU" sz="2400" i="1">
                              <a:solidFill>
                                <a:srgbClr val="000000"/>
                              </a:solidFill>
                              <a:latin typeface="Cambria Math" panose="02040503050406030204" pitchFamily="18" charset="0"/>
                            </a:rPr>
                            <m:t>𝑢</m:t>
                          </m:r>
                        </m:sub>
                        <m:sup>
                          <m:r>
                            <a:rPr lang="ru-RU" sz="2400" i="1">
                              <a:solidFill>
                                <a:srgbClr val="000000"/>
                              </a:solidFill>
                              <a:latin typeface="Cambria Math" panose="02040503050406030204" pitchFamily="18" charset="0"/>
                            </a:rPr>
                            <m:t>2</m:t>
                          </m:r>
                        </m:sup>
                      </m:sSubSup>
                      <m:nary>
                        <m:naryPr>
                          <m:chr m:val="∑"/>
                          <m:ctrlPr>
                            <a:rPr lang="ru-RU" sz="2400" i="1">
                              <a:solidFill>
                                <a:srgbClr val="000000"/>
                              </a:solidFill>
                              <a:latin typeface="Cambria Math" panose="02040503050406030204" pitchFamily="18" charset="0"/>
                            </a:rPr>
                          </m:ctrlPr>
                        </m:naryPr>
                        <m:sub>
                          <m:r>
                            <a:rPr lang="ru-RU" sz="2400" i="1">
                              <a:solidFill>
                                <a:srgbClr val="000000"/>
                              </a:solidFill>
                              <a:latin typeface="Cambria Math" panose="02040503050406030204" pitchFamily="18" charset="0"/>
                            </a:rPr>
                            <m:t>𝑖</m:t>
                          </m:r>
                          <m:r>
                            <a:rPr lang="ru-RU" sz="2400" i="1">
                              <a:solidFill>
                                <a:srgbClr val="000000"/>
                              </a:solidFill>
                              <a:latin typeface="Cambria Math" panose="02040503050406030204" pitchFamily="18" charset="0"/>
                            </a:rPr>
                            <m:t>=1</m:t>
                          </m:r>
                        </m:sub>
                        <m:sup>
                          <m:r>
                            <a:rPr lang="ru-RU" sz="2400" i="1">
                              <a:solidFill>
                                <a:srgbClr val="000000"/>
                              </a:solidFill>
                              <a:latin typeface="Cambria Math" panose="02040503050406030204" pitchFamily="18" charset="0"/>
                            </a:rPr>
                            <m:t>𝑛</m:t>
                          </m:r>
                        </m:sup>
                        <m:e>
                          <m:sSup>
                            <m:sSupPr>
                              <m:ctrlPr>
                                <a:rPr lang="ru-RU" sz="2400" i="1">
                                  <a:solidFill>
                                    <a:srgbClr val="000000"/>
                                  </a:solidFill>
                                  <a:latin typeface="Cambria Math" panose="02040503050406030204" pitchFamily="18" charset="0"/>
                                </a:rPr>
                              </m:ctrlPr>
                            </m:sSupPr>
                            <m:e>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𝑎</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h</m:t>
                                      </m:r>
                                    </m:e>
                                    <m:sub>
                                      <m:r>
                                        <a:rPr lang="ru-RU" sz="2400" i="1">
                                          <a:solidFill>
                                            <a:srgbClr val="000000"/>
                                          </a:solidFill>
                                          <a:latin typeface="Cambria Math" panose="02040503050406030204" pitchFamily="18" charset="0"/>
                                        </a:rPr>
                                        <m:t>𝑖</m:t>
                                      </m:r>
                                    </m:sub>
                                  </m:sSub>
                                </m:e>
                              </m:d>
                            </m:e>
                            <m:sup>
                              <m:r>
                                <a:rPr lang="ru-RU" sz="2400" i="1">
                                  <a:solidFill>
                                    <a:srgbClr val="000000"/>
                                  </a:solidFill>
                                  <a:latin typeface="Cambria Math" panose="02040503050406030204" pitchFamily="18" charset="0"/>
                                </a:rPr>
                                <m:t>2</m:t>
                              </m:r>
                            </m:sup>
                          </m:sSup>
                        </m:e>
                      </m:nary>
                      <m:r>
                        <a:rPr lang="ru-RU" sz="2400" i="1">
                          <a:solidFill>
                            <a:srgbClr val="000000"/>
                          </a:solidFill>
                          <a:latin typeface="Cambria Math" panose="02040503050406030204" pitchFamily="18" charset="0"/>
                        </a:rPr>
                        <m:t>=</m:t>
                      </m:r>
                      <m:sSubSup>
                        <m:sSubSupPr>
                          <m:ctrlPr>
                            <a:rPr lang="ru-RU" sz="2400" i="1">
                              <a:solidFill>
                                <a:srgbClr val="000000"/>
                              </a:solidFill>
                              <a:latin typeface="Cambria Math" panose="02040503050406030204" pitchFamily="18" charset="0"/>
                            </a:rPr>
                          </m:ctrlPr>
                        </m:sSubSupPr>
                        <m:e>
                          <m:r>
                            <a:rPr lang="ru-RU" sz="2400" i="1">
                              <a:solidFill>
                                <a:srgbClr val="000000"/>
                              </a:solidFill>
                              <a:latin typeface="Cambria Math" panose="02040503050406030204" pitchFamily="18" charset="0"/>
                            </a:rPr>
                            <m:t>𝜎</m:t>
                          </m:r>
                        </m:e>
                        <m:sub>
                          <m:r>
                            <a:rPr lang="ru-RU" sz="2400" i="1">
                              <a:solidFill>
                                <a:srgbClr val="000000"/>
                              </a:solidFill>
                              <a:latin typeface="Cambria Math" panose="02040503050406030204" pitchFamily="18" charset="0"/>
                            </a:rPr>
                            <m:t>𝑢</m:t>
                          </m:r>
                        </m:sub>
                        <m:sup>
                          <m:r>
                            <a:rPr lang="ru-RU" sz="2400" i="1">
                              <a:solidFill>
                                <a:srgbClr val="000000"/>
                              </a:solidFill>
                              <a:latin typeface="Cambria Math" panose="02040503050406030204" pitchFamily="18" charset="0"/>
                            </a:rPr>
                            <m:t>2</m:t>
                          </m:r>
                        </m:sup>
                      </m:sSubSup>
                      <m:d>
                        <m:dPr>
                          <m:begChr m:val="{"/>
                          <m:endChr m:val="}"/>
                          <m:ctrlPr>
                            <a:rPr lang="ru-RU" sz="2400" i="1">
                              <a:solidFill>
                                <a:srgbClr val="000000"/>
                              </a:solidFill>
                              <a:latin typeface="Cambria Math" panose="02040503050406030204" pitchFamily="18" charset="0"/>
                            </a:rPr>
                          </m:ctrlPr>
                        </m:dPr>
                        <m:e>
                          <m:nary>
                            <m:naryPr>
                              <m:chr m:val="∑"/>
                              <m:ctrlPr>
                                <a:rPr lang="ru-RU" sz="2400" i="1">
                                  <a:solidFill>
                                    <a:srgbClr val="000000"/>
                                  </a:solidFill>
                                  <a:latin typeface="Cambria Math" panose="02040503050406030204" pitchFamily="18" charset="0"/>
                                </a:rPr>
                              </m:ctrlPr>
                            </m:naryPr>
                            <m:sub>
                              <m:r>
                                <a:rPr lang="ru-RU" sz="2400" i="1">
                                  <a:solidFill>
                                    <a:srgbClr val="000000"/>
                                  </a:solidFill>
                                  <a:latin typeface="Cambria Math" panose="02040503050406030204" pitchFamily="18" charset="0"/>
                                </a:rPr>
                                <m:t>𝑖</m:t>
                              </m:r>
                              <m:r>
                                <a:rPr lang="ru-RU" sz="2400" i="1">
                                  <a:solidFill>
                                    <a:srgbClr val="000000"/>
                                  </a:solidFill>
                                  <a:latin typeface="Cambria Math" panose="02040503050406030204" pitchFamily="18" charset="0"/>
                                </a:rPr>
                                <m:t>=1</m:t>
                              </m:r>
                            </m:sub>
                            <m:sup>
                              <m:r>
                                <a:rPr lang="ru-RU" sz="2400" i="1">
                                  <a:solidFill>
                                    <a:srgbClr val="000000"/>
                                  </a:solidFill>
                                  <a:latin typeface="Cambria Math" panose="02040503050406030204" pitchFamily="18" charset="0"/>
                                </a:rPr>
                                <m:t>𝑛</m:t>
                              </m:r>
                            </m:sup>
                            <m:e>
                              <m:sSubSup>
                                <m:sSubSupPr>
                                  <m:ctrlPr>
                                    <a:rPr lang="ru-RU" sz="2400" i="1">
                                      <a:solidFill>
                                        <a:srgbClr val="000000"/>
                                      </a:solidFill>
                                      <a:latin typeface="Cambria Math" panose="02040503050406030204" pitchFamily="18" charset="0"/>
                                    </a:rPr>
                                  </m:ctrlPr>
                                </m:sSubSupPr>
                                <m:e>
                                  <m:r>
                                    <a:rPr lang="ru-RU" sz="2400" i="1">
                                      <a:solidFill>
                                        <a:srgbClr val="000000"/>
                                      </a:solidFill>
                                      <a:latin typeface="Cambria Math" panose="02040503050406030204" pitchFamily="18" charset="0"/>
                                    </a:rPr>
                                    <m:t>𝑎</m:t>
                                  </m:r>
                                </m:e>
                                <m:sub>
                                  <m:r>
                                    <a:rPr lang="ru-RU" sz="2400" i="1">
                                      <a:solidFill>
                                        <a:srgbClr val="000000"/>
                                      </a:solidFill>
                                      <a:latin typeface="Cambria Math" panose="02040503050406030204" pitchFamily="18" charset="0"/>
                                    </a:rPr>
                                    <m:t>𝑖</m:t>
                                  </m:r>
                                </m:sub>
                                <m:sup>
                                  <m:r>
                                    <a:rPr lang="ru-RU" sz="2400" i="1">
                                      <a:solidFill>
                                        <a:srgbClr val="000000"/>
                                      </a:solidFill>
                                      <a:latin typeface="Cambria Math" panose="02040503050406030204" pitchFamily="18" charset="0"/>
                                    </a:rPr>
                                    <m:t>2</m:t>
                                  </m:r>
                                </m:sup>
                              </m:sSubSup>
                            </m:e>
                          </m:nary>
                          <m:r>
                            <a:rPr lang="ru-RU" sz="2400" i="1">
                              <a:solidFill>
                                <a:srgbClr val="000000"/>
                              </a:solidFill>
                              <a:latin typeface="Cambria Math" panose="02040503050406030204" pitchFamily="18" charset="0"/>
                            </a:rPr>
                            <m:t>+</m:t>
                          </m:r>
                          <m:nary>
                            <m:naryPr>
                              <m:chr m:val="∑"/>
                              <m:ctrlPr>
                                <a:rPr lang="ru-RU" sz="2400" i="1">
                                  <a:solidFill>
                                    <a:srgbClr val="000000"/>
                                  </a:solidFill>
                                  <a:latin typeface="Cambria Math" panose="02040503050406030204" pitchFamily="18" charset="0"/>
                                </a:rPr>
                              </m:ctrlPr>
                            </m:naryPr>
                            <m:sub>
                              <m:r>
                                <a:rPr lang="ru-RU" sz="2400" i="1">
                                  <a:solidFill>
                                    <a:srgbClr val="000000"/>
                                  </a:solidFill>
                                  <a:latin typeface="Cambria Math" panose="02040503050406030204" pitchFamily="18" charset="0"/>
                                </a:rPr>
                                <m:t>𝑖</m:t>
                              </m:r>
                              <m:r>
                                <a:rPr lang="ru-RU" sz="2400" i="1">
                                  <a:solidFill>
                                    <a:srgbClr val="000000"/>
                                  </a:solidFill>
                                  <a:latin typeface="Cambria Math" panose="02040503050406030204" pitchFamily="18" charset="0"/>
                                </a:rPr>
                                <m:t>=1</m:t>
                              </m:r>
                            </m:sub>
                            <m:sup>
                              <m:r>
                                <a:rPr lang="ru-RU" sz="2400" i="1">
                                  <a:solidFill>
                                    <a:srgbClr val="000000"/>
                                  </a:solidFill>
                                  <a:latin typeface="Cambria Math" panose="02040503050406030204" pitchFamily="18" charset="0"/>
                                </a:rPr>
                                <m:t>𝑛</m:t>
                              </m:r>
                            </m:sup>
                            <m:e>
                              <m:sSubSup>
                                <m:sSubSupPr>
                                  <m:ctrlPr>
                                    <a:rPr lang="ru-RU" sz="2400" i="1">
                                      <a:solidFill>
                                        <a:srgbClr val="000000"/>
                                      </a:solidFill>
                                      <a:latin typeface="Cambria Math" panose="02040503050406030204" pitchFamily="18" charset="0"/>
                                    </a:rPr>
                                  </m:ctrlPr>
                                </m:sSubSupPr>
                                <m:e>
                                  <m:r>
                                    <a:rPr lang="ru-RU" sz="2400" i="1">
                                      <a:solidFill>
                                        <a:srgbClr val="000000"/>
                                      </a:solidFill>
                                      <a:latin typeface="Cambria Math" panose="02040503050406030204" pitchFamily="18" charset="0"/>
                                    </a:rPr>
                                    <m:t>h</m:t>
                                  </m:r>
                                </m:e>
                                <m:sub>
                                  <m:r>
                                    <a:rPr lang="ru-RU" sz="2400" i="1">
                                      <a:solidFill>
                                        <a:srgbClr val="000000"/>
                                      </a:solidFill>
                                      <a:latin typeface="Cambria Math" panose="02040503050406030204" pitchFamily="18" charset="0"/>
                                    </a:rPr>
                                    <m:t>𝑖</m:t>
                                  </m:r>
                                </m:sub>
                                <m:sup>
                                  <m:r>
                                    <a:rPr lang="ru-RU" sz="2400" i="1">
                                      <a:solidFill>
                                        <a:srgbClr val="000000"/>
                                      </a:solidFill>
                                      <a:latin typeface="Cambria Math" panose="02040503050406030204" pitchFamily="18" charset="0"/>
                                    </a:rPr>
                                    <m:t>2</m:t>
                                  </m:r>
                                </m:sup>
                              </m:sSubSup>
                            </m:e>
                          </m:nary>
                          <m:r>
                            <a:rPr lang="ru-RU" sz="2400" i="1">
                              <a:solidFill>
                                <a:srgbClr val="000000"/>
                              </a:solidFill>
                              <a:latin typeface="Cambria Math" panose="02040503050406030204" pitchFamily="18" charset="0"/>
                            </a:rPr>
                            <m:t>+2</m:t>
                          </m:r>
                          <m:nary>
                            <m:naryPr>
                              <m:chr m:val="∑"/>
                              <m:ctrlPr>
                                <a:rPr lang="ru-RU" sz="2400" i="1">
                                  <a:solidFill>
                                    <a:srgbClr val="000000"/>
                                  </a:solidFill>
                                  <a:latin typeface="Cambria Math" panose="02040503050406030204" pitchFamily="18" charset="0"/>
                                </a:rPr>
                              </m:ctrlPr>
                            </m:naryPr>
                            <m:sub>
                              <m:r>
                                <a:rPr lang="ru-RU" sz="2400" i="1">
                                  <a:solidFill>
                                    <a:srgbClr val="000000"/>
                                  </a:solidFill>
                                  <a:latin typeface="Cambria Math" panose="02040503050406030204" pitchFamily="18" charset="0"/>
                                </a:rPr>
                                <m:t>𝑖</m:t>
                              </m:r>
                              <m:r>
                                <a:rPr lang="ru-RU" sz="2400" i="1">
                                  <a:solidFill>
                                    <a:srgbClr val="000000"/>
                                  </a:solidFill>
                                  <a:latin typeface="Cambria Math" panose="02040503050406030204" pitchFamily="18" charset="0"/>
                                </a:rPr>
                                <m:t>=1</m:t>
                              </m:r>
                            </m:sub>
                            <m:sup>
                              <m:r>
                                <a:rPr lang="ru-RU" sz="2400" i="1">
                                  <a:solidFill>
                                    <a:srgbClr val="000000"/>
                                  </a:solidFill>
                                  <a:latin typeface="Cambria Math" panose="02040503050406030204" pitchFamily="18" charset="0"/>
                                </a:rPr>
                                <m:t>𝑛</m:t>
                              </m:r>
                            </m:sup>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𝑎</m:t>
                                  </m:r>
                                </m:e>
                                <m:sub>
                                  <m:r>
                                    <a:rPr lang="ru-RU" sz="2400" i="1">
                                      <a:solidFill>
                                        <a:srgbClr val="000000"/>
                                      </a:solidFill>
                                      <a:latin typeface="Cambria Math" panose="02040503050406030204" pitchFamily="18" charset="0"/>
                                    </a:rPr>
                                    <m:t>𝑖</m:t>
                                  </m:r>
                                </m:sub>
                              </m:sSub>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h</m:t>
                                  </m:r>
                                </m:e>
                                <m:sub>
                                  <m:r>
                                    <a:rPr lang="ru-RU" sz="2400" i="1">
                                      <a:solidFill>
                                        <a:srgbClr val="000000"/>
                                      </a:solidFill>
                                      <a:latin typeface="Cambria Math" panose="02040503050406030204" pitchFamily="18" charset="0"/>
                                    </a:rPr>
                                    <m:t>𝑖</m:t>
                                  </m:r>
                                </m:sub>
                              </m:sSub>
                            </m:e>
                          </m:nary>
                        </m:e>
                      </m:d>
                    </m:oMath>
                    <m:oMath xmlns:m="http://schemas.openxmlformats.org/officeDocument/2006/math">
                      <m:r>
                        <a:rPr lang="ru-RU" sz="2400" i="1">
                          <a:solidFill>
                            <a:srgbClr val="000000"/>
                          </a:solidFill>
                          <a:latin typeface="Cambria Math" panose="02040503050406030204" pitchFamily="18" charset="0"/>
                        </a:rPr>
                        <m:t>=</m:t>
                      </m:r>
                      <m:sSubSup>
                        <m:sSubSupPr>
                          <m:ctrlPr>
                            <a:rPr lang="ru-RU" sz="2400" i="1">
                              <a:solidFill>
                                <a:srgbClr val="000000"/>
                              </a:solidFill>
                              <a:latin typeface="Cambria Math" panose="02040503050406030204" pitchFamily="18" charset="0"/>
                            </a:rPr>
                          </m:ctrlPr>
                        </m:sSubSupPr>
                        <m:e>
                          <m:r>
                            <a:rPr lang="ru-RU" sz="2400" i="1">
                              <a:solidFill>
                                <a:srgbClr val="000000"/>
                              </a:solidFill>
                              <a:latin typeface="Cambria Math" panose="02040503050406030204" pitchFamily="18" charset="0"/>
                            </a:rPr>
                            <m:t>𝜎</m:t>
                          </m:r>
                        </m:e>
                        <m:sub>
                          <m:r>
                            <a:rPr lang="ru-RU" sz="2400" i="1">
                              <a:solidFill>
                                <a:srgbClr val="000000"/>
                              </a:solidFill>
                              <a:latin typeface="Cambria Math" panose="02040503050406030204" pitchFamily="18" charset="0"/>
                            </a:rPr>
                            <m:t>𝑢</m:t>
                          </m:r>
                        </m:sub>
                        <m:sup>
                          <m:r>
                            <a:rPr lang="ru-RU" sz="2400" i="1">
                              <a:solidFill>
                                <a:srgbClr val="000000"/>
                              </a:solidFill>
                              <a:latin typeface="Cambria Math" panose="02040503050406030204" pitchFamily="18" charset="0"/>
                            </a:rPr>
                            <m:t>2</m:t>
                          </m:r>
                        </m:sup>
                      </m:sSubSup>
                      <m:d>
                        <m:dPr>
                          <m:begChr m:val="{"/>
                          <m:endChr m:val="}"/>
                          <m:ctrlPr>
                            <a:rPr lang="ru-RU" sz="2400" i="1">
                              <a:solidFill>
                                <a:srgbClr val="000000"/>
                              </a:solidFill>
                              <a:latin typeface="Cambria Math" panose="02040503050406030204" pitchFamily="18" charset="0"/>
                            </a:rPr>
                          </m:ctrlPr>
                        </m:dPr>
                        <m:e>
                          <m:nary>
                            <m:naryPr>
                              <m:chr m:val="∑"/>
                              <m:ctrlPr>
                                <a:rPr lang="ru-RU" sz="2400" i="1">
                                  <a:solidFill>
                                    <a:srgbClr val="000000"/>
                                  </a:solidFill>
                                  <a:latin typeface="Cambria Math" panose="02040503050406030204" pitchFamily="18" charset="0"/>
                                </a:rPr>
                              </m:ctrlPr>
                            </m:naryPr>
                            <m:sub>
                              <m:r>
                                <a:rPr lang="ru-RU" sz="2400" i="1">
                                  <a:solidFill>
                                    <a:srgbClr val="000000"/>
                                  </a:solidFill>
                                  <a:latin typeface="Cambria Math" panose="02040503050406030204" pitchFamily="18" charset="0"/>
                                </a:rPr>
                                <m:t>𝑖</m:t>
                              </m:r>
                              <m:r>
                                <a:rPr lang="ru-RU" sz="2400" i="1">
                                  <a:solidFill>
                                    <a:srgbClr val="000000"/>
                                  </a:solidFill>
                                  <a:latin typeface="Cambria Math" panose="02040503050406030204" pitchFamily="18" charset="0"/>
                                </a:rPr>
                                <m:t>=1</m:t>
                              </m:r>
                            </m:sub>
                            <m:sup>
                              <m:r>
                                <a:rPr lang="ru-RU" sz="2400" i="1">
                                  <a:solidFill>
                                    <a:srgbClr val="000000"/>
                                  </a:solidFill>
                                  <a:latin typeface="Cambria Math" panose="02040503050406030204" pitchFamily="18" charset="0"/>
                                </a:rPr>
                                <m:t>𝑛</m:t>
                              </m:r>
                            </m:sup>
                            <m:e>
                              <m:sSubSup>
                                <m:sSubSupPr>
                                  <m:ctrlPr>
                                    <a:rPr lang="ru-RU" sz="2400" i="1">
                                      <a:solidFill>
                                        <a:srgbClr val="000000"/>
                                      </a:solidFill>
                                      <a:latin typeface="Cambria Math" panose="02040503050406030204" pitchFamily="18" charset="0"/>
                                    </a:rPr>
                                  </m:ctrlPr>
                                </m:sSubSupPr>
                                <m:e>
                                  <m:r>
                                    <a:rPr lang="ru-RU" sz="2400" i="1">
                                      <a:solidFill>
                                        <a:srgbClr val="000000"/>
                                      </a:solidFill>
                                      <a:latin typeface="Cambria Math" panose="02040503050406030204" pitchFamily="18" charset="0"/>
                                    </a:rPr>
                                    <m:t>𝑎</m:t>
                                  </m:r>
                                </m:e>
                                <m:sub>
                                  <m:r>
                                    <a:rPr lang="ru-RU" sz="2400" i="1">
                                      <a:solidFill>
                                        <a:srgbClr val="000000"/>
                                      </a:solidFill>
                                      <a:latin typeface="Cambria Math" panose="02040503050406030204" pitchFamily="18" charset="0"/>
                                    </a:rPr>
                                    <m:t>𝑖</m:t>
                                  </m:r>
                                </m:sub>
                                <m:sup>
                                  <m:r>
                                    <a:rPr lang="ru-RU" sz="2400" i="1">
                                      <a:solidFill>
                                        <a:srgbClr val="000000"/>
                                      </a:solidFill>
                                      <a:latin typeface="Cambria Math" panose="02040503050406030204" pitchFamily="18" charset="0"/>
                                    </a:rPr>
                                    <m:t>2</m:t>
                                  </m:r>
                                </m:sup>
                              </m:sSubSup>
                            </m:e>
                          </m:nary>
                          <m:r>
                            <a:rPr lang="ru-RU" sz="2400" i="1">
                              <a:solidFill>
                                <a:srgbClr val="000000"/>
                              </a:solidFill>
                              <a:latin typeface="Cambria Math" panose="02040503050406030204" pitchFamily="18" charset="0"/>
                            </a:rPr>
                            <m:t>+</m:t>
                          </m:r>
                          <m:nary>
                            <m:naryPr>
                              <m:chr m:val="∑"/>
                              <m:ctrlPr>
                                <a:rPr lang="ru-RU" sz="2400" i="1">
                                  <a:solidFill>
                                    <a:srgbClr val="000000"/>
                                  </a:solidFill>
                                  <a:latin typeface="Cambria Math" panose="02040503050406030204" pitchFamily="18" charset="0"/>
                                </a:rPr>
                              </m:ctrlPr>
                            </m:naryPr>
                            <m:sub>
                              <m:r>
                                <a:rPr lang="ru-RU" sz="2400" i="1">
                                  <a:solidFill>
                                    <a:srgbClr val="000000"/>
                                  </a:solidFill>
                                  <a:latin typeface="Cambria Math" panose="02040503050406030204" pitchFamily="18" charset="0"/>
                                </a:rPr>
                                <m:t>𝑖</m:t>
                              </m:r>
                              <m:r>
                                <a:rPr lang="ru-RU" sz="2400" i="1">
                                  <a:solidFill>
                                    <a:srgbClr val="000000"/>
                                  </a:solidFill>
                                  <a:latin typeface="Cambria Math" panose="02040503050406030204" pitchFamily="18" charset="0"/>
                                </a:rPr>
                                <m:t>=1</m:t>
                              </m:r>
                            </m:sub>
                            <m:sup>
                              <m:r>
                                <a:rPr lang="ru-RU" sz="2400" i="1">
                                  <a:solidFill>
                                    <a:srgbClr val="000000"/>
                                  </a:solidFill>
                                  <a:latin typeface="Cambria Math" panose="02040503050406030204" pitchFamily="18" charset="0"/>
                                </a:rPr>
                                <m:t>𝑛</m:t>
                              </m:r>
                            </m:sup>
                            <m:e>
                              <m:sSubSup>
                                <m:sSubSupPr>
                                  <m:ctrlPr>
                                    <a:rPr lang="ru-RU" sz="2400" i="1" smtClean="0">
                                      <a:solidFill>
                                        <a:srgbClr val="000000"/>
                                      </a:solidFill>
                                      <a:latin typeface="Cambria Math" panose="02040503050406030204" pitchFamily="18" charset="0"/>
                                    </a:rPr>
                                  </m:ctrlPr>
                                </m:sSubSupPr>
                                <m:e>
                                  <m:r>
                                    <a:rPr lang="ru-RU" sz="2400" i="1">
                                      <a:solidFill>
                                        <a:srgbClr val="000000"/>
                                      </a:solidFill>
                                      <a:latin typeface="Cambria Math" panose="02040503050406030204" pitchFamily="18" charset="0"/>
                                    </a:rPr>
                                    <m:t>h</m:t>
                                  </m:r>
                                </m:e>
                                <m:sub>
                                  <m:r>
                                    <a:rPr lang="ru-RU" sz="2400" i="1">
                                      <a:solidFill>
                                        <a:srgbClr val="000000"/>
                                      </a:solidFill>
                                      <a:latin typeface="Cambria Math" panose="02040503050406030204" pitchFamily="18" charset="0"/>
                                    </a:rPr>
                                    <m:t>𝑖</m:t>
                                  </m:r>
                                </m:sub>
                                <m:sup>
                                  <m:r>
                                    <a:rPr lang="ru-RU" sz="2400" i="1">
                                      <a:solidFill>
                                        <a:srgbClr val="000000"/>
                                      </a:solidFill>
                                      <a:latin typeface="Cambria Math" panose="02040503050406030204" pitchFamily="18" charset="0"/>
                                    </a:rPr>
                                    <m:t>2</m:t>
                                  </m:r>
                                </m:sup>
                              </m:sSubSup>
                            </m:e>
                          </m:nary>
                        </m:e>
                      </m:d>
                    </m:oMath>
                  </m:oMathPara>
                </a14:m>
                <a:endParaRPr lang="ru-RU" sz="2400" dirty="0"/>
              </a:p>
            </p:txBody>
          </p:sp>
        </mc:Choice>
        <mc:Fallback xmlns="">
          <p:sp>
            <p:nvSpPr>
              <p:cNvPr id="12301" name="Object 27">
                <a:extLst>
                  <a:ext uri="{FF2B5EF4-FFF2-40B4-BE49-F238E27FC236}">
                    <a16:creationId xmlns:a16="http://schemas.microsoft.com/office/drawing/2014/main" id="{176E1F03-9073-4B22-81E6-5CF8B3F7EE66}"/>
                  </a:ext>
                </a:extLst>
              </p:cNvPr>
              <p:cNvSpPr txBox="1">
                <a:spLocks noRot="1" noChangeAspect="1" noMove="1" noResize="1" noEditPoints="1" noAdjustHandles="1" noChangeArrowheads="1" noChangeShapeType="1" noTextEdit="1"/>
              </p:cNvSpPr>
              <p:nvPr/>
            </p:nvSpPr>
            <p:spPr bwMode="auto">
              <a:xfrm>
                <a:off x="1992313" y="4076700"/>
                <a:ext cx="7777162" cy="2481263"/>
              </a:xfrm>
              <a:prstGeom prst="rect">
                <a:avLst/>
              </a:prstGeom>
              <a:blipFill>
                <a:blip r:embed="rId6"/>
                <a:stretch>
                  <a:fillRect/>
                </a:stretch>
              </a:blipFill>
              <a:ln>
                <a:noFill/>
              </a:ln>
            </p:spPr>
            <p:txBody>
              <a:bodyPr/>
              <a:lstStyle/>
              <a:p>
                <a:r>
                  <a:rPr lang="ru-RU">
                    <a:noFill/>
                  </a:rPr>
                  <a:t> </a:t>
                </a:r>
              </a:p>
            </p:txBody>
          </p:sp>
        </mc:Fallback>
      </mc:AlternateContent>
      <p:graphicFrame>
        <p:nvGraphicFramePr>
          <p:cNvPr id="12302" name="Object 29">
            <a:extLst>
              <a:ext uri="{FF2B5EF4-FFF2-40B4-BE49-F238E27FC236}">
                <a16:creationId xmlns:a16="http://schemas.microsoft.com/office/drawing/2014/main" id="{EF17ACBE-BC1F-4D2F-A56A-B34B814E98E5}"/>
              </a:ext>
            </a:extLst>
          </p:cNvPr>
          <p:cNvGraphicFramePr>
            <a:graphicFrameLocks noChangeAspect="1"/>
          </p:cNvGraphicFramePr>
          <p:nvPr>
            <p:extLst>
              <p:ext uri="{D42A27DB-BD31-4B8C-83A1-F6EECF244321}">
                <p14:modId xmlns:p14="http://schemas.microsoft.com/office/powerpoint/2010/main" val="1661974364"/>
              </p:ext>
            </p:extLst>
          </p:nvPr>
        </p:nvGraphicFramePr>
        <p:xfrm>
          <a:off x="2135188" y="1773239"/>
          <a:ext cx="608012" cy="427037"/>
        </p:xfrm>
        <a:graphic>
          <a:graphicData uri="http://schemas.openxmlformats.org/presentationml/2006/ole">
            <mc:AlternateContent xmlns:mc="http://schemas.openxmlformats.org/markup-compatibility/2006">
              <mc:Choice xmlns:v="urn:schemas-microsoft-com:vml" Requires="v">
                <p:oleObj spid="_x0000_s12376" name="Формула" r:id="rId7" imgW="253670" imgH="177569" progId="Equation.3">
                  <p:embed/>
                </p:oleObj>
              </mc:Choice>
              <mc:Fallback>
                <p:oleObj name="Формула" r:id="rId7" imgW="253670" imgH="177569" progId="Equation.3">
                  <p:embed/>
                  <p:pic>
                    <p:nvPicPr>
                      <p:cNvPr id="0" name="Object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5188" y="1773239"/>
                        <a:ext cx="608012"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3" name="Object 30">
            <a:extLst>
              <a:ext uri="{FF2B5EF4-FFF2-40B4-BE49-F238E27FC236}">
                <a16:creationId xmlns:a16="http://schemas.microsoft.com/office/drawing/2014/main" id="{73DF3753-7DC5-4357-95A3-476615D85912}"/>
              </a:ext>
            </a:extLst>
          </p:cNvPr>
          <p:cNvGraphicFramePr>
            <a:graphicFrameLocks noChangeAspect="1"/>
          </p:cNvGraphicFramePr>
          <p:nvPr>
            <p:extLst>
              <p:ext uri="{D42A27DB-BD31-4B8C-83A1-F6EECF244321}">
                <p14:modId xmlns:p14="http://schemas.microsoft.com/office/powerpoint/2010/main" val="2107892600"/>
              </p:ext>
            </p:extLst>
          </p:nvPr>
        </p:nvGraphicFramePr>
        <p:xfrm>
          <a:off x="1919289" y="2492375"/>
          <a:ext cx="7705725" cy="438150"/>
        </p:xfrm>
        <a:graphic>
          <a:graphicData uri="http://schemas.openxmlformats.org/presentationml/2006/ole">
            <mc:AlternateContent xmlns:mc="http://schemas.openxmlformats.org/markup-compatibility/2006">
              <mc:Choice xmlns:v="urn:schemas-microsoft-com:vml" Requires="v">
                <p:oleObj spid="_x0000_s12377" name="Формула" r:id="rId9" imgW="3454400" imgH="203200" progId="Equation.3">
                  <p:embed/>
                </p:oleObj>
              </mc:Choice>
              <mc:Fallback>
                <p:oleObj name="Формула" r:id="rId9" imgW="3454400" imgH="203200" progId="Equation.3">
                  <p:embed/>
                  <p:pic>
                    <p:nvPicPr>
                      <p:cNvPr id="0" name="Object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19289" y="2492375"/>
                        <a:ext cx="7705725"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314" name="Object 3">
                <a:extLst>
                  <a:ext uri="{FF2B5EF4-FFF2-40B4-BE49-F238E27FC236}">
                    <a16:creationId xmlns:a16="http://schemas.microsoft.com/office/drawing/2014/main" id="{E86311E5-9AA9-4A95-BC4B-12128D84C216}"/>
                  </a:ext>
                </a:extLst>
              </p:cNvPr>
              <p:cNvSpPr txBox="1"/>
              <p:nvPr/>
            </p:nvSpPr>
            <p:spPr bwMode="auto">
              <a:xfrm>
                <a:off x="2195513" y="765175"/>
                <a:ext cx="3700462" cy="1176338"/>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sSubSup>
                        <m:sSubSupPr>
                          <m:ctrlPr>
                            <a:rPr lang="ru-RU" sz="2400" i="1">
                              <a:solidFill>
                                <a:srgbClr val="000000"/>
                              </a:solidFill>
                              <a:latin typeface="Cambria Math" panose="02040503050406030204" pitchFamily="18" charset="0"/>
                            </a:rPr>
                          </m:ctrlPr>
                        </m:sSubSupPr>
                        <m:e>
                          <m:r>
                            <a:rPr lang="ru-RU" sz="2400" i="1">
                              <a:solidFill>
                                <a:srgbClr val="000000"/>
                              </a:solidFill>
                              <a:latin typeface="Cambria Math" panose="02040503050406030204" pitchFamily="18" charset="0"/>
                            </a:rPr>
                            <m:t>𝜎</m:t>
                          </m:r>
                        </m:e>
                        <m:sub>
                          <m:sSub>
                            <m:sSubPr>
                              <m:ctrlPr>
                                <a:rPr lang="ru-RU" sz="2400" i="1">
                                  <a:solidFill>
                                    <a:srgbClr val="000000"/>
                                  </a:solidFill>
                                  <a:latin typeface="Cambria Math" panose="02040503050406030204" pitchFamily="18" charset="0"/>
                                </a:rPr>
                              </m:ctrlPr>
                            </m:sSub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1">
                                  <a:solidFill>
                                    <a:srgbClr val="000000"/>
                                  </a:solidFill>
                                  <a:latin typeface="Cambria Math" panose="02040503050406030204" pitchFamily="18" charset="0"/>
                                </a:rPr>
                                <m:t>1</m:t>
                              </m:r>
                            </m:sub>
                          </m:sSub>
                        </m:sub>
                        <m:sup>
                          <m:r>
                            <a:rPr lang="ru-RU" sz="2400" i="1">
                              <a:solidFill>
                                <a:srgbClr val="000000"/>
                              </a:solidFill>
                              <a:latin typeface="Cambria Math" panose="02040503050406030204" pitchFamily="18" charset="0"/>
                            </a:rPr>
                            <m:t>2</m:t>
                          </m:r>
                        </m:sup>
                      </m:sSubSup>
                      <m:r>
                        <a:rPr lang="ru-RU" sz="2400" i="1">
                          <a:solidFill>
                            <a:srgbClr val="000000"/>
                          </a:solidFill>
                          <a:latin typeface="Cambria Math" panose="02040503050406030204" pitchFamily="18" charset="0"/>
                        </a:rPr>
                        <m:t>=</m:t>
                      </m:r>
                      <m:sSubSup>
                        <m:sSubSupPr>
                          <m:ctrlPr>
                            <a:rPr lang="ru-RU" sz="2400" i="1">
                              <a:solidFill>
                                <a:srgbClr val="000000"/>
                              </a:solidFill>
                              <a:latin typeface="Cambria Math" panose="02040503050406030204" pitchFamily="18" charset="0"/>
                            </a:rPr>
                          </m:ctrlPr>
                        </m:sSubSupPr>
                        <m:e>
                          <m:r>
                            <a:rPr lang="ru-RU" sz="2400" i="1">
                              <a:solidFill>
                                <a:srgbClr val="000000"/>
                              </a:solidFill>
                              <a:latin typeface="Cambria Math" panose="02040503050406030204" pitchFamily="18" charset="0"/>
                            </a:rPr>
                            <m:t>𝜎</m:t>
                          </m:r>
                        </m:e>
                        <m:sub>
                          <m:r>
                            <a:rPr lang="ru-RU" sz="2400" i="1">
                              <a:solidFill>
                                <a:srgbClr val="000000"/>
                              </a:solidFill>
                              <a:latin typeface="Cambria Math" panose="02040503050406030204" pitchFamily="18" charset="0"/>
                            </a:rPr>
                            <m:t>𝑢</m:t>
                          </m:r>
                        </m:sub>
                        <m:sup>
                          <m:r>
                            <a:rPr lang="ru-RU" sz="2400" i="1">
                              <a:solidFill>
                                <a:srgbClr val="000000"/>
                              </a:solidFill>
                              <a:latin typeface="Cambria Math" panose="02040503050406030204" pitchFamily="18" charset="0"/>
                            </a:rPr>
                            <m:t>2</m:t>
                          </m:r>
                        </m:sup>
                      </m:sSubSup>
                      <m:d>
                        <m:dPr>
                          <m:begChr m:val="{"/>
                          <m:endChr m:val="}"/>
                          <m:ctrlPr>
                            <a:rPr lang="ru-RU" sz="2400" i="1">
                              <a:solidFill>
                                <a:srgbClr val="000000"/>
                              </a:solidFill>
                              <a:latin typeface="Cambria Math" panose="02040503050406030204" pitchFamily="18" charset="0"/>
                            </a:rPr>
                          </m:ctrlPr>
                        </m:dPr>
                        <m:e>
                          <m:f>
                            <m:fPr>
                              <m:ctrlPr>
                                <a:rPr lang="ru-RU" sz="2400" i="1">
                                  <a:solidFill>
                                    <a:srgbClr val="000000"/>
                                  </a:solidFill>
                                  <a:latin typeface="Cambria Math" panose="02040503050406030204" pitchFamily="18" charset="0"/>
                                </a:rPr>
                              </m:ctrlPr>
                            </m:fPr>
                            <m:num>
                              <m:r>
                                <a:rPr lang="ru-RU" sz="2400" i="1">
                                  <a:solidFill>
                                    <a:srgbClr val="000000"/>
                                  </a:solidFill>
                                  <a:latin typeface="Cambria Math" panose="02040503050406030204" pitchFamily="18" charset="0"/>
                                </a:rPr>
                                <m:t>1</m:t>
                              </m:r>
                            </m:num>
                            <m:den>
                              <m:r>
                                <a:rPr lang="ru-RU" sz="2400" i="1">
                                  <a:solidFill>
                                    <a:srgbClr val="000000"/>
                                  </a:solidFill>
                                  <a:latin typeface="Cambria Math" panose="02040503050406030204" pitchFamily="18" charset="0"/>
                                </a:rPr>
                                <m:t>𝑛</m:t>
                              </m:r>
                            </m:den>
                          </m:f>
                          <m:r>
                            <a:rPr lang="ru-RU" sz="2400" i="1">
                              <a:solidFill>
                                <a:srgbClr val="000000"/>
                              </a:solidFill>
                              <a:latin typeface="Cambria Math" panose="02040503050406030204" pitchFamily="18" charset="0"/>
                            </a:rPr>
                            <m:t>+</m:t>
                          </m:r>
                          <m:f>
                            <m:fPr>
                              <m:ctrlPr>
                                <a:rPr lang="ru-RU" sz="2400" i="1">
                                  <a:solidFill>
                                    <a:srgbClr val="000000"/>
                                  </a:solidFill>
                                  <a:latin typeface="Cambria Math" panose="02040503050406030204" pitchFamily="18" charset="0"/>
                                </a:rPr>
                              </m:ctrlPr>
                            </m:fPr>
                            <m:num>
                              <m:sSup>
                                <m:sSupPr>
                                  <m:ctrlPr>
                                    <a:rPr lang="ru-RU" sz="2400" i="1">
                                      <a:solidFill>
                                        <a:srgbClr val="000000"/>
                                      </a:solidFill>
                                      <a:latin typeface="Cambria Math" panose="02040503050406030204" pitchFamily="18" charset="0"/>
                                    </a:rPr>
                                  </m:ctrlPr>
                                </m:sSup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e>
                                <m:sup>
                                  <m:r>
                                    <a:rPr lang="ru-RU" sz="2400" i="1">
                                      <a:solidFill>
                                        <a:srgbClr val="000000"/>
                                      </a:solidFill>
                                      <a:latin typeface="Cambria Math" panose="02040503050406030204" pitchFamily="18" charset="0"/>
                                    </a:rPr>
                                    <m:t>2</m:t>
                                  </m:r>
                                </m:sup>
                              </m:sSup>
                            </m:num>
                            <m:den>
                              <m:nary>
                                <m:naryPr>
                                  <m:chr m:val="∑"/>
                                  <m:subHide m:val="on"/>
                                  <m:supHide m:val="on"/>
                                  <m:ctrlPr>
                                    <a:rPr lang="ru-RU" sz="2400" i="1">
                                      <a:solidFill>
                                        <a:srgbClr val="000000"/>
                                      </a:solidFill>
                                      <a:latin typeface="Cambria Math" panose="02040503050406030204" pitchFamily="18" charset="0"/>
                                    </a:rPr>
                                  </m:ctrlPr>
                                </m:naryPr>
                                <m:sub/>
                                <m:sup/>
                                <m:e>
                                  <m:sSup>
                                    <m:sSupPr>
                                      <m:ctrlPr>
                                        <a:rPr lang="ru-RU" sz="2400" i="1">
                                          <a:solidFill>
                                            <a:srgbClr val="000000"/>
                                          </a:solidFill>
                                          <a:latin typeface="Cambria Math" panose="02040503050406030204" pitchFamily="18" charset="0"/>
                                        </a:rPr>
                                      </m:ctrlPr>
                                    </m:sSupPr>
                                    <m:e>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e>
                                      </m:d>
                                    </m:e>
                                    <m:sup>
                                      <m:r>
                                        <a:rPr lang="ru-RU" sz="2400" i="1">
                                          <a:solidFill>
                                            <a:srgbClr val="000000"/>
                                          </a:solidFill>
                                          <a:latin typeface="Cambria Math" panose="02040503050406030204" pitchFamily="18" charset="0"/>
                                        </a:rPr>
                                        <m:t>2</m:t>
                                      </m:r>
                                    </m:sup>
                                  </m:sSup>
                                </m:e>
                              </m:nary>
                            </m:den>
                          </m:f>
                        </m:e>
                      </m:d>
                    </m:oMath>
                  </m:oMathPara>
                </a14:m>
                <a:endParaRPr lang="ru-RU" sz="2400" dirty="0"/>
              </a:p>
            </p:txBody>
          </p:sp>
        </mc:Choice>
        <mc:Fallback xmlns="">
          <p:sp>
            <p:nvSpPr>
              <p:cNvPr id="13314" name="Object 3">
                <a:extLst>
                  <a:ext uri="{FF2B5EF4-FFF2-40B4-BE49-F238E27FC236}">
                    <a16:creationId xmlns:a16="http://schemas.microsoft.com/office/drawing/2014/main" id="{E86311E5-9AA9-4A95-BC4B-12128D84C216}"/>
                  </a:ext>
                </a:extLst>
              </p:cNvPr>
              <p:cNvSpPr txBox="1">
                <a:spLocks noRot="1" noChangeAspect="1" noMove="1" noResize="1" noEditPoints="1" noAdjustHandles="1" noChangeArrowheads="1" noChangeShapeType="1" noTextEdit="1"/>
              </p:cNvSpPr>
              <p:nvPr/>
            </p:nvSpPr>
            <p:spPr bwMode="auto">
              <a:xfrm>
                <a:off x="2195513" y="765175"/>
                <a:ext cx="3700462" cy="1176338"/>
              </a:xfrm>
              <a:prstGeom prst="rect">
                <a:avLst/>
              </a:prstGeom>
              <a:blipFill>
                <a:blip r:embed="rId2"/>
                <a:stretch>
                  <a:fillRect/>
                </a:stretch>
              </a:blipFill>
              <a:ln>
                <a:noFill/>
              </a:ln>
              <a:effectLst/>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3315" name="Object 4">
                <a:extLst>
                  <a:ext uri="{FF2B5EF4-FFF2-40B4-BE49-F238E27FC236}">
                    <a16:creationId xmlns:a16="http://schemas.microsoft.com/office/drawing/2014/main" id="{A9600204-3EFF-4847-A2AE-0CBDB7378E39}"/>
                  </a:ext>
                </a:extLst>
              </p:cNvPr>
              <p:cNvSpPr txBox="1"/>
              <p:nvPr/>
            </p:nvSpPr>
            <p:spPr bwMode="auto">
              <a:xfrm>
                <a:off x="6499225" y="765175"/>
                <a:ext cx="2779713" cy="1141413"/>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sSubSup>
                        <m:sSubSupPr>
                          <m:ctrlPr>
                            <a:rPr lang="ru-RU" sz="2400" i="1">
                              <a:solidFill>
                                <a:srgbClr val="000000"/>
                              </a:solidFill>
                              <a:latin typeface="Cambria Math" panose="02040503050406030204" pitchFamily="18" charset="0"/>
                            </a:rPr>
                          </m:ctrlPr>
                        </m:sSubSupPr>
                        <m:e>
                          <m:r>
                            <a:rPr lang="ru-RU" sz="2400" i="1">
                              <a:solidFill>
                                <a:srgbClr val="000000"/>
                              </a:solidFill>
                              <a:latin typeface="Cambria Math" panose="02040503050406030204" pitchFamily="18" charset="0"/>
                            </a:rPr>
                            <m:t>𝜎</m:t>
                          </m:r>
                        </m:e>
                        <m:sub>
                          <m:sSub>
                            <m:sSubPr>
                              <m:ctrlPr>
                                <a:rPr lang="ru-RU" sz="2400" i="1">
                                  <a:solidFill>
                                    <a:srgbClr val="000000"/>
                                  </a:solidFill>
                                  <a:latin typeface="Cambria Math" panose="02040503050406030204" pitchFamily="18" charset="0"/>
                                </a:rPr>
                              </m:ctrlPr>
                            </m:sSub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1">
                                  <a:solidFill>
                                    <a:srgbClr val="000000"/>
                                  </a:solidFill>
                                  <a:latin typeface="Cambria Math" panose="02040503050406030204" pitchFamily="18" charset="0"/>
                                </a:rPr>
                                <m:t>2</m:t>
                              </m:r>
                            </m:sub>
                          </m:sSub>
                        </m:sub>
                        <m:sup>
                          <m:r>
                            <a:rPr lang="ru-RU" sz="2400" i="1">
                              <a:solidFill>
                                <a:srgbClr val="000000"/>
                              </a:solidFill>
                              <a:latin typeface="Cambria Math" panose="02040503050406030204" pitchFamily="18" charset="0"/>
                            </a:rPr>
                            <m:t>2</m:t>
                          </m:r>
                        </m:sup>
                      </m:sSubSup>
                      <m:r>
                        <a:rPr lang="ru-RU" sz="2400" i="1">
                          <a:solidFill>
                            <a:srgbClr val="000000"/>
                          </a:solidFill>
                          <a:latin typeface="Cambria Math" panose="02040503050406030204" pitchFamily="18" charset="0"/>
                        </a:rPr>
                        <m:t>=</m:t>
                      </m:r>
                      <m:f>
                        <m:fPr>
                          <m:ctrlPr>
                            <a:rPr lang="ru-RU" sz="2400" i="1">
                              <a:solidFill>
                                <a:srgbClr val="000000"/>
                              </a:solidFill>
                              <a:latin typeface="Cambria Math" panose="02040503050406030204" pitchFamily="18" charset="0"/>
                            </a:rPr>
                          </m:ctrlPr>
                        </m:fPr>
                        <m:num>
                          <m:sSubSup>
                            <m:sSubSupPr>
                              <m:ctrlPr>
                                <a:rPr lang="ru-RU" sz="2400" i="1">
                                  <a:solidFill>
                                    <a:srgbClr val="000000"/>
                                  </a:solidFill>
                                  <a:latin typeface="Cambria Math" panose="02040503050406030204" pitchFamily="18" charset="0"/>
                                </a:rPr>
                              </m:ctrlPr>
                            </m:sSubSupPr>
                            <m:e>
                              <m:r>
                                <a:rPr lang="ru-RU" sz="2400" i="1">
                                  <a:solidFill>
                                    <a:srgbClr val="000000"/>
                                  </a:solidFill>
                                  <a:latin typeface="Cambria Math" panose="02040503050406030204" pitchFamily="18" charset="0"/>
                                </a:rPr>
                                <m:t>𝜎</m:t>
                              </m:r>
                            </m:e>
                            <m:sub>
                              <m:r>
                                <a:rPr lang="ru-RU" sz="2400" i="1">
                                  <a:solidFill>
                                    <a:srgbClr val="000000"/>
                                  </a:solidFill>
                                  <a:latin typeface="Cambria Math" panose="02040503050406030204" pitchFamily="18" charset="0"/>
                                </a:rPr>
                                <m:t>𝑢</m:t>
                              </m:r>
                            </m:sub>
                            <m:sup>
                              <m:r>
                                <a:rPr lang="ru-RU" sz="2400" i="1">
                                  <a:solidFill>
                                    <a:srgbClr val="000000"/>
                                  </a:solidFill>
                                  <a:latin typeface="Cambria Math" panose="02040503050406030204" pitchFamily="18" charset="0"/>
                                </a:rPr>
                                <m:t>2</m:t>
                              </m:r>
                            </m:sup>
                          </m:sSubSup>
                        </m:num>
                        <m:den>
                          <m:nary>
                            <m:naryPr>
                              <m:chr m:val="∑"/>
                              <m:subHide m:val="on"/>
                              <m:supHide m:val="on"/>
                              <m:ctrlPr>
                                <a:rPr lang="ru-RU" sz="2400" i="1">
                                  <a:solidFill>
                                    <a:srgbClr val="000000"/>
                                  </a:solidFill>
                                  <a:latin typeface="Cambria Math" panose="02040503050406030204" pitchFamily="18" charset="0"/>
                                </a:rPr>
                              </m:ctrlPr>
                            </m:naryPr>
                            <m:sub/>
                            <m:sup/>
                            <m:e>
                              <m:sSup>
                                <m:sSupPr>
                                  <m:ctrlPr>
                                    <a:rPr lang="ru-RU" sz="2400" i="1">
                                      <a:solidFill>
                                        <a:srgbClr val="000000"/>
                                      </a:solidFill>
                                      <a:latin typeface="Cambria Math" panose="02040503050406030204" pitchFamily="18" charset="0"/>
                                    </a:rPr>
                                  </m:ctrlPr>
                                </m:sSupPr>
                                <m:e>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e>
                                  </m:d>
                                </m:e>
                                <m:sup>
                                  <m:r>
                                    <a:rPr lang="ru-RU" sz="2400" i="1">
                                      <a:solidFill>
                                        <a:srgbClr val="000000"/>
                                      </a:solidFill>
                                      <a:latin typeface="Cambria Math" panose="02040503050406030204" pitchFamily="18" charset="0"/>
                                    </a:rPr>
                                    <m:t>2</m:t>
                                  </m:r>
                                </m:sup>
                              </m:sSup>
                            </m:e>
                          </m:nary>
                        </m:den>
                      </m:f>
                    </m:oMath>
                  </m:oMathPara>
                </a14:m>
                <a:endParaRPr lang="ru-RU" sz="2400" dirty="0"/>
              </a:p>
            </p:txBody>
          </p:sp>
        </mc:Choice>
        <mc:Fallback xmlns="">
          <p:sp>
            <p:nvSpPr>
              <p:cNvPr id="13315" name="Object 4">
                <a:extLst>
                  <a:ext uri="{FF2B5EF4-FFF2-40B4-BE49-F238E27FC236}">
                    <a16:creationId xmlns:a16="http://schemas.microsoft.com/office/drawing/2014/main" id="{A9600204-3EFF-4847-A2AE-0CBDB7378E39}"/>
                  </a:ext>
                </a:extLst>
              </p:cNvPr>
              <p:cNvSpPr txBox="1">
                <a:spLocks noRot="1" noChangeAspect="1" noMove="1" noResize="1" noEditPoints="1" noAdjustHandles="1" noChangeArrowheads="1" noChangeShapeType="1" noTextEdit="1"/>
              </p:cNvSpPr>
              <p:nvPr/>
            </p:nvSpPr>
            <p:spPr bwMode="auto">
              <a:xfrm>
                <a:off x="6499225" y="765175"/>
                <a:ext cx="2779713" cy="1141413"/>
              </a:xfrm>
              <a:prstGeom prst="rect">
                <a:avLst/>
              </a:prstGeom>
              <a:blipFill>
                <a:blip r:embed="rId3"/>
                <a:stretch>
                  <a:fillRect/>
                </a:stretch>
              </a:blipFill>
              <a:ln>
                <a:noFill/>
              </a:ln>
              <a:effectLst/>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3316" name="Object 5">
                <a:extLst>
                  <a:ext uri="{FF2B5EF4-FFF2-40B4-BE49-F238E27FC236}">
                    <a16:creationId xmlns:a16="http://schemas.microsoft.com/office/drawing/2014/main" id="{80FC7414-C50D-46A5-81EA-1CEE6F94EE4B}"/>
                  </a:ext>
                </a:extLst>
              </p:cNvPr>
              <p:cNvSpPr txBox="1"/>
              <p:nvPr/>
            </p:nvSpPr>
            <p:spPr bwMode="auto">
              <a:xfrm>
                <a:off x="1930400" y="2060575"/>
                <a:ext cx="2801938" cy="1114425"/>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sSubSup>
                        <m:sSubSupPr>
                          <m:ctrlPr>
                            <a:rPr lang="ru-RU" sz="2400" i="1">
                              <a:solidFill>
                                <a:srgbClr val="000000"/>
                              </a:solidFill>
                              <a:latin typeface="Cambria Math" panose="02040503050406030204" pitchFamily="18" charset="0"/>
                            </a:rPr>
                          </m:ctrlPr>
                        </m:sSubSupPr>
                        <m:e>
                          <m:r>
                            <a:rPr lang="ru-RU" sz="2400" i="1">
                              <a:solidFill>
                                <a:srgbClr val="000000"/>
                              </a:solidFill>
                              <a:latin typeface="Cambria Math" panose="02040503050406030204" pitchFamily="18" charset="0"/>
                            </a:rPr>
                            <m:t>𝑠</m:t>
                          </m:r>
                        </m:e>
                        <m:sub>
                          <m:r>
                            <a:rPr lang="ru-RU" sz="2400" i="1">
                              <a:solidFill>
                                <a:srgbClr val="000000"/>
                              </a:solidFill>
                              <a:latin typeface="Cambria Math" panose="02040503050406030204" pitchFamily="18" charset="0"/>
                            </a:rPr>
                            <m:t>𝑢</m:t>
                          </m:r>
                        </m:sub>
                        <m:sup>
                          <m:r>
                            <a:rPr lang="ru-RU" sz="2400" i="1">
                              <a:solidFill>
                                <a:srgbClr val="000000"/>
                              </a:solidFill>
                              <a:latin typeface="Cambria Math" panose="02040503050406030204" pitchFamily="18" charset="0"/>
                            </a:rPr>
                            <m:t>2</m:t>
                          </m:r>
                        </m:sup>
                      </m:sSubSup>
                      <m:r>
                        <a:rPr lang="ru-RU" sz="2400" i="1">
                          <a:solidFill>
                            <a:srgbClr val="000000"/>
                          </a:solidFill>
                          <a:latin typeface="Cambria Math" panose="02040503050406030204" pitchFamily="18" charset="0"/>
                        </a:rPr>
                        <m:t>=</m:t>
                      </m:r>
                      <m:f>
                        <m:fPr>
                          <m:ctrlPr>
                            <a:rPr lang="ru-RU" sz="2400" i="1">
                              <a:solidFill>
                                <a:srgbClr val="000000"/>
                              </a:solidFill>
                              <a:latin typeface="Cambria Math" panose="02040503050406030204" pitchFamily="18" charset="0"/>
                            </a:rPr>
                          </m:ctrlPr>
                        </m:fPr>
                        <m:num>
                          <m:r>
                            <a:rPr lang="ru-RU" sz="2400" i="1">
                              <a:solidFill>
                                <a:srgbClr val="000000"/>
                              </a:solidFill>
                              <a:latin typeface="Cambria Math" panose="02040503050406030204" pitchFamily="18" charset="0"/>
                            </a:rPr>
                            <m:t>1</m:t>
                          </m:r>
                        </m:num>
                        <m:den>
                          <m:r>
                            <a:rPr lang="ru-RU" sz="2400" i="1">
                              <a:solidFill>
                                <a:srgbClr val="000000"/>
                              </a:solidFill>
                              <a:latin typeface="Cambria Math" panose="02040503050406030204" pitchFamily="18" charset="0"/>
                            </a:rPr>
                            <m:t>𝑛</m:t>
                          </m:r>
                          <m:r>
                            <a:rPr lang="ru-RU" sz="2400" i="1">
                              <a:solidFill>
                                <a:srgbClr val="000000"/>
                              </a:solidFill>
                              <a:latin typeface="Cambria Math" panose="02040503050406030204" pitchFamily="18" charset="0"/>
                            </a:rPr>
                            <m:t>−2</m:t>
                          </m:r>
                        </m:den>
                      </m:f>
                      <m:nary>
                        <m:naryPr>
                          <m:chr m:val="∑"/>
                          <m:subHide m:val="on"/>
                          <m:supHide m:val="on"/>
                          <m:ctrlPr>
                            <a:rPr lang="ru-RU" sz="2400" i="1">
                              <a:solidFill>
                                <a:srgbClr val="000000"/>
                              </a:solidFill>
                              <a:latin typeface="Cambria Math" panose="02040503050406030204" pitchFamily="18" charset="0"/>
                            </a:rPr>
                          </m:ctrlPr>
                        </m:naryPr>
                        <m:sub/>
                        <m:sup/>
                        <m:e>
                          <m:sSubSup>
                            <m:sSubSupPr>
                              <m:ctrlPr>
                                <a:rPr lang="ru-RU" sz="2400" i="1">
                                  <a:solidFill>
                                    <a:srgbClr val="000000"/>
                                  </a:solidFill>
                                  <a:latin typeface="Cambria Math" panose="02040503050406030204" pitchFamily="18" charset="0"/>
                                </a:rPr>
                              </m:ctrlPr>
                            </m:sSubSup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𝑢</m:t>
                                  </m:r>
                                </m:e>
                              </m:acc>
                            </m:e>
                            <m:sub>
                              <m:r>
                                <a:rPr lang="ru-RU" sz="2400" i="1">
                                  <a:solidFill>
                                    <a:srgbClr val="000000"/>
                                  </a:solidFill>
                                  <a:latin typeface="Cambria Math" panose="02040503050406030204" pitchFamily="18" charset="0"/>
                                </a:rPr>
                                <m:t>𝑖</m:t>
                              </m:r>
                            </m:sub>
                            <m:sup>
                              <m:r>
                                <a:rPr lang="ru-RU" sz="2400" i="1">
                                  <a:solidFill>
                                    <a:srgbClr val="000000"/>
                                  </a:solidFill>
                                  <a:latin typeface="Cambria Math" panose="02040503050406030204" pitchFamily="18" charset="0"/>
                                </a:rPr>
                                <m:t>2</m:t>
                              </m:r>
                            </m:sup>
                          </m:sSubSup>
                        </m:e>
                      </m:nary>
                    </m:oMath>
                  </m:oMathPara>
                </a14:m>
                <a:endParaRPr lang="ru-RU" sz="2400" dirty="0"/>
              </a:p>
            </p:txBody>
          </p:sp>
        </mc:Choice>
        <mc:Fallback xmlns="">
          <p:sp>
            <p:nvSpPr>
              <p:cNvPr id="13316" name="Object 5">
                <a:extLst>
                  <a:ext uri="{FF2B5EF4-FFF2-40B4-BE49-F238E27FC236}">
                    <a16:creationId xmlns:a16="http://schemas.microsoft.com/office/drawing/2014/main" id="{80FC7414-C50D-46A5-81EA-1CEE6F94EE4B}"/>
                  </a:ext>
                </a:extLst>
              </p:cNvPr>
              <p:cNvSpPr txBox="1">
                <a:spLocks noRot="1" noChangeAspect="1" noMove="1" noResize="1" noEditPoints="1" noAdjustHandles="1" noChangeArrowheads="1" noChangeShapeType="1" noTextEdit="1"/>
              </p:cNvSpPr>
              <p:nvPr/>
            </p:nvSpPr>
            <p:spPr bwMode="auto">
              <a:xfrm>
                <a:off x="1930400" y="2060575"/>
                <a:ext cx="2801938" cy="1114425"/>
              </a:xfrm>
              <a:prstGeom prst="rect">
                <a:avLst/>
              </a:prstGeom>
              <a:blipFill>
                <a:blip r:embed="rId4"/>
                <a:stretch>
                  <a:fillRect/>
                </a:stretch>
              </a:blipFill>
              <a:ln>
                <a:noFill/>
              </a:ln>
              <a:effectLst/>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3317" name="Object 6">
                <a:extLst>
                  <a:ext uri="{FF2B5EF4-FFF2-40B4-BE49-F238E27FC236}">
                    <a16:creationId xmlns:a16="http://schemas.microsoft.com/office/drawing/2014/main" id="{26DD9A85-3147-4214-85BD-926B17D6F238}"/>
                  </a:ext>
                </a:extLst>
              </p:cNvPr>
              <p:cNvSpPr txBox="1"/>
              <p:nvPr/>
            </p:nvSpPr>
            <p:spPr bwMode="auto">
              <a:xfrm>
                <a:off x="6777038" y="3933825"/>
                <a:ext cx="3321050" cy="1136650"/>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m:rPr>
                          <m:nor/>
                        </m:rPr>
                        <a:rPr lang="ru-RU" sz="2400" i="0">
                          <a:solidFill>
                            <a:srgbClr val="000000"/>
                          </a:solidFill>
                          <a:latin typeface="Cambria Math" panose="02040503050406030204" pitchFamily="18" charset="0"/>
                        </a:rPr>
                        <m:t>s</m:t>
                      </m:r>
                      <m:r>
                        <m:rPr>
                          <m:nor/>
                        </m:rPr>
                        <a:rPr lang="ru-RU" sz="2400" i="0">
                          <a:solidFill>
                            <a:srgbClr val="000000"/>
                          </a:solidFill>
                          <a:latin typeface="Cambria Math" panose="02040503050406030204" pitchFamily="18" charset="0"/>
                        </a:rPr>
                        <m:t>.</m:t>
                      </m:r>
                      <m:r>
                        <m:rPr>
                          <m:nor/>
                        </m:rPr>
                        <a:rPr lang="ru-RU" sz="2400" i="0">
                          <a:solidFill>
                            <a:srgbClr val="000000"/>
                          </a:solidFill>
                          <a:latin typeface="Cambria Math" panose="02040503050406030204" pitchFamily="18" charset="0"/>
                        </a:rPr>
                        <m:t>e</m:t>
                      </m:r>
                      <m:r>
                        <m:rPr>
                          <m:nor/>
                        </m:rPr>
                        <a:rPr lang="ru-RU" sz="2400" i="0">
                          <a:solidFill>
                            <a:srgbClr val="000000"/>
                          </a:solidFill>
                          <a:latin typeface="Cambria Math" panose="02040503050406030204" pitchFamily="18" charset="0"/>
                        </a:rPr>
                        <m:t>.</m:t>
                      </m:r>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1">
                              <a:solidFill>
                                <a:srgbClr val="000000"/>
                              </a:solidFill>
                              <a:latin typeface="Cambria Math" panose="02040503050406030204" pitchFamily="18" charset="0"/>
                            </a:rPr>
                            <m:t>2</m:t>
                          </m:r>
                        </m:sub>
                      </m:sSub>
                      <m:r>
                        <a:rPr lang="ru-RU" sz="2400" i="1">
                          <a:solidFill>
                            <a:srgbClr val="000000"/>
                          </a:solidFill>
                          <a:latin typeface="Cambria Math" panose="02040503050406030204" pitchFamily="18" charset="0"/>
                        </a:rPr>
                        <m:t>)=</m:t>
                      </m:r>
                      <m:rad>
                        <m:radPr>
                          <m:degHide m:val="on"/>
                          <m:ctrlPr>
                            <a:rPr lang="ru-RU" sz="2400" i="1">
                              <a:solidFill>
                                <a:srgbClr val="000000"/>
                              </a:solidFill>
                              <a:latin typeface="Cambria Math" panose="02040503050406030204" pitchFamily="18" charset="0"/>
                            </a:rPr>
                          </m:ctrlPr>
                        </m:radPr>
                        <m:deg/>
                        <m:e>
                          <m:f>
                            <m:fPr>
                              <m:ctrlPr>
                                <a:rPr lang="ru-RU" sz="2400" i="1">
                                  <a:solidFill>
                                    <a:srgbClr val="000000"/>
                                  </a:solidFill>
                                  <a:latin typeface="Cambria Math" panose="02040503050406030204" pitchFamily="18" charset="0"/>
                                </a:rPr>
                              </m:ctrlPr>
                            </m:fPr>
                            <m:num>
                              <m:sSubSup>
                                <m:sSubSupPr>
                                  <m:ctrlPr>
                                    <a:rPr lang="ru-RU" sz="2400" i="1">
                                      <a:solidFill>
                                        <a:srgbClr val="000000"/>
                                      </a:solidFill>
                                      <a:latin typeface="Cambria Math" panose="02040503050406030204" pitchFamily="18" charset="0"/>
                                    </a:rPr>
                                  </m:ctrlPr>
                                </m:sSubSupPr>
                                <m:e>
                                  <m:r>
                                    <a:rPr lang="ru-RU" sz="2400" i="1">
                                      <a:solidFill>
                                        <a:srgbClr val="000000"/>
                                      </a:solidFill>
                                      <a:latin typeface="Cambria Math" panose="02040503050406030204" pitchFamily="18" charset="0"/>
                                    </a:rPr>
                                    <m:t>𝑠</m:t>
                                  </m:r>
                                </m:e>
                                <m:sub>
                                  <m:r>
                                    <a:rPr lang="ru-RU" sz="2400" i="1">
                                      <a:solidFill>
                                        <a:srgbClr val="000000"/>
                                      </a:solidFill>
                                      <a:latin typeface="Cambria Math" panose="02040503050406030204" pitchFamily="18" charset="0"/>
                                    </a:rPr>
                                    <m:t>𝑢</m:t>
                                  </m:r>
                                </m:sub>
                                <m:sup>
                                  <m:r>
                                    <a:rPr lang="ru-RU" sz="2400" i="1">
                                      <a:solidFill>
                                        <a:srgbClr val="000000"/>
                                      </a:solidFill>
                                      <a:latin typeface="Cambria Math" panose="02040503050406030204" pitchFamily="18" charset="0"/>
                                    </a:rPr>
                                    <m:t>2</m:t>
                                  </m:r>
                                </m:sup>
                              </m:sSubSup>
                            </m:num>
                            <m:den>
                              <m:nary>
                                <m:naryPr>
                                  <m:chr m:val="∑"/>
                                  <m:subHide m:val="on"/>
                                  <m:supHide m:val="on"/>
                                  <m:ctrlPr>
                                    <a:rPr lang="ru-RU" sz="2400" i="1">
                                      <a:solidFill>
                                        <a:srgbClr val="000000"/>
                                      </a:solidFill>
                                      <a:latin typeface="Cambria Math" panose="02040503050406030204" pitchFamily="18" charset="0"/>
                                    </a:rPr>
                                  </m:ctrlPr>
                                </m:naryPr>
                                <m:sub/>
                                <m:sup/>
                                <m:e>
                                  <m:sSup>
                                    <m:sSupPr>
                                      <m:ctrlPr>
                                        <a:rPr lang="ru-RU" sz="2400" i="1">
                                          <a:solidFill>
                                            <a:srgbClr val="000000"/>
                                          </a:solidFill>
                                          <a:latin typeface="Cambria Math" panose="02040503050406030204" pitchFamily="18" charset="0"/>
                                        </a:rPr>
                                      </m:ctrlPr>
                                    </m:sSupPr>
                                    <m:e>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e>
                                      </m:d>
                                    </m:e>
                                    <m:sup>
                                      <m:r>
                                        <a:rPr lang="ru-RU" sz="2400" i="1">
                                          <a:solidFill>
                                            <a:srgbClr val="000000"/>
                                          </a:solidFill>
                                          <a:latin typeface="Cambria Math" panose="02040503050406030204" pitchFamily="18" charset="0"/>
                                        </a:rPr>
                                        <m:t>2</m:t>
                                      </m:r>
                                    </m:sup>
                                  </m:sSup>
                                </m:e>
                              </m:nary>
                            </m:den>
                          </m:f>
                        </m:e>
                      </m:rad>
                    </m:oMath>
                  </m:oMathPara>
                </a14:m>
                <a:endParaRPr lang="ru-RU" sz="2400" dirty="0"/>
              </a:p>
            </p:txBody>
          </p:sp>
        </mc:Choice>
        <mc:Fallback xmlns="">
          <p:sp>
            <p:nvSpPr>
              <p:cNvPr id="13317" name="Object 6">
                <a:extLst>
                  <a:ext uri="{FF2B5EF4-FFF2-40B4-BE49-F238E27FC236}">
                    <a16:creationId xmlns:a16="http://schemas.microsoft.com/office/drawing/2014/main" id="{26DD9A85-3147-4214-85BD-926B17D6F238}"/>
                  </a:ext>
                </a:extLst>
              </p:cNvPr>
              <p:cNvSpPr txBox="1">
                <a:spLocks noRot="1" noChangeAspect="1" noMove="1" noResize="1" noEditPoints="1" noAdjustHandles="1" noChangeArrowheads="1" noChangeShapeType="1" noTextEdit="1"/>
              </p:cNvSpPr>
              <p:nvPr/>
            </p:nvSpPr>
            <p:spPr bwMode="auto">
              <a:xfrm>
                <a:off x="6777038" y="3933825"/>
                <a:ext cx="3321050" cy="1136650"/>
              </a:xfrm>
              <a:prstGeom prst="rect">
                <a:avLst/>
              </a:prstGeom>
              <a:blipFill>
                <a:blip r:embed="rId5"/>
                <a:stretch>
                  <a:fillRect/>
                </a:stretch>
              </a:blipFill>
              <a:ln>
                <a:noFill/>
              </a:ln>
              <a:effectLst/>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3318" name="Object 7">
                <a:extLst>
                  <a:ext uri="{FF2B5EF4-FFF2-40B4-BE49-F238E27FC236}">
                    <a16:creationId xmlns:a16="http://schemas.microsoft.com/office/drawing/2014/main" id="{5D0C57DA-7F86-443C-845C-69585044763A}"/>
                  </a:ext>
                </a:extLst>
              </p:cNvPr>
              <p:cNvSpPr txBox="1"/>
              <p:nvPr/>
            </p:nvSpPr>
            <p:spPr bwMode="auto">
              <a:xfrm>
                <a:off x="2154238" y="3906838"/>
                <a:ext cx="4140200" cy="1196975"/>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r>
                        <m:rPr>
                          <m:nor/>
                        </m:rPr>
                        <a:rPr lang="ru-RU" sz="2400" i="0">
                          <a:solidFill>
                            <a:srgbClr val="000000"/>
                          </a:solidFill>
                          <a:latin typeface="Cambria Math" panose="02040503050406030204" pitchFamily="18" charset="0"/>
                        </a:rPr>
                        <m:t>s</m:t>
                      </m:r>
                      <m:r>
                        <m:rPr>
                          <m:nor/>
                        </m:rPr>
                        <a:rPr lang="ru-RU" sz="2400" i="0">
                          <a:solidFill>
                            <a:srgbClr val="000000"/>
                          </a:solidFill>
                          <a:latin typeface="Cambria Math" panose="02040503050406030204" pitchFamily="18" charset="0"/>
                        </a:rPr>
                        <m:t>.</m:t>
                      </m:r>
                      <m:r>
                        <m:rPr>
                          <m:nor/>
                        </m:rPr>
                        <a:rPr lang="ru-RU" sz="2400" i="0">
                          <a:solidFill>
                            <a:srgbClr val="000000"/>
                          </a:solidFill>
                          <a:latin typeface="Cambria Math" panose="02040503050406030204" pitchFamily="18" charset="0"/>
                        </a:rPr>
                        <m:t>e</m:t>
                      </m:r>
                      <m:r>
                        <m:rPr>
                          <m:nor/>
                        </m:rPr>
                        <a:rPr lang="ru-RU" sz="2400" i="0">
                          <a:solidFill>
                            <a:srgbClr val="000000"/>
                          </a:solidFill>
                          <a:latin typeface="Cambria Math" panose="02040503050406030204" pitchFamily="18" charset="0"/>
                        </a:rPr>
                        <m:t>.</m:t>
                      </m:r>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1">
                              <a:solidFill>
                                <a:srgbClr val="000000"/>
                              </a:solidFill>
                              <a:latin typeface="Cambria Math" panose="02040503050406030204" pitchFamily="18" charset="0"/>
                            </a:rPr>
                            <m:t>1</m:t>
                          </m:r>
                        </m:sub>
                      </m:sSub>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𝑠</m:t>
                          </m:r>
                        </m:e>
                        <m:sub>
                          <m:r>
                            <a:rPr lang="ru-RU" sz="2400" i="1">
                              <a:solidFill>
                                <a:srgbClr val="000000"/>
                              </a:solidFill>
                              <a:latin typeface="Cambria Math" panose="02040503050406030204" pitchFamily="18" charset="0"/>
                            </a:rPr>
                            <m:t>𝑢</m:t>
                          </m:r>
                        </m:sub>
                      </m:sSub>
                      <m:rad>
                        <m:radPr>
                          <m:degHide m:val="on"/>
                          <m:ctrlPr>
                            <a:rPr lang="ru-RU" sz="2400" i="1">
                              <a:solidFill>
                                <a:srgbClr val="000000"/>
                              </a:solidFill>
                              <a:latin typeface="Cambria Math" panose="02040503050406030204" pitchFamily="18" charset="0"/>
                            </a:rPr>
                          </m:ctrlPr>
                        </m:radPr>
                        <m:deg/>
                        <m:e>
                          <m:f>
                            <m:fPr>
                              <m:ctrlPr>
                                <a:rPr lang="ru-RU" sz="2400" i="1">
                                  <a:solidFill>
                                    <a:srgbClr val="000000"/>
                                  </a:solidFill>
                                  <a:latin typeface="Cambria Math" panose="02040503050406030204" pitchFamily="18" charset="0"/>
                                </a:rPr>
                              </m:ctrlPr>
                            </m:fPr>
                            <m:num>
                              <m:r>
                                <a:rPr lang="ru-RU" sz="2400" i="1">
                                  <a:solidFill>
                                    <a:srgbClr val="000000"/>
                                  </a:solidFill>
                                  <a:latin typeface="Cambria Math" panose="02040503050406030204" pitchFamily="18" charset="0"/>
                                </a:rPr>
                                <m:t>1</m:t>
                              </m:r>
                            </m:num>
                            <m:den>
                              <m:r>
                                <a:rPr lang="ru-RU" sz="2400" i="1">
                                  <a:solidFill>
                                    <a:srgbClr val="000000"/>
                                  </a:solidFill>
                                  <a:latin typeface="Cambria Math" panose="02040503050406030204" pitchFamily="18" charset="0"/>
                                </a:rPr>
                                <m:t>𝑛</m:t>
                              </m:r>
                            </m:den>
                          </m:f>
                          <m:r>
                            <a:rPr lang="ru-RU" sz="2400" i="1">
                              <a:solidFill>
                                <a:srgbClr val="000000"/>
                              </a:solidFill>
                              <a:latin typeface="Cambria Math" panose="02040503050406030204" pitchFamily="18" charset="0"/>
                            </a:rPr>
                            <m:t>+</m:t>
                          </m:r>
                          <m:f>
                            <m:fPr>
                              <m:ctrlPr>
                                <a:rPr lang="ru-RU" sz="2400" i="1">
                                  <a:solidFill>
                                    <a:srgbClr val="000000"/>
                                  </a:solidFill>
                                  <a:latin typeface="Cambria Math" panose="02040503050406030204" pitchFamily="18" charset="0"/>
                                </a:rPr>
                              </m:ctrlPr>
                            </m:fPr>
                            <m:num>
                              <m:sSup>
                                <m:sSupPr>
                                  <m:ctrlPr>
                                    <a:rPr lang="ru-RU" sz="2400" i="1">
                                      <a:solidFill>
                                        <a:srgbClr val="000000"/>
                                      </a:solidFill>
                                      <a:latin typeface="Cambria Math" panose="02040503050406030204" pitchFamily="18" charset="0"/>
                                    </a:rPr>
                                  </m:ctrlPr>
                                </m:sSup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e>
                                <m:sup>
                                  <m:r>
                                    <a:rPr lang="ru-RU" sz="2400" i="1">
                                      <a:solidFill>
                                        <a:srgbClr val="000000"/>
                                      </a:solidFill>
                                      <a:latin typeface="Cambria Math" panose="02040503050406030204" pitchFamily="18" charset="0"/>
                                    </a:rPr>
                                    <m:t>2</m:t>
                                  </m:r>
                                </m:sup>
                              </m:sSup>
                            </m:num>
                            <m:den>
                              <m:nary>
                                <m:naryPr>
                                  <m:chr m:val="∑"/>
                                  <m:subHide m:val="on"/>
                                  <m:supHide m:val="on"/>
                                  <m:ctrlPr>
                                    <a:rPr lang="ru-RU" sz="2400" i="1">
                                      <a:solidFill>
                                        <a:srgbClr val="000000"/>
                                      </a:solidFill>
                                      <a:latin typeface="Cambria Math" panose="02040503050406030204" pitchFamily="18" charset="0"/>
                                    </a:rPr>
                                  </m:ctrlPr>
                                </m:naryPr>
                                <m:sub/>
                                <m:sup/>
                                <m:e>
                                  <m:sSup>
                                    <m:sSupPr>
                                      <m:ctrlPr>
                                        <a:rPr lang="ru-RU" sz="2400" i="1">
                                          <a:solidFill>
                                            <a:srgbClr val="000000"/>
                                          </a:solidFill>
                                          <a:latin typeface="Cambria Math" panose="02040503050406030204" pitchFamily="18" charset="0"/>
                                        </a:rPr>
                                      </m:ctrlPr>
                                    </m:sSupPr>
                                    <m:e>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e>
                                      </m:d>
                                    </m:e>
                                    <m:sup>
                                      <m:r>
                                        <a:rPr lang="ru-RU" sz="2400" i="1">
                                          <a:solidFill>
                                            <a:srgbClr val="000000"/>
                                          </a:solidFill>
                                          <a:latin typeface="Cambria Math" panose="02040503050406030204" pitchFamily="18" charset="0"/>
                                        </a:rPr>
                                        <m:t>2</m:t>
                                      </m:r>
                                    </m:sup>
                                  </m:sSup>
                                </m:e>
                              </m:nary>
                            </m:den>
                          </m:f>
                        </m:e>
                      </m:rad>
                    </m:oMath>
                  </m:oMathPara>
                </a14:m>
                <a:endParaRPr lang="ru-RU" sz="2400" dirty="0"/>
              </a:p>
            </p:txBody>
          </p:sp>
        </mc:Choice>
        <mc:Fallback xmlns="">
          <p:sp>
            <p:nvSpPr>
              <p:cNvPr id="13318" name="Object 7">
                <a:extLst>
                  <a:ext uri="{FF2B5EF4-FFF2-40B4-BE49-F238E27FC236}">
                    <a16:creationId xmlns:a16="http://schemas.microsoft.com/office/drawing/2014/main" id="{5D0C57DA-7F86-443C-845C-69585044763A}"/>
                  </a:ext>
                </a:extLst>
              </p:cNvPr>
              <p:cNvSpPr txBox="1">
                <a:spLocks noRot="1" noChangeAspect="1" noMove="1" noResize="1" noEditPoints="1" noAdjustHandles="1" noChangeArrowheads="1" noChangeShapeType="1" noTextEdit="1"/>
              </p:cNvSpPr>
              <p:nvPr/>
            </p:nvSpPr>
            <p:spPr bwMode="auto">
              <a:xfrm>
                <a:off x="2154238" y="3906838"/>
                <a:ext cx="4140200" cy="1196975"/>
              </a:xfrm>
              <a:prstGeom prst="rect">
                <a:avLst/>
              </a:prstGeom>
              <a:blipFill>
                <a:blip r:embed="rId6"/>
                <a:stretch>
                  <a:fillRect/>
                </a:stretch>
              </a:blipFill>
              <a:ln>
                <a:noFill/>
              </a:ln>
              <a:effectLst/>
            </p:spPr>
            <p:txBody>
              <a:bodyPr/>
              <a:lstStyle/>
              <a:p>
                <a:r>
                  <a:rPr lang="ru-RU">
                    <a:noFill/>
                  </a:rPr>
                  <a:t> </a:t>
                </a:r>
              </a:p>
            </p:txBody>
          </p:sp>
        </mc:Fallback>
      </mc:AlternateContent>
      <p:sp>
        <p:nvSpPr>
          <p:cNvPr id="13319" name="Text Box 12">
            <a:extLst>
              <a:ext uri="{FF2B5EF4-FFF2-40B4-BE49-F238E27FC236}">
                <a16:creationId xmlns:a16="http://schemas.microsoft.com/office/drawing/2014/main" id="{FD7E7D0B-301A-4DD3-A1B8-4C3A725B88C3}"/>
              </a:ext>
            </a:extLst>
          </p:cNvPr>
          <p:cNvSpPr txBox="1">
            <a:spLocks noChangeArrowheads="1"/>
          </p:cNvSpPr>
          <p:nvPr/>
        </p:nvSpPr>
        <p:spPr bwMode="auto">
          <a:xfrm>
            <a:off x="1919289" y="5589588"/>
            <a:ext cx="8497887"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GB" altLang="ru-RU" sz="1800" b="1" dirty="0"/>
              <a:t>We obtain estimates of the standard deviations of the distributions of      and        by substituting </a:t>
            </a:r>
            <a:r>
              <a:rPr lang="en-GB" altLang="ru-RU" sz="1800" b="1" i="1" dirty="0"/>
              <a:t>s</a:t>
            </a:r>
            <a:r>
              <a:rPr lang="en-GB" altLang="ru-RU" sz="1800" b="1" i="1" baseline="-25000" dirty="0"/>
              <a:t>u</a:t>
            </a:r>
            <a:r>
              <a:rPr lang="en-GB" altLang="ru-RU" sz="1800" b="1" baseline="30000" dirty="0"/>
              <a:t>2</a:t>
            </a:r>
            <a:r>
              <a:rPr lang="en-GB" altLang="ru-RU" sz="1800" b="1" dirty="0"/>
              <a:t> for </a:t>
            </a:r>
            <a:r>
              <a:rPr lang="en-GB" altLang="ru-RU" sz="1800" b="1" i="1" dirty="0">
                <a:latin typeface="Symbol" panose="05050102010706020507" pitchFamily="18" charset="2"/>
              </a:rPr>
              <a:t>s</a:t>
            </a:r>
            <a:r>
              <a:rPr lang="en-GB" altLang="ru-RU" sz="1800" b="1" i="1" baseline="-25000" dirty="0"/>
              <a:t>u</a:t>
            </a:r>
            <a:r>
              <a:rPr lang="en-GB" altLang="ru-RU" sz="1800" b="1" baseline="30000" dirty="0"/>
              <a:t>2</a:t>
            </a:r>
            <a:r>
              <a:rPr lang="en-GB" altLang="ru-RU" sz="1800" b="1" dirty="0"/>
              <a:t> in the variance expressions and taking the square roots.</a:t>
            </a:r>
            <a:endParaRPr lang="en-GB" altLang="ru-RU" sz="1800" b="1" baseline="30000" dirty="0"/>
          </a:p>
        </p:txBody>
      </p:sp>
      <p:sp>
        <p:nvSpPr>
          <p:cNvPr id="14" name="Rectangle 4">
            <a:extLst>
              <a:ext uri="{FF2B5EF4-FFF2-40B4-BE49-F238E27FC236}">
                <a16:creationId xmlns:a16="http://schemas.microsoft.com/office/drawing/2014/main" id="{68B0DF55-D218-4E62-96D8-56A47BDD8B53}"/>
              </a:ext>
            </a:extLst>
          </p:cNvPr>
          <p:cNvSpPr>
            <a:spLocks noChangeArrowheads="1"/>
          </p:cNvSpPr>
          <p:nvPr/>
        </p:nvSpPr>
        <p:spPr bwMode="auto">
          <a:xfrm>
            <a:off x="1524000" y="-1"/>
            <a:ext cx="9144000" cy="432000"/>
          </a:xfrm>
          <a:prstGeom prst="rect">
            <a:avLst/>
          </a:prstGeom>
          <a:solidFill>
            <a:srgbClr val="EAEAEA"/>
          </a:solidFill>
          <a:ln>
            <a:noFill/>
          </a:ln>
          <a:effectLst>
            <a:innerShdw blurRad="114300">
              <a:prstClr val="black"/>
            </a:innerShdw>
          </a:effectLst>
        </p:spPr>
        <p:txBody>
          <a:bodyPr/>
          <a:lstStyle/>
          <a:p>
            <a:pPr eaLnBrk="0" hangingPunct="0">
              <a:defRPr/>
            </a:pPr>
            <a:endParaRPr lang="en-GB" sz="1400">
              <a:latin typeface="Arial" charset="0"/>
            </a:endParaRPr>
          </a:p>
        </p:txBody>
      </p:sp>
      <p:sp>
        <p:nvSpPr>
          <p:cNvPr id="13323" name="Text Box 19">
            <a:extLst>
              <a:ext uri="{FF2B5EF4-FFF2-40B4-BE49-F238E27FC236}">
                <a16:creationId xmlns:a16="http://schemas.microsoft.com/office/drawing/2014/main" id="{72A54B78-3986-4290-AC49-A50B90ECF5A1}"/>
              </a:ext>
            </a:extLst>
          </p:cNvPr>
          <p:cNvSpPr txBox="1">
            <a:spLocks noChangeArrowheads="1"/>
          </p:cNvSpPr>
          <p:nvPr/>
        </p:nvSpPr>
        <p:spPr bwMode="auto">
          <a:xfrm>
            <a:off x="1825625" y="25400"/>
            <a:ext cx="8528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GB" altLang="ru-RU" sz="1800" b="1"/>
              <a:t>                    STANDARD DEVIATIONS OF THE REGRESSION COEFFICIENTS</a:t>
            </a:r>
            <a:endParaRPr lang="en-GB" altLang="ru-RU" sz="160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13325" name="Объект 1">
                <a:extLst>
                  <a:ext uri="{FF2B5EF4-FFF2-40B4-BE49-F238E27FC236}">
                    <a16:creationId xmlns:a16="http://schemas.microsoft.com/office/drawing/2014/main" id="{9092777B-FDD1-4B60-8A31-13C9C01A1387}"/>
                  </a:ext>
                </a:extLst>
              </p:cNvPr>
              <p:cNvSpPr txBox="1"/>
              <p:nvPr/>
            </p:nvSpPr>
            <p:spPr bwMode="auto">
              <a:xfrm>
                <a:off x="9620770" y="5538987"/>
                <a:ext cx="295275" cy="395287"/>
              </a:xfrm>
              <a:prstGeom prst="rect">
                <a:avLst/>
              </a:prstGeom>
              <a:noFill/>
              <a:ln>
                <a:noFill/>
              </a:ln>
            </p:spPr>
            <p:txBody>
              <a:bodyPr>
                <a:noAutofit/>
              </a:bodyPr>
              <a:lstStyle/>
              <a:p>
                <a:pPr/>
                <a14:m>
                  <m:oMathPara xmlns:m="http://schemas.openxmlformats.org/officeDocument/2006/math">
                    <m:oMathParaPr>
                      <m:jc m:val="centerGroup"/>
                    </m:oMathParaPr>
                    <m:oMath xmlns:m="http://schemas.openxmlformats.org/officeDocument/2006/math">
                      <m:sSub>
                        <m:sSubPr>
                          <m:ctrlPr>
                            <a:rPr lang="ru-RU" sz="2400" b="1" i="1">
                              <a:solidFill>
                                <a:srgbClr val="000000"/>
                              </a:solidFill>
                              <a:latin typeface="Cambria Math" panose="02040503050406030204" pitchFamily="18" charset="0"/>
                            </a:rPr>
                          </m:ctrlPr>
                        </m:sSubPr>
                        <m:e>
                          <m:acc>
                            <m:accPr>
                              <m:chr m:val="̂"/>
                              <m:ctrlPr>
                                <a:rPr lang="ru-RU" sz="2400" b="1" i="1">
                                  <a:solidFill>
                                    <a:srgbClr val="000000"/>
                                  </a:solidFill>
                                  <a:latin typeface="Cambria Math" panose="02040503050406030204" pitchFamily="18" charset="0"/>
                                </a:rPr>
                              </m:ctrlPr>
                            </m:accPr>
                            <m:e>
                              <m:r>
                                <a:rPr lang="ru-RU" sz="2400" b="1" i="1">
                                  <a:solidFill>
                                    <a:srgbClr val="000000"/>
                                  </a:solidFill>
                                  <a:latin typeface="Cambria Math" panose="02040503050406030204" pitchFamily="18" charset="0"/>
                                </a:rPr>
                                <m:t>𝜷</m:t>
                              </m:r>
                            </m:e>
                          </m:acc>
                        </m:e>
                        <m:sub>
                          <m:r>
                            <a:rPr lang="ru-RU" sz="2400" b="1" i="1">
                              <a:solidFill>
                                <a:srgbClr val="000000"/>
                              </a:solidFill>
                              <a:latin typeface="Cambria Math" panose="02040503050406030204" pitchFamily="18" charset="0"/>
                            </a:rPr>
                            <m:t>𝟏</m:t>
                          </m:r>
                        </m:sub>
                      </m:sSub>
                    </m:oMath>
                  </m:oMathPara>
                </a14:m>
                <a:endParaRPr lang="ru-RU" sz="2400" b="1" dirty="0"/>
              </a:p>
            </p:txBody>
          </p:sp>
        </mc:Choice>
        <mc:Fallback xmlns="">
          <p:sp>
            <p:nvSpPr>
              <p:cNvPr id="13325" name="Объект 1">
                <a:extLst>
                  <a:ext uri="{FF2B5EF4-FFF2-40B4-BE49-F238E27FC236}">
                    <a16:creationId xmlns:a16="http://schemas.microsoft.com/office/drawing/2014/main" id="{9092777B-FDD1-4B60-8A31-13C9C01A1387}"/>
                  </a:ext>
                </a:extLst>
              </p:cNvPr>
              <p:cNvSpPr txBox="1">
                <a:spLocks noRot="1" noChangeAspect="1" noMove="1" noResize="1" noEditPoints="1" noAdjustHandles="1" noChangeArrowheads="1" noChangeShapeType="1" noTextEdit="1"/>
              </p:cNvSpPr>
              <p:nvPr/>
            </p:nvSpPr>
            <p:spPr bwMode="auto">
              <a:xfrm>
                <a:off x="9620770" y="5538987"/>
                <a:ext cx="295275" cy="395287"/>
              </a:xfrm>
              <a:prstGeom prst="rect">
                <a:avLst/>
              </a:prstGeom>
              <a:blipFill>
                <a:blip r:embed="rId8"/>
                <a:stretch>
                  <a:fillRect r="-40816" b="-9375"/>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3326" name="Объект 2">
                <a:extLst>
                  <a:ext uri="{FF2B5EF4-FFF2-40B4-BE49-F238E27FC236}">
                    <a16:creationId xmlns:a16="http://schemas.microsoft.com/office/drawing/2014/main" id="{4732B3FD-DDB7-48E9-8C3A-5EE5C94B25E7}"/>
                  </a:ext>
                </a:extLst>
              </p:cNvPr>
              <p:cNvSpPr txBox="1"/>
              <p:nvPr/>
            </p:nvSpPr>
            <p:spPr bwMode="auto">
              <a:xfrm>
                <a:off x="2423592" y="5829359"/>
                <a:ext cx="315912" cy="395288"/>
              </a:xfrm>
              <a:prstGeom prst="rect">
                <a:avLst/>
              </a:prstGeom>
              <a:noFill/>
              <a:ln>
                <a:noFill/>
              </a:ln>
            </p:spPr>
            <p:txBody>
              <a:bodyPr>
                <a:noAutofit/>
              </a:bodyPr>
              <a:lstStyle/>
              <a:p>
                <a:pPr/>
                <a14:m>
                  <m:oMathPara xmlns:m="http://schemas.openxmlformats.org/officeDocument/2006/math">
                    <m:oMathParaPr>
                      <m:jc m:val="centerGroup"/>
                    </m:oMathParaPr>
                    <m:oMath xmlns:m="http://schemas.openxmlformats.org/officeDocument/2006/math">
                      <m:sSub>
                        <m:sSubPr>
                          <m:ctrlPr>
                            <a:rPr lang="ru-RU" sz="2400" b="1" i="1">
                              <a:solidFill>
                                <a:srgbClr val="000000"/>
                              </a:solidFill>
                              <a:latin typeface="Cambria Math" panose="02040503050406030204" pitchFamily="18" charset="0"/>
                            </a:rPr>
                          </m:ctrlPr>
                        </m:sSubPr>
                        <m:e>
                          <m:acc>
                            <m:accPr>
                              <m:chr m:val="̂"/>
                              <m:ctrlPr>
                                <a:rPr lang="ru-RU" sz="2400" b="1" i="1">
                                  <a:solidFill>
                                    <a:srgbClr val="000000"/>
                                  </a:solidFill>
                                  <a:latin typeface="Cambria Math" panose="02040503050406030204" pitchFamily="18" charset="0"/>
                                </a:rPr>
                              </m:ctrlPr>
                            </m:accPr>
                            <m:e>
                              <m:r>
                                <a:rPr lang="ru-RU" sz="2400" b="1" i="1">
                                  <a:solidFill>
                                    <a:srgbClr val="000000"/>
                                  </a:solidFill>
                                  <a:latin typeface="Cambria Math" panose="02040503050406030204" pitchFamily="18" charset="0"/>
                                </a:rPr>
                                <m:t>𝜷</m:t>
                              </m:r>
                            </m:e>
                          </m:acc>
                        </m:e>
                        <m:sub>
                          <m:r>
                            <a:rPr lang="ru-RU" sz="2400" b="1" i="1">
                              <a:solidFill>
                                <a:srgbClr val="000000"/>
                              </a:solidFill>
                              <a:latin typeface="Cambria Math" panose="02040503050406030204" pitchFamily="18" charset="0"/>
                            </a:rPr>
                            <m:t>𝟐</m:t>
                          </m:r>
                        </m:sub>
                      </m:sSub>
                    </m:oMath>
                  </m:oMathPara>
                </a14:m>
                <a:endParaRPr lang="ru-RU" sz="2400" b="1" dirty="0"/>
              </a:p>
            </p:txBody>
          </p:sp>
        </mc:Choice>
        <mc:Fallback xmlns="">
          <p:sp>
            <p:nvSpPr>
              <p:cNvPr id="13326" name="Объект 2">
                <a:extLst>
                  <a:ext uri="{FF2B5EF4-FFF2-40B4-BE49-F238E27FC236}">
                    <a16:creationId xmlns:a16="http://schemas.microsoft.com/office/drawing/2014/main" id="{4732B3FD-DDB7-48E9-8C3A-5EE5C94B25E7}"/>
                  </a:ext>
                </a:extLst>
              </p:cNvPr>
              <p:cNvSpPr txBox="1">
                <a:spLocks noRot="1" noChangeAspect="1" noMove="1" noResize="1" noEditPoints="1" noAdjustHandles="1" noChangeArrowheads="1" noChangeShapeType="1" noTextEdit="1"/>
              </p:cNvSpPr>
              <p:nvPr/>
            </p:nvSpPr>
            <p:spPr bwMode="auto">
              <a:xfrm>
                <a:off x="2423592" y="5829359"/>
                <a:ext cx="315912" cy="395288"/>
              </a:xfrm>
              <a:prstGeom prst="rect">
                <a:avLst/>
              </a:prstGeom>
              <a:blipFill>
                <a:blip r:embed="rId9"/>
                <a:stretch>
                  <a:fillRect r="-33333" b="-9231"/>
                </a:stretch>
              </a:blipFill>
              <a:ln>
                <a:noFill/>
              </a:ln>
            </p:spPr>
            <p:txBody>
              <a:bodyPr/>
              <a:lstStyle/>
              <a:p>
                <a:r>
                  <a:rPr lang="ru-RU">
                    <a:noFill/>
                  </a:rPr>
                  <a:t> </a:t>
                </a:r>
              </a:p>
            </p:txBody>
          </p:sp>
        </mc:Fallback>
      </mc:AlternateContent>
      <p:sp>
        <p:nvSpPr>
          <p:cNvPr id="13327" name="Прямоугольник 1">
            <a:extLst>
              <a:ext uri="{FF2B5EF4-FFF2-40B4-BE49-F238E27FC236}">
                <a16:creationId xmlns:a16="http://schemas.microsoft.com/office/drawing/2014/main" id="{AB6C33CF-4395-4481-B3B8-40575A76AD9A}"/>
              </a:ext>
            </a:extLst>
          </p:cNvPr>
          <p:cNvSpPr>
            <a:spLocks noChangeArrowheads="1"/>
          </p:cNvSpPr>
          <p:nvPr/>
        </p:nvSpPr>
        <p:spPr bwMode="auto">
          <a:xfrm>
            <a:off x="5425524" y="2290620"/>
            <a:ext cx="48957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ru-RU" sz="2400" i="1" dirty="0" err="1">
                <a:latin typeface="Times New Roman" panose="02020603050405020304" pitchFamily="18" charset="0"/>
                <a:cs typeface="Times New Roman" panose="02020603050405020304" pitchFamily="18" charset="0"/>
              </a:rPr>
              <a:t>S</a:t>
            </a:r>
            <a:r>
              <a:rPr lang="en-GB" altLang="ru-RU" sz="2400" i="1" baseline="-25000" dirty="0" err="1">
                <a:latin typeface="Times New Roman" panose="02020603050405020304" pitchFamily="18" charset="0"/>
                <a:cs typeface="Times New Roman" panose="02020603050405020304" pitchFamily="18" charset="0"/>
              </a:rPr>
              <a:t>u</a:t>
            </a:r>
            <a:r>
              <a:rPr lang="ru-RU" altLang="ru-RU" sz="2400" baseline="30000" dirty="0">
                <a:latin typeface="Times New Roman" panose="02020603050405020304" pitchFamily="18" charset="0"/>
                <a:cs typeface="Times New Roman" panose="02020603050405020304" pitchFamily="18" charset="0"/>
              </a:rPr>
              <a:t> </a:t>
            </a:r>
            <a:r>
              <a:rPr lang="ru-RU" altLang="ru-RU" sz="2400" dirty="0">
                <a:latin typeface="Times New Roman" panose="02020603050405020304" pitchFamily="18" charset="0"/>
                <a:cs typeface="Times New Roman" panose="02020603050405020304" pitchFamily="18" charset="0"/>
              </a:rPr>
              <a:t> - </a:t>
            </a:r>
            <a:r>
              <a:rPr lang="en-US" altLang="ru-RU" sz="2400" dirty="0">
                <a:latin typeface="Times New Roman" panose="02020603050405020304" pitchFamily="18" charset="0"/>
                <a:cs typeface="Times New Roman" panose="02020603050405020304" pitchFamily="18" charset="0"/>
              </a:rPr>
              <a:t>standard error of regression.</a:t>
            </a:r>
            <a:endParaRPr lang="ru-RU" altLang="ru-RU" sz="2400" dirty="0">
              <a:latin typeface="Times New Roman" panose="02020603050405020304" pitchFamily="18" charset="0"/>
              <a:cs typeface="Times New Roman" panose="02020603050405020304" pitchFamily="18" charset="0"/>
            </a:endParaRPr>
          </a:p>
        </p:txBody>
      </p:sp>
      <p:sp>
        <p:nvSpPr>
          <p:cNvPr id="13328" name="Прямоугольник 14">
            <a:extLst>
              <a:ext uri="{FF2B5EF4-FFF2-40B4-BE49-F238E27FC236}">
                <a16:creationId xmlns:a16="http://schemas.microsoft.com/office/drawing/2014/main" id="{9AFE0E38-83DC-4A95-A13D-5216F25F5A25}"/>
              </a:ext>
            </a:extLst>
          </p:cNvPr>
          <p:cNvSpPr>
            <a:spLocks noChangeArrowheads="1"/>
          </p:cNvSpPr>
          <p:nvPr/>
        </p:nvSpPr>
        <p:spPr bwMode="auto">
          <a:xfrm>
            <a:off x="3705224" y="3284539"/>
            <a:ext cx="53431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ru-RU" sz="2400" dirty="0">
                <a:latin typeface="Times New Roman" panose="02020603050405020304" pitchFamily="18" charset="0"/>
                <a:cs typeface="Times New Roman" panose="02020603050405020304" pitchFamily="18" charset="0"/>
              </a:rPr>
              <a:t>S</a:t>
            </a:r>
            <a:r>
              <a:rPr lang="en-US" altLang="ru-RU" sz="2400" dirty="0" err="1">
                <a:latin typeface="Times New Roman" panose="02020603050405020304" pitchFamily="18" charset="0"/>
                <a:cs typeface="Times New Roman" panose="02020603050405020304" pitchFamily="18" charset="0"/>
              </a:rPr>
              <a:t>tandard</a:t>
            </a:r>
            <a:r>
              <a:rPr lang="en-US" altLang="ru-RU" sz="2400" dirty="0">
                <a:latin typeface="Times New Roman" panose="02020603050405020304" pitchFamily="18" charset="0"/>
                <a:cs typeface="Times New Roman" panose="02020603050405020304" pitchFamily="18" charset="0"/>
              </a:rPr>
              <a:t> errors of regression coefficients:</a:t>
            </a:r>
            <a:endParaRPr lang="ru-RU" altLang="ru-RU"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6">
            <a:extLst>
              <a:ext uri="{FF2B5EF4-FFF2-40B4-BE49-F238E27FC236}">
                <a16:creationId xmlns:a16="http://schemas.microsoft.com/office/drawing/2014/main" id="{B6F39A4C-891A-40E7-AE1A-CD60243F79F7}"/>
              </a:ext>
            </a:extLst>
          </p:cNvPr>
          <p:cNvSpPr>
            <a:spLocks noChangeArrowheads="1"/>
          </p:cNvSpPr>
          <p:nvPr/>
        </p:nvSpPr>
        <p:spPr bwMode="auto">
          <a:xfrm>
            <a:off x="1524000" y="503625"/>
            <a:ext cx="9144000" cy="885600"/>
          </a:xfrm>
          <a:prstGeom prst="rect">
            <a:avLst/>
          </a:prstGeom>
          <a:solidFill>
            <a:srgbClr val="F0F0F0"/>
          </a:solidFill>
          <a:ln>
            <a:noFill/>
          </a:ln>
          <a:effectLst>
            <a:innerShdw blurRad="76200">
              <a:prstClr val="black"/>
            </a:innerShdw>
          </a:effectLst>
        </p:spPr>
        <p:txBody>
          <a:bodyPr wrap="none" anchor="ctr"/>
          <a:lstStyle/>
          <a:p>
            <a:pPr eaLnBrk="0" hangingPunct="0">
              <a:defRPr/>
            </a:pPr>
            <a:endParaRPr lang="en-GB" sz="1400">
              <a:latin typeface="Arial" charset="0"/>
            </a:endParaRPr>
          </a:p>
        </p:txBody>
      </p:sp>
      <mc:AlternateContent xmlns:mc="http://schemas.openxmlformats.org/markup-compatibility/2006" xmlns:a14="http://schemas.microsoft.com/office/drawing/2010/main">
        <mc:Choice Requires="a14">
          <p:sp>
            <p:nvSpPr>
              <p:cNvPr id="15365" name="Object 9">
                <a:extLst>
                  <a:ext uri="{FF2B5EF4-FFF2-40B4-BE49-F238E27FC236}">
                    <a16:creationId xmlns:a16="http://schemas.microsoft.com/office/drawing/2014/main" id="{25F4892D-CF7D-4F74-A80B-F9D7D68BF65A}"/>
                  </a:ext>
                </a:extLst>
              </p:cNvPr>
              <p:cNvSpPr txBox="1"/>
              <p:nvPr/>
            </p:nvSpPr>
            <p:spPr bwMode="auto">
              <a:xfrm>
                <a:off x="2711450" y="836613"/>
                <a:ext cx="2589213" cy="461665"/>
              </a:xfrm>
              <a:prstGeom prst="rect">
                <a:avLst/>
              </a:prstGeom>
              <a:noFill/>
              <a:ln>
                <a:noFill/>
              </a:ln>
              <a:effectLst/>
            </p:spPr>
            <p:txBody>
              <a:bodyPr>
                <a:spAutoFit/>
              </a:bodyPr>
              <a:lstStyle/>
              <a:p>
                <a:pPr/>
                <a14:m>
                  <m:oMathPara xmlns:m="http://schemas.openxmlformats.org/officeDocument/2006/math">
                    <m:oMathParaPr>
                      <m:jc m:val="centerGroup"/>
                    </m:oMathParaPr>
                    <m:oMath xmlns:m="http://schemas.openxmlformats.org/officeDocument/2006/math">
                      <m:r>
                        <a:rPr lang="ru-RU" sz="2400" i="1">
                          <a:solidFill>
                            <a:srgbClr val="000000"/>
                          </a:solidFill>
                          <a:latin typeface="Cambria Math" panose="02040503050406030204" pitchFamily="18" charset="0"/>
                        </a:rPr>
                        <m:t>𝑌</m:t>
                      </m:r>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𝛽</m:t>
                          </m:r>
                        </m:e>
                        <m:sub>
                          <m:r>
                            <a:rPr lang="ru-RU" sz="2400" i="1">
                              <a:solidFill>
                                <a:srgbClr val="000000"/>
                              </a:solidFill>
                              <a:latin typeface="Cambria Math" panose="02040503050406030204" pitchFamily="18" charset="0"/>
                            </a:rPr>
                            <m:t>1</m:t>
                          </m:r>
                        </m:sub>
                      </m:sSub>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𝛽</m:t>
                          </m:r>
                        </m:e>
                        <m:sub>
                          <m:r>
                            <a:rPr lang="ru-RU" sz="2400" i="1">
                              <a:solidFill>
                                <a:srgbClr val="000000"/>
                              </a:solidFill>
                              <a:latin typeface="Cambria Math" panose="02040503050406030204" pitchFamily="18" charset="0"/>
                            </a:rPr>
                            <m:t>2</m:t>
                          </m:r>
                        </m:sub>
                      </m:sSub>
                      <m:r>
                        <a:rPr lang="ru-RU" sz="2400" i="1">
                          <a:solidFill>
                            <a:srgbClr val="000000"/>
                          </a:solidFill>
                          <a:latin typeface="Cambria Math" panose="02040503050406030204" pitchFamily="18" charset="0"/>
                        </a:rPr>
                        <m:t>𝑋</m:t>
                      </m:r>
                      <m:r>
                        <a:rPr lang="ru-RU" sz="2400" i="1">
                          <a:solidFill>
                            <a:srgbClr val="000000"/>
                          </a:solidFill>
                          <a:latin typeface="Cambria Math" panose="02040503050406030204" pitchFamily="18" charset="0"/>
                        </a:rPr>
                        <m:t>+</m:t>
                      </m:r>
                      <m:r>
                        <a:rPr lang="ru-RU" sz="2400" i="1">
                          <a:solidFill>
                            <a:srgbClr val="000000"/>
                          </a:solidFill>
                          <a:latin typeface="Cambria Math" panose="02040503050406030204" pitchFamily="18" charset="0"/>
                        </a:rPr>
                        <m:t>𝑢</m:t>
                      </m:r>
                    </m:oMath>
                  </m:oMathPara>
                </a14:m>
                <a:endParaRPr lang="ru-RU" sz="2400" dirty="0"/>
              </a:p>
            </p:txBody>
          </p:sp>
        </mc:Choice>
        <mc:Fallback xmlns="">
          <p:sp>
            <p:nvSpPr>
              <p:cNvPr id="15365" name="Object 9">
                <a:extLst>
                  <a:ext uri="{FF2B5EF4-FFF2-40B4-BE49-F238E27FC236}">
                    <a16:creationId xmlns:a16="http://schemas.microsoft.com/office/drawing/2014/main" id="{25F4892D-CF7D-4F74-A80B-F9D7D68BF65A}"/>
                  </a:ext>
                </a:extLst>
              </p:cNvPr>
              <p:cNvSpPr txBox="1">
                <a:spLocks noRot="1" noChangeAspect="1" noMove="1" noResize="1" noEditPoints="1" noAdjustHandles="1" noChangeArrowheads="1" noChangeShapeType="1" noTextEdit="1"/>
              </p:cNvSpPr>
              <p:nvPr/>
            </p:nvSpPr>
            <p:spPr bwMode="auto">
              <a:xfrm>
                <a:off x="2711450" y="836613"/>
                <a:ext cx="2589213" cy="461665"/>
              </a:xfrm>
              <a:prstGeom prst="rect">
                <a:avLst/>
              </a:prstGeom>
              <a:blipFill>
                <a:blip r:embed="rId2"/>
                <a:stretch>
                  <a:fillRect b="-19737"/>
                </a:stretch>
              </a:blipFill>
              <a:ln>
                <a:noFill/>
              </a:ln>
              <a:effectLst/>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5366" name="Object 10">
                <a:extLst>
                  <a:ext uri="{FF2B5EF4-FFF2-40B4-BE49-F238E27FC236}">
                    <a16:creationId xmlns:a16="http://schemas.microsoft.com/office/drawing/2014/main" id="{C49C8D70-2EE1-474F-9E72-DA3BCF4ADB04}"/>
                  </a:ext>
                </a:extLst>
              </p:cNvPr>
              <p:cNvSpPr txBox="1"/>
              <p:nvPr/>
            </p:nvSpPr>
            <p:spPr bwMode="auto">
              <a:xfrm>
                <a:off x="6816725" y="765175"/>
                <a:ext cx="1944688" cy="550863"/>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𝑌</m:t>
                          </m:r>
                        </m:e>
                      </m:acc>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1">
                              <a:solidFill>
                                <a:srgbClr val="000000"/>
                              </a:solidFill>
                              <a:latin typeface="Cambria Math" panose="02040503050406030204" pitchFamily="18" charset="0"/>
                            </a:rPr>
                            <m:t>1</m:t>
                          </m:r>
                        </m:sub>
                      </m:sSub>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1">
                              <a:solidFill>
                                <a:srgbClr val="000000"/>
                              </a:solidFill>
                              <a:latin typeface="Cambria Math" panose="02040503050406030204" pitchFamily="18" charset="0"/>
                            </a:rPr>
                            <m:t>2</m:t>
                          </m:r>
                        </m:sub>
                      </m:sSub>
                      <m:r>
                        <a:rPr lang="ru-RU" sz="2400" i="1">
                          <a:solidFill>
                            <a:srgbClr val="000000"/>
                          </a:solidFill>
                          <a:latin typeface="Cambria Math" panose="02040503050406030204" pitchFamily="18" charset="0"/>
                        </a:rPr>
                        <m:t>𝑋</m:t>
                      </m:r>
                    </m:oMath>
                  </m:oMathPara>
                </a14:m>
                <a:endParaRPr lang="ru-RU" sz="2400" dirty="0"/>
              </a:p>
            </p:txBody>
          </p:sp>
        </mc:Choice>
        <mc:Fallback xmlns="">
          <p:sp>
            <p:nvSpPr>
              <p:cNvPr id="15366" name="Object 10">
                <a:extLst>
                  <a:ext uri="{FF2B5EF4-FFF2-40B4-BE49-F238E27FC236}">
                    <a16:creationId xmlns:a16="http://schemas.microsoft.com/office/drawing/2014/main" id="{C49C8D70-2EE1-474F-9E72-DA3BCF4ADB04}"/>
                  </a:ext>
                </a:extLst>
              </p:cNvPr>
              <p:cNvSpPr txBox="1">
                <a:spLocks noRot="1" noChangeAspect="1" noMove="1" noResize="1" noEditPoints="1" noAdjustHandles="1" noChangeArrowheads="1" noChangeShapeType="1" noTextEdit="1"/>
              </p:cNvSpPr>
              <p:nvPr/>
            </p:nvSpPr>
            <p:spPr bwMode="auto">
              <a:xfrm>
                <a:off x="6816725" y="765175"/>
                <a:ext cx="1944688" cy="550863"/>
              </a:xfrm>
              <a:prstGeom prst="rect">
                <a:avLst/>
              </a:prstGeom>
              <a:blipFill>
                <a:blip r:embed="rId3"/>
                <a:stretch>
                  <a:fillRect/>
                </a:stretch>
              </a:blipFill>
              <a:ln>
                <a:noFill/>
              </a:ln>
              <a:effectLst/>
            </p:spPr>
            <p:txBody>
              <a:bodyPr/>
              <a:lstStyle/>
              <a:p>
                <a:r>
                  <a:rPr lang="ru-RU">
                    <a:noFill/>
                  </a:rPr>
                  <a:t> </a:t>
                </a:r>
              </a:p>
            </p:txBody>
          </p:sp>
        </mc:Fallback>
      </mc:AlternateContent>
      <p:sp>
        <p:nvSpPr>
          <p:cNvPr id="15367" name="Text Box 16">
            <a:extLst>
              <a:ext uri="{FF2B5EF4-FFF2-40B4-BE49-F238E27FC236}">
                <a16:creationId xmlns:a16="http://schemas.microsoft.com/office/drawing/2014/main" id="{D5CBEAE4-85CE-4FD5-BD4A-CA6CA8F5EA1E}"/>
              </a:ext>
            </a:extLst>
          </p:cNvPr>
          <p:cNvSpPr txBox="1">
            <a:spLocks noChangeArrowheads="1"/>
          </p:cNvSpPr>
          <p:nvPr/>
        </p:nvSpPr>
        <p:spPr bwMode="auto">
          <a:xfrm>
            <a:off x="3179764" y="523876"/>
            <a:ext cx="61928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GB" altLang="ru-RU" sz="1800" b="1"/>
              <a:t>True model                                      Fitted model      </a:t>
            </a:r>
            <a:endParaRPr lang="en-US" altLang="ru-RU" sz="1800" b="1"/>
          </a:p>
        </p:txBody>
      </p:sp>
      <mc:AlternateContent xmlns:mc="http://schemas.openxmlformats.org/markup-compatibility/2006" xmlns:a14="http://schemas.microsoft.com/office/drawing/2010/main">
        <mc:Choice Requires="a14">
          <p:sp>
            <p:nvSpPr>
              <p:cNvPr id="15368" name="Object 12">
                <a:extLst>
                  <a:ext uri="{FF2B5EF4-FFF2-40B4-BE49-F238E27FC236}">
                    <a16:creationId xmlns:a16="http://schemas.microsoft.com/office/drawing/2014/main" id="{9BD23ECC-E90D-4923-ADBB-58C176F31F64}"/>
                  </a:ext>
                </a:extLst>
              </p:cNvPr>
              <p:cNvSpPr txBox="1"/>
              <p:nvPr/>
            </p:nvSpPr>
            <p:spPr bwMode="auto">
              <a:xfrm>
                <a:off x="5602288" y="1870869"/>
                <a:ext cx="2215232" cy="419100"/>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𝐻</m:t>
                          </m:r>
                        </m:e>
                        <m:sub>
                          <m:r>
                            <a:rPr lang="ru-RU" sz="2400" i="1">
                              <a:solidFill>
                                <a:srgbClr val="000000"/>
                              </a:solidFill>
                              <a:latin typeface="Cambria Math" panose="02040503050406030204" pitchFamily="18" charset="0"/>
                            </a:rPr>
                            <m:t>0</m:t>
                          </m:r>
                        </m:sub>
                      </m:sSub>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𝛽</m:t>
                          </m:r>
                        </m:e>
                        <m:sub>
                          <m:r>
                            <a:rPr lang="ru-RU" sz="2400" i="1">
                              <a:solidFill>
                                <a:srgbClr val="000000"/>
                              </a:solidFill>
                              <a:latin typeface="Cambria Math" panose="02040503050406030204" pitchFamily="18" charset="0"/>
                            </a:rPr>
                            <m:t>2</m:t>
                          </m:r>
                        </m:sub>
                      </m:sSub>
                      <m:r>
                        <a:rPr lang="ru-RU" sz="2400" i="1">
                          <a:solidFill>
                            <a:srgbClr val="000000"/>
                          </a:solidFill>
                          <a:latin typeface="Cambria Math" panose="02040503050406030204" pitchFamily="18" charset="0"/>
                        </a:rPr>
                        <m:t>=</m:t>
                      </m:r>
                      <m:sSubSup>
                        <m:sSubSupPr>
                          <m:ctrlPr>
                            <a:rPr lang="ru-RU" sz="2400" i="1">
                              <a:solidFill>
                                <a:srgbClr val="000000"/>
                              </a:solidFill>
                              <a:latin typeface="Cambria Math" panose="02040503050406030204" pitchFamily="18" charset="0"/>
                            </a:rPr>
                          </m:ctrlPr>
                        </m:sSubSupPr>
                        <m:e>
                          <m:r>
                            <a:rPr lang="ru-RU" sz="2400" i="1">
                              <a:solidFill>
                                <a:srgbClr val="000000"/>
                              </a:solidFill>
                              <a:latin typeface="Cambria Math" panose="02040503050406030204" pitchFamily="18" charset="0"/>
                            </a:rPr>
                            <m:t>𝛽</m:t>
                          </m:r>
                        </m:e>
                        <m:sub>
                          <m:r>
                            <a:rPr lang="ru-RU" sz="2400" i="1">
                              <a:solidFill>
                                <a:srgbClr val="000000"/>
                              </a:solidFill>
                              <a:latin typeface="Cambria Math" panose="02040503050406030204" pitchFamily="18" charset="0"/>
                            </a:rPr>
                            <m:t>2</m:t>
                          </m:r>
                        </m:sub>
                        <m:sup>
                          <m:r>
                            <a:rPr lang="ru-RU" sz="2400" i="1">
                              <a:solidFill>
                                <a:srgbClr val="000000"/>
                              </a:solidFill>
                              <a:latin typeface="Cambria Math" panose="02040503050406030204" pitchFamily="18" charset="0"/>
                            </a:rPr>
                            <m:t>0</m:t>
                          </m:r>
                        </m:sup>
                      </m:sSubSup>
                      <m:r>
                        <a:rPr lang="ru-RU" sz="2400" i="1">
                          <a:solidFill>
                            <a:srgbClr val="000000"/>
                          </a:solidFill>
                          <a:latin typeface="Cambria Math" panose="02040503050406030204" pitchFamily="18" charset="0"/>
                        </a:rPr>
                        <m:t>,</m:t>
                      </m:r>
                    </m:oMath>
                  </m:oMathPara>
                </a14:m>
                <a:endParaRPr lang="ru-RU" sz="2400" dirty="0"/>
              </a:p>
            </p:txBody>
          </p:sp>
        </mc:Choice>
        <mc:Fallback xmlns="">
          <p:sp>
            <p:nvSpPr>
              <p:cNvPr id="15368" name="Object 12">
                <a:extLst>
                  <a:ext uri="{FF2B5EF4-FFF2-40B4-BE49-F238E27FC236}">
                    <a16:creationId xmlns:a16="http://schemas.microsoft.com/office/drawing/2014/main" id="{9BD23ECC-E90D-4923-ADBB-58C176F31F64}"/>
                  </a:ext>
                </a:extLst>
              </p:cNvPr>
              <p:cNvSpPr txBox="1">
                <a:spLocks noRot="1" noChangeAspect="1" noMove="1" noResize="1" noEditPoints="1" noAdjustHandles="1" noChangeArrowheads="1" noChangeShapeType="1" noTextEdit="1"/>
              </p:cNvSpPr>
              <p:nvPr/>
            </p:nvSpPr>
            <p:spPr bwMode="auto">
              <a:xfrm>
                <a:off x="5602288" y="1870869"/>
                <a:ext cx="2215232" cy="419100"/>
              </a:xfrm>
              <a:prstGeom prst="rect">
                <a:avLst/>
              </a:prstGeom>
              <a:blipFill>
                <a:blip r:embed="rId4"/>
                <a:stretch>
                  <a:fillRect b="-33333"/>
                </a:stretch>
              </a:blipFill>
              <a:ln>
                <a:noFill/>
              </a:ln>
              <a:effectLst/>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5369" name="Object 13">
                <a:extLst>
                  <a:ext uri="{FF2B5EF4-FFF2-40B4-BE49-F238E27FC236}">
                    <a16:creationId xmlns:a16="http://schemas.microsoft.com/office/drawing/2014/main" id="{EEE47A1D-482D-4051-A27B-0FD95B970161}"/>
                  </a:ext>
                </a:extLst>
              </p:cNvPr>
              <p:cNvSpPr txBox="1"/>
              <p:nvPr/>
            </p:nvSpPr>
            <p:spPr bwMode="auto">
              <a:xfrm>
                <a:off x="5773862" y="2452318"/>
                <a:ext cx="1872084" cy="465137"/>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𝐻</m:t>
                          </m:r>
                        </m:e>
                        <m:sub>
                          <m:r>
                            <a:rPr lang="ru-RU" sz="2400" i="1">
                              <a:solidFill>
                                <a:srgbClr val="000000"/>
                              </a:solidFill>
                              <a:latin typeface="Cambria Math" panose="02040503050406030204" pitchFamily="18" charset="0"/>
                            </a:rPr>
                            <m:t>1</m:t>
                          </m:r>
                        </m:sub>
                      </m:sSub>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𝛽</m:t>
                          </m:r>
                        </m:e>
                        <m:sub>
                          <m:r>
                            <a:rPr lang="ru-RU" sz="2400" i="1">
                              <a:solidFill>
                                <a:srgbClr val="000000"/>
                              </a:solidFill>
                              <a:latin typeface="Cambria Math" panose="02040503050406030204" pitchFamily="18" charset="0"/>
                            </a:rPr>
                            <m:t>2</m:t>
                          </m:r>
                        </m:sub>
                      </m:sSub>
                      <m:r>
                        <a:rPr lang="ru-RU" sz="2400" i="1">
                          <a:solidFill>
                            <a:srgbClr val="000000"/>
                          </a:solidFill>
                          <a:latin typeface="Cambria Math" panose="02040503050406030204" pitchFamily="18" charset="0"/>
                        </a:rPr>
                        <m:t>≠</m:t>
                      </m:r>
                      <m:sSubSup>
                        <m:sSubSupPr>
                          <m:ctrlPr>
                            <a:rPr lang="ru-RU" sz="2400" i="1">
                              <a:solidFill>
                                <a:srgbClr val="000000"/>
                              </a:solidFill>
                              <a:latin typeface="Cambria Math" panose="02040503050406030204" pitchFamily="18" charset="0"/>
                            </a:rPr>
                          </m:ctrlPr>
                        </m:sSubSupPr>
                        <m:e>
                          <m:r>
                            <a:rPr lang="ru-RU" sz="2400" i="1">
                              <a:solidFill>
                                <a:srgbClr val="000000"/>
                              </a:solidFill>
                              <a:latin typeface="Cambria Math" panose="02040503050406030204" pitchFamily="18" charset="0"/>
                            </a:rPr>
                            <m:t>𝛽</m:t>
                          </m:r>
                        </m:e>
                        <m:sub>
                          <m:r>
                            <a:rPr lang="ru-RU" sz="2400" i="1">
                              <a:solidFill>
                                <a:srgbClr val="000000"/>
                              </a:solidFill>
                              <a:latin typeface="Cambria Math" panose="02040503050406030204" pitchFamily="18" charset="0"/>
                            </a:rPr>
                            <m:t>2</m:t>
                          </m:r>
                        </m:sub>
                        <m:sup>
                          <m:r>
                            <a:rPr lang="ru-RU" sz="2400" i="1">
                              <a:solidFill>
                                <a:srgbClr val="000000"/>
                              </a:solidFill>
                              <a:latin typeface="Cambria Math" panose="02040503050406030204" pitchFamily="18" charset="0"/>
                            </a:rPr>
                            <m:t>0</m:t>
                          </m:r>
                        </m:sup>
                      </m:sSubSup>
                    </m:oMath>
                  </m:oMathPara>
                </a14:m>
                <a:endParaRPr lang="ru-RU" sz="2400" dirty="0"/>
              </a:p>
            </p:txBody>
          </p:sp>
        </mc:Choice>
        <mc:Fallback xmlns="">
          <p:sp>
            <p:nvSpPr>
              <p:cNvPr id="15369" name="Object 13">
                <a:extLst>
                  <a:ext uri="{FF2B5EF4-FFF2-40B4-BE49-F238E27FC236}">
                    <a16:creationId xmlns:a16="http://schemas.microsoft.com/office/drawing/2014/main" id="{EEE47A1D-482D-4051-A27B-0FD95B970161}"/>
                  </a:ext>
                </a:extLst>
              </p:cNvPr>
              <p:cNvSpPr txBox="1">
                <a:spLocks noRot="1" noChangeAspect="1" noMove="1" noResize="1" noEditPoints="1" noAdjustHandles="1" noChangeArrowheads="1" noChangeShapeType="1" noTextEdit="1"/>
              </p:cNvSpPr>
              <p:nvPr/>
            </p:nvSpPr>
            <p:spPr bwMode="auto">
              <a:xfrm>
                <a:off x="5773862" y="2452318"/>
                <a:ext cx="1872084" cy="465137"/>
              </a:xfrm>
              <a:prstGeom prst="rect">
                <a:avLst/>
              </a:prstGeom>
              <a:blipFill>
                <a:blip r:embed="rId5"/>
                <a:stretch>
                  <a:fillRect b="-19481"/>
                </a:stretch>
              </a:blipFill>
              <a:ln>
                <a:noFill/>
              </a:ln>
              <a:effectLst/>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5370" name="Object 14">
                <a:extLst>
                  <a:ext uri="{FF2B5EF4-FFF2-40B4-BE49-F238E27FC236}">
                    <a16:creationId xmlns:a16="http://schemas.microsoft.com/office/drawing/2014/main" id="{507F4941-A89E-4832-B3CF-7B59C47F8955}"/>
                  </a:ext>
                </a:extLst>
              </p:cNvPr>
              <p:cNvSpPr txBox="1"/>
              <p:nvPr/>
            </p:nvSpPr>
            <p:spPr bwMode="auto">
              <a:xfrm>
                <a:off x="5883734" y="3079804"/>
                <a:ext cx="1865982" cy="909638"/>
              </a:xfrm>
              <a:prstGeom prst="rect">
                <a:avLst/>
              </a:prstGeom>
              <a:noFill/>
              <a:ln>
                <a:noFill/>
              </a:ln>
            </p:spPr>
            <p:txBody>
              <a:bodyPr>
                <a:noAutofit/>
              </a:bodyPr>
              <a:lstStyle/>
              <a:p>
                <a:pPr/>
                <a14:m>
                  <m:oMathPara xmlns:m="http://schemas.openxmlformats.org/officeDocument/2006/math">
                    <m:oMathParaPr>
                      <m:jc m:val="centerGroup"/>
                    </m:oMathParaPr>
                    <m:oMath xmlns:m="http://schemas.openxmlformats.org/officeDocument/2006/math">
                      <m:r>
                        <a:rPr lang="ru-RU" sz="2400" i="1">
                          <a:solidFill>
                            <a:srgbClr val="000000"/>
                          </a:solidFill>
                          <a:latin typeface="Cambria Math" panose="02040503050406030204" pitchFamily="18" charset="0"/>
                        </a:rPr>
                        <m:t>𝑡</m:t>
                      </m:r>
                      <m:r>
                        <a:rPr lang="ru-RU" sz="2400" i="1">
                          <a:solidFill>
                            <a:srgbClr val="000000"/>
                          </a:solidFill>
                          <a:latin typeface="Cambria Math" panose="02040503050406030204" pitchFamily="18" charset="0"/>
                        </a:rPr>
                        <m:t>=</m:t>
                      </m:r>
                      <m:f>
                        <m:fPr>
                          <m:ctrlPr>
                            <a:rPr lang="ru-RU" sz="2400" i="1">
                              <a:solidFill>
                                <a:srgbClr val="000000"/>
                              </a:solidFill>
                              <a:latin typeface="Cambria Math" panose="02040503050406030204" pitchFamily="18" charset="0"/>
                            </a:rPr>
                          </m:ctrlPr>
                        </m:fPr>
                        <m:num>
                          <m:sSub>
                            <m:sSubPr>
                              <m:ctrlPr>
                                <a:rPr lang="ru-RU" sz="2400" i="1">
                                  <a:solidFill>
                                    <a:srgbClr val="000000"/>
                                  </a:solidFill>
                                  <a:latin typeface="Cambria Math" panose="02040503050406030204" pitchFamily="18" charset="0"/>
                                </a:rPr>
                              </m:ctrlPr>
                            </m:sSub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1">
                                  <a:solidFill>
                                    <a:srgbClr val="000000"/>
                                  </a:solidFill>
                                  <a:latin typeface="Cambria Math" panose="02040503050406030204" pitchFamily="18" charset="0"/>
                                </a:rPr>
                                <m:t>2</m:t>
                              </m:r>
                            </m:sub>
                          </m:sSub>
                          <m:r>
                            <a:rPr lang="ru-RU" sz="2400" i="1">
                              <a:solidFill>
                                <a:srgbClr val="000000"/>
                              </a:solidFill>
                              <a:latin typeface="Cambria Math" panose="02040503050406030204" pitchFamily="18" charset="0"/>
                            </a:rPr>
                            <m:t>−</m:t>
                          </m:r>
                          <m:sSubSup>
                            <m:sSubSupPr>
                              <m:ctrlPr>
                                <a:rPr lang="ru-RU" sz="2400" i="1">
                                  <a:solidFill>
                                    <a:srgbClr val="000000"/>
                                  </a:solidFill>
                                  <a:latin typeface="Cambria Math" panose="02040503050406030204" pitchFamily="18" charset="0"/>
                                </a:rPr>
                              </m:ctrlPr>
                            </m:sSubSupPr>
                            <m:e>
                              <m:r>
                                <a:rPr lang="ru-RU" sz="2400" i="1">
                                  <a:solidFill>
                                    <a:srgbClr val="000000"/>
                                  </a:solidFill>
                                  <a:latin typeface="Cambria Math" panose="02040503050406030204" pitchFamily="18" charset="0"/>
                                </a:rPr>
                                <m:t>𝛽</m:t>
                              </m:r>
                            </m:e>
                            <m:sub>
                              <m:r>
                                <a:rPr lang="ru-RU" sz="2400" i="1">
                                  <a:solidFill>
                                    <a:srgbClr val="000000"/>
                                  </a:solidFill>
                                  <a:latin typeface="Cambria Math" panose="02040503050406030204" pitchFamily="18" charset="0"/>
                                </a:rPr>
                                <m:t>2</m:t>
                              </m:r>
                            </m:sub>
                            <m:sup>
                              <m:r>
                                <a:rPr lang="ru-RU" sz="2400" i="1">
                                  <a:solidFill>
                                    <a:srgbClr val="000000"/>
                                  </a:solidFill>
                                  <a:latin typeface="Cambria Math" panose="02040503050406030204" pitchFamily="18" charset="0"/>
                                </a:rPr>
                                <m:t>0</m:t>
                              </m:r>
                            </m:sup>
                          </m:sSubSup>
                        </m:num>
                        <m:den>
                          <m:r>
                            <m:rPr>
                              <m:nor/>
                            </m:rPr>
                            <a:rPr lang="ru-RU" sz="2400" i="0">
                              <a:solidFill>
                                <a:srgbClr val="000000"/>
                              </a:solidFill>
                              <a:latin typeface="Cambria Math" panose="02040503050406030204" pitchFamily="18" charset="0"/>
                            </a:rPr>
                            <m:t>s</m:t>
                          </m:r>
                          <m:r>
                            <m:rPr>
                              <m:nor/>
                            </m:rPr>
                            <a:rPr lang="ru-RU" sz="2400" i="0">
                              <a:solidFill>
                                <a:srgbClr val="000000"/>
                              </a:solidFill>
                              <a:latin typeface="Cambria Math" panose="02040503050406030204" pitchFamily="18" charset="0"/>
                            </a:rPr>
                            <m:t>.</m:t>
                          </m:r>
                          <m:r>
                            <m:rPr>
                              <m:nor/>
                            </m:rPr>
                            <a:rPr lang="ru-RU" sz="2400" i="0">
                              <a:solidFill>
                                <a:srgbClr val="000000"/>
                              </a:solidFill>
                              <a:latin typeface="Cambria Math" panose="02040503050406030204" pitchFamily="18" charset="0"/>
                            </a:rPr>
                            <m:t>e</m:t>
                          </m:r>
                          <m:r>
                            <m:rPr>
                              <m:nor/>
                            </m:rPr>
                            <a:rPr lang="ru-RU" sz="2400" i="0">
                              <a:solidFill>
                                <a:srgbClr val="000000"/>
                              </a:solidFill>
                              <a:latin typeface="Cambria Math" panose="02040503050406030204" pitchFamily="18" charset="0"/>
                            </a:rPr>
                            <m:t>.</m:t>
                          </m:r>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1">
                                      <a:solidFill>
                                        <a:srgbClr val="000000"/>
                                      </a:solidFill>
                                      <a:latin typeface="Cambria Math" panose="02040503050406030204" pitchFamily="18" charset="0"/>
                                    </a:rPr>
                                    <m:t>2</m:t>
                                  </m:r>
                                </m:sub>
                              </m:sSub>
                            </m:e>
                          </m:d>
                        </m:den>
                      </m:f>
                    </m:oMath>
                  </m:oMathPara>
                </a14:m>
                <a:endParaRPr lang="ru-RU" sz="2400" dirty="0"/>
              </a:p>
            </p:txBody>
          </p:sp>
        </mc:Choice>
        <mc:Fallback xmlns="">
          <p:sp>
            <p:nvSpPr>
              <p:cNvPr id="15370" name="Object 14">
                <a:extLst>
                  <a:ext uri="{FF2B5EF4-FFF2-40B4-BE49-F238E27FC236}">
                    <a16:creationId xmlns:a16="http://schemas.microsoft.com/office/drawing/2014/main" id="{507F4941-A89E-4832-B3CF-7B59C47F8955}"/>
                  </a:ext>
                </a:extLst>
              </p:cNvPr>
              <p:cNvSpPr txBox="1">
                <a:spLocks noRot="1" noChangeAspect="1" noMove="1" noResize="1" noEditPoints="1" noAdjustHandles="1" noChangeArrowheads="1" noChangeShapeType="1" noTextEdit="1"/>
              </p:cNvSpPr>
              <p:nvPr/>
            </p:nvSpPr>
            <p:spPr bwMode="auto">
              <a:xfrm>
                <a:off x="5883734" y="3079804"/>
                <a:ext cx="1865982" cy="909638"/>
              </a:xfrm>
              <a:prstGeom prst="rect">
                <a:avLst/>
              </a:prstGeom>
              <a:blipFill>
                <a:blip r:embed="rId6"/>
                <a:stretch>
                  <a:fillRect b="-1342"/>
                </a:stretch>
              </a:blipFill>
              <a:ln>
                <a:noFill/>
              </a:ln>
            </p:spPr>
            <p:txBody>
              <a:bodyPr/>
              <a:lstStyle/>
              <a:p>
                <a:r>
                  <a:rPr lang="ru-RU">
                    <a:noFill/>
                  </a:rPr>
                  <a:t> </a:t>
                </a:r>
              </a:p>
            </p:txBody>
          </p:sp>
        </mc:Fallback>
      </mc:AlternateContent>
      <p:sp>
        <p:nvSpPr>
          <p:cNvPr id="15371" name="TextBox 5">
            <a:extLst>
              <a:ext uri="{FF2B5EF4-FFF2-40B4-BE49-F238E27FC236}">
                <a16:creationId xmlns:a16="http://schemas.microsoft.com/office/drawing/2014/main" id="{42EB2728-6005-460C-BF2C-37F788414FC6}"/>
              </a:ext>
            </a:extLst>
          </p:cNvPr>
          <p:cNvSpPr txBox="1">
            <a:spLocks noChangeArrowheads="1"/>
          </p:cNvSpPr>
          <p:nvPr/>
        </p:nvSpPr>
        <p:spPr bwMode="auto">
          <a:xfrm>
            <a:off x="2876550" y="1895475"/>
            <a:ext cx="2095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ru-RU" sz="1800" b="1"/>
              <a:t>Null hypothesis</a:t>
            </a:r>
          </a:p>
        </p:txBody>
      </p:sp>
      <p:sp>
        <p:nvSpPr>
          <p:cNvPr id="15372" name="TextBox 22">
            <a:extLst>
              <a:ext uri="{FF2B5EF4-FFF2-40B4-BE49-F238E27FC236}">
                <a16:creationId xmlns:a16="http://schemas.microsoft.com/office/drawing/2014/main" id="{1291006E-A042-4E82-BF8E-A79409FD562C}"/>
              </a:ext>
            </a:extLst>
          </p:cNvPr>
          <p:cNvSpPr txBox="1">
            <a:spLocks noChangeArrowheads="1"/>
          </p:cNvSpPr>
          <p:nvPr/>
        </p:nvSpPr>
        <p:spPr bwMode="auto">
          <a:xfrm>
            <a:off x="2782888" y="2492375"/>
            <a:ext cx="2724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ru-RU" sz="1800" b="1"/>
              <a:t>Alternative (two-sided) hypothesis</a:t>
            </a:r>
          </a:p>
        </p:txBody>
      </p:sp>
      <p:sp>
        <p:nvSpPr>
          <p:cNvPr id="15373" name="TextBox 23">
            <a:extLst>
              <a:ext uri="{FF2B5EF4-FFF2-40B4-BE49-F238E27FC236}">
                <a16:creationId xmlns:a16="http://schemas.microsoft.com/office/drawing/2014/main" id="{D9F3089D-D706-4308-81AD-AB83E210F52C}"/>
              </a:ext>
            </a:extLst>
          </p:cNvPr>
          <p:cNvSpPr txBox="1">
            <a:spLocks noChangeArrowheads="1"/>
          </p:cNvSpPr>
          <p:nvPr/>
        </p:nvSpPr>
        <p:spPr bwMode="auto">
          <a:xfrm>
            <a:off x="2878138" y="3324225"/>
            <a:ext cx="272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ru-RU" sz="1800" b="1"/>
              <a:t>Test statistic</a:t>
            </a:r>
          </a:p>
        </p:txBody>
      </p:sp>
      <p:sp>
        <p:nvSpPr>
          <p:cNvPr id="15374" name="TextBox 24">
            <a:extLst>
              <a:ext uri="{FF2B5EF4-FFF2-40B4-BE49-F238E27FC236}">
                <a16:creationId xmlns:a16="http://schemas.microsoft.com/office/drawing/2014/main" id="{53D8A12C-2265-49B1-AFA9-720F989EA224}"/>
              </a:ext>
            </a:extLst>
          </p:cNvPr>
          <p:cNvSpPr txBox="1">
            <a:spLocks noChangeArrowheads="1"/>
          </p:cNvSpPr>
          <p:nvPr/>
        </p:nvSpPr>
        <p:spPr bwMode="auto">
          <a:xfrm>
            <a:off x="2878138" y="4191000"/>
            <a:ext cx="15414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ru-RU" sz="1800" b="1" dirty="0"/>
              <a:t>Reject </a:t>
            </a:r>
            <a:r>
              <a:rPr lang="en-GB" altLang="ru-RU" sz="1800" b="1" i="1" dirty="0"/>
              <a:t>H</a:t>
            </a:r>
            <a:r>
              <a:rPr lang="en-GB" altLang="ru-RU" sz="1800" b="1" baseline="-25000" dirty="0"/>
              <a:t>0</a:t>
            </a:r>
            <a:r>
              <a:rPr lang="en-GB" altLang="ru-RU" sz="1800" b="1" dirty="0"/>
              <a:t> if </a:t>
            </a:r>
          </a:p>
        </p:txBody>
      </p:sp>
      <p:sp>
        <p:nvSpPr>
          <p:cNvPr id="20" name="Rectangle 4">
            <a:extLst>
              <a:ext uri="{FF2B5EF4-FFF2-40B4-BE49-F238E27FC236}">
                <a16:creationId xmlns:a16="http://schemas.microsoft.com/office/drawing/2014/main" id="{07B039E8-3F97-42A7-A992-C0DC88AC45C8}"/>
              </a:ext>
            </a:extLst>
          </p:cNvPr>
          <p:cNvSpPr>
            <a:spLocks noChangeArrowheads="1"/>
          </p:cNvSpPr>
          <p:nvPr/>
        </p:nvSpPr>
        <p:spPr bwMode="auto">
          <a:xfrm>
            <a:off x="1524000" y="-1"/>
            <a:ext cx="9144000" cy="432000"/>
          </a:xfrm>
          <a:prstGeom prst="rect">
            <a:avLst/>
          </a:prstGeom>
          <a:solidFill>
            <a:srgbClr val="EAEAEA"/>
          </a:solidFill>
          <a:ln>
            <a:noFill/>
          </a:ln>
          <a:effectLst>
            <a:innerShdw blurRad="114300">
              <a:prstClr val="black"/>
            </a:innerShdw>
          </a:effectLst>
        </p:spPr>
        <p:txBody>
          <a:bodyPr/>
          <a:lstStyle/>
          <a:p>
            <a:pPr eaLnBrk="0" hangingPunct="0">
              <a:defRPr/>
            </a:pPr>
            <a:endParaRPr lang="en-GB" sz="1400">
              <a:latin typeface="Arial" charset="0"/>
            </a:endParaRPr>
          </a:p>
        </p:txBody>
      </p:sp>
      <p:sp>
        <p:nvSpPr>
          <p:cNvPr id="15378" name="Text Box 10">
            <a:extLst>
              <a:ext uri="{FF2B5EF4-FFF2-40B4-BE49-F238E27FC236}">
                <a16:creationId xmlns:a16="http://schemas.microsoft.com/office/drawing/2014/main" id="{893E492B-0816-4EDE-B804-1C4AFCA26B67}"/>
              </a:ext>
            </a:extLst>
          </p:cNvPr>
          <p:cNvSpPr txBox="1">
            <a:spLocks noChangeArrowheads="1"/>
          </p:cNvSpPr>
          <p:nvPr/>
        </p:nvSpPr>
        <p:spPr bwMode="auto">
          <a:xfrm>
            <a:off x="1524000" y="3175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GB" altLang="ru-RU" sz="1700" b="1" i="1"/>
              <a:t>t</a:t>
            </a:r>
            <a:r>
              <a:rPr lang="en-GB" altLang="ru-RU" sz="1700" b="1"/>
              <a:t> TESTS OF HYPOTHESES RELATING TO REGRESSION COEFFICIENTS</a:t>
            </a:r>
            <a:endParaRPr lang="en-GB" altLang="ru-RU" sz="170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15379" name="Object 24">
                <a:extLst>
                  <a:ext uri="{FF2B5EF4-FFF2-40B4-BE49-F238E27FC236}">
                    <a16:creationId xmlns:a16="http://schemas.microsoft.com/office/drawing/2014/main" id="{AEEDAFAA-1CCC-4D59-BAB2-9BFBDF51117A}"/>
                  </a:ext>
                </a:extLst>
              </p:cNvPr>
              <p:cNvSpPr txBox="1"/>
              <p:nvPr/>
            </p:nvSpPr>
            <p:spPr bwMode="auto">
              <a:xfrm>
                <a:off x="5945751" y="4155643"/>
                <a:ext cx="1528305" cy="393700"/>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d>
                        <m:dPr>
                          <m:begChr m:val="|"/>
                          <m:endChr m:val="|"/>
                          <m:ctrlPr>
                            <a:rPr lang="ru-RU" sz="2400" i="1">
                              <a:solidFill>
                                <a:srgbClr val="000000"/>
                              </a:solidFill>
                              <a:latin typeface="Cambria Math" panose="02040503050406030204" pitchFamily="18" charset="0"/>
                            </a:rPr>
                          </m:ctrlPr>
                        </m:dPr>
                        <m:e>
                          <m:r>
                            <a:rPr lang="ru-RU" sz="2400" i="1">
                              <a:solidFill>
                                <a:srgbClr val="000000"/>
                              </a:solidFill>
                              <a:latin typeface="Cambria Math" panose="02040503050406030204" pitchFamily="18" charset="0"/>
                            </a:rPr>
                            <m:t>𝑡</m:t>
                          </m:r>
                        </m:e>
                      </m:d>
                      <m:r>
                        <a:rPr lang="ru-RU" sz="2400" i="1">
                          <a:solidFill>
                            <a:srgbClr val="000000"/>
                          </a:solidFill>
                          <a:latin typeface="Cambria Math" panose="02040503050406030204" pitchFamily="18" charset="0"/>
                        </a:rPr>
                        <m:t>&gt;</m:t>
                      </m:r>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𝑡</m:t>
                          </m:r>
                        </m:e>
                        <m:sub>
                          <m:r>
                            <m:rPr>
                              <m:nor/>
                            </m:rPr>
                            <a:rPr lang="ru-RU" sz="2400" i="0">
                              <a:solidFill>
                                <a:srgbClr val="000000"/>
                              </a:solidFill>
                              <a:latin typeface="Cambria Math" panose="02040503050406030204" pitchFamily="18" charset="0"/>
                            </a:rPr>
                            <m:t>crit</m:t>
                          </m:r>
                        </m:sub>
                      </m:sSub>
                    </m:oMath>
                  </m:oMathPara>
                </a14:m>
                <a:endParaRPr lang="ru-RU" sz="2400" dirty="0"/>
              </a:p>
            </p:txBody>
          </p:sp>
        </mc:Choice>
        <mc:Fallback xmlns="">
          <p:sp>
            <p:nvSpPr>
              <p:cNvPr id="15379" name="Object 24">
                <a:extLst>
                  <a:ext uri="{FF2B5EF4-FFF2-40B4-BE49-F238E27FC236}">
                    <a16:creationId xmlns:a16="http://schemas.microsoft.com/office/drawing/2014/main" id="{AEEDAFAA-1CCC-4D59-BAB2-9BFBDF51117A}"/>
                  </a:ext>
                </a:extLst>
              </p:cNvPr>
              <p:cNvSpPr txBox="1">
                <a:spLocks noRot="1" noChangeAspect="1" noMove="1" noResize="1" noEditPoints="1" noAdjustHandles="1" noChangeArrowheads="1" noChangeShapeType="1" noTextEdit="1"/>
              </p:cNvSpPr>
              <p:nvPr/>
            </p:nvSpPr>
            <p:spPr bwMode="auto">
              <a:xfrm>
                <a:off x="5945751" y="4155643"/>
                <a:ext cx="1528305" cy="393700"/>
              </a:xfrm>
              <a:prstGeom prst="rect">
                <a:avLst/>
              </a:prstGeom>
              <a:blipFill>
                <a:blip r:embed="rId7"/>
                <a:stretch>
                  <a:fillRect b="-34375"/>
                </a:stretch>
              </a:blipFill>
              <a:ln>
                <a:noFill/>
              </a:ln>
              <a:effectLst/>
            </p:spPr>
            <p:txBody>
              <a:bodyPr/>
              <a:lstStyle/>
              <a:p>
                <a:r>
                  <a:rPr lang="ru-RU">
                    <a:noFill/>
                  </a:rPr>
                  <a:t> </a:t>
                </a:r>
              </a:p>
            </p:txBody>
          </p:sp>
        </mc:Fallback>
      </mc:AlternateContent>
      <p:sp>
        <p:nvSpPr>
          <p:cNvPr id="15380" name="Rectangle 25">
            <a:extLst>
              <a:ext uri="{FF2B5EF4-FFF2-40B4-BE49-F238E27FC236}">
                <a16:creationId xmlns:a16="http://schemas.microsoft.com/office/drawing/2014/main" id="{1E3DAD4F-6547-440B-B0C4-DC277DF875A5}"/>
              </a:ext>
            </a:extLst>
          </p:cNvPr>
          <p:cNvSpPr>
            <a:spLocks noChangeArrowheads="1"/>
          </p:cNvSpPr>
          <p:nvPr/>
        </p:nvSpPr>
        <p:spPr bwMode="auto">
          <a:xfrm>
            <a:off x="3000375" y="5084763"/>
            <a:ext cx="1193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ru-RU" sz="1800" b="1"/>
              <a:t>d.f. = n-2</a:t>
            </a:r>
            <a:r>
              <a:rPr lang="en-GB" altLang="ru-RU" sz="180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9">
            <a:extLst>
              <a:ext uri="{FF2B5EF4-FFF2-40B4-BE49-F238E27FC236}">
                <a16:creationId xmlns:a16="http://schemas.microsoft.com/office/drawing/2014/main" id="{A26A24A9-0560-4B6B-A182-16379E6F1211}"/>
              </a:ext>
            </a:extLst>
          </p:cNvPr>
          <p:cNvSpPr>
            <a:spLocks noChangeArrowheads="1"/>
          </p:cNvSpPr>
          <p:nvPr/>
        </p:nvSpPr>
        <p:spPr bwMode="auto">
          <a:xfrm>
            <a:off x="1560512" y="360364"/>
            <a:ext cx="9144000" cy="5399087"/>
          </a:xfrm>
          <a:prstGeom prst="rect">
            <a:avLst/>
          </a:prstGeom>
          <a:solidFill>
            <a:srgbClr val="CDCDCD"/>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GB" altLang="ru-RU" sz="1400"/>
          </a:p>
        </p:txBody>
      </p:sp>
      <p:sp>
        <p:nvSpPr>
          <p:cNvPr id="50" name="Rectangle 49">
            <a:extLst>
              <a:ext uri="{FF2B5EF4-FFF2-40B4-BE49-F238E27FC236}">
                <a16:creationId xmlns:a16="http://schemas.microsoft.com/office/drawing/2014/main" id="{4629B08D-4AF4-44C6-A468-6AC7A313E809}"/>
              </a:ext>
            </a:extLst>
          </p:cNvPr>
          <p:cNvSpPr/>
          <p:nvPr/>
        </p:nvSpPr>
        <p:spPr bwMode="auto">
          <a:xfrm>
            <a:off x="1861889" y="990600"/>
            <a:ext cx="8410575" cy="4498375"/>
          </a:xfrm>
          <a:prstGeom prst="rect">
            <a:avLst/>
          </a:prstGeom>
          <a:solidFill>
            <a:schemeClr val="bg1"/>
          </a:solidFill>
          <a:ln w="9525" cap="flat" cmpd="sng" algn="ctr">
            <a:noFill/>
            <a:prstDash val="solid"/>
            <a:round/>
            <a:headEnd type="none" w="med" len="med"/>
            <a:tailEnd type="none" w="med" len="med"/>
          </a:ln>
          <a:effectLst>
            <a:innerShdw blurRad="76200">
              <a:prstClr val="black"/>
            </a:innerShdw>
          </a:effectLst>
        </p:spPr>
        <p:txBody>
          <a:bodyPr/>
          <a:lstStyle/>
          <a:p>
            <a:pPr eaLnBrk="0" hangingPunct="0">
              <a:defRPr/>
            </a:pPr>
            <a:endParaRPr lang="en-GB" sz="1400">
              <a:latin typeface="Arial" charset="0"/>
            </a:endParaRPr>
          </a:p>
        </p:txBody>
      </p:sp>
      <p:sp>
        <p:nvSpPr>
          <p:cNvPr id="35" name="Rectangle 5">
            <a:extLst>
              <a:ext uri="{FF2B5EF4-FFF2-40B4-BE49-F238E27FC236}">
                <a16:creationId xmlns:a16="http://schemas.microsoft.com/office/drawing/2014/main" id="{6AE4A198-D7C0-466A-9088-327BC27623BC}"/>
              </a:ext>
            </a:extLst>
          </p:cNvPr>
          <p:cNvSpPr>
            <a:spLocks noChangeArrowheads="1"/>
          </p:cNvSpPr>
          <p:nvPr/>
        </p:nvSpPr>
        <p:spPr bwMode="auto">
          <a:xfrm>
            <a:off x="1524000" y="5695950"/>
            <a:ext cx="9144000" cy="1162050"/>
          </a:xfrm>
          <a:prstGeom prst="rect">
            <a:avLst/>
          </a:prstGeom>
          <a:solidFill>
            <a:srgbClr val="FAFAFA"/>
          </a:solidFill>
          <a:ln>
            <a:noFill/>
          </a:ln>
          <a:effectLst>
            <a:innerShdw blurRad="114300">
              <a:prstClr val="black"/>
            </a:innerShdw>
          </a:effectLst>
        </p:spPr>
        <p:txBody>
          <a:bodyPr/>
          <a:lstStyle/>
          <a:p>
            <a:pPr eaLnBrk="0" hangingPunct="0">
              <a:defRPr/>
            </a:pPr>
            <a:endParaRPr lang="en-GB" sz="1400">
              <a:latin typeface="Arial" charset="0"/>
            </a:endParaRPr>
          </a:p>
        </p:txBody>
      </p:sp>
      <p:sp>
        <p:nvSpPr>
          <p:cNvPr id="16393" name="Text Box 7">
            <a:extLst>
              <a:ext uri="{FF2B5EF4-FFF2-40B4-BE49-F238E27FC236}">
                <a16:creationId xmlns:a16="http://schemas.microsoft.com/office/drawing/2014/main" id="{96907C9F-7BED-4F40-8BEA-EE95754271A8}"/>
              </a:ext>
            </a:extLst>
          </p:cNvPr>
          <p:cNvSpPr txBox="1">
            <a:spLocks noChangeArrowheads="1"/>
          </p:cNvSpPr>
          <p:nvPr/>
        </p:nvSpPr>
        <p:spPr bwMode="auto">
          <a:xfrm>
            <a:off x="2057400" y="1187450"/>
            <a:ext cx="2438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GB" altLang="ru-RU" sz="1600" b="1"/>
              <a:t>probability density</a:t>
            </a:r>
          </a:p>
          <a:p>
            <a:pPr>
              <a:spcBef>
                <a:spcPct val="0"/>
              </a:spcBef>
              <a:buFontTx/>
              <a:buNone/>
            </a:pPr>
            <a:r>
              <a:rPr lang="en-GB" altLang="ru-RU" sz="1600" b="1"/>
              <a:t>function of </a:t>
            </a:r>
            <a:endParaRPr lang="en-GB" altLang="ru-RU" sz="1600"/>
          </a:p>
        </p:txBody>
      </p:sp>
      <p:sp>
        <p:nvSpPr>
          <p:cNvPr id="16394" name="Text Box 9">
            <a:extLst>
              <a:ext uri="{FF2B5EF4-FFF2-40B4-BE49-F238E27FC236}">
                <a16:creationId xmlns:a16="http://schemas.microsoft.com/office/drawing/2014/main" id="{02CC4420-69CD-4249-9F87-CF8986F1E5FE}"/>
              </a:ext>
            </a:extLst>
          </p:cNvPr>
          <p:cNvSpPr txBox="1">
            <a:spLocks noChangeArrowheads="1"/>
          </p:cNvSpPr>
          <p:nvPr/>
        </p:nvSpPr>
        <p:spPr bwMode="auto">
          <a:xfrm>
            <a:off x="5867401" y="5033964"/>
            <a:ext cx="3857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GB" altLang="ru-RU" sz="1800" b="1"/>
              <a:t>0</a:t>
            </a:r>
            <a:endParaRPr lang="en-GB" altLang="ru-RU" sz="1400" i="1"/>
          </a:p>
        </p:txBody>
      </p:sp>
      <p:sp>
        <p:nvSpPr>
          <p:cNvPr id="16395" name="Line 13">
            <a:extLst>
              <a:ext uri="{FF2B5EF4-FFF2-40B4-BE49-F238E27FC236}">
                <a16:creationId xmlns:a16="http://schemas.microsoft.com/office/drawing/2014/main" id="{6DCD9A20-414B-4B03-8B7C-F44B92391B84}"/>
              </a:ext>
            </a:extLst>
          </p:cNvPr>
          <p:cNvSpPr>
            <a:spLocks noChangeShapeType="1"/>
          </p:cNvSpPr>
          <p:nvPr/>
        </p:nvSpPr>
        <p:spPr bwMode="auto">
          <a:xfrm>
            <a:off x="5908675" y="4805364"/>
            <a:ext cx="0" cy="1095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ru-RU"/>
          </a:p>
        </p:txBody>
      </p:sp>
      <p:sp>
        <p:nvSpPr>
          <p:cNvPr id="16396" name="Line 14">
            <a:extLst>
              <a:ext uri="{FF2B5EF4-FFF2-40B4-BE49-F238E27FC236}">
                <a16:creationId xmlns:a16="http://schemas.microsoft.com/office/drawing/2014/main" id="{FA72C968-8552-46C6-B57E-BF2BC153DDE3}"/>
              </a:ext>
            </a:extLst>
          </p:cNvPr>
          <p:cNvSpPr>
            <a:spLocks noChangeShapeType="1"/>
          </p:cNvSpPr>
          <p:nvPr/>
        </p:nvSpPr>
        <p:spPr bwMode="auto">
          <a:xfrm>
            <a:off x="6511925" y="4860926"/>
            <a:ext cx="0" cy="53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ru-RU"/>
          </a:p>
        </p:txBody>
      </p:sp>
      <p:sp>
        <p:nvSpPr>
          <p:cNvPr id="16397" name="Line 15">
            <a:extLst>
              <a:ext uri="{FF2B5EF4-FFF2-40B4-BE49-F238E27FC236}">
                <a16:creationId xmlns:a16="http://schemas.microsoft.com/office/drawing/2014/main" id="{4C4C808B-7AD7-4E13-83CF-B5DE4A22A782}"/>
              </a:ext>
            </a:extLst>
          </p:cNvPr>
          <p:cNvSpPr>
            <a:spLocks noChangeShapeType="1"/>
          </p:cNvSpPr>
          <p:nvPr/>
        </p:nvSpPr>
        <p:spPr bwMode="auto">
          <a:xfrm>
            <a:off x="5303838" y="4860926"/>
            <a:ext cx="0" cy="53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ru-RU"/>
          </a:p>
        </p:txBody>
      </p:sp>
      <p:sp>
        <p:nvSpPr>
          <p:cNvPr id="16398" name="Line 23">
            <a:extLst>
              <a:ext uri="{FF2B5EF4-FFF2-40B4-BE49-F238E27FC236}">
                <a16:creationId xmlns:a16="http://schemas.microsoft.com/office/drawing/2014/main" id="{42CE20E8-F639-4D31-8BB6-A5F099B2C813}"/>
              </a:ext>
            </a:extLst>
          </p:cNvPr>
          <p:cNvSpPr>
            <a:spLocks noChangeShapeType="1"/>
          </p:cNvSpPr>
          <p:nvPr/>
        </p:nvSpPr>
        <p:spPr bwMode="auto">
          <a:xfrm>
            <a:off x="7073900" y="2100264"/>
            <a:ext cx="0" cy="28162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ru-RU"/>
          </a:p>
        </p:txBody>
      </p:sp>
      <p:sp>
        <p:nvSpPr>
          <p:cNvPr id="16399" name="Text Box 25">
            <a:extLst>
              <a:ext uri="{FF2B5EF4-FFF2-40B4-BE49-F238E27FC236}">
                <a16:creationId xmlns:a16="http://schemas.microsoft.com/office/drawing/2014/main" id="{09DCDFB9-D8E0-4D5C-AF53-3B936A997958}"/>
              </a:ext>
            </a:extLst>
          </p:cNvPr>
          <p:cNvSpPr txBox="1">
            <a:spLocks noChangeArrowheads="1"/>
          </p:cNvSpPr>
          <p:nvPr/>
        </p:nvSpPr>
        <p:spPr bwMode="auto">
          <a:xfrm>
            <a:off x="7277100" y="2095501"/>
            <a:ext cx="243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GB" altLang="ru-RU" sz="1800" b="1"/>
              <a:t>reject </a:t>
            </a:r>
            <a:r>
              <a:rPr lang="en-GB" altLang="ru-RU" sz="1800" b="1" i="1"/>
              <a:t>H</a:t>
            </a:r>
            <a:r>
              <a:rPr lang="en-GB" altLang="ru-RU" sz="1800" b="1" baseline="-25000"/>
              <a:t>0</a:t>
            </a:r>
            <a:endParaRPr lang="en-GB" altLang="ru-RU" sz="900"/>
          </a:p>
        </p:txBody>
      </p:sp>
      <p:sp>
        <p:nvSpPr>
          <p:cNvPr id="16400" name="Text Box 27">
            <a:extLst>
              <a:ext uri="{FF2B5EF4-FFF2-40B4-BE49-F238E27FC236}">
                <a16:creationId xmlns:a16="http://schemas.microsoft.com/office/drawing/2014/main" id="{0C252F55-E18A-4C1D-AA0B-D5EA2443133D}"/>
              </a:ext>
            </a:extLst>
          </p:cNvPr>
          <p:cNvSpPr txBox="1">
            <a:spLocks noChangeArrowheads="1"/>
          </p:cNvSpPr>
          <p:nvPr/>
        </p:nvSpPr>
        <p:spPr bwMode="auto">
          <a:xfrm>
            <a:off x="4962525" y="2095501"/>
            <a:ext cx="243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GB" altLang="ru-RU" sz="1800" b="1" dirty="0"/>
              <a:t>do not reject </a:t>
            </a:r>
            <a:r>
              <a:rPr lang="en-GB" altLang="ru-RU" sz="1800" b="1" i="1" dirty="0"/>
              <a:t>H</a:t>
            </a:r>
            <a:r>
              <a:rPr lang="en-GB" altLang="ru-RU" sz="1800" b="1" baseline="-25000" dirty="0"/>
              <a:t>0</a:t>
            </a:r>
            <a:endParaRPr lang="en-GB" altLang="ru-RU" sz="900" dirty="0"/>
          </a:p>
        </p:txBody>
      </p:sp>
      <p:sp>
        <p:nvSpPr>
          <p:cNvPr id="16401" name="Line 16">
            <a:extLst>
              <a:ext uri="{FF2B5EF4-FFF2-40B4-BE49-F238E27FC236}">
                <a16:creationId xmlns:a16="http://schemas.microsoft.com/office/drawing/2014/main" id="{073CF245-24BC-4538-8547-834C19E2EFD0}"/>
              </a:ext>
            </a:extLst>
          </p:cNvPr>
          <p:cNvSpPr>
            <a:spLocks noChangeShapeType="1"/>
          </p:cNvSpPr>
          <p:nvPr/>
        </p:nvSpPr>
        <p:spPr bwMode="auto">
          <a:xfrm>
            <a:off x="4702175" y="4859339"/>
            <a:ext cx="0" cy="53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ru-RU"/>
          </a:p>
        </p:txBody>
      </p:sp>
      <p:sp>
        <p:nvSpPr>
          <p:cNvPr id="16402" name="Text Box 20">
            <a:extLst>
              <a:ext uri="{FF2B5EF4-FFF2-40B4-BE49-F238E27FC236}">
                <a16:creationId xmlns:a16="http://schemas.microsoft.com/office/drawing/2014/main" id="{08B6B1C8-F116-4907-8DA9-E9E83E70EFD4}"/>
              </a:ext>
            </a:extLst>
          </p:cNvPr>
          <p:cNvSpPr txBox="1">
            <a:spLocks noChangeArrowheads="1"/>
          </p:cNvSpPr>
          <p:nvPr/>
        </p:nvSpPr>
        <p:spPr bwMode="auto">
          <a:xfrm>
            <a:off x="6527801" y="5084763"/>
            <a:ext cx="11525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ru-RU" altLang="ru-RU" sz="1400" b="1"/>
              <a:t>      </a:t>
            </a:r>
            <a:r>
              <a:rPr lang="en-GB" altLang="ru-RU" sz="1400" b="1"/>
              <a:t>tcrit</a:t>
            </a:r>
            <a:r>
              <a:rPr lang="en-GB" altLang="ru-RU" sz="1400" b="1" baseline="-25000"/>
              <a:t>5%*</a:t>
            </a:r>
            <a:r>
              <a:rPr lang="en-GB" altLang="ru-RU" sz="1400" b="1"/>
              <a:t>s.</a:t>
            </a:r>
            <a:r>
              <a:rPr lang="en-US" altLang="ru-RU" sz="1400" b="1"/>
              <a:t>e.</a:t>
            </a:r>
            <a:endParaRPr lang="en-GB" altLang="ru-RU" sz="1400" i="1"/>
          </a:p>
        </p:txBody>
      </p:sp>
      <p:sp>
        <p:nvSpPr>
          <p:cNvPr id="16403" name="Freeform 2">
            <a:extLst>
              <a:ext uri="{FF2B5EF4-FFF2-40B4-BE49-F238E27FC236}">
                <a16:creationId xmlns:a16="http://schemas.microsoft.com/office/drawing/2014/main" id="{7F379A33-DC96-431A-8DE7-231E41A1EBFF}"/>
              </a:ext>
            </a:extLst>
          </p:cNvPr>
          <p:cNvSpPr>
            <a:spLocks/>
          </p:cNvSpPr>
          <p:nvPr/>
        </p:nvSpPr>
        <p:spPr bwMode="auto">
          <a:xfrm>
            <a:off x="6891339" y="4316413"/>
            <a:ext cx="966787" cy="601662"/>
          </a:xfrm>
          <a:custGeom>
            <a:avLst/>
            <a:gdLst>
              <a:gd name="T0" fmla="*/ 0 w 609"/>
              <a:gd name="T1" fmla="*/ 0 h 379"/>
              <a:gd name="T2" fmla="*/ 0 w 609"/>
              <a:gd name="T3" fmla="*/ 2147483647 h 379"/>
              <a:gd name="T4" fmla="*/ 2147483647 w 609"/>
              <a:gd name="T5" fmla="*/ 2147483647 h 379"/>
              <a:gd name="T6" fmla="*/ 2147483647 w 609"/>
              <a:gd name="T7" fmla="*/ 2147483647 h 379"/>
              <a:gd name="T8" fmla="*/ 2147483647 w 609"/>
              <a:gd name="T9" fmla="*/ 2147483647 h 379"/>
              <a:gd name="T10" fmla="*/ 2147483647 w 609"/>
              <a:gd name="T11" fmla="*/ 2147483647 h 379"/>
              <a:gd name="T12" fmla="*/ 2147483647 w 609"/>
              <a:gd name="T13" fmla="*/ 2147483647 h 379"/>
              <a:gd name="T14" fmla="*/ 0 w 609"/>
              <a:gd name="T15" fmla="*/ 0 h 379"/>
              <a:gd name="T16" fmla="*/ 0 60000 65536"/>
              <a:gd name="T17" fmla="*/ 0 60000 65536"/>
              <a:gd name="T18" fmla="*/ 0 60000 65536"/>
              <a:gd name="T19" fmla="*/ 0 60000 65536"/>
              <a:gd name="T20" fmla="*/ 0 60000 65536"/>
              <a:gd name="T21" fmla="*/ 0 60000 65536"/>
              <a:gd name="T22" fmla="*/ 0 60000 65536"/>
              <a:gd name="T23" fmla="*/ 0 60000 65536"/>
              <a:gd name="T24" fmla="*/ 0 w 609"/>
              <a:gd name="T25" fmla="*/ 0 h 379"/>
              <a:gd name="T26" fmla="*/ 609 w 609"/>
              <a:gd name="T27" fmla="*/ 379 h 37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09" h="379">
                <a:moveTo>
                  <a:pt x="0" y="0"/>
                </a:moveTo>
                <a:lnTo>
                  <a:pt x="0" y="377"/>
                </a:lnTo>
                <a:lnTo>
                  <a:pt x="609" y="379"/>
                </a:lnTo>
                <a:lnTo>
                  <a:pt x="384" y="331"/>
                </a:lnTo>
                <a:lnTo>
                  <a:pt x="305" y="300"/>
                </a:lnTo>
                <a:lnTo>
                  <a:pt x="204" y="237"/>
                </a:lnTo>
                <a:lnTo>
                  <a:pt x="118" y="160"/>
                </a:lnTo>
                <a:lnTo>
                  <a:pt x="0" y="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ru-RU"/>
          </a:p>
        </p:txBody>
      </p:sp>
      <p:sp>
        <p:nvSpPr>
          <p:cNvPr id="16404" name="Line 6">
            <a:extLst>
              <a:ext uri="{FF2B5EF4-FFF2-40B4-BE49-F238E27FC236}">
                <a16:creationId xmlns:a16="http://schemas.microsoft.com/office/drawing/2014/main" id="{7A2E0116-B3A4-4B38-9391-F8AEEFAF75A8}"/>
              </a:ext>
            </a:extLst>
          </p:cNvPr>
          <p:cNvSpPr>
            <a:spLocks noChangeShapeType="1"/>
          </p:cNvSpPr>
          <p:nvPr/>
        </p:nvSpPr>
        <p:spPr bwMode="auto">
          <a:xfrm>
            <a:off x="2476500" y="1790700"/>
            <a:ext cx="0" cy="3124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ru-RU"/>
          </a:p>
        </p:txBody>
      </p:sp>
      <p:sp>
        <p:nvSpPr>
          <p:cNvPr id="16405" name="Freeform 2">
            <a:extLst>
              <a:ext uri="{FF2B5EF4-FFF2-40B4-BE49-F238E27FC236}">
                <a16:creationId xmlns:a16="http://schemas.microsoft.com/office/drawing/2014/main" id="{D2CE8AC1-0E56-4C94-943B-6EDE759ED0C3}"/>
              </a:ext>
            </a:extLst>
          </p:cNvPr>
          <p:cNvSpPr>
            <a:spLocks/>
          </p:cNvSpPr>
          <p:nvPr/>
        </p:nvSpPr>
        <p:spPr bwMode="auto">
          <a:xfrm>
            <a:off x="7077075" y="4557714"/>
            <a:ext cx="787400" cy="357187"/>
          </a:xfrm>
          <a:custGeom>
            <a:avLst/>
            <a:gdLst>
              <a:gd name="T0" fmla="*/ 0 w 496"/>
              <a:gd name="T1" fmla="*/ 0 h 225"/>
              <a:gd name="T2" fmla="*/ 2147483647 w 496"/>
              <a:gd name="T3" fmla="*/ 2147483647 h 225"/>
              <a:gd name="T4" fmla="*/ 2147483647 w 496"/>
              <a:gd name="T5" fmla="*/ 2147483647 h 225"/>
              <a:gd name="T6" fmla="*/ 2147483647 w 496"/>
              <a:gd name="T7" fmla="*/ 2147483647 h 225"/>
              <a:gd name="T8" fmla="*/ 2147483647 w 496"/>
              <a:gd name="T9" fmla="*/ 2147483647 h 225"/>
              <a:gd name="T10" fmla="*/ 2147483647 w 496"/>
              <a:gd name="T11" fmla="*/ 2147483647 h 225"/>
              <a:gd name="T12" fmla="*/ 2147483647 w 496"/>
              <a:gd name="T13" fmla="*/ 2147483647 h 225"/>
              <a:gd name="T14" fmla="*/ 0 w 496"/>
              <a:gd name="T15" fmla="*/ 0 h 225"/>
              <a:gd name="T16" fmla="*/ 0 60000 65536"/>
              <a:gd name="T17" fmla="*/ 0 60000 65536"/>
              <a:gd name="T18" fmla="*/ 0 60000 65536"/>
              <a:gd name="T19" fmla="*/ 0 60000 65536"/>
              <a:gd name="T20" fmla="*/ 0 60000 65536"/>
              <a:gd name="T21" fmla="*/ 0 60000 65536"/>
              <a:gd name="T22" fmla="*/ 0 60000 65536"/>
              <a:gd name="T23" fmla="*/ 0 60000 65536"/>
              <a:gd name="T24" fmla="*/ 0 w 496"/>
              <a:gd name="T25" fmla="*/ 0 h 225"/>
              <a:gd name="T26" fmla="*/ 496 w 496"/>
              <a:gd name="T27" fmla="*/ 225 h 2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96" h="225">
                <a:moveTo>
                  <a:pt x="0" y="0"/>
                </a:moveTo>
                <a:lnTo>
                  <a:pt x="1" y="224"/>
                </a:lnTo>
                <a:lnTo>
                  <a:pt x="496" y="225"/>
                </a:lnTo>
                <a:lnTo>
                  <a:pt x="303" y="188"/>
                </a:lnTo>
                <a:lnTo>
                  <a:pt x="250" y="174"/>
                </a:lnTo>
                <a:lnTo>
                  <a:pt x="170" y="138"/>
                </a:lnTo>
                <a:lnTo>
                  <a:pt x="97" y="93"/>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ru-RU"/>
          </a:p>
        </p:txBody>
      </p:sp>
      <p:sp>
        <p:nvSpPr>
          <p:cNvPr id="16406" name="Line 8">
            <a:extLst>
              <a:ext uri="{FF2B5EF4-FFF2-40B4-BE49-F238E27FC236}">
                <a16:creationId xmlns:a16="http://schemas.microsoft.com/office/drawing/2014/main" id="{DDE05E8F-690C-47D5-AA7B-9F07C8A7B917}"/>
              </a:ext>
            </a:extLst>
          </p:cNvPr>
          <p:cNvSpPr>
            <a:spLocks noChangeShapeType="1"/>
          </p:cNvSpPr>
          <p:nvPr/>
        </p:nvSpPr>
        <p:spPr bwMode="auto">
          <a:xfrm>
            <a:off x="7100888" y="4860926"/>
            <a:ext cx="0" cy="53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ru-RU"/>
          </a:p>
        </p:txBody>
      </p:sp>
      <p:sp>
        <p:nvSpPr>
          <p:cNvPr id="16407" name="Line 21">
            <a:extLst>
              <a:ext uri="{FF2B5EF4-FFF2-40B4-BE49-F238E27FC236}">
                <a16:creationId xmlns:a16="http://schemas.microsoft.com/office/drawing/2014/main" id="{1E6E949A-0411-4E02-AF36-1625100F5DF9}"/>
              </a:ext>
            </a:extLst>
          </p:cNvPr>
          <p:cNvSpPr>
            <a:spLocks noChangeShapeType="1"/>
          </p:cNvSpPr>
          <p:nvPr/>
        </p:nvSpPr>
        <p:spPr bwMode="auto">
          <a:xfrm>
            <a:off x="6889750" y="2098676"/>
            <a:ext cx="0" cy="28162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ru-RU"/>
          </a:p>
        </p:txBody>
      </p:sp>
      <p:sp>
        <p:nvSpPr>
          <p:cNvPr id="16408" name="Freeform 12">
            <a:extLst>
              <a:ext uri="{FF2B5EF4-FFF2-40B4-BE49-F238E27FC236}">
                <a16:creationId xmlns:a16="http://schemas.microsoft.com/office/drawing/2014/main" id="{87004F0C-10FF-4ECE-BA11-96685747CD72}"/>
              </a:ext>
            </a:extLst>
          </p:cNvPr>
          <p:cNvSpPr>
            <a:spLocks/>
          </p:cNvSpPr>
          <p:nvPr/>
        </p:nvSpPr>
        <p:spPr bwMode="auto">
          <a:xfrm>
            <a:off x="3467100" y="2620963"/>
            <a:ext cx="4864100" cy="2286000"/>
          </a:xfrm>
          <a:custGeom>
            <a:avLst/>
            <a:gdLst>
              <a:gd name="T0" fmla="*/ 0 w 3448"/>
              <a:gd name="T1" fmla="*/ 2147483647 h 1703"/>
              <a:gd name="T2" fmla="*/ 2147483647 w 3448"/>
              <a:gd name="T3" fmla="*/ 2147483647 h 1703"/>
              <a:gd name="T4" fmla="*/ 2147483647 w 3448"/>
              <a:gd name="T5" fmla="*/ 2147483647 h 1703"/>
              <a:gd name="T6" fmla="*/ 2147483647 w 3448"/>
              <a:gd name="T7" fmla="*/ 2147483647 h 1703"/>
              <a:gd name="T8" fmla="*/ 2147483647 w 3448"/>
              <a:gd name="T9" fmla="*/ 2147483647 h 1703"/>
              <a:gd name="T10" fmla="*/ 2147483647 w 3448"/>
              <a:gd name="T11" fmla="*/ 2147483647 h 1703"/>
              <a:gd name="T12" fmla="*/ 2147483647 w 3448"/>
              <a:gd name="T13" fmla="*/ 2147483647 h 1703"/>
              <a:gd name="T14" fmla="*/ 2147483647 w 3448"/>
              <a:gd name="T15" fmla="*/ 2147483647 h 1703"/>
              <a:gd name="T16" fmla="*/ 2147483647 w 3448"/>
              <a:gd name="T17" fmla="*/ 2147483647 h 1703"/>
              <a:gd name="T18" fmla="*/ 2147483647 w 3448"/>
              <a:gd name="T19" fmla="*/ 2147483647 h 1703"/>
              <a:gd name="T20" fmla="*/ 2147483647 w 3448"/>
              <a:gd name="T21" fmla="*/ 2147483647 h 1703"/>
              <a:gd name="T22" fmla="*/ 2147483647 w 3448"/>
              <a:gd name="T23" fmla="*/ 2147483647 h 1703"/>
              <a:gd name="T24" fmla="*/ 2147483647 w 3448"/>
              <a:gd name="T25" fmla="*/ 2147483647 h 1703"/>
              <a:gd name="T26" fmla="*/ 2147483647 w 3448"/>
              <a:gd name="T27" fmla="*/ 2147483647 h 1703"/>
              <a:gd name="T28" fmla="*/ 2147483647 w 3448"/>
              <a:gd name="T29" fmla="*/ 2147483647 h 1703"/>
              <a:gd name="T30" fmla="*/ 2147483647 w 3448"/>
              <a:gd name="T31" fmla="*/ 2147483647 h 1703"/>
              <a:gd name="T32" fmla="*/ 2147483647 w 3448"/>
              <a:gd name="T33" fmla="*/ 2147483647 h 1703"/>
              <a:gd name="T34" fmla="*/ 2147483647 w 3448"/>
              <a:gd name="T35" fmla="*/ 2147483647 h 1703"/>
              <a:gd name="T36" fmla="*/ 2147483647 w 3448"/>
              <a:gd name="T37" fmla="*/ 2147483647 h 1703"/>
              <a:gd name="T38" fmla="*/ 2147483647 w 3448"/>
              <a:gd name="T39" fmla="*/ 2147483647 h 1703"/>
              <a:gd name="T40" fmla="*/ 2147483647 w 3448"/>
              <a:gd name="T41" fmla="*/ 2147483647 h 1703"/>
              <a:gd name="T42" fmla="*/ 2147483647 w 3448"/>
              <a:gd name="T43" fmla="*/ 2147483647 h 1703"/>
              <a:gd name="T44" fmla="*/ 2147483647 w 3448"/>
              <a:gd name="T45" fmla="*/ 2147483647 h 1703"/>
              <a:gd name="T46" fmla="*/ 2147483647 w 3448"/>
              <a:gd name="T47" fmla="*/ 2147483647 h 1703"/>
              <a:gd name="T48" fmla="*/ 2147483647 w 3448"/>
              <a:gd name="T49" fmla="*/ 2147483647 h 1703"/>
              <a:gd name="T50" fmla="*/ 2147483647 w 3448"/>
              <a:gd name="T51" fmla="*/ 2147483647 h 1703"/>
              <a:gd name="T52" fmla="*/ 2147483647 w 3448"/>
              <a:gd name="T53" fmla="*/ 2147483647 h 1703"/>
              <a:gd name="T54" fmla="*/ 2147483647 w 3448"/>
              <a:gd name="T55" fmla="*/ 0 h 1703"/>
              <a:gd name="T56" fmla="*/ 2147483647 w 3448"/>
              <a:gd name="T57" fmla="*/ 2147483647 h 1703"/>
              <a:gd name="T58" fmla="*/ 2147483647 w 3448"/>
              <a:gd name="T59" fmla="*/ 2147483647 h 1703"/>
              <a:gd name="T60" fmla="*/ 2147483647 w 3448"/>
              <a:gd name="T61" fmla="*/ 2147483647 h 1703"/>
              <a:gd name="T62" fmla="*/ 2147483647 w 3448"/>
              <a:gd name="T63" fmla="*/ 2147483647 h 1703"/>
              <a:gd name="T64" fmla="*/ 2147483647 w 3448"/>
              <a:gd name="T65" fmla="*/ 2147483647 h 1703"/>
              <a:gd name="T66" fmla="*/ 2147483647 w 3448"/>
              <a:gd name="T67" fmla="*/ 2147483647 h 1703"/>
              <a:gd name="T68" fmla="*/ 2147483647 w 3448"/>
              <a:gd name="T69" fmla="*/ 2147483647 h 1703"/>
              <a:gd name="T70" fmla="*/ 2147483647 w 3448"/>
              <a:gd name="T71" fmla="*/ 2147483647 h 1703"/>
              <a:gd name="T72" fmla="*/ 2147483647 w 3448"/>
              <a:gd name="T73" fmla="*/ 2147483647 h 1703"/>
              <a:gd name="T74" fmla="*/ 2147483647 w 3448"/>
              <a:gd name="T75" fmla="*/ 2147483647 h 1703"/>
              <a:gd name="T76" fmla="*/ 2147483647 w 3448"/>
              <a:gd name="T77" fmla="*/ 2147483647 h 1703"/>
              <a:gd name="T78" fmla="*/ 2147483647 w 3448"/>
              <a:gd name="T79" fmla="*/ 2147483647 h 1703"/>
              <a:gd name="T80" fmla="*/ 2147483647 w 3448"/>
              <a:gd name="T81" fmla="*/ 2147483647 h 1703"/>
              <a:gd name="T82" fmla="*/ 2147483647 w 3448"/>
              <a:gd name="T83" fmla="*/ 2147483647 h 1703"/>
              <a:gd name="T84" fmla="*/ 2147483647 w 3448"/>
              <a:gd name="T85" fmla="*/ 2147483647 h 1703"/>
              <a:gd name="T86" fmla="*/ 2147483647 w 3448"/>
              <a:gd name="T87" fmla="*/ 2147483647 h 1703"/>
              <a:gd name="T88" fmla="*/ 2147483647 w 3448"/>
              <a:gd name="T89" fmla="*/ 2147483647 h 1703"/>
              <a:gd name="T90" fmla="*/ 2147483647 w 3448"/>
              <a:gd name="T91" fmla="*/ 2147483647 h 1703"/>
              <a:gd name="T92" fmla="*/ 2147483647 w 3448"/>
              <a:gd name="T93" fmla="*/ 2147483647 h 1703"/>
              <a:gd name="T94" fmla="*/ 2147483647 w 3448"/>
              <a:gd name="T95" fmla="*/ 2147483647 h 1703"/>
              <a:gd name="T96" fmla="*/ 2147483647 w 3448"/>
              <a:gd name="T97" fmla="*/ 2147483647 h 1703"/>
              <a:gd name="T98" fmla="*/ 2147483647 w 3448"/>
              <a:gd name="T99" fmla="*/ 2147483647 h 1703"/>
              <a:gd name="T100" fmla="*/ 2147483647 w 3448"/>
              <a:gd name="T101" fmla="*/ 2147483647 h 1703"/>
              <a:gd name="T102" fmla="*/ 2147483647 w 3448"/>
              <a:gd name="T103" fmla="*/ 2147483647 h 1703"/>
              <a:gd name="T104" fmla="*/ 2147483647 w 3448"/>
              <a:gd name="T105" fmla="*/ 2147483647 h 1703"/>
              <a:gd name="T106" fmla="*/ 2147483647 w 3448"/>
              <a:gd name="T107" fmla="*/ 2147483647 h 1703"/>
              <a:gd name="T108" fmla="*/ 2147483647 w 3448"/>
              <a:gd name="T109" fmla="*/ 2147483647 h 1703"/>
              <a:gd name="T110" fmla="*/ 2147483647 w 3448"/>
              <a:gd name="T111" fmla="*/ 2147483647 h 170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448"/>
              <a:gd name="T169" fmla="*/ 0 h 1703"/>
              <a:gd name="T170" fmla="*/ 3448 w 3448"/>
              <a:gd name="T171" fmla="*/ 1703 h 170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448" h="1703">
                <a:moveTo>
                  <a:pt x="0" y="1701"/>
                </a:moveTo>
                <a:cubicBezTo>
                  <a:pt x="95" y="1701"/>
                  <a:pt x="131" y="1703"/>
                  <a:pt x="225" y="1698"/>
                </a:cubicBezTo>
                <a:cubicBezTo>
                  <a:pt x="284" y="1695"/>
                  <a:pt x="326" y="1696"/>
                  <a:pt x="377" y="1691"/>
                </a:cubicBezTo>
                <a:cubicBezTo>
                  <a:pt x="428" y="1686"/>
                  <a:pt x="491" y="1675"/>
                  <a:pt x="532" y="1667"/>
                </a:cubicBezTo>
                <a:cubicBezTo>
                  <a:pt x="572" y="1658"/>
                  <a:pt x="594" y="1651"/>
                  <a:pt x="622" y="1641"/>
                </a:cubicBezTo>
                <a:cubicBezTo>
                  <a:pt x="650" y="1630"/>
                  <a:pt x="677" y="1617"/>
                  <a:pt x="700" y="1603"/>
                </a:cubicBezTo>
                <a:cubicBezTo>
                  <a:pt x="723" y="1589"/>
                  <a:pt x="740" y="1575"/>
                  <a:pt x="760" y="1560"/>
                </a:cubicBezTo>
                <a:cubicBezTo>
                  <a:pt x="780" y="1545"/>
                  <a:pt x="800" y="1529"/>
                  <a:pt x="820" y="1511"/>
                </a:cubicBezTo>
                <a:cubicBezTo>
                  <a:pt x="840" y="1493"/>
                  <a:pt x="858" y="1474"/>
                  <a:pt x="879" y="1450"/>
                </a:cubicBezTo>
                <a:cubicBezTo>
                  <a:pt x="900" y="1426"/>
                  <a:pt x="927" y="1393"/>
                  <a:pt x="947" y="1365"/>
                </a:cubicBezTo>
                <a:cubicBezTo>
                  <a:pt x="967" y="1337"/>
                  <a:pt x="983" y="1311"/>
                  <a:pt x="999" y="1285"/>
                </a:cubicBezTo>
                <a:cubicBezTo>
                  <a:pt x="1015" y="1259"/>
                  <a:pt x="1029" y="1234"/>
                  <a:pt x="1043" y="1210"/>
                </a:cubicBezTo>
                <a:cubicBezTo>
                  <a:pt x="1057" y="1186"/>
                  <a:pt x="1071" y="1161"/>
                  <a:pt x="1083" y="1139"/>
                </a:cubicBezTo>
                <a:cubicBezTo>
                  <a:pt x="1095" y="1117"/>
                  <a:pt x="1104" y="1099"/>
                  <a:pt x="1114" y="1077"/>
                </a:cubicBezTo>
                <a:cubicBezTo>
                  <a:pt x="1124" y="1055"/>
                  <a:pt x="1133" y="1034"/>
                  <a:pt x="1146" y="1007"/>
                </a:cubicBezTo>
                <a:cubicBezTo>
                  <a:pt x="1159" y="980"/>
                  <a:pt x="1175" y="946"/>
                  <a:pt x="1190" y="913"/>
                </a:cubicBezTo>
                <a:cubicBezTo>
                  <a:pt x="1205" y="880"/>
                  <a:pt x="1219" y="846"/>
                  <a:pt x="1235" y="807"/>
                </a:cubicBezTo>
                <a:cubicBezTo>
                  <a:pt x="1251" y="768"/>
                  <a:pt x="1273" y="717"/>
                  <a:pt x="1289" y="679"/>
                </a:cubicBezTo>
                <a:cubicBezTo>
                  <a:pt x="1305" y="641"/>
                  <a:pt x="1318" y="609"/>
                  <a:pt x="1331" y="576"/>
                </a:cubicBezTo>
                <a:cubicBezTo>
                  <a:pt x="1344" y="543"/>
                  <a:pt x="1355" y="513"/>
                  <a:pt x="1368" y="484"/>
                </a:cubicBezTo>
                <a:cubicBezTo>
                  <a:pt x="1381" y="455"/>
                  <a:pt x="1392" y="430"/>
                  <a:pt x="1407" y="399"/>
                </a:cubicBezTo>
                <a:cubicBezTo>
                  <a:pt x="1422" y="368"/>
                  <a:pt x="1443" y="325"/>
                  <a:pt x="1457" y="297"/>
                </a:cubicBezTo>
                <a:cubicBezTo>
                  <a:pt x="1471" y="269"/>
                  <a:pt x="1476" y="256"/>
                  <a:pt x="1488" y="234"/>
                </a:cubicBezTo>
                <a:cubicBezTo>
                  <a:pt x="1500" y="212"/>
                  <a:pt x="1515" y="187"/>
                  <a:pt x="1529" y="165"/>
                </a:cubicBezTo>
                <a:cubicBezTo>
                  <a:pt x="1543" y="143"/>
                  <a:pt x="1558" y="119"/>
                  <a:pt x="1572" y="101"/>
                </a:cubicBezTo>
                <a:cubicBezTo>
                  <a:pt x="1586" y="83"/>
                  <a:pt x="1597" y="69"/>
                  <a:pt x="1613" y="55"/>
                </a:cubicBezTo>
                <a:cubicBezTo>
                  <a:pt x="1629" y="41"/>
                  <a:pt x="1653" y="24"/>
                  <a:pt x="1671" y="15"/>
                </a:cubicBezTo>
                <a:cubicBezTo>
                  <a:pt x="1689" y="6"/>
                  <a:pt x="1704" y="0"/>
                  <a:pt x="1721" y="0"/>
                </a:cubicBezTo>
                <a:cubicBezTo>
                  <a:pt x="1738" y="0"/>
                  <a:pt x="1757" y="5"/>
                  <a:pt x="1776" y="15"/>
                </a:cubicBezTo>
                <a:cubicBezTo>
                  <a:pt x="1795" y="25"/>
                  <a:pt x="1825" y="52"/>
                  <a:pt x="1835" y="59"/>
                </a:cubicBezTo>
                <a:cubicBezTo>
                  <a:pt x="1845" y="66"/>
                  <a:pt x="1828" y="50"/>
                  <a:pt x="1836" y="59"/>
                </a:cubicBezTo>
                <a:cubicBezTo>
                  <a:pt x="1844" y="68"/>
                  <a:pt x="1867" y="96"/>
                  <a:pt x="1880" y="113"/>
                </a:cubicBezTo>
                <a:cubicBezTo>
                  <a:pt x="1893" y="130"/>
                  <a:pt x="1902" y="144"/>
                  <a:pt x="1912" y="160"/>
                </a:cubicBezTo>
                <a:cubicBezTo>
                  <a:pt x="1922" y="176"/>
                  <a:pt x="1931" y="191"/>
                  <a:pt x="1943" y="211"/>
                </a:cubicBezTo>
                <a:cubicBezTo>
                  <a:pt x="1955" y="231"/>
                  <a:pt x="1969" y="258"/>
                  <a:pt x="1982" y="283"/>
                </a:cubicBezTo>
                <a:cubicBezTo>
                  <a:pt x="1995" y="308"/>
                  <a:pt x="2009" y="334"/>
                  <a:pt x="2022" y="361"/>
                </a:cubicBezTo>
                <a:cubicBezTo>
                  <a:pt x="2035" y="388"/>
                  <a:pt x="2042" y="409"/>
                  <a:pt x="2058" y="445"/>
                </a:cubicBezTo>
                <a:cubicBezTo>
                  <a:pt x="2074" y="481"/>
                  <a:pt x="2097" y="535"/>
                  <a:pt x="2116" y="580"/>
                </a:cubicBezTo>
                <a:cubicBezTo>
                  <a:pt x="2135" y="625"/>
                  <a:pt x="2154" y="675"/>
                  <a:pt x="2172" y="717"/>
                </a:cubicBezTo>
                <a:cubicBezTo>
                  <a:pt x="2190" y="759"/>
                  <a:pt x="2207" y="799"/>
                  <a:pt x="2222" y="833"/>
                </a:cubicBezTo>
                <a:cubicBezTo>
                  <a:pt x="2237" y="867"/>
                  <a:pt x="2247" y="891"/>
                  <a:pt x="2260" y="919"/>
                </a:cubicBezTo>
                <a:cubicBezTo>
                  <a:pt x="2273" y="947"/>
                  <a:pt x="2286" y="973"/>
                  <a:pt x="2300" y="1002"/>
                </a:cubicBezTo>
                <a:cubicBezTo>
                  <a:pt x="2314" y="1031"/>
                  <a:pt x="2325" y="1060"/>
                  <a:pt x="2343" y="1096"/>
                </a:cubicBezTo>
                <a:cubicBezTo>
                  <a:pt x="2361" y="1132"/>
                  <a:pt x="2388" y="1184"/>
                  <a:pt x="2406" y="1217"/>
                </a:cubicBezTo>
                <a:cubicBezTo>
                  <a:pt x="2424" y="1250"/>
                  <a:pt x="2437" y="1269"/>
                  <a:pt x="2454" y="1296"/>
                </a:cubicBezTo>
                <a:cubicBezTo>
                  <a:pt x="2471" y="1323"/>
                  <a:pt x="2491" y="1356"/>
                  <a:pt x="2507" y="1378"/>
                </a:cubicBezTo>
                <a:cubicBezTo>
                  <a:pt x="2523" y="1400"/>
                  <a:pt x="2534" y="1412"/>
                  <a:pt x="2548" y="1429"/>
                </a:cubicBezTo>
                <a:cubicBezTo>
                  <a:pt x="2562" y="1446"/>
                  <a:pt x="2577" y="1465"/>
                  <a:pt x="2594" y="1482"/>
                </a:cubicBezTo>
                <a:cubicBezTo>
                  <a:pt x="2611" y="1499"/>
                  <a:pt x="2628" y="1517"/>
                  <a:pt x="2649" y="1534"/>
                </a:cubicBezTo>
                <a:cubicBezTo>
                  <a:pt x="2670" y="1551"/>
                  <a:pt x="2693" y="1566"/>
                  <a:pt x="2717" y="1582"/>
                </a:cubicBezTo>
                <a:cubicBezTo>
                  <a:pt x="2741" y="1598"/>
                  <a:pt x="2766" y="1614"/>
                  <a:pt x="2794" y="1627"/>
                </a:cubicBezTo>
                <a:cubicBezTo>
                  <a:pt x="2822" y="1640"/>
                  <a:pt x="2856" y="1651"/>
                  <a:pt x="2885" y="1659"/>
                </a:cubicBezTo>
                <a:cubicBezTo>
                  <a:pt x="2914" y="1667"/>
                  <a:pt x="2932" y="1672"/>
                  <a:pt x="2968" y="1678"/>
                </a:cubicBezTo>
                <a:cubicBezTo>
                  <a:pt x="3004" y="1684"/>
                  <a:pt x="3066" y="1692"/>
                  <a:pt x="3101" y="1695"/>
                </a:cubicBezTo>
                <a:cubicBezTo>
                  <a:pt x="3136" y="1698"/>
                  <a:pt x="3121" y="1697"/>
                  <a:pt x="3179" y="1698"/>
                </a:cubicBezTo>
                <a:cubicBezTo>
                  <a:pt x="3237" y="1699"/>
                  <a:pt x="3392" y="1701"/>
                  <a:pt x="3448" y="1701"/>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ru-RU"/>
          </a:p>
        </p:txBody>
      </p:sp>
      <p:sp>
        <p:nvSpPr>
          <p:cNvPr id="16409" name="Text Box 23">
            <a:extLst>
              <a:ext uri="{FF2B5EF4-FFF2-40B4-BE49-F238E27FC236}">
                <a16:creationId xmlns:a16="http://schemas.microsoft.com/office/drawing/2014/main" id="{868DBDC9-80F0-42EC-8480-8FB4523F82C8}"/>
              </a:ext>
            </a:extLst>
          </p:cNvPr>
          <p:cNvSpPr txBox="1">
            <a:spLocks noChangeArrowheads="1"/>
          </p:cNvSpPr>
          <p:nvPr/>
        </p:nvSpPr>
        <p:spPr bwMode="auto">
          <a:xfrm>
            <a:off x="7343775" y="4052889"/>
            <a:ext cx="609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GB" altLang="ru-RU" sz="1800" b="1"/>
              <a:t>5%</a:t>
            </a:r>
            <a:endParaRPr lang="en-GB" altLang="ru-RU" sz="1400"/>
          </a:p>
        </p:txBody>
      </p:sp>
      <p:sp>
        <p:nvSpPr>
          <p:cNvPr id="16410" name="Line 21">
            <a:extLst>
              <a:ext uri="{FF2B5EF4-FFF2-40B4-BE49-F238E27FC236}">
                <a16:creationId xmlns:a16="http://schemas.microsoft.com/office/drawing/2014/main" id="{0B812989-310C-4C5C-BC4C-11704D01B7D7}"/>
              </a:ext>
            </a:extLst>
          </p:cNvPr>
          <p:cNvSpPr>
            <a:spLocks noChangeAspect="1" noChangeShapeType="1"/>
          </p:cNvSpPr>
          <p:nvPr/>
        </p:nvSpPr>
        <p:spPr bwMode="auto">
          <a:xfrm flipH="1">
            <a:off x="7091363" y="4305300"/>
            <a:ext cx="323850" cy="215900"/>
          </a:xfrm>
          <a:prstGeom prst="line">
            <a:avLst/>
          </a:prstGeom>
          <a:noFill/>
          <a:ln w="12700">
            <a:solidFill>
              <a:schemeClr val="tx1"/>
            </a:solidFill>
            <a:round/>
            <a:headEnd type="none" w="sm" len="med"/>
            <a:tailEnd type="triangle" w="sm" len="med"/>
          </a:ln>
          <a:extLst>
            <a:ext uri="{909E8E84-426E-40DD-AFC4-6F175D3DCCD1}">
              <a14:hiddenFill xmlns:a14="http://schemas.microsoft.com/office/drawing/2010/main">
                <a:noFill/>
              </a14:hiddenFill>
            </a:ext>
          </a:extLst>
        </p:spPr>
        <p:txBody>
          <a:bodyPr wrap="none" anchor="ctr"/>
          <a:lstStyle/>
          <a:p>
            <a:endParaRPr lang="ru-RU"/>
          </a:p>
        </p:txBody>
      </p:sp>
      <p:sp>
        <p:nvSpPr>
          <p:cNvPr id="31" name="Rectangle 4">
            <a:extLst>
              <a:ext uri="{FF2B5EF4-FFF2-40B4-BE49-F238E27FC236}">
                <a16:creationId xmlns:a16="http://schemas.microsoft.com/office/drawing/2014/main" id="{1B078264-C88F-4BA5-8AF0-1B5C1AF91AB2}"/>
              </a:ext>
            </a:extLst>
          </p:cNvPr>
          <p:cNvSpPr>
            <a:spLocks noChangeArrowheads="1"/>
          </p:cNvSpPr>
          <p:nvPr/>
        </p:nvSpPr>
        <p:spPr bwMode="auto">
          <a:xfrm>
            <a:off x="1524000" y="-1"/>
            <a:ext cx="9144000" cy="432000"/>
          </a:xfrm>
          <a:prstGeom prst="rect">
            <a:avLst/>
          </a:prstGeom>
          <a:solidFill>
            <a:srgbClr val="EAEAEA"/>
          </a:solidFill>
          <a:ln>
            <a:noFill/>
          </a:ln>
          <a:effectLst>
            <a:innerShdw blurRad="114300">
              <a:prstClr val="black"/>
            </a:innerShdw>
          </a:effectLst>
        </p:spPr>
        <p:txBody>
          <a:bodyPr/>
          <a:lstStyle/>
          <a:p>
            <a:pPr eaLnBrk="0" hangingPunct="0">
              <a:defRPr/>
            </a:pPr>
            <a:endParaRPr lang="en-GB" sz="1400">
              <a:latin typeface="Arial" charset="0"/>
            </a:endParaRPr>
          </a:p>
        </p:txBody>
      </p:sp>
      <p:sp>
        <p:nvSpPr>
          <p:cNvPr id="16414" name="Text Box 10">
            <a:extLst>
              <a:ext uri="{FF2B5EF4-FFF2-40B4-BE49-F238E27FC236}">
                <a16:creationId xmlns:a16="http://schemas.microsoft.com/office/drawing/2014/main" id="{4F26138B-0640-43A4-9E4C-D86FF542F946}"/>
              </a:ext>
            </a:extLst>
          </p:cNvPr>
          <p:cNvSpPr txBox="1">
            <a:spLocks noChangeArrowheads="1"/>
          </p:cNvSpPr>
          <p:nvPr/>
        </p:nvSpPr>
        <p:spPr bwMode="auto">
          <a:xfrm>
            <a:off x="1524000" y="3175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GB" altLang="ru-RU" sz="1700" b="1"/>
              <a:t>ONE-SIDED </a:t>
            </a:r>
            <a:r>
              <a:rPr lang="en-GB" altLang="ru-RU" sz="1700" b="1" i="1"/>
              <a:t>t</a:t>
            </a:r>
            <a:r>
              <a:rPr lang="en-GB" altLang="ru-RU" sz="1700" b="1"/>
              <a:t> TESTS OF HYPOTHESES RELATING TO REGRESSION COEFFICIENTS</a:t>
            </a:r>
            <a:endParaRPr lang="en-GB" altLang="ru-RU" sz="1700">
              <a:latin typeface="Times New Roman" panose="02020603050405020304" pitchFamily="18" charset="0"/>
            </a:endParaRPr>
          </a:p>
        </p:txBody>
      </p:sp>
      <p:sp>
        <p:nvSpPr>
          <p:cNvPr id="16415" name="Line 11">
            <a:extLst>
              <a:ext uri="{FF2B5EF4-FFF2-40B4-BE49-F238E27FC236}">
                <a16:creationId xmlns:a16="http://schemas.microsoft.com/office/drawing/2014/main" id="{527866AF-736B-4C87-8E1D-E13A5148D661}"/>
              </a:ext>
            </a:extLst>
          </p:cNvPr>
          <p:cNvSpPr>
            <a:spLocks noChangeShapeType="1"/>
          </p:cNvSpPr>
          <p:nvPr/>
        </p:nvSpPr>
        <p:spPr bwMode="auto">
          <a:xfrm>
            <a:off x="2455863" y="4914900"/>
            <a:ext cx="7650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ru-RU"/>
          </a:p>
        </p:txBody>
      </p:sp>
      <p:sp>
        <p:nvSpPr>
          <p:cNvPr id="51" name="Rectangle 50">
            <a:extLst>
              <a:ext uri="{FF2B5EF4-FFF2-40B4-BE49-F238E27FC236}">
                <a16:creationId xmlns:a16="http://schemas.microsoft.com/office/drawing/2014/main" id="{CC6249F7-7732-4F62-A6DA-F1C78394D2FF}"/>
              </a:ext>
            </a:extLst>
          </p:cNvPr>
          <p:cNvSpPr>
            <a:spLocks noChangeArrowheads="1"/>
          </p:cNvSpPr>
          <p:nvPr/>
        </p:nvSpPr>
        <p:spPr bwMode="auto">
          <a:xfrm>
            <a:off x="5178426" y="570301"/>
            <a:ext cx="4899024" cy="1001325"/>
          </a:xfrm>
          <a:prstGeom prst="rect">
            <a:avLst/>
          </a:prstGeom>
          <a:solidFill>
            <a:srgbClr val="F5F5F5"/>
          </a:solidFill>
          <a:ln>
            <a:noFill/>
          </a:ln>
          <a:effectLst>
            <a:innerShdw blurRad="76200">
              <a:prstClr val="black"/>
            </a:innerShdw>
          </a:effectLst>
        </p:spPr>
        <p:txBody>
          <a:bodyPr wrap="none" anchor="ctr"/>
          <a:lstStyle/>
          <a:p>
            <a:pPr eaLnBrk="0" hangingPunct="0">
              <a:defRPr/>
            </a:pPr>
            <a:endParaRPr lang="en-GB" sz="1400">
              <a:latin typeface="Arial" charset="0"/>
            </a:endParaRPr>
          </a:p>
        </p:txBody>
      </p:sp>
      <p:sp>
        <p:nvSpPr>
          <p:cNvPr id="16419" name="Text Box 2">
            <a:extLst>
              <a:ext uri="{FF2B5EF4-FFF2-40B4-BE49-F238E27FC236}">
                <a16:creationId xmlns:a16="http://schemas.microsoft.com/office/drawing/2014/main" id="{339ABDA1-AB92-4B8A-81FE-840DFC45F20D}"/>
              </a:ext>
            </a:extLst>
          </p:cNvPr>
          <p:cNvSpPr txBox="1">
            <a:spLocks noChangeArrowheads="1"/>
          </p:cNvSpPr>
          <p:nvPr/>
        </p:nvSpPr>
        <p:spPr bwMode="auto">
          <a:xfrm>
            <a:off x="5178426" y="560388"/>
            <a:ext cx="4784725" cy="113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tabLst>
                <a:tab pos="180975" algn="l"/>
                <a:tab pos="3228975" algn="l"/>
              </a:tabLst>
              <a:defRPr sz="3200">
                <a:solidFill>
                  <a:schemeClr val="tx1"/>
                </a:solidFill>
                <a:latin typeface="Arial" panose="020B0604020202020204" pitchFamily="34" charset="0"/>
              </a:defRPr>
            </a:lvl1pPr>
            <a:lvl2pPr marL="742950" indent="-285750" eaLnBrk="0" hangingPunct="0">
              <a:spcBef>
                <a:spcPct val="20000"/>
              </a:spcBef>
              <a:buChar char="–"/>
              <a:tabLst>
                <a:tab pos="180975" algn="l"/>
                <a:tab pos="3228975" algn="l"/>
              </a:tabLst>
              <a:defRPr sz="2800">
                <a:solidFill>
                  <a:schemeClr val="tx1"/>
                </a:solidFill>
                <a:latin typeface="Arial" panose="020B0604020202020204" pitchFamily="34" charset="0"/>
              </a:defRPr>
            </a:lvl2pPr>
            <a:lvl3pPr marL="1143000" indent="-228600" eaLnBrk="0" hangingPunct="0">
              <a:spcBef>
                <a:spcPct val="20000"/>
              </a:spcBef>
              <a:buChar char="•"/>
              <a:tabLst>
                <a:tab pos="180975" algn="l"/>
                <a:tab pos="3228975" algn="l"/>
              </a:tabLst>
              <a:defRPr sz="2400">
                <a:solidFill>
                  <a:schemeClr val="tx1"/>
                </a:solidFill>
                <a:latin typeface="Arial" panose="020B0604020202020204" pitchFamily="34" charset="0"/>
              </a:defRPr>
            </a:lvl3pPr>
            <a:lvl4pPr marL="1600200" indent="-228600" eaLnBrk="0" hangingPunct="0">
              <a:spcBef>
                <a:spcPct val="20000"/>
              </a:spcBef>
              <a:buChar char="–"/>
              <a:tabLst>
                <a:tab pos="180975" algn="l"/>
                <a:tab pos="3228975" algn="l"/>
              </a:tabLst>
              <a:defRPr sz="2000">
                <a:solidFill>
                  <a:schemeClr val="tx1"/>
                </a:solidFill>
                <a:latin typeface="Arial" panose="020B0604020202020204" pitchFamily="34" charset="0"/>
              </a:defRPr>
            </a:lvl4pPr>
            <a:lvl5pPr marL="2057400" indent="-228600" eaLnBrk="0" hangingPunct="0">
              <a:spcBef>
                <a:spcPct val="20000"/>
              </a:spcBef>
              <a:buChar char="»"/>
              <a:tabLst>
                <a:tab pos="180975" algn="l"/>
                <a:tab pos="3228975"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80975" algn="l"/>
                <a:tab pos="3228975"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80975" algn="l"/>
                <a:tab pos="3228975"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80975" algn="l"/>
                <a:tab pos="3228975"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80975" algn="l"/>
                <a:tab pos="3228975" algn="l"/>
              </a:tabLst>
              <a:defRPr sz="2000">
                <a:solidFill>
                  <a:schemeClr val="tx1"/>
                </a:solidFill>
                <a:latin typeface="Arial" panose="020B0604020202020204" pitchFamily="34" charset="0"/>
              </a:defRPr>
            </a:lvl9pPr>
          </a:lstStyle>
          <a:p>
            <a:pPr>
              <a:spcBef>
                <a:spcPct val="0"/>
              </a:spcBef>
              <a:buFontTx/>
              <a:buNone/>
            </a:pPr>
            <a:r>
              <a:rPr lang="en-US" altLang="ru-RU" sz="1800" b="1" dirty="0">
                <a:cs typeface="Arial" panose="020B0604020202020204" pitchFamily="34" charset="0"/>
              </a:rPr>
              <a:t>	</a:t>
            </a:r>
            <a:r>
              <a:rPr lang="en-US" altLang="ru-RU" sz="1800" b="1" dirty="0"/>
              <a:t>Null hypothesis:	</a:t>
            </a:r>
            <a:r>
              <a:rPr lang="en-US" altLang="ru-RU" sz="2400" b="1" i="1" dirty="0">
                <a:latin typeface="Times New Roman" panose="02020603050405020304" pitchFamily="18" charset="0"/>
              </a:rPr>
              <a:t>H</a:t>
            </a:r>
            <a:r>
              <a:rPr lang="en-US" altLang="ru-RU" sz="2400" b="1" baseline="-25000" dirty="0">
                <a:latin typeface="Times New Roman" panose="02020603050405020304" pitchFamily="18" charset="0"/>
              </a:rPr>
              <a:t>0</a:t>
            </a:r>
            <a:r>
              <a:rPr lang="en-US" altLang="ru-RU" sz="2400" b="1" dirty="0">
                <a:latin typeface="Times New Roman" panose="02020603050405020304" pitchFamily="18" charset="0"/>
              </a:rPr>
              <a:t>: </a:t>
            </a:r>
            <a:r>
              <a:rPr lang="en-US" altLang="ru-RU" sz="2400" b="1" i="1" dirty="0">
                <a:latin typeface="Symbol" panose="05050102010706020507" pitchFamily="18" charset="2"/>
              </a:rPr>
              <a:t>b</a:t>
            </a:r>
            <a:r>
              <a:rPr lang="en-US" altLang="ru-RU" sz="2400" b="1" baseline="-25000" dirty="0">
                <a:latin typeface="Times New Roman" panose="02020603050405020304" pitchFamily="18" charset="0"/>
              </a:rPr>
              <a:t>2</a:t>
            </a:r>
            <a:r>
              <a:rPr lang="en-US" altLang="ru-RU" sz="2400" b="1" dirty="0">
                <a:latin typeface="Times New Roman" panose="02020603050405020304" pitchFamily="18" charset="0"/>
              </a:rPr>
              <a:t> = 0</a:t>
            </a:r>
          </a:p>
          <a:p>
            <a:pPr>
              <a:spcBef>
                <a:spcPts val="900"/>
              </a:spcBef>
              <a:buNone/>
            </a:pPr>
            <a:r>
              <a:rPr lang="en-US" altLang="ru-RU" sz="1800" b="1" dirty="0"/>
              <a:t>	Alternative hypothesis:	</a:t>
            </a:r>
            <a:r>
              <a:rPr lang="en-US" altLang="ru-RU" sz="2400" b="1" i="1" dirty="0">
                <a:latin typeface="Times New Roman" panose="02020603050405020304" pitchFamily="18" charset="0"/>
              </a:rPr>
              <a:t>H</a:t>
            </a:r>
            <a:r>
              <a:rPr lang="en-US" altLang="ru-RU" sz="2400" b="1" baseline="-25000" dirty="0">
                <a:latin typeface="Times New Roman" panose="02020603050405020304" pitchFamily="18" charset="0"/>
              </a:rPr>
              <a:t>1</a:t>
            </a:r>
            <a:r>
              <a:rPr lang="en-US" altLang="ru-RU" sz="2400" b="1" dirty="0">
                <a:latin typeface="Times New Roman" panose="02020603050405020304" pitchFamily="18" charset="0"/>
              </a:rPr>
              <a:t>: </a:t>
            </a:r>
            <a:r>
              <a:rPr lang="en-US" altLang="ru-RU" sz="2400" b="1" i="1" dirty="0">
                <a:latin typeface="Symbol" panose="05050102010706020507" pitchFamily="18" charset="2"/>
              </a:rPr>
              <a:t>b</a:t>
            </a:r>
            <a:r>
              <a:rPr lang="en-US" altLang="ru-RU" sz="2400" b="1" baseline="-25000" dirty="0">
                <a:latin typeface="Times New Roman" panose="02020603050405020304" pitchFamily="18" charset="0"/>
              </a:rPr>
              <a:t>2</a:t>
            </a:r>
            <a:r>
              <a:rPr lang="en-US" altLang="ru-RU" sz="2400" b="1" dirty="0">
                <a:latin typeface="Times New Roman" panose="02020603050405020304" pitchFamily="18" charset="0"/>
              </a:rPr>
              <a:t> </a:t>
            </a:r>
            <a:r>
              <a:rPr lang="en-US" altLang="ru-RU" sz="2400" b="1" dirty="0">
                <a:latin typeface="Times New Roman" panose="02020603050405020304" pitchFamily="18" charset="0"/>
                <a:cs typeface="Arial" panose="020B0604020202020204" pitchFamily="34" charset="0"/>
              </a:rPr>
              <a:t>&gt; 0</a:t>
            </a:r>
          </a:p>
          <a:p>
            <a:pPr>
              <a:spcBef>
                <a:spcPct val="0"/>
              </a:spcBef>
              <a:buFontTx/>
              <a:buNone/>
            </a:pPr>
            <a:endParaRPr lang="en-US" altLang="ru-RU" sz="1800" b="1" dirty="0"/>
          </a:p>
        </p:txBody>
      </p:sp>
      <mc:AlternateContent xmlns:mc="http://schemas.openxmlformats.org/markup-compatibility/2006" xmlns:a14="http://schemas.microsoft.com/office/drawing/2010/main">
        <mc:Choice Requires="a14">
          <p:sp>
            <p:nvSpPr>
              <p:cNvPr id="16421" name="Объект 1">
                <a:extLst>
                  <a:ext uri="{FF2B5EF4-FFF2-40B4-BE49-F238E27FC236}">
                    <a16:creationId xmlns:a16="http://schemas.microsoft.com/office/drawing/2014/main" id="{0A871ED9-1917-42DE-91B1-A9B93CED52B5}"/>
                  </a:ext>
                </a:extLst>
              </p:cNvPr>
              <p:cNvSpPr txBox="1"/>
              <p:nvPr/>
            </p:nvSpPr>
            <p:spPr bwMode="auto">
              <a:xfrm>
                <a:off x="3207369" y="1369025"/>
                <a:ext cx="314325" cy="395287"/>
              </a:xfrm>
              <a:prstGeom prst="rect">
                <a:avLst/>
              </a:prstGeom>
              <a:noFill/>
              <a:ln>
                <a:noFill/>
              </a:ln>
            </p:spPr>
            <p:txBody>
              <a:bodyPr>
                <a:noAutofit/>
              </a:bodyPr>
              <a:lstStyle/>
              <a:p>
                <a:pPr/>
                <a14:m>
                  <m:oMathPara xmlns:m="http://schemas.openxmlformats.org/officeDocument/2006/math">
                    <m:oMathParaPr>
                      <m:jc m:val="centerGroup"/>
                    </m:oMathParaPr>
                    <m:oMath xmlns:m="http://schemas.openxmlformats.org/officeDocument/2006/math">
                      <m:sSub>
                        <m:sSubPr>
                          <m:ctrlPr>
                            <a:rPr lang="ru-RU" sz="2400" i="1">
                              <a:solidFill>
                                <a:srgbClr val="000000"/>
                              </a:solidFill>
                              <a:latin typeface="Cambria Math" panose="02040503050406030204" pitchFamily="18" charset="0"/>
                            </a:rPr>
                          </m:ctrlPr>
                        </m:sSub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1">
                              <a:solidFill>
                                <a:srgbClr val="000000"/>
                              </a:solidFill>
                              <a:latin typeface="Cambria Math" panose="02040503050406030204" pitchFamily="18" charset="0"/>
                            </a:rPr>
                            <m:t>2</m:t>
                          </m:r>
                        </m:sub>
                      </m:sSub>
                    </m:oMath>
                  </m:oMathPara>
                </a14:m>
                <a:endParaRPr lang="ru-RU" sz="2400" dirty="0"/>
              </a:p>
            </p:txBody>
          </p:sp>
        </mc:Choice>
        <mc:Fallback xmlns="">
          <p:sp>
            <p:nvSpPr>
              <p:cNvPr id="16421" name="Объект 1">
                <a:extLst>
                  <a:ext uri="{FF2B5EF4-FFF2-40B4-BE49-F238E27FC236}">
                    <a16:creationId xmlns:a16="http://schemas.microsoft.com/office/drawing/2014/main" id="{0A871ED9-1917-42DE-91B1-A9B93CED52B5}"/>
                  </a:ext>
                </a:extLst>
              </p:cNvPr>
              <p:cNvSpPr txBox="1">
                <a:spLocks noRot="1" noChangeAspect="1" noMove="1" noResize="1" noEditPoints="1" noAdjustHandles="1" noChangeArrowheads="1" noChangeShapeType="1" noTextEdit="1"/>
              </p:cNvSpPr>
              <p:nvPr/>
            </p:nvSpPr>
            <p:spPr bwMode="auto">
              <a:xfrm>
                <a:off x="3207369" y="1369025"/>
                <a:ext cx="314325" cy="395287"/>
              </a:xfrm>
              <a:prstGeom prst="rect">
                <a:avLst/>
              </a:prstGeom>
              <a:blipFill>
                <a:blip r:embed="rId4"/>
                <a:stretch>
                  <a:fillRect r="-17308" b="-9375"/>
                </a:stretch>
              </a:blipFill>
              <a:ln>
                <a:noFill/>
              </a:ln>
            </p:spPr>
            <p:txBody>
              <a:bodyPr/>
              <a:lstStyle/>
              <a:p>
                <a:r>
                  <a:rPr lang="ru-RU">
                    <a:noFill/>
                  </a:rPr>
                  <a:t> </a:t>
                </a:r>
              </a:p>
            </p:txBody>
          </p:sp>
        </mc:Fallback>
      </mc:AlternateContent>
      <p:graphicFrame>
        <p:nvGraphicFramePr>
          <p:cNvPr id="16422" name="Объект 2">
            <a:extLst>
              <a:ext uri="{FF2B5EF4-FFF2-40B4-BE49-F238E27FC236}">
                <a16:creationId xmlns:a16="http://schemas.microsoft.com/office/drawing/2014/main" id="{416FE113-9FEF-47C7-AF1E-BECE0665A5CF}"/>
              </a:ext>
            </a:extLst>
          </p:cNvPr>
          <p:cNvGraphicFramePr>
            <a:graphicFrameLocks noChangeAspect="1"/>
          </p:cNvGraphicFramePr>
          <p:nvPr>
            <p:extLst>
              <p:ext uri="{D42A27DB-BD31-4B8C-83A1-F6EECF244321}">
                <p14:modId xmlns:p14="http://schemas.microsoft.com/office/powerpoint/2010/main" val="3902407548"/>
              </p:ext>
            </p:extLst>
          </p:nvPr>
        </p:nvGraphicFramePr>
        <p:xfrm>
          <a:off x="9664701" y="4973639"/>
          <a:ext cx="314325" cy="395287"/>
        </p:xfrm>
        <a:graphic>
          <a:graphicData uri="http://schemas.openxmlformats.org/presentationml/2006/ole">
            <mc:AlternateContent xmlns:mc="http://schemas.openxmlformats.org/markup-compatibility/2006">
              <mc:Choice xmlns:v="urn:schemas-microsoft-com:vml" Requires="v">
                <p:oleObj spid="_x0000_s16454" name="Формула" r:id="rId5" imgW="190417" imgH="241195" progId="Equation.3">
                  <p:embed/>
                </p:oleObj>
              </mc:Choice>
              <mc:Fallback>
                <p:oleObj name="Формула" r:id="rId5" imgW="190417" imgH="241195" progId="Equation.3">
                  <p:embed/>
                  <p:pic>
                    <p:nvPicPr>
                      <p:cNvPr id="0" name="Объект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64701" y="4973639"/>
                        <a:ext cx="31432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3">
            <a:extLst>
              <a:ext uri="{FF2B5EF4-FFF2-40B4-BE49-F238E27FC236}">
                <a16:creationId xmlns:a16="http://schemas.microsoft.com/office/drawing/2014/main" id="{3C16B8FB-0512-4EFF-862B-CA512CB375FD}"/>
              </a:ext>
            </a:extLst>
          </p:cNvPr>
          <p:cNvSpPr txBox="1">
            <a:spLocks noChangeArrowheads="1"/>
          </p:cNvSpPr>
          <p:nvPr/>
        </p:nvSpPr>
        <p:spPr bwMode="auto">
          <a:xfrm>
            <a:off x="1825626" y="2551113"/>
            <a:ext cx="8532813" cy="311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tabLst>
                <a:tab pos="361950" algn="l"/>
                <a:tab pos="895350" algn="l"/>
                <a:tab pos="4305300" algn="l"/>
                <a:tab pos="4848225" algn="l"/>
              </a:tabLst>
              <a:defRPr sz="3200">
                <a:solidFill>
                  <a:schemeClr val="tx1"/>
                </a:solidFill>
                <a:latin typeface="Arial" panose="020B0604020202020204" pitchFamily="34" charset="0"/>
              </a:defRPr>
            </a:lvl1pPr>
            <a:lvl2pPr marL="742950" indent="-285750" eaLnBrk="0" hangingPunct="0">
              <a:spcBef>
                <a:spcPct val="20000"/>
              </a:spcBef>
              <a:buChar char="–"/>
              <a:tabLst>
                <a:tab pos="361950" algn="l"/>
                <a:tab pos="895350" algn="l"/>
                <a:tab pos="4305300" algn="l"/>
                <a:tab pos="4848225" algn="l"/>
              </a:tabLst>
              <a:defRPr sz="2800">
                <a:solidFill>
                  <a:schemeClr val="tx1"/>
                </a:solidFill>
                <a:latin typeface="Arial" panose="020B0604020202020204" pitchFamily="34" charset="0"/>
              </a:defRPr>
            </a:lvl2pPr>
            <a:lvl3pPr marL="1143000" indent="-228600" eaLnBrk="0" hangingPunct="0">
              <a:spcBef>
                <a:spcPct val="20000"/>
              </a:spcBef>
              <a:buChar char="•"/>
              <a:tabLst>
                <a:tab pos="361950" algn="l"/>
                <a:tab pos="895350" algn="l"/>
                <a:tab pos="4305300" algn="l"/>
                <a:tab pos="4848225" algn="l"/>
              </a:tabLst>
              <a:defRPr sz="2400">
                <a:solidFill>
                  <a:schemeClr val="tx1"/>
                </a:solidFill>
                <a:latin typeface="Arial" panose="020B0604020202020204" pitchFamily="34" charset="0"/>
              </a:defRPr>
            </a:lvl3pPr>
            <a:lvl4pPr marL="1600200" indent="-228600" eaLnBrk="0" hangingPunct="0">
              <a:spcBef>
                <a:spcPct val="20000"/>
              </a:spcBef>
              <a:buChar char="–"/>
              <a:tabLst>
                <a:tab pos="361950" algn="l"/>
                <a:tab pos="895350" algn="l"/>
                <a:tab pos="4305300" algn="l"/>
                <a:tab pos="4848225" algn="l"/>
              </a:tabLst>
              <a:defRPr sz="2000">
                <a:solidFill>
                  <a:schemeClr val="tx1"/>
                </a:solidFill>
                <a:latin typeface="Arial" panose="020B0604020202020204" pitchFamily="34" charset="0"/>
              </a:defRPr>
            </a:lvl4pPr>
            <a:lvl5pPr marL="2057400" indent="-228600" eaLnBrk="0" hangingPunct="0">
              <a:spcBef>
                <a:spcPct val="20000"/>
              </a:spcBef>
              <a:buChar char="»"/>
              <a:tabLst>
                <a:tab pos="361950" algn="l"/>
                <a:tab pos="895350" algn="l"/>
                <a:tab pos="4305300" algn="l"/>
                <a:tab pos="4848225"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361950" algn="l"/>
                <a:tab pos="895350" algn="l"/>
                <a:tab pos="4305300" algn="l"/>
                <a:tab pos="4848225"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361950" algn="l"/>
                <a:tab pos="895350" algn="l"/>
                <a:tab pos="4305300" algn="l"/>
                <a:tab pos="4848225"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361950" algn="l"/>
                <a:tab pos="895350" algn="l"/>
                <a:tab pos="4305300" algn="l"/>
                <a:tab pos="4848225"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361950" algn="l"/>
                <a:tab pos="895350" algn="l"/>
                <a:tab pos="4305300" algn="l"/>
                <a:tab pos="4848225" algn="l"/>
              </a:tabLst>
              <a:defRPr sz="2000">
                <a:solidFill>
                  <a:schemeClr val="tx1"/>
                </a:solidFill>
                <a:latin typeface="Arial" panose="020B0604020202020204" pitchFamily="34" charset="0"/>
              </a:defRPr>
            </a:lvl9pPr>
          </a:lstStyle>
          <a:p>
            <a:pPr>
              <a:spcBef>
                <a:spcPct val="90000"/>
              </a:spcBef>
              <a:buFontTx/>
              <a:buNone/>
            </a:pPr>
            <a:r>
              <a:rPr lang="en-US" altLang="ru-RU" sz="1800"/>
              <a:t>	Reject </a:t>
            </a:r>
            <a:r>
              <a:rPr lang="en-US" altLang="ru-RU" sz="1800" i="1"/>
              <a:t>H</a:t>
            </a:r>
            <a:r>
              <a:rPr lang="en-US" altLang="ru-RU" sz="1800" baseline="-25000"/>
              <a:t>0</a:t>
            </a:r>
            <a:r>
              <a:rPr lang="en-US" altLang="ru-RU" sz="1800"/>
              <a:t> if		or</a:t>
            </a:r>
          </a:p>
          <a:p>
            <a:pPr>
              <a:spcBef>
                <a:spcPct val="50000"/>
              </a:spcBef>
              <a:buFontTx/>
              <a:buNone/>
            </a:pPr>
            <a:endParaRPr lang="en-US" altLang="ru-RU" sz="1800"/>
          </a:p>
          <a:p>
            <a:pPr>
              <a:spcBef>
                <a:spcPct val="90000"/>
              </a:spcBef>
              <a:buFontTx/>
              <a:buNone/>
            </a:pPr>
            <a:r>
              <a:rPr lang="en-US" altLang="ru-RU" sz="1800"/>
              <a:t>	Reject </a:t>
            </a:r>
            <a:r>
              <a:rPr lang="en-US" altLang="ru-RU" sz="1800" i="1"/>
              <a:t>H</a:t>
            </a:r>
            <a:r>
              <a:rPr lang="en-US" altLang="ru-RU" sz="1800" baseline="-25000"/>
              <a:t>0</a:t>
            </a:r>
            <a:r>
              <a:rPr lang="en-US" altLang="ru-RU" sz="1800"/>
              <a:t> if		or</a:t>
            </a:r>
          </a:p>
          <a:p>
            <a:pPr>
              <a:spcBef>
                <a:spcPct val="0"/>
              </a:spcBef>
              <a:buFontTx/>
              <a:buNone/>
            </a:pPr>
            <a:endParaRPr lang="en-US" altLang="ru-RU" sz="1800"/>
          </a:p>
          <a:p>
            <a:pPr>
              <a:spcBef>
                <a:spcPct val="65000"/>
              </a:spcBef>
              <a:buFontTx/>
              <a:buNone/>
            </a:pPr>
            <a:r>
              <a:rPr lang="en-US" altLang="ru-RU" sz="1800"/>
              <a:t>	Reject </a:t>
            </a:r>
            <a:r>
              <a:rPr lang="en-US" altLang="ru-RU" sz="1800" i="1"/>
              <a:t>H</a:t>
            </a:r>
            <a:r>
              <a:rPr lang="en-US" altLang="ru-RU" sz="1800" baseline="-25000"/>
              <a:t>0</a:t>
            </a:r>
            <a:r>
              <a:rPr lang="en-US" altLang="ru-RU" sz="1800"/>
              <a:t> if		or</a:t>
            </a:r>
          </a:p>
          <a:p>
            <a:pPr>
              <a:spcBef>
                <a:spcPct val="0"/>
              </a:spcBef>
              <a:buFontTx/>
              <a:buNone/>
            </a:pPr>
            <a:endParaRPr lang="en-US" altLang="ru-RU" sz="1800"/>
          </a:p>
          <a:p>
            <a:pPr>
              <a:spcBef>
                <a:spcPct val="65000"/>
              </a:spcBef>
              <a:buFontTx/>
              <a:buNone/>
            </a:pPr>
            <a:r>
              <a:rPr lang="en-US" altLang="ru-RU" sz="1800"/>
              <a:t>	Do not reject </a:t>
            </a:r>
            <a:r>
              <a:rPr lang="en-US" altLang="ru-RU" sz="1800" i="1"/>
              <a:t>H</a:t>
            </a:r>
            <a:r>
              <a:rPr lang="en-US" altLang="ru-RU" sz="1800" baseline="-25000"/>
              <a:t>0</a:t>
            </a:r>
            <a:r>
              <a:rPr lang="en-US" altLang="ru-RU" sz="1800"/>
              <a:t> if</a:t>
            </a:r>
          </a:p>
        </p:txBody>
      </p:sp>
      <p:graphicFrame>
        <p:nvGraphicFramePr>
          <p:cNvPr id="17412" name="Object 9">
            <a:extLst>
              <a:ext uri="{FF2B5EF4-FFF2-40B4-BE49-F238E27FC236}">
                <a16:creationId xmlns:a16="http://schemas.microsoft.com/office/drawing/2014/main" id="{E51323EE-AF62-4079-AE68-D5F47247EB6E}"/>
              </a:ext>
            </a:extLst>
          </p:cNvPr>
          <p:cNvGraphicFramePr>
            <a:graphicFrameLocks noChangeAspect="1"/>
          </p:cNvGraphicFramePr>
          <p:nvPr>
            <p:extLst>
              <p:ext uri="{D42A27DB-BD31-4B8C-83A1-F6EECF244321}">
                <p14:modId xmlns:p14="http://schemas.microsoft.com/office/powerpoint/2010/main" val="1781929966"/>
              </p:ext>
            </p:extLst>
          </p:nvPr>
        </p:nvGraphicFramePr>
        <p:xfrm>
          <a:off x="3878263" y="3429000"/>
          <a:ext cx="2716212" cy="504825"/>
        </p:xfrm>
        <a:graphic>
          <a:graphicData uri="http://schemas.openxmlformats.org/presentationml/2006/ole">
            <mc:AlternateContent xmlns:mc="http://schemas.openxmlformats.org/markup-compatibility/2006">
              <mc:Choice xmlns:v="urn:schemas-microsoft-com:vml" Requires="v">
                <p:oleObj spid="_x0000_s17575" name="Формула" r:id="rId3" imgW="1371600" imgH="254000" progId="Equation.3">
                  <p:embed/>
                </p:oleObj>
              </mc:Choice>
              <mc:Fallback>
                <p:oleObj name="Формула" r:id="rId3" imgW="1371600" imgH="2540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8263" y="3429000"/>
                        <a:ext cx="271621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3" name="Object 11">
            <a:extLst>
              <a:ext uri="{FF2B5EF4-FFF2-40B4-BE49-F238E27FC236}">
                <a16:creationId xmlns:a16="http://schemas.microsoft.com/office/drawing/2014/main" id="{0ABA4886-02F6-43A0-9F0F-C00F5D666895}"/>
              </a:ext>
            </a:extLst>
          </p:cNvPr>
          <p:cNvGraphicFramePr>
            <a:graphicFrameLocks noChangeAspect="1"/>
          </p:cNvGraphicFramePr>
          <p:nvPr>
            <p:extLst>
              <p:ext uri="{D42A27DB-BD31-4B8C-83A1-F6EECF244321}">
                <p14:modId xmlns:p14="http://schemas.microsoft.com/office/powerpoint/2010/main" val="1732614945"/>
              </p:ext>
            </p:extLst>
          </p:nvPr>
        </p:nvGraphicFramePr>
        <p:xfrm>
          <a:off x="3935413" y="4173538"/>
          <a:ext cx="2587625" cy="479425"/>
        </p:xfrm>
        <a:graphic>
          <a:graphicData uri="http://schemas.openxmlformats.org/presentationml/2006/ole">
            <mc:AlternateContent xmlns:mc="http://schemas.openxmlformats.org/markup-compatibility/2006">
              <mc:Choice xmlns:v="urn:schemas-microsoft-com:vml" Requires="v">
                <p:oleObj spid="_x0000_s17576" name="Формула" r:id="rId5" imgW="1371600" imgH="254000" progId="Equation.3">
                  <p:embed/>
                </p:oleObj>
              </mc:Choice>
              <mc:Fallback>
                <p:oleObj name="Формула" r:id="rId5" imgW="1371600" imgH="2540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5413" y="4173538"/>
                        <a:ext cx="25876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17414" name="Object 13">
                <a:extLst>
                  <a:ext uri="{FF2B5EF4-FFF2-40B4-BE49-F238E27FC236}">
                    <a16:creationId xmlns:a16="http://schemas.microsoft.com/office/drawing/2014/main" id="{E98CB702-2829-43E0-A7DD-447F989B9066}"/>
                  </a:ext>
                </a:extLst>
              </p:cNvPr>
              <p:cNvSpPr txBox="1"/>
              <p:nvPr/>
            </p:nvSpPr>
            <p:spPr bwMode="auto">
              <a:xfrm>
                <a:off x="3987183" y="4841741"/>
                <a:ext cx="6873320" cy="511294"/>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u-RU" sz="2400" i="1">
                              <a:solidFill>
                                <a:srgbClr val="000000"/>
                              </a:solidFill>
                              <a:latin typeface="Cambria Math" panose="02040503050406030204" pitchFamily="18" charset="0"/>
                            </a:rPr>
                          </m:ctrlPr>
                        </m:sSub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1">
                              <a:solidFill>
                                <a:srgbClr val="000000"/>
                              </a:solidFill>
                              <a:latin typeface="Cambria Math" panose="02040503050406030204" pitchFamily="18" charset="0"/>
                            </a:rPr>
                            <m:t>2</m:t>
                          </m:r>
                        </m:sub>
                      </m:sSub>
                      <m:r>
                        <a:rPr lang="ru-RU" sz="2400" i="1">
                          <a:solidFill>
                            <a:srgbClr val="000000"/>
                          </a:solidFill>
                          <a:latin typeface="Cambria Math" panose="02040503050406030204" pitchFamily="18" charset="0"/>
                        </a:rPr>
                        <m:t>−</m:t>
                      </m:r>
                      <m:r>
                        <m:rPr>
                          <m:nor/>
                        </m:rPr>
                        <a:rPr lang="ru-RU" sz="2400" i="0">
                          <a:solidFill>
                            <a:srgbClr val="000000"/>
                          </a:solidFill>
                          <a:latin typeface="Cambria Math" panose="02040503050406030204" pitchFamily="18" charset="0"/>
                        </a:rPr>
                        <m:t>s</m:t>
                      </m:r>
                      <m:r>
                        <m:rPr>
                          <m:nor/>
                        </m:rPr>
                        <a:rPr lang="ru-RU" sz="2400" i="0">
                          <a:solidFill>
                            <a:srgbClr val="000000"/>
                          </a:solidFill>
                          <a:latin typeface="Cambria Math" panose="02040503050406030204" pitchFamily="18" charset="0"/>
                        </a:rPr>
                        <m:t>.</m:t>
                      </m:r>
                      <m:r>
                        <m:rPr>
                          <m:nor/>
                        </m:rPr>
                        <a:rPr lang="ru-RU" sz="2400" i="0">
                          <a:solidFill>
                            <a:srgbClr val="000000"/>
                          </a:solidFill>
                          <a:latin typeface="Cambria Math" panose="02040503050406030204" pitchFamily="18" charset="0"/>
                        </a:rPr>
                        <m:t>e</m:t>
                      </m:r>
                      <m:r>
                        <m:rPr>
                          <m:nor/>
                        </m:rPr>
                        <a:rPr lang="ru-RU" sz="2400" i="0">
                          <a:solidFill>
                            <a:srgbClr val="000000"/>
                          </a:solidFill>
                          <a:latin typeface="Cambria Math" panose="02040503050406030204" pitchFamily="18" charset="0"/>
                        </a:rPr>
                        <m:t>.</m:t>
                      </m:r>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1">
                                  <a:solidFill>
                                    <a:srgbClr val="000000"/>
                                  </a:solidFill>
                                  <a:latin typeface="Cambria Math" panose="02040503050406030204" pitchFamily="18" charset="0"/>
                                </a:rPr>
                                <m:t>2</m:t>
                              </m:r>
                            </m:sub>
                          </m:sSub>
                        </m:e>
                      </m:d>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𝑡</m:t>
                          </m:r>
                        </m:e>
                        <m:sub>
                          <m:r>
                            <m:rPr>
                              <m:nor/>
                            </m:rPr>
                            <a:rPr lang="ru-RU" sz="2400" i="0">
                              <a:solidFill>
                                <a:srgbClr val="000000"/>
                              </a:solidFill>
                              <a:latin typeface="Cambria Math" panose="02040503050406030204" pitchFamily="18" charset="0"/>
                            </a:rPr>
                            <m:t>crit</m:t>
                          </m:r>
                        </m:sub>
                      </m:sSub>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𝛽</m:t>
                          </m:r>
                        </m:e>
                        <m:sub>
                          <m:r>
                            <a:rPr lang="ru-RU" sz="2400" i="1">
                              <a:solidFill>
                                <a:srgbClr val="000000"/>
                              </a:solidFill>
                              <a:latin typeface="Cambria Math" panose="02040503050406030204" pitchFamily="18" charset="0"/>
                            </a:rPr>
                            <m:t>2</m:t>
                          </m:r>
                        </m:sub>
                      </m:sSub>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1">
                              <a:solidFill>
                                <a:srgbClr val="000000"/>
                              </a:solidFill>
                              <a:latin typeface="Cambria Math" panose="02040503050406030204" pitchFamily="18" charset="0"/>
                            </a:rPr>
                            <m:t>2</m:t>
                          </m:r>
                        </m:sub>
                      </m:sSub>
                      <m:r>
                        <a:rPr lang="ru-RU" sz="2400" i="1">
                          <a:solidFill>
                            <a:srgbClr val="000000"/>
                          </a:solidFill>
                          <a:latin typeface="Cambria Math" panose="02040503050406030204" pitchFamily="18" charset="0"/>
                        </a:rPr>
                        <m:t>+</m:t>
                      </m:r>
                      <m:r>
                        <m:rPr>
                          <m:nor/>
                        </m:rPr>
                        <a:rPr lang="ru-RU" sz="2400" i="0">
                          <a:solidFill>
                            <a:srgbClr val="000000"/>
                          </a:solidFill>
                          <a:latin typeface="Cambria Math" panose="02040503050406030204" pitchFamily="18" charset="0"/>
                        </a:rPr>
                        <m:t>s</m:t>
                      </m:r>
                      <m:r>
                        <m:rPr>
                          <m:nor/>
                        </m:rPr>
                        <a:rPr lang="ru-RU" sz="2400" i="0">
                          <a:solidFill>
                            <a:srgbClr val="000000"/>
                          </a:solidFill>
                          <a:latin typeface="Cambria Math" panose="02040503050406030204" pitchFamily="18" charset="0"/>
                        </a:rPr>
                        <m:t>.</m:t>
                      </m:r>
                      <m:r>
                        <m:rPr>
                          <m:nor/>
                        </m:rPr>
                        <a:rPr lang="ru-RU" sz="2400" i="0">
                          <a:solidFill>
                            <a:srgbClr val="000000"/>
                          </a:solidFill>
                          <a:latin typeface="Cambria Math" panose="02040503050406030204" pitchFamily="18" charset="0"/>
                        </a:rPr>
                        <m:t>e</m:t>
                      </m:r>
                      <m:r>
                        <m:rPr>
                          <m:nor/>
                        </m:rPr>
                        <a:rPr lang="ru-RU" sz="2400" i="0">
                          <a:solidFill>
                            <a:srgbClr val="000000"/>
                          </a:solidFill>
                          <a:latin typeface="Cambria Math" panose="02040503050406030204" pitchFamily="18" charset="0"/>
                        </a:rPr>
                        <m:t>.</m:t>
                      </m:r>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1">
                                  <a:solidFill>
                                    <a:srgbClr val="000000"/>
                                  </a:solidFill>
                                  <a:latin typeface="Cambria Math" panose="02040503050406030204" pitchFamily="18" charset="0"/>
                                </a:rPr>
                                <m:t>2</m:t>
                              </m:r>
                            </m:sub>
                          </m:sSub>
                        </m:e>
                      </m:d>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𝑡</m:t>
                          </m:r>
                        </m:e>
                        <m:sub>
                          <m:r>
                            <m:rPr>
                              <m:nor/>
                            </m:rPr>
                            <a:rPr lang="ru-RU" sz="2400" i="0">
                              <a:solidFill>
                                <a:srgbClr val="000000"/>
                              </a:solidFill>
                              <a:latin typeface="Cambria Math" panose="02040503050406030204" pitchFamily="18" charset="0"/>
                            </a:rPr>
                            <m:t>crit</m:t>
                          </m:r>
                        </m:sub>
                      </m:sSub>
                    </m:oMath>
                  </m:oMathPara>
                </a14:m>
                <a:endParaRPr lang="ru-RU" sz="2400" dirty="0"/>
              </a:p>
            </p:txBody>
          </p:sp>
        </mc:Choice>
        <mc:Fallback xmlns="">
          <p:sp>
            <p:nvSpPr>
              <p:cNvPr id="17414" name="Object 13">
                <a:extLst>
                  <a:ext uri="{FF2B5EF4-FFF2-40B4-BE49-F238E27FC236}">
                    <a16:creationId xmlns:a16="http://schemas.microsoft.com/office/drawing/2014/main" id="{E98CB702-2829-43E0-A7DD-447F989B9066}"/>
                  </a:ext>
                </a:extLst>
              </p:cNvPr>
              <p:cNvSpPr txBox="1">
                <a:spLocks noRot="1" noChangeAspect="1" noMove="1" noResize="1" noEditPoints="1" noAdjustHandles="1" noChangeArrowheads="1" noChangeShapeType="1" noTextEdit="1"/>
              </p:cNvSpPr>
              <p:nvPr/>
            </p:nvSpPr>
            <p:spPr bwMode="auto">
              <a:xfrm>
                <a:off x="3987183" y="4841741"/>
                <a:ext cx="6873320" cy="511294"/>
              </a:xfrm>
              <a:prstGeom prst="rect">
                <a:avLst/>
              </a:prstGeom>
              <a:blipFill>
                <a:blip r:embed="rId7"/>
                <a:stretch>
                  <a:fillRect/>
                </a:stretch>
              </a:blipFill>
              <a:ln>
                <a:noFill/>
              </a:ln>
            </p:spPr>
            <p:txBody>
              <a:bodyPr/>
              <a:lstStyle/>
              <a:p>
                <a:r>
                  <a:rPr lang="ru-RU">
                    <a:noFill/>
                  </a:rPr>
                  <a:t> </a:t>
                </a:r>
              </a:p>
            </p:txBody>
          </p:sp>
        </mc:Fallback>
      </mc:AlternateContent>
      <p:sp>
        <p:nvSpPr>
          <p:cNvPr id="19" name="Rectangle 18">
            <a:extLst>
              <a:ext uri="{FF2B5EF4-FFF2-40B4-BE49-F238E27FC236}">
                <a16:creationId xmlns:a16="http://schemas.microsoft.com/office/drawing/2014/main" id="{49B92404-1454-4DE0-AFBE-5E38A37901C7}"/>
              </a:ext>
            </a:extLst>
          </p:cNvPr>
          <p:cNvSpPr>
            <a:spLocks noChangeArrowheads="1"/>
          </p:cNvSpPr>
          <p:nvPr/>
        </p:nvSpPr>
        <p:spPr bwMode="auto">
          <a:xfrm>
            <a:off x="1524000" y="532200"/>
            <a:ext cx="9144000" cy="1620000"/>
          </a:xfrm>
          <a:prstGeom prst="rect">
            <a:avLst/>
          </a:prstGeom>
          <a:solidFill>
            <a:srgbClr val="F5F5F5"/>
          </a:solidFill>
          <a:ln>
            <a:noFill/>
          </a:ln>
          <a:effectLst>
            <a:innerShdw blurRad="76200">
              <a:prstClr val="black"/>
            </a:innerShdw>
          </a:effectLst>
        </p:spPr>
        <p:txBody>
          <a:bodyPr wrap="none" anchor="ctr"/>
          <a:lstStyle/>
          <a:p>
            <a:pPr eaLnBrk="0" hangingPunct="0">
              <a:defRPr/>
            </a:pPr>
            <a:endParaRPr lang="en-GB" sz="1400">
              <a:latin typeface="Arial" charset="0"/>
            </a:endParaRPr>
          </a:p>
        </p:txBody>
      </p:sp>
      <p:sp>
        <p:nvSpPr>
          <p:cNvPr id="20" name="Text Box 2">
            <a:extLst>
              <a:ext uri="{FF2B5EF4-FFF2-40B4-BE49-F238E27FC236}">
                <a16:creationId xmlns:a16="http://schemas.microsoft.com/office/drawing/2014/main" id="{33E97184-719E-4D8D-8D8C-B2C1157F4A63}"/>
              </a:ext>
            </a:extLst>
          </p:cNvPr>
          <p:cNvSpPr txBox="1">
            <a:spLocks noChangeArrowheads="1"/>
          </p:cNvSpPr>
          <p:nvPr/>
        </p:nvSpPr>
        <p:spPr bwMode="auto">
          <a:xfrm>
            <a:off x="2855640" y="642288"/>
            <a:ext cx="6880225" cy="1413526"/>
          </a:xfrm>
          <a:prstGeom prst="rect">
            <a:avLst/>
          </a:prstGeom>
          <a:noFill/>
          <a:ln>
            <a:noFill/>
          </a:ln>
          <a:effectLst/>
        </p:spPr>
        <p:txBody>
          <a:bodyPr/>
          <a:lstStyle>
            <a:lvl1pPr>
              <a:tabLst>
                <a:tab pos="946150" algn="l"/>
                <a:tab pos="4849813" algn="l"/>
              </a:tabLst>
              <a:defRPr sz="2400">
                <a:solidFill>
                  <a:schemeClr val="tx1"/>
                </a:solidFill>
                <a:latin typeface="Times New Roman" pitchFamily="18" charset="0"/>
              </a:defRPr>
            </a:lvl1pPr>
            <a:lvl2pPr>
              <a:tabLst>
                <a:tab pos="946150" algn="l"/>
                <a:tab pos="4849813" algn="l"/>
              </a:tabLst>
              <a:defRPr sz="2400">
                <a:solidFill>
                  <a:schemeClr val="tx1"/>
                </a:solidFill>
                <a:latin typeface="Times New Roman" pitchFamily="18" charset="0"/>
              </a:defRPr>
            </a:lvl2pPr>
            <a:lvl3pPr>
              <a:tabLst>
                <a:tab pos="946150" algn="l"/>
                <a:tab pos="4849813" algn="l"/>
              </a:tabLst>
              <a:defRPr sz="2400">
                <a:solidFill>
                  <a:schemeClr val="tx1"/>
                </a:solidFill>
                <a:latin typeface="Times New Roman" pitchFamily="18" charset="0"/>
              </a:defRPr>
            </a:lvl3pPr>
            <a:lvl4pPr>
              <a:tabLst>
                <a:tab pos="946150" algn="l"/>
                <a:tab pos="4849813" algn="l"/>
              </a:tabLst>
              <a:defRPr sz="2400">
                <a:solidFill>
                  <a:schemeClr val="tx1"/>
                </a:solidFill>
                <a:latin typeface="Times New Roman" pitchFamily="18" charset="0"/>
              </a:defRPr>
            </a:lvl4pPr>
            <a:lvl5pPr>
              <a:tabLst>
                <a:tab pos="946150" algn="l"/>
                <a:tab pos="4849813" algn="l"/>
              </a:tabLst>
              <a:defRPr sz="2400">
                <a:solidFill>
                  <a:schemeClr val="tx1"/>
                </a:solidFill>
                <a:latin typeface="Times New Roman" pitchFamily="18" charset="0"/>
              </a:defRPr>
            </a:lvl5pPr>
            <a:lvl6pPr eaLnBrk="0" fontAlgn="base" hangingPunct="0">
              <a:spcBef>
                <a:spcPct val="0"/>
              </a:spcBef>
              <a:spcAft>
                <a:spcPct val="0"/>
              </a:spcAft>
              <a:tabLst>
                <a:tab pos="946150" algn="l"/>
                <a:tab pos="4849813" algn="l"/>
              </a:tabLst>
              <a:defRPr sz="2400">
                <a:solidFill>
                  <a:schemeClr val="tx1"/>
                </a:solidFill>
                <a:latin typeface="Times New Roman" pitchFamily="18" charset="0"/>
              </a:defRPr>
            </a:lvl6pPr>
            <a:lvl7pPr eaLnBrk="0" fontAlgn="base" hangingPunct="0">
              <a:spcBef>
                <a:spcPct val="0"/>
              </a:spcBef>
              <a:spcAft>
                <a:spcPct val="0"/>
              </a:spcAft>
              <a:tabLst>
                <a:tab pos="946150" algn="l"/>
                <a:tab pos="4849813" algn="l"/>
              </a:tabLst>
              <a:defRPr sz="2400">
                <a:solidFill>
                  <a:schemeClr val="tx1"/>
                </a:solidFill>
                <a:latin typeface="Times New Roman" pitchFamily="18" charset="0"/>
              </a:defRPr>
            </a:lvl7pPr>
            <a:lvl8pPr eaLnBrk="0" fontAlgn="base" hangingPunct="0">
              <a:spcBef>
                <a:spcPct val="0"/>
              </a:spcBef>
              <a:spcAft>
                <a:spcPct val="0"/>
              </a:spcAft>
              <a:tabLst>
                <a:tab pos="946150" algn="l"/>
                <a:tab pos="4849813" algn="l"/>
              </a:tabLst>
              <a:defRPr sz="2400">
                <a:solidFill>
                  <a:schemeClr val="tx1"/>
                </a:solidFill>
                <a:latin typeface="Times New Roman" pitchFamily="18" charset="0"/>
              </a:defRPr>
            </a:lvl8pPr>
            <a:lvl9pPr eaLnBrk="0" fontAlgn="base" hangingPunct="0">
              <a:spcBef>
                <a:spcPct val="0"/>
              </a:spcBef>
              <a:spcAft>
                <a:spcPct val="0"/>
              </a:spcAft>
              <a:tabLst>
                <a:tab pos="946150" algn="l"/>
                <a:tab pos="4849813" algn="l"/>
              </a:tabLst>
              <a:defRPr sz="2400">
                <a:solidFill>
                  <a:schemeClr val="tx1"/>
                </a:solidFill>
                <a:latin typeface="Times New Roman" pitchFamily="18" charset="0"/>
              </a:defRPr>
            </a:lvl9pPr>
          </a:lstStyle>
          <a:p>
            <a:pPr eaLnBrk="0" hangingPunct="0">
              <a:tabLst>
                <a:tab pos="542925" algn="l"/>
                <a:tab pos="3590925" algn="l"/>
              </a:tabLst>
              <a:defRPr/>
            </a:pPr>
            <a:r>
              <a:rPr lang="en-US" sz="1800" dirty="0">
                <a:latin typeface="Arial" pitchFamily="34" charset="0"/>
                <a:cs typeface="Arial" pitchFamily="34" charset="0"/>
              </a:rPr>
              <a:t>	Model   </a:t>
            </a:r>
            <a:r>
              <a:rPr lang="en-US" sz="1800" dirty="0">
                <a:latin typeface="Arial" charset="0"/>
              </a:rPr>
              <a:t>       </a:t>
            </a:r>
            <a:endParaRPr lang="en-US" i="1" dirty="0">
              <a:latin typeface="+mn-lt"/>
            </a:endParaRPr>
          </a:p>
          <a:p>
            <a:pPr eaLnBrk="0" hangingPunct="0">
              <a:spcBef>
                <a:spcPts val="1500"/>
              </a:spcBef>
              <a:tabLst>
                <a:tab pos="542925" algn="l"/>
                <a:tab pos="3590925" algn="l"/>
              </a:tabLst>
              <a:defRPr/>
            </a:pPr>
            <a:r>
              <a:rPr lang="en-US" sz="1800" dirty="0">
                <a:latin typeface="Arial" charset="0"/>
              </a:rPr>
              <a:t>	Null hypothesis:</a:t>
            </a:r>
            <a:endParaRPr lang="en-US" dirty="0"/>
          </a:p>
          <a:p>
            <a:pPr eaLnBrk="0" hangingPunct="0">
              <a:spcBef>
                <a:spcPts val="1500"/>
              </a:spcBef>
              <a:tabLst>
                <a:tab pos="542925" algn="l"/>
                <a:tab pos="3590925" algn="l"/>
              </a:tabLst>
              <a:defRPr/>
            </a:pPr>
            <a:r>
              <a:rPr lang="en-US" sz="1800" dirty="0">
                <a:latin typeface="Arial" charset="0"/>
              </a:rPr>
              <a:t>	Alternative hypothesis:</a:t>
            </a:r>
            <a:endParaRPr lang="en-US" dirty="0">
              <a:cs typeface="Arial" charset="0"/>
            </a:endParaRPr>
          </a:p>
          <a:p>
            <a:pPr eaLnBrk="0" hangingPunct="0">
              <a:tabLst>
                <a:tab pos="542925" algn="l"/>
                <a:tab pos="3590925" algn="l"/>
              </a:tabLst>
              <a:defRPr/>
            </a:pPr>
            <a:endParaRPr lang="en-US" sz="1800" dirty="0">
              <a:latin typeface="Arial" charset="0"/>
            </a:endParaRPr>
          </a:p>
          <a:p>
            <a:pPr eaLnBrk="0" hangingPunct="0">
              <a:defRPr/>
            </a:pPr>
            <a:r>
              <a:rPr lang="en-US" dirty="0">
                <a:latin typeface="Arial" charset="0"/>
              </a:rPr>
              <a:t>	</a:t>
            </a:r>
          </a:p>
        </p:txBody>
      </p:sp>
      <p:sp>
        <p:nvSpPr>
          <p:cNvPr id="22" name="Rectangle 4">
            <a:extLst>
              <a:ext uri="{FF2B5EF4-FFF2-40B4-BE49-F238E27FC236}">
                <a16:creationId xmlns:a16="http://schemas.microsoft.com/office/drawing/2014/main" id="{FF048BD1-085E-42D0-A99C-E45959CCFAE6}"/>
              </a:ext>
            </a:extLst>
          </p:cNvPr>
          <p:cNvSpPr>
            <a:spLocks noChangeArrowheads="1"/>
          </p:cNvSpPr>
          <p:nvPr/>
        </p:nvSpPr>
        <p:spPr bwMode="auto">
          <a:xfrm>
            <a:off x="1524000" y="-1"/>
            <a:ext cx="9144000" cy="432000"/>
          </a:xfrm>
          <a:prstGeom prst="rect">
            <a:avLst/>
          </a:prstGeom>
          <a:solidFill>
            <a:srgbClr val="EAEAEA"/>
          </a:solidFill>
          <a:ln>
            <a:noFill/>
          </a:ln>
          <a:effectLst>
            <a:innerShdw blurRad="114300">
              <a:prstClr val="black"/>
            </a:innerShdw>
          </a:effectLst>
        </p:spPr>
        <p:txBody>
          <a:bodyPr/>
          <a:lstStyle/>
          <a:p>
            <a:pPr eaLnBrk="0" hangingPunct="0">
              <a:defRPr/>
            </a:pPr>
            <a:endParaRPr lang="en-GB" sz="1400">
              <a:latin typeface="Arial" charset="0"/>
            </a:endParaRPr>
          </a:p>
        </p:txBody>
      </p:sp>
      <p:sp>
        <p:nvSpPr>
          <p:cNvPr id="17422" name="Text Box 10">
            <a:extLst>
              <a:ext uri="{FF2B5EF4-FFF2-40B4-BE49-F238E27FC236}">
                <a16:creationId xmlns:a16="http://schemas.microsoft.com/office/drawing/2014/main" id="{D23648CE-F0BD-4A6B-A3EA-2C724760E9D8}"/>
              </a:ext>
            </a:extLst>
          </p:cNvPr>
          <p:cNvSpPr txBox="1">
            <a:spLocks noChangeArrowheads="1"/>
          </p:cNvSpPr>
          <p:nvPr/>
        </p:nvSpPr>
        <p:spPr bwMode="auto">
          <a:xfrm>
            <a:off x="1825625" y="25400"/>
            <a:ext cx="8528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GB" altLang="ru-RU" sz="1800"/>
              <a:t>                       CONFIDENCE INTERVALS FOR REGRESSION COEFFICIENTS</a:t>
            </a:r>
            <a:endParaRPr lang="en-GB" altLang="ru-RU" sz="160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17423" name="Object 23">
                <a:extLst>
                  <a:ext uri="{FF2B5EF4-FFF2-40B4-BE49-F238E27FC236}">
                    <a16:creationId xmlns:a16="http://schemas.microsoft.com/office/drawing/2014/main" id="{CC485C38-A05D-4B44-9D99-79002817928A}"/>
                  </a:ext>
                </a:extLst>
              </p:cNvPr>
              <p:cNvSpPr txBox="1"/>
              <p:nvPr/>
            </p:nvSpPr>
            <p:spPr bwMode="auto">
              <a:xfrm>
                <a:off x="6348017" y="1072285"/>
                <a:ext cx="1947068" cy="419100"/>
              </a:xfrm>
              <a:prstGeom prst="rect">
                <a:avLst/>
              </a:prstGeom>
              <a:noFill/>
              <a:ln>
                <a:noFill/>
              </a:ln>
            </p:spPr>
            <p:txBody>
              <a:bodyPr>
                <a:noAutofit/>
              </a:bodyPr>
              <a:lstStyle/>
              <a:p>
                <a:pPr/>
                <a14:m>
                  <m:oMathPara xmlns:m="http://schemas.openxmlformats.org/officeDocument/2006/math">
                    <m:oMathParaPr>
                      <m:jc m:val="centerGroup"/>
                    </m:oMathParaPr>
                    <m:oMath xmlns:m="http://schemas.openxmlformats.org/officeDocument/2006/math">
                      <m:sSub>
                        <m:sSubPr>
                          <m:ctrlPr>
                            <a:rPr lang="ru-RU" sz="2400" b="1" i="1">
                              <a:solidFill>
                                <a:srgbClr val="000000"/>
                              </a:solidFill>
                              <a:latin typeface="Cambria Math" panose="02040503050406030204" pitchFamily="18" charset="0"/>
                            </a:rPr>
                          </m:ctrlPr>
                        </m:sSubPr>
                        <m:e>
                          <m:r>
                            <a:rPr lang="ru-RU" sz="2400" b="1" i="1" smtClean="0">
                              <a:solidFill>
                                <a:srgbClr val="000000"/>
                              </a:solidFill>
                              <a:latin typeface="Cambria Math" panose="02040503050406030204" pitchFamily="18" charset="0"/>
                            </a:rPr>
                            <m:t>𝑯</m:t>
                          </m:r>
                        </m:e>
                        <m:sub>
                          <m:r>
                            <a:rPr lang="ru-RU" sz="2400" b="1" i="1" smtClean="0">
                              <a:solidFill>
                                <a:srgbClr val="000000"/>
                              </a:solidFill>
                              <a:latin typeface="Cambria Math" panose="02040503050406030204" pitchFamily="18" charset="0"/>
                            </a:rPr>
                            <m:t>𝟎</m:t>
                          </m:r>
                        </m:sub>
                      </m:sSub>
                      <m:r>
                        <a:rPr lang="ru-RU" sz="2400" b="1" i="1" smtClean="0">
                          <a:solidFill>
                            <a:srgbClr val="000000"/>
                          </a:solidFill>
                          <a:latin typeface="Cambria Math" panose="02040503050406030204" pitchFamily="18" charset="0"/>
                        </a:rPr>
                        <m:t>:</m:t>
                      </m:r>
                      <m:sSub>
                        <m:sSubPr>
                          <m:ctrlPr>
                            <a:rPr lang="ru-RU" sz="2400" b="1" i="1">
                              <a:solidFill>
                                <a:srgbClr val="000000"/>
                              </a:solidFill>
                              <a:latin typeface="Cambria Math" panose="02040503050406030204" pitchFamily="18" charset="0"/>
                            </a:rPr>
                          </m:ctrlPr>
                        </m:sSubPr>
                        <m:e>
                          <m:r>
                            <a:rPr lang="ru-RU" sz="2400" b="1" i="1" smtClean="0">
                              <a:solidFill>
                                <a:srgbClr val="000000"/>
                              </a:solidFill>
                              <a:latin typeface="Cambria Math" panose="02040503050406030204" pitchFamily="18" charset="0"/>
                            </a:rPr>
                            <m:t>𝜷</m:t>
                          </m:r>
                        </m:e>
                        <m:sub>
                          <m:r>
                            <a:rPr lang="ru-RU" sz="2400" b="1" i="1" smtClean="0">
                              <a:solidFill>
                                <a:srgbClr val="000000"/>
                              </a:solidFill>
                              <a:latin typeface="Cambria Math" panose="02040503050406030204" pitchFamily="18" charset="0"/>
                            </a:rPr>
                            <m:t>𝟐</m:t>
                          </m:r>
                        </m:sub>
                      </m:sSub>
                      <m:r>
                        <a:rPr lang="ru-RU" sz="2400" b="1" i="1" smtClean="0">
                          <a:solidFill>
                            <a:srgbClr val="000000"/>
                          </a:solidFill>
                          <a:latin typeface="Cambria Math" panose="02040503050406030204" pitchFamily="18" charset="0"/>
                        </a:rPr>
                        <m:t>=</m:t>
                      </m:r>
                      <m:sSubSup>
                        <m:sSubSupPr>
                          <m:ctrlPr>
                            <a:rPr lang="ru-RU" sz="2400" b="1" i="1">
                              <a:solidFill>
                                <a:srgbClr val="000000"/>
                              </a:solidFill>
                              <a:latin typeface="Cambria Math" panose="02040503050406030204" pitchFamily="18" charset="0"/>
                            </a:rPr>
                          </m:ctrlPr>
                        </m:sSubSupPr>
                        <m:e>
                          <m:r>
                            <a:rPr lang="ru-RU" sz="2400" b="1" i="1" smtClean="0">
                              <a:solidFill>
                                <a:srgbClr val="000000"/>
                              </a:solidFill>
                              <a:latin typeface="Cambria Math" panose="02040503050406030204" pitchFamily="18" charset="0"/>
                            </a:rPr>
                            <m:t>𝜷</m:t>
                          </m:r>
                        </m:e>
                        <m:sub>
                          <m:r>
                            <a:rPr lang="ru-RU" sz="2400" b="1" i="1" smtClean="0">
                              <a:solidFill>
                                <a:srgbClr val="000000"/>
                              </a:solidFill>
                              <a:latin typeface="Cambria Math" panose="02040503050406030204" pitchFamily="18" charset="0"/>
                            </a:rPr>
                            <m:t>𝟐</m:t>
                          </m:r>
                        </m:sub>
                        <m:sup>
                          <m:r>
                            <a:rPr lang="ru-RU" sz="2400" b="1" i="1" smtClean="0">
                              <a:solidFill>
                                <a:srgbClr val="000000"/>
                              </a:solidFill>
                              <a:latin typeface="Cambria Math" panose="02040503050406030204" pitchFamily="18" charset="0"/>
                            </a:rPr>
                            <m:t>𝟎</m:t>
                          </m:r>
                        </m:sup>
                      </m:sSubSup>
                    </m:oMath>
                  </m:oMathPara>
                </a14:m>
                <a:endParaRPr lang="ru-RU" sz="2400" b="1" dirty="0"/>
              </a:p>
            </p:txBody>
          </p:sp>
        </mc:Choice>
        <mc:Fallback xmlns="">
          <p:sp>
            <p:nvSpPr>
              <p:cNvPr id="17423" name="Object 23">
                <a:extLst>
                  <a:ext uri="{FF2B5EF4-FFF2-40B4-BE49-F238E27FC236}">
                    <a16:creationId xmlns:a16="http://schemas.microsoft.com/office/drawing/2014/main" id="{CC485C38-A05D-4B44-9D99-79002817928A}"/>
                  </a:ext>
                </a:extLst>
              </p:cNvPr>
              <p:cNvSpPr txBox="1">
                <a:spLocks noRot="1" noChangeAspect="1" noMove="1" noResize="1" noEditPoints="1" noAdjustHandles="1" noChangeArrowheads="1" noChangeShapeType="1" noTextEdit="1"/>
              </p:cNvSpPr>
              <p:nvPr/>
            </p:nvSpPr>
            <p:spPr bwMode="auto">
              <a:xfrm>
                <a:off x="6348017" y="1072285"/>
                <a:ext cx="1947068" cy="419100"/>
              </a:xfrm>
              <a:prstGeom prst="rect">
                <a:avLst/>
              </a:prstGeom>
              <a:blipFill>
                <a:blip r:embed="rId8"/>
                <a:stretch>
                  <a:fillRect b="-4348"/>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7424" name="Object 24">
                <a:extLst>
                  <a:ext uri="{FF2B5EF4-FFF2-40B4-BE49-F238E27FC236}">
                    <a16:creationId xmlns:a16="http://schemas.microsoft.com/office/drawing/2014/main" id="{0DD6DC72-38CC-41C7-A830-7B86C7464985}"/>
                  </a:ext>
                </a:extLst>
              </p:cNvPr>
              <p:cNvSpPr txBox="1"/>
              <p:nvPr/>
            </p:nvSpPr>
            <p:spPr bwMode="auto">
              <a:xfrm>
                <a:off x="6324761" y="1538579"/>
                <a:ext cx="1947068" cy="406400"/>
              </a:xfrm>
              <a:prstGeom prst="rect">
                <a:avLst/>
              </a:prstGeom>
              <a:noFill/>
              <a:ln>
                <a:noFill/>
              </a:ln>
            </p:spPr>
            <p:txBody>
              <a:bodyPr>
                <a:noAutofit/>
              </a:bodyPr>
              <a:lstStyle/>
              <a:p>
                <a:pPr/>
                <a14:m>
                  <m:oMathPara xmlns:m="http://schemas.openxmlformats.org/officeDocument/2006/math">
                    <m:oMathParaPr>
                      <m:jc m:val="centerGroup"/>
                    </m:oMathParaPr>
                    <m:oMath xmlns:m="http://schemas.openxmlformats.org/officeDocument/2006/math">
                      <m:sSub>
                        <m:sSubPr>
                          <m:ctrlPr>
                            <a:rPr lang="ru-RU" sz="2400" b="1" i="1" smtClean="0">
                              <a:solidFill>
                                <a:srgbClr val="000000"/>
                              </a:solidFill>
                              <a:latin typeface="Cambria Math" panose="02040503050406030204" pitchFamily="18" charset="0"/>
                            </a:rPr>
                          </m:ctrlPr>
                        </m:sSubPr>
                        <m:e>
                          <m:r>
                            <a:rPr lang="ru-RU" sz="2400" b="1" i="1">
                              <a:solidFill>
                                <a:srgbClr val="000000"/>
                              </a:solidFill>
                              <a:latin typeface="Cambria Math" panose="02040503050406030204" pitchFamily="18" charset="0"/>
                            </a:rPr>
                            <m:t>𝑯</m:t>
                          </m:r>
                        </m:e>
                        <m:sub>
                          <m:r>
                            <a:rPr lang="ru-RU" sz="2400" b="1" i="1">
                              <a:solidFill>
                                <a:srgbClr val="000000"/>
                              </a:solidFill>
                              <a:latin typeface="Cambria Math" panose="02040503050406030204" pitchFamily="18" charset="0"/>
                            </a:rPr>
                            <m:t>𝟏</m:t>
                          </m:r>
                        </m:sub>
                      </m:sSub>
                      <m:r>
                        <a:rPr lang="ru-RU" sz="2400" b="1" i="1">
                          <a:solidFill>
                            <a:srgbClr val="000000"/>
                          </a:solidFill>
                          <a:latin typeface="Cambria Math" panose="02040503050406030204" pitchFamily="18" charset="0"/>
                        </a:rPr>
                        <m:t>:</m:t>
                      </m:r>
                      <m:sSub>
                        <m:sSubPr>
                          <m:ctrlPr>
                            <a:rPr lang="ru-RU" sz="2400" b="1" i="1">
                              <a:solidFill>
                                <a:srgbClr val="000000"/>
                              </a:solidFill>
                              <a:latin typeface="Cambria Math" panose="02040503050406030204" pitchFamily="18" charset="0"/>
                            </a:rPr>
                          </m:ctrlPr>
                        </m:sSubPr>
                        <m:e>
                          <m:r>
                            <a:rPr lang="ru-RU" sz="2400" b="1" i="1">
                              <a:solidFill>
                                <a:srgbClr val="000000"/>
                              </a:solidFill>
                              <a:latin typeface="Cambria Math" panose="02040503050406030204" pitchFamily="18" charset="0"/>
                            </a:rPr>
                            <m:t>𝜷</m:t>
                          </m:r>
                        </m:e>
                        <m:sub>
                          <m:r>
                            <a:rPr lang="ru-RU" sz="2400" b="1" i="1">
                              <a:solidFill>
                                <a:srgbClr val="000000"/>
                              </a:solidFill>
                              <a:latin typeface="Cambria Math" panose="02040503050406030204" pitchFamily="18" charset="0"/>
                            </a:rPr>
                            <m:t>𝟐</m:t>
                          </m:r>
                        </m:sub>
                      </m:sSub>
                      <m:r>
                        <a:rPr lang="ru-RU" sz="2400" b="1" i="1">
                          <a:solidFill>
                            <a:srgbClr val="000000"/>
                          </a:solidFill>
                          <a:latin typeface="Cambria Math" panose="02040503050406030204" pitchFamily="18" charset="0"/>
                        </a:rPr>
                        <m:t>≠</m:t>
                      </m:r>
                      <m:sSubSup>
                        <m:sSubSupPr>
                          <m:ctrlPr>
                            <a:rPr lang="ru-RU" sz="2400" b="1" i="1">
                              <a:solidFill>
                                <a:srgbClr val="000000"/>
                              </a:solidFill>
                              <a:latin typeface="Cambria Math" panose="02040503050406030204" pitchFamily="18" charset="0"/>
                            </a:rPr>
                          </m:ctrlPr>
                        </m:sSubSupPr>
                        <m:e>
                          <m:r>
                            <a:rPr lang="ru-RU" sz="2400" b="1" i="1">
                              <a:solidFill>
                                <a:srgbClr val="000000"/>
                              </a:solidFill>
                              <a:latin typeface="Cambria Math" panose="02040503050406030204" pitchFamily="18" charset="0"/>
                            </a:rPr>
                            <m:t>𝜷</m:t>
                          </m:r>
                        </m:e>
                        <m:sub>
                          <m:r>
                            <a:rPr lang="ru-RU" sz="2400" b="1" i="1">
                              <a:solidFill>
                                <a:srgbClr val="000000"/>
                              </a:solidFill>
                              <a:latin typeface="Cambria Math" panose="02040503050406030204" pitchFamily="18" charset="0"/>
                            </a:rPr>
                            <m:t>𝟐</m:t>
                          </m:r>
                        </m:sub>
                        <m:sup>
                          <m:r>
                            <a:rPr lang="ru-RU" sz="2400" b="1" i="1">
                              <a:solidFill>
                                <a:srgbClr val="000000"/>
                              </a:solidFill>
                              <a:latin typeface="Cambria Math" panose="02040503050406030204" pitchFamily="18" charset="0"/>
                            </a:rPr>
                            <m:t>𝟎</m:t>
                          </m:r>
                        </m:sup>
                      </m:sSubSup>
                    </m:oMath>
                  </m:oMathPara>
                </a14:m>
                <a:endParaRPr lang="ru-RU" sz="2400" b="1" dirty="0"/>
              </a:p>
            </p:txBody>
          </p:sp>
        </mc:Choice>
        <mc:Fallback xmlns="">
          <p:sp>
            <p:nvSpPr>
              <p:cNvPr id="17424" name="Object 24">
                <a:extLst>
                  <a:ext uri="{FF2B5EF4-FFF2-40B4-BE49-F238E27FC236}">
                    <a16:creationId xmlns:a16="http://schemas.microsoft.com/office/drawing/2014/main" id="{0DD6DC72-38CC-41C7-A830-7B86C7464985}"/>
                  </a:ext>
                </a:extLst>
              </p:cNvPr>
              <p:cNvSpPr txBox="1">
                <a:spLocks noRot="1" noChangeAspect="1" noMove="1" noResize="1" noEditPoints="1" noAdjustHandles="1" noChangeArrowheads="1" noChangeShapeType="1" noTextEdit="1"/>
              </p:cNvSpPr>
              <p:nvPr/>
            </p:nvSpPr>
            <p:spPr bwMode="auto">
              <a:xfrm>
                <a:off x="6324761" y="1538579"/>
                <a:ext cx="1947068" cy="406400"/>
              </a:xfrm>
              <a:prstGeom prst="rect">
                <a:avLst/>
              </a:prstGeom>
              <a:blipFill>
                <a:blip r:embed="rId9"/>
                <a:stretch>
                  <a:fillRect b="-7463"/>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7425" name="Object 25">
                <a:extLst>
                  <a:ext uri="{FF2B5EF4-FFF2-40B4-BE49-F238E27FC236}">
                    <a16:creationId xmlns:a16="http://schemas.microsoft.com/office/drawing/2014/main" id="{E5E13D3C-7698-490E-9DAF-710089ABFF2E}"/>
                  </a:ext>
                </a:extLst>
              </p:cNvPr>
              <p:cNvSpPr txBox="1"/>
              <p:nvPr/>
            </p:nvSpPr>
            <p:spPr bwMode="auto">
              <a:xfrm>
                <a:off x="6358554" y="633612"/>
                <a:ext cx="2641748" cy="368300"/>
              </a:xfrm>
              <a:prstGeom prst="rect">
                <a:avLst/>
              </a:prstGeom>
              <a:noFill/>
              <a:ln>
                <a:noFill/>
              </a:ln>
            </p:spPr>
            <p:txBody>
              <a:bodyPr>
                <a:noAutofit/>
              </a:bodyPr>
              <a:lstStyle/>
              <a:p>
                <a:pPr/>
                <a14:m>
                  <m:oMathPara xmlns:m="http://schemas.openxmlformats.org/officeDocument/2006/math">
                    <m:oMathParaPr>
                      <m:jc m:val="centerGroup"/>
                    </m:oMathParaPr>
                    <m:oMath xmlns:m="http://schemas.openxmlformats.org/officeDocument/2006/math">
                      <m:r>
                        <a:rPr lang="ru-RU" sz="2400" b="1" i="1" smtClean="0">
                          <a:solidFill>
                            <a:srgbClr val="000000"/>
                          </a:solidFill>
                          <a:latin typeface="Cambria Math" panose="02040503050406030204" pitchFamily="18" charset="0"/>
                        </a:rPr>
                        <m:t>𝒀</m:t>
                      </m:r>
                      <m:r>
                        <a:rPr lang="ru-RU" sz="2400" b="1" i="1" smtClean="0">
                          <a:solidFill>
                            <a:srgbClr val="000000"/>
                          </a:solidFill>
                          <a:latin typeface="Cambria Math" panose="02040503050406030204" pitchFamily="18" charset="0"/>
                        </a:rPr>
                        <m:t>=</m:t>
                      </m:r>
                      <m:sSub>
                        <m:sSubPr>
                          <m:ctrlPr>
                            <a:rPr lang="ru-RU" sz="2400" b="1" i="1">
                              <a:solidFill>
                                <a:srgbClr val="000000"/>
                              </a:solidFill>
                              <a:latin typeface="Cambria Math" panose="02040503050406030204" pitchFamily="18" charset="0"/>
                            </a:rPr>
                          </m:ctrlPr>
                        </m:sSubPr>
                        <m:e>
                          <m:r>
                            <a:rPr lang="ru-RU" sz="2400" b="1" i="1" smtClean="0">
                              <a:solidFill>
                                <a:srgbClr val="000000"/>
                              </a:solidFill>
                              <a:latin typeface="Cambria Math" panose="02040503050406030204" pitchFamily="18" charset="0"/>
                            </a:rPr>
                            <m:t>𝜷</m:t>
                          </m:r>
                        </m:e>
                        <m:sub>
                          <m:r>
                            <a:rPr lang="ru-RU" sz="2400" b="1" i="1" smtClean="0">
                              <a:solidFill>
                                <a:srgbClr val="000000"/>
                              </a:solidFill>
                              <a:latin typeface="Cambria Math" panose="02040503050406030204" pitchFamily="18" charset="0"/>
                            </a:rPr>
                            <m:t>𝟏</m:t>
                          </m:r>
                        </m:sub>
                      </m:sSub>
                      <m:r>
                        <a:rPr lang="ru-RU" sz="2400" b="1" i="1" smtClean="0">
                          <a:solidFill>
                            <a:srgbClr val="000000"/>
                          </a:solidFill>
                          <a:latin typeface="Cambria Math" panose="02040503050406030204" pitchFamily="18" charset="0"/>
                        </a:rPr>
                        <m:t>+</m:t>
                      </m:r>
                      <m:sSub>
                        <m:sSubPr>
                          <m:ctrlPr>
                            <a:rPr lang="ru-RU" sz="2400" b="1" i="1">
                              <a:solidFill>
                                <a:srgbClr val="000000"/>
                              </a:solidFill>
                              <a:latin typeface="Cambria Math" panose="02040503050406030204" pitchFamily="18" charset="0"/>
                            </a:rPr>
                          </m:ctrlPr>
                        </m:sSubPr>
                        <m:e>
                          <m:r>
                            <a:rPr lang="ru-RU" sz="2400" b="1" i="1" smtClean="0">
                              <a:solidFill>
                                <a:srgbClr val="000000"/>
                              </a:solidFill>
                              <a:latin typeface="Cambria Math" panose="02040503050406030204" pitchFamily="18" charset="0"/>
                            </a:rPr>
                            <m:t>𝜷</m:t>
                          </m:r>
                        </m:e>
                        <m:sub>
                          <m:r>
                            <a:rPr lang="ru-RU" sz="2400" b="1" i="1" smtClean="0">
                              <a:solidFill>
                                <a:srgbClr val="000000"/>
                              </a:solidFill>
                              <a:latin typeface="Cambria Math" panose="02040503050406030204" pitchFamily="18" charset="0"/>
                            </a:rPr>
                            <m:t>𝟐</m:t>
                          </m:r>
                        </m:sub>
                      </m:sSub>
                      <m:r>
                        <a:rPr lang="ru-RU" sz="2400" b="1" i="1" smtClean="0">
                          <a:solidFill>
                            <a:srgbClr val="000000"/>
                          </a:solidFill>
                          <a:latin typeface="Cambria Math" panose="02040503050406030204" pitchFamily="18" charset="0"/>
                        </a:rPr>
                        <m:t>𝑿</m:t>
                      </m:r>
                      <m:r>
                        <a:rPr lang="ru-RU" sz="2400" b="1" i="1" smtClean="0">
                          <a:solidFill>
                            <a:srgbClr val="000000"/>
                          </a:solidFill>
                          <a:latin typeface="Cambria Math" panose="02040503050406030204" pitchFamily="18" charset="0"/>
                        </a:rPr>
                        <m:t>+</m:t>
                      </m:r>
                      <m:r>
                        <a:rPr lang="ru-RU" sz="2400" b="1" i="1" smtClean="0">
                          <a:solidFill>
                            <a:srgbClr val="000000"/>
                          </a:solidFill>
                          <a:latin typeface="Cambria Math" panose="02040503050406030204" pitchFamily="18" charset="0"/>
                        </a:rPr>
                        <m:t>𝒖</m:t>
                      </m:r>
                    </m:oMath>
                  </m:oMathPara>
                </a14:m>
                <a:endParaRPr lang="ru-RU" sz="2400" b="1" dirty="0"/>
              </a:p>
            </p:txBody>
          </p:sp>
        </mc:Choice>
        <mc:Fallback xmlns="">
          <p:sp>
            <p:nvSpPr>
              <p:cNvPr id="17425" name="Object 25">
                <a:extLst>
                  <a:ext uri="{FF2B5EF4-FFF2-40B4-BE49-F238E27FC236}">
                    <a16:creationId xmlns:a16="http://schemas.microsoft.com/office/drawing/2014/main" id="{E5E13D3C-7698-490E-9DAF-710089ABFF2E}"/>
                  </a:ext>
                </a:extLst>
              </p:cNvPr>
              <p:cNvSpPr txBox="1">
                <a:spLocks noRot="1" noChangeAspect="1" noMove="1" noResize="1" noEditPoints="1" noAdjustHandles="1" noChangeArrowheads="1" noChangeShapeType="1" noTextEdit="1"/>
              </p:cNvSpPr>
              <p:nvPr/>
            </p:nvSpPr>
            <p:spPr bwMode="auto">
              <a:xfrm>
                <a:off x="6358554" y="633612"/>
                <a:ext cx="2641748" cy="368300"/>
              </a:xfrm>
              <a:prstGeom prst="rect">
                <a:avLst/>
              </a:prstGeom>
              <a:blipFill>
                <a:blip r:embed="rId10"/>
                <a:stretch>
                  <a:fillRect b="-51667"/>
                </a:stretch>
              </a:blipFill>
              <a:ln>
                <a:noFill/>
              </a:ln>
            </p:spPr>
            <p:txBody>
              <a:bodyPr/>
              <a:lstStyle/>
              <a:p>
                <a:r>
                  <a:rPr lang="ru-RU">
                    <a:noFill/>
                  </a:rPr>
                  <a:t> </a:t>
                </a:r>
              </a:p>
            </p:txBody>
          </p:sp>
        </mc:Fallback>
      </mc:AlternateContent>
      <p:sp>
        <p:nvSpPr>
          <p:cNvPr id="17426" name="TextBox 23">
            <a:extLst>
              <a:ext uri="{FF2B5EF4-FFF2-40B4-BE49-F238E27FC236}">
                <a16:creationId xmlns:a16="http://schemas.microsoft.com/office/drawing/2014/main" id="{5D777EEF-4DAF-4421-A6A8-1A9A4B770AF2}"/>
              </a:ext>
            </a:extLst>
          </p:cNvPr>
          <p:cNvSpPr txBox="1">
            <a:spLocks noChangeArrowheads="1"/>
          </p:cNvSpPr>
          <p:nvPr/>
        </p:nvSpPr>
        <p:spPr bwMode="auto">
          <a:xfrm>
            <a:off x="7546209" y="5734675"/>
            <a:ext cx="30241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ru-RU" sz="1800" dirty="0"/>
              <a:t>- </a:t>
            </a:r>
            <a:r>
              <a:rPr lang="en-GB" altLang="ru-RU" sz="2000" dirty="0"/>
              <a:t>Confidence interval</a:t>
            </a:r>
          </a:p>
        </p:txBody>
      </p:sp>
      <mc:AlternateContent xmlns:mc="http://schemas.openxmlformats.org/markup-compatibility/2006" xmlns:a14="http://schemas.microsoft.com/office/drawing/2010/main">
        <mc:Choice Requires="a14">
          <p:sp>
            <p:nvSpPr>
              <p:cNvPr id="17428" name="Объект 1">
                <a:extLst>
                  <a:ext uri="{FF2B5EF4-FFF2-40B4-BE49-F238E27FC236}">
                    <a16:creationId xmlns:a16="http://schemas.microsoft.com/office/drawing/2014/main" id="{BC773E83-26A8-4914-9285-2C0569BBA35F}"/>
                  </a:ext>
                </a:extLst>
              </p:cNvPr>
              <p:cNvSpPr txBox="1"/>
              <p:nvPr/>
            </p:nvSpPr>
            <p:spPr bwMode="auto">
              <a:xfrm>
                <a:off x="7812088" y="2382837"/>
                <a:ext cx="2460376" cy="973337"/>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f>
                        <m:fPr>
                          <m:ctrlPr>
                            <a:rPr lang="ru-RU" sz="2400" i="1">
                              <a:solidFill>
                                <a:srgbClr val="000000"/>
                              </a:solidFill>
                              <a:latin typeface="Cambria Math" panose="02040503050406030204" pitchFamily="18" charset="0"/>
                            </a:rPr>
                          </m:ctrlPr>
                        </m:fPr>
                        <m:num>
                          <m:sSub>
                            <m:sSubPr>
                              <m:ctrlPr>
                                <a:rPr lang="ru-RU" sz="2400" i="1">
                                  <a:solidFill>
                                    <a:srgbClr val="000000"/>
                                  </a:solidFill>
                                  <a:latin typeface="Cambria Math" panose="02040503050406030204" pitchFamily="18" charset="0"/>
                                </a:rPr>
                              </m:ctrlPr>
                            </m:sSub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1">
                                  <a:solidFill>
                                    <a:srgbClr val="000000"/>
                                  </a:solidFill>
                                  <a:latin typeface="Cambria Math" panose="02040503050406030204" pitchFamily="18" charset="0"/>
                                </a:rPr>
                                <m:t>2</m:t>
                              </m:r>
                            </m:sub>
                          </m:sSub>
                          <m:r>
                            <a:rPr lang="ru-RU" sz="2400" i="1">
                              <a:solidFill>
                                <a:srgbClr val="000000"/>
                              </a:solidFill>
                              <a:latin typeface="Cambria Math" panose="02040503050406030204" pitchFamily="18" charset="0"/>
                            </a:rPr>
                            <m:t>−</m:t>
                          </m:r>
                          <m:sSubSup>
                            <m:sSubSupPr>
                              <m:ctrlPr>
                                <a:rPr lang="ru-RU" sz="2400" i="1">
                                  <a:solidFill>
                                    <a:srgbClr val="000000"/>
                                  </a:solidFill>
                                  <a:latin typeface="Cambria Math" panose="02040503050406030204" pitchFamily="18" charset="0"/>
                                </a:rPr>
                              </m:ctrlPr>
                            </m:sSubSupPr>
                            <m:e>
                              <m:r>
                                <a:rPr lang="ru-RU" sz="2400" i="1">
                                  <a:solidFill>
                                    <a:srgbClr val="000000"/>
                                  </a:solidFill>
                                  <a:latin typeface="Cambria Math" panose="02040503050406030204" pitchFamily="18" charset="0"/>
                                </a:rPr>
                                <m:t>𝛽</m:t>
                              </m:r>
                            </m:e>
                            <m:sub>
                              <m:r>
                                <a:rPr lang="ru-RU" sz="2400" i="1">
                                  <a:solidFill>
                                    <a:srgbClr val="000000"/>
                                  </a:solidFill>
                                  <a:latin typeface="Cambria Math" panose="02040503050406030204" pitchFamily="18" charset="0"/>
                                </a:rPr>
                                <m:t>2</m:t>
                              </m:r>
                            </m:sub>
                            <m:sup>
                              <m:r>
                                <a:rPr lang="ru-RU" sz="2400" i="1">
                                  <a:solidFill>
                                    <a:srgbClr val="000000"/>
                                  </a:solidFill>
                                  <a:latin typeface="Cambria Math" panose="02040503050406030204" pitchFamily="18" charset="0"/>
                                </a:rPr>
                                <m:t>0</m:t>
                              </m:r>
                            </m:sup>
                          </m:sSubSup>
                        </m:num>
                        <m:den>
                          <m:r>
                            <m:rPr>
                              <m:nor/>
                            </m:rPr>
                            <a:rPr lang="ru-RU" sz="2400" i="0">
                              <a:solidFill>
                                <a:srgbClr val="000000"/>
                              </a:solidFill>
                              <a:latin typeface="Cambria Math" panose="02040503050406030204" pitchFamily="18" charset="0"/>
                            </a:rPr>
                            <m:t>s</m:t>
                          </m:r>
                          <m:r>
                            <m:rPr>
                              <m:nor/>
                            </m:rPr>
                            <a:rPr lang="ru-RU" sz="2400" i="0">
                              <a:solidFill>
                                <a:srgbClr val="000000"/>
                              </a:solidFill>
                              <a:latin typeface="Cambria Math" panose="02040503050406030204" pitchFamily="18" charset="0"/>
                            </a:rPr>
                            <m:t>.</m:t>
                          </m:r>
                          <m:r>
                            <m:rPr>
                              <m:nor/>
                            </m:rPr>
                            <a:rPr lang="ru-RU" sz="2400" i="0">
                              <a:solidFill>
                                <a:srgbClr val="000000"/>
                              </a:solidFill>
                              <a:latin typeface="Cambria Math" panose="02040503050406030204" pitchFamily="18" charset="0"/>
                            </a:rPr>
                            <m:t>e</m:t>
                          </m:r>
                          <m:r>
                            <m:rPr>
                              <m:nor/>
                            </m:rPr>
                            <a:rPr lang="ru-RU" sz="2400" i="0">
                              <a:solidFill>
                                <a:srgbClr val="000000"/>
                              </a:solidFill>
                              <a:latin typeface="Cambria Math" panose="02040503050406030204" pitchFamily="18" charset="0"/>
                            </a:rPr>
                            <m:t>.</m:t>
                          </m:r>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1">
                                      <a:solidFill>
                                        <a:srgbClr val="000000"/>
                                      </a:solidFill>
                                      <a:latin typeface="Cambria Math" panose="02040503050406030204" pitchFamily="18" charset="0"/>
                                    </a:rPr>
                                    <m:t>2</m:t>
                                  </m:r>
                                </m:sub>
                              </m:sSub>
                            </m:e>
                          </m:d>
                        </m:den>
                      </m:f>
                      <m:r>
                        <a:rPr lang="ru-RU" sz="2400" i="1">
                          <a:solidFill>
                            <a:srgbClr val="000000"/>
                          </a:solidFill>
                          <a:latin typeface="Cambria Math" panose="02040503050406030204" pitchFamily="18" charset="0"/>
                        </a:rPr>
                        <m:t>&lt;−</m:t>
                      </m:r>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𝑡</m:t>
                          </m:r>
                        </m:e>
                        <m:sub>
                          <m:r>
                            <m:rPr>
                              <m:nor/>
                            </m:rPr>
                            <a:rPr lang="ru-RU" sz="2400" i="0">
                              <a:solidFill>
                                <a:srgbClr val="000000"/>
                              </a:solidFill>
                              <a:latin typeface="Cambria Math" panose="02040503050406030204" pitchFamily="18" charset="0"/>
                            </a:rPr>
                            <m:t>crit</m:t>
                          </m:r>
                        </m:sub>
                      </m:sSub>
                    </m:oMath>
                  </m:oMathPara>
                </a14:m>
                <a:endParaRPr lang="ru-RU" sz="2400" dirty="0"/>
              </a:p>
            </p:txBody>
          </p:sp>
        </mc:Choice>
        <mc:Fallback xmlns="">
          <p:sp>
            <p:nvSpPr>
              <p:cNvPr id="17428" name="Объект 1">
                <a:extLst>
                  <a:ext uri="{FF2B5EF4-FFF2-40B4-BE49-F238E27FC236}">
                    <a16:creationId xmlns:a16="http://schemas.microsoft.com/office/drawing/2014/main" id="{BC773E83-26A8-4914-9285-2C0569BBA35F}"/>
                  </a:ext>
                </a:extLst>
              </p:cNvPr>
              <p:cNvSpPr txBox="1">
                <a:spLocks noRot="1" noChangeAspect="1" noMove="1" noResize="1" noEditPoints="1" noAdjustHandles="1" noChangeArrowheads="1" noChangeShapeType="1" noTextEdit="1"/>
              </p:cNvSpPr>
              <p:nvPr/>
            </p:nvSpPr>
            <p:spPr bwMode="auto">
              <a:xfrm>
                <a:off x="7812088" y="2382837"/>
                <a:ext cx="2460376" cy="973337"/>
              </a:xfrm>
              <a:prstGeom prst="rect">
                <a:avLst/>
              </a:prstGeom>
              <a:blipFill>
                <a:blip r:embed="rId12"/>
                <a:stretch>
                  <a:fillRect/>
                </a:stretch>
              </a:blipFill>
              <a:ln>
                <a:noFill/>
              </a:ln>
              <a:effectLst/>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7429" name="Объект 2">
                <a:extLst>
                  <a:ext uri="{FF2B5EF4-FFF2-40B4-BE49-F238E27FC236}">
                    <a16:creationId xmlns:a16="http://schemas.microsoft.com/office/drawing/2014/main" id="{FB595FF7-4D74-4065-8A91-7472AB3587E7}"/>
                  </a:ext>
                </a:extLst>
              </p:cNvPr>
              <p:cNvSpPr txBox="1"/>
              <p:nvPr/>
            </p:nvSpPr>
            <p:spPr bwMode="auto">
              <a:xfrm>
                <a:off x="7110705" y="3422652"/>
                <a:ext cx="3749798" cy="504825"/>
              </a:xfrm>
              <a:prstGeom prst="rect">
                <a:avLst/>
              </a:prstGeom>
              <a:noFill/>
              <a:ln>
                <a:noFill/>
              </a:ln>
            </p:spPr>
            <p:txBody>
              <a:bodyPr>
                <a:noAutofit/>
              </a:bodyPr>
              <a:lstStyle/>
              <a:p>
                <a:pPr/>
                <a14:m>
                  <m:oMathPara xmlns:m="http://schemas.openxmlformats.org/officeDocument/2006/math">
                    <m:oMathParaPr>
                      <m:jc m:val="centerGroup"/>
                    </m:oMathParaPr>
                    <m:oMath xmlns:m="http://schemas.openxmlformats.org/officeDocument/2006/math">
                      <m:sSub>
                        <m:sSubPr>
                          <m:ctrlPr>
                            <a:rPr lang="ru-RU" sz="2400" i="1">
                              <a:solidFill>
                                <a:srgbClr val="000000"/>
                              </a:solidFill>
                              <a:latin typeface="Cambria Math" panose="02040503050406030204" pitchFamily="18" charset="0"/>
                            </a:rPr>
                          </m:ctrlPr>
                        </m:sSub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1">
                              <a:solidFill>
                                <a:srgbClr val="000000"/>
                              </a:solidFill>
                              <a:latin typeface="Cambria Math" panose="02040503050406030204" pitchFamily="18" charset="0"/>
                            </a:rPr>
                            <m:t>2</m:t>
                          </m:r>
                        </m:sub>
                      </m:sSub>
                      <m:r>
                        <a:rPr lang="ru-RU" sz="2400" i="1">
                          <a:solidFill>
                            <a:srgbClr val="000000"/>
                          </a:solidFill>
                          <a:latin typeface="Cambria Math" panose="02040503050406030204" pitchFamily="18" charset="0"/>
                        </a:rPr>
                        <m:t>−</m:t>
                      </m:r>
                      <m:sSubSup>
                        <m:sSubSupPr>
                          <m:ctrlPr>
                            <a:rPr lang="ru-RU" sz="2400" i="1">
                              <a:solidFill>
                                <a:srgbClr val="000000"/>
                              </a:solidFill>
                              <a:latin typeface="Cambria Math" panose="02040503050406030204" pitchFamily="18" charset="0"/>
                            </a:rPr>
                          </m:ctrlPr>
                        </m:sSubSupPr>
                        <m:e>
                          <m:r>
                            <a:rPr lang="ru-RU" sz="2400" i="1">
                              <a:solidFill>
                                <a:srgbClr val="000000"/>
                              </a:solidFill>
                              <a:latin typeface="Cambria Math" panose="02040503050406030204" pitchFamily="18" charset="0"/>
                            </a:rPr>
                            <m:t>𝛽</m:t>
                          </m:r>
                        </m:e>
                        <m:sub>
                          <m:r>
                            <a:rPr lang="ru-RU" sz="2400" i="1">
                              <a:solidFill>
                                <a:srgbClr val="000000"/>
                              </a:solidFill>
                              <a:latin typeface="Cambria Math" panose="02040503050406030204" pitchFamily="18" charset="0"/>
                            </a:rPr>
                            <m:t>2</m:t>
                          </m:r>
                        </m:sub>
                        <m:sup>
                          <m:r>
                            <a:rPr lang="ru-RU" sz="2400" i="1">
                              <a:solidFill>
                                <a:srgbClr val="000000"/>
                              </a:solidFill>
                              <a:latin typeface="Cambria Math" panose="02040503050406030204" pitchFamily="18" charset="0"/>
                            </a:rPr>
                            <m:t>0</m:t>
                          </m:r>
                        </m:sup>
                      </m:sSubSup>
                      <m:r>
                        <a:rPr lang="ru-RU" sz="2400" i="1">
                          <a:solidFill>
                            <a:srgbClr val="000000"/>
                          </a:solidFill>
                          <a:latin typeface="Cambria Math" panose="02040503050406030204" pitchFamily="18" charset="0"/>
                        </a:rPr>
                        <m:t>&lt;−</m:t>
                      </m:r>
                      <m:r>
                        <m:rPr>
                          <m:nor/>
                        </m:rPr>
                        <a:rPr lang="ru-RU" sz="2400" i="0">
                          <a:solidFill>
                            <a:srgbClr val="000000"/>
                          </a:solidFill>
                          <a:latin typeface="Cambria Math" panose="02040503050406030204" pitchFamily="18" charset="0"/>
                        </a:rPr>
                        <m:t>s</m:t>
                      </m:r>
                      <m:r>
                        <m:rPr>
                          <m:nor/>
                        </m:rPr>
                        <a:rPr lang="ru-RU" sz="2400" i="0">
                          <a:solidFill>
                            <a:srgbClr val="000000"/>
                          </a:solidFill>
                          <a:latin typeface="Cambria Math" panose="02040503050406030204" pitchFamily="18" charset="0"/>
                        </a:rPr>
                        <m:t>.</m:t>
                      </m:r>
                      <m:r>
                        <m:rPr>
                          <m:nor/>
                        </m:rPr>
                        <a:rPr lang="ru-RU" sz="2400" i="0">
                          <a:solidFill>
                            <a:srgbClr val="000000"/>
                          </a:solidFill>
                          <a:latin typeface="Cambria Math" panose="02040503050406030204" pitchFamily="18" charset="0"/>
                        </a:rPr>
                        <m:t>e</m:t>
                      </m:r>
                      <m:r>
                        <m:rPr>
                          <m:nor/>
                        </m:rPr>
                        <a:rPr lang="ru-RU" sz="2400" i="0">
                          <a:solidFill>
                            <a:srgbClr val="000000"/>
                          </a:solidFill>
                          <a:latin typeface="Cambria Math" panose="02040503050406030204" pitchFamily="18" charset="0"/>
                        </a:rPr>
                        <m:t>.</m:t>
                      </m:r>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1">
                                  <a:solidFill>
                                    <a:srgbClr val="000000"/>
                                  </a:solidFill>
                                  <a:latin typeface="Cambria Math" panose="02040503050406030204" pitchFamily="18" charset="0"/>
                                </a:rPr>
                                <m:t>2</m:t>
                              </m:r>
                            </m:sub>
                          </m:sSub>
                        </m:e>
                      </m:d>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𝑡</m:t>
                          </m:r>
                        </m:e>
                        <m:sub>
                          <m:r>
                            <m:rPr>
                              <m:nor/>
                            </m:rPr>
                            <a:rPr lang="ru-RU" sz="2400" i="0">
                              <a:solidFill>
                                <a:srgbClr val="000000"/>
                              </a:solidFill>
                              <a:latin typeface="Cambria Math" panose="02040503050406030204" pitchFamily="18" charset="0"/>
                            </a:rPr>
                            <m:t>crit</m:t>
                          </m:r>
                        </m:sub>
                      </m:sSub>
                    </m:oMath>
                  </m:oMathPara>
                </a14:m>
                <a:endParaRPr lang="ru-RU" sz="2400" dirty="0"/>
              </a:p>
            </p:txBody>
          </p:sp>
        </mc:Choice>
        <mc:Fallback xmlns="">
          <p:sp>
            <p:nvSpPr>
              <p:cNvPr id="17429" name="Объект 2">
                <a:extLst>
                  <a:ext uri="{FF2B5EF4-FFF2-40B4-BE49-F238E27FC236}">
                    <a16:creationId xmlns:a16="http://schemas.microsoft.com/office/drawing/2014/main" id="{FB595FF7-4D74-4065-8A91-7472AB3587E7}"/>
                  </a:ext>
                </a:extLst>
              </p:cNvPr>
              <p:cNvSpPr txBox="1">
                <a:spLocks noRot="1" noChangeAspect="1" noMove="1" noResize="1" noEditPoints="1" noAdjustHandles="1" noChangeArrowheads="1" noChangeShapeType="1" noTextEdit="1"/>
              </p:cNvSpPr>
              <p:nvPr/>
            </p:nvSpPr>
            <p:spPr bwMode="auto">
              <a:xfrm>
                <a:off x="7110705" y="3422652"/>
                <a:ext cx="3749798" cy="504825"/>
              </a:xfrm>
              <a:prstGeom prst="rect">
                <a:avLst/>
              </a:prstGeom>
              <a:blipFill>
                <a:blip r:embed="rId13"/>
                <a:stretch>
                  <a:fillRect/>
                </a:stretch>
              </a:blipFill>
              <a:ln>
                <a:noFill/>
              </a:ln>
            </p:spPr>
            <p:txBody>
              <a:bodyPr/>
              <a:lstStyle/>
              <a:p>
                <a:r>
                  <a:rPr lang="ru-RU">
                    <a:noFill/>
                  </a:rPr>
                  <a:t> </a:t>
                </a:r>
              </a:p>
            </p:txBody>
          </p:sp>
        </mc:Fallback>
      </mc:AlternateContent>
      <p:graphicFrame>
        <p:nvGraphicFramePr>
          <p:cNvPr id="17430" name="Объект 3">
            <a:extLst>
              <a:ext uri="{FF2B5EF4-FFF2-40B4-BE49-F238E27FC236}">
                <a16:creationId xmlns:a16="http://schemas.microsoft.com/office/drawing/2014/main" id="{1866E6E7-5A80-4D9C-9565-0B0F0F301EF3}"/>
              </a:ext>
            </a:extLst>
          </p:cNvPr>
          <p:cNvGraphicFramePr>
            <a:graphicFrameLocks noChangeAspect="1"/>
          </p:cNvGraphicFramePr>
          <p:nvPr>
            <p:extLst>
              <p:ext uri="{D42A27DB-BD31-4B8C-83A1-F6EECF244321}">
                <p14:modId xmlns:p14="http://schemas.microsoft.com/office/powerpoint/2010/main" val="3461587465"/>
              </p:ext>
            </p:extLst>
          </p:nvPr>
        </p:nvGraphicFramePr>
        <p:xfrm>
          <a:off x="7339012" y="4147201"/>
          <a:ext cx="2587625" cy="479425"/>
        </p:xfrm>
        <a:graphic>
          <a:graphicData uri="http://schemas.openxmlformats.org/presentationml/2006/ole">
            <mc:AlternateContent xmlns:mc="http://schemas.openxmlformats.org/markup-compatibility/2006">
              <mc:Choice xmlns:v="urn:schemas-microsoft-com:vml" Requires="v">
                <p:oleObj spid="_x0000_s17577" name="Формула" r:id="rId14" imgW="1371600" imgH="254000" progId="Equation.3">
                  <p:embed/>
                </p:oleObj>
              </mc:Choice>
              <mc:Fallback>
                <p:oleObj name="Формула" r:id="rId14" imgW="1371600" imgH="254000" progId="Equation.3">
                  <p:embed/>
                  <p:pic>
                    <p:nvPicPr>
                      <p:cNvPr id="0" name="Объект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339012" y="4147201"/>
                        <a:ext cx="25876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17431" name="Объект 4">
                <a:extLst>
                  <a:ext uri="{FF2B5EF4-FFF2-40B4-BE49-F238E27FC236}">
                    <a16:creationId xmlns:a16="http://schemas.microsoft.com/office/drawing/2014/main" id="{B35C20DA-2910-4542-9D6A-1B97396BDEF5}"/>
                  </a:ext>
                </a:extLst>
              </p:cNvPr>
              <p:cNvSpPr txBox="1"/>
              <p:nvPr/>
            </p:nvSpPr>
            <p:spPr bwMode="auto">
              <a:xfrm>
                <a:off x="1524000" y="5667375"/>
                <a:ext cx="6012159" cy="468313"/>
              </a:xfrm>
              <a:prstGeom prst="rect">
                <a:avLst/>
              </a:prstGeom>
              <a:noFill/>
              <a:ln>
                <a:noFill/>
              </a:ln>
            </p:spPr>
            <p:txBody>
              <a:bodyPr>
                <a:noAutofit/>
              </a:bodyPr>
              <a:lstStyle/>
              <a:p>
                <a:pPr/>
                <a14:m>
                  <m:oMathPara xmlns:m="http://schemas.openxmlformats.org/officeDocument/2006/math">
                    <m:oMathParaPr>
                      <m:jc m:val="centerGroup"/>
                    </m:oMathParaPr>
                    <m:oMath xmlns:m="http://schemas.openxmlformats.org/officeDocument/2006/math">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1">
                              <a:solidFill>
                                <a:srgbClr val="000000"/>
                              </a:solidFill>
                              <a:latin typeface="Cambria Math" panose="02040503050406030204" pitchFamily="18" charset="0"/>
                            </a:rPr>
                            <m:t>2</m:t>
                          </m:r>
                        </m:sub>
                      </m:sSub>
                      <m:r>
                        <a:rPr lang="ru-RU" sz="2400" i="1">
                          <a:solidFill>
                            <a:srgbClr val="000000"/>
                          </a:solidFill>
                          <a:latin typeface="Cambria Math" panose="02040503050406030204" pitchFamily="18" charset="0"/>
                        </a:rPr>
                        <m:t>−</m:t>
                      </m:r>
                      <m:r>
                        <m:rPr>
                          <m:nor/>
                        </m:rPr>
                        <a:rPr lang="ru-RU" sz="2400" i="0">
                          <a:solidFill>
                            <a:srgbClr val="000000"/>
                          </a:solidFill>
                          <a:latin typeface="Cambria Math" panose="02040503050406030204" pitchFamily="18" charset="0"/>
                        </a:rPr>
                        <m:t>s</m:t>
                      </m:r>
                      <m:r>
                        <m:rPr>
                          <m:nor/>
                        </m:rPr>
                        <a:rPr lang="ru-RU" sz="2400" i="0">
                          <a:solidFill>
                            <a:srgbClr val="000000"/>
                          </a:solidFill>
                          <a:latin typeface="Cambria Math" panose="02040503050406030204" pitchFamily="18" charset="0"/>
                        </a:rPr>
                        <m:t>.</m:t>
                      </m:r>
                      <m:r>
                        <m:rPr>
                          <m:nor/>
                        </m:rPr>
                        <a:rPr lang="ru-RU" sz="2400" i="0">
                          <a:solidFill>
                            <a:srgbClr val="000000"/>
                          </a:solidFill>
                          <a:latin typeface="Cambria Math" panose="02040503050406030204" pitchFamily="18" charset="0"/>
                        </a:rPr>
                        <m:t>e</m:t>
                      </m:r>
                      <m:r>
                        <m:rPr>
                          <m:nor/>
                        </m:rPr>
                        <a:rPr lang="ru-RU" sz="2400" i="0">
                          <a:solidFill>
                            <a:srgbClr val="000000"/>
                          </a:solidFill>
                          <a:latin typeface="Cambria Math" panose="02040503050406030204" pitchFamily="18" charset="0"/>
                        </a:rPr>
                        <m:t>.</m:t>
                      </m:r>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1">
                                  <a:solidFill>
                                    <a:srgbClr val="000000"/>
                                  </a:solidFill>
                                  <a:latin typeface="Cambria Math" panose="02040503050406030204" pitchFamily="18" charset="0"/>
                                </a:rPr>
                                <m:t>2</m:t>
                              </m:r>
                            </m:sub>
                          </m:sSub>
                        </m:e>
                      </m:d>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𝑡</m:t>
                          </m:r>
                        </m:e>
                        <m:sub>
                          <m:r>
                            <m:rPr>
                              <m:nor/>
                            </m:rPr>
                            <a:rPr lang="ru-RU" sz="2400" i="0">
                              <a:solidFill>
                                <a:srgbClr val="000000"/>
                              </a:solidFill>
                              <a:latin typeface="Cambria Math" panose="02040503050406030204" pitchFamily="18" charset="0"/>
                            </a:rPr>
                            <m:t>crit</m:t>
                          </m:r>
                        </m:sub>
                      </m:sSub>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1">
                              <a:solidFill>
                                <a:srgbClr val="000000"/>
                              </a:solidFill>
                              <a:latin typeface="Cambria Math" panose="02040503050406030204" pitchFamily="18" charset="0"/>
                            </a:rPr>
                            <m:t>2</m:t>
                          </m:r>
                        </m:sub>
                      </m:sSub>
                      <m:r>
                        <a:rPr lang="ru-RU" sz="2400" i="1">
                          <a:solidFill>
                            <a:srgbClr val="000000"/>
                          </a:solidFill>
                          <a:latin typeface="Cambria Math" panose="02040503050406030204" pitchFamily="18" charset="0"/>
                        </a:rPr>
                        <m:t>+</m:t>
                      </m:r>
                      <m:r>
                        <m:rPr>
                          <m:nor/>
                        </m:rPr>
                        <a:rPr lang="ru-RU" sz="2400" i="0">
                          <a:solidFill>
                            <a:srgbClr val="000000"/>
                          </a:solidFill>
                          <a:latin typeface="Cambria Math" panose="02040503050406030204" pitchFamily="18" charset="0"/>
                        </a:rPr>
                        <m:t>s</m:t>
                      </m:r>
                      <m:r>
                        <m:rPr>
                          <m:nor/>
                        </m:rPr>
                        <a:rPr lang="ru-RU" sz="2400" i="0">
                          <a:solidFill>
                            <a:srgbClr val="000000"/>
                          </a:solidFill>
                          <a:latin typeface="Cambria Math" panose="02040503050406030204" pitchFamily="18" charset="0"/>
                        </a:rPr>
                        <m:t>.</m:t>
                      </m:r>
                      <m:r>
                        <m:rPr>
                          <m:nor/>
                        </m:rPr>
                        <a:rPr lang="ru-RU" sz="2400" i="0">
                          <a:solidFill>
                            <a:srgbClr val="000000"/>
                          </a:solidFill>
                          <a:latin typeface="Cambria Math" panose="02040503050406030204" pitchFamily="18" charset="0"/>
                        </a:rPr>
                        <m:t>e</m:t>
                      </m:r>
                      <m:r>
                        <m:rPr>
                          <m:nor/>
                        </m:rPr>
                        <a:rPr lang="ru-RU" sz="2400" i="0">
                          <a:solidFill>
                            <a:srgbClr val="000000"/>
                          </a:solidFill>
                          <a:latin typeface="Cambria Math" panose="02040503050406030204" pitchFamily="18" charset="0"/>
                        </a:rPr>
                        <m:t>.</m:t>
                      </m:r>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1">
                                  <a:solidFill>
                                    <a:srgbClr val="000000"/>
                                  </a:solidFill>
                                  <a:latin typeface="Cambria Math" panose="02040503050406030204" pitchFamily="18" charset="0"/>
                                </a:rPr>
                                <m:t>2</m:t>
                              </m:r>
                            </m:sub>
                          </m:sSub>
                        </m:e>
                      </m:d>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𝑡</m:t>
                          </m:r>
                        </m:e>
                        <m:sub>
                          <m:r>
                            <m:rPr>
                              <m:nor/>
                            </m:rPr>
                            <a:rPr lang="ru-RU" sz="2400" i="0">
                              <a:solidFill>
                                <a:srgbClr val="000000"/>
                              </a:solidFill>
                              <a:latin typeface="Cambria Math" panose="02040503050406030204" pitchFamily="18" charset="0"/>
                            </a:rPr>
                            <m:t>crit</m:t>
                          </m:r>
                        </m:sub>
                      </m:sSub>
                      <m:r>
                        <a:rPr lang="ru-RU" sz="2400" i="1">
                          <a:solidFill>
                            <a:srgbClr val="000000"/>
                          </a:solidFill>
                          <a:latin typeface="Cambria Math" panose="02040503050406030204" pitchFamily="18" charset="0"/>
                        </a:rPr>
                        <m:t>)</m:t>
                      </m:r>
                    </m:oMath>
                  </m:oMathPara>
                </a14:m>
                <a:endParaRPr lang="ru-RU" sz="2400" dirty="0"/>
              </a:p>
            </p:txBody>
          </p:sp>
        </mc:Choice>
        <mc:Fallback xmlns="">
          <p:sp>
            <p:nvSpPr>
              <p:cNvPr id="17431" name="Объект 4">
                <a:extLst>
                  <a:ext uri="{FF2B5EF4-FFF2-40B4-BE49-F238E27FC236}">
                    <a16:creationId xmlns:a16="http://schemas.microsoft.com/office/drawing/2014/main" id="{B35C20DA-2910-4542-9D6A-1B97396BDEF5}"/>
                  </a:ext>
                </a:extLst>
              </p:cNvPr>
              <p:cNvSpPr txBox="1">
                <a:spLocks noRot="1" noChangeAspect="1" noMove="1" noResize="1" noEditPoints="1" noAdjustHandles="1" noChangeArrowheads="1" noChangeShapeType="1" noTextEdit="1"/>
              </p:cNvSpPr>
              <p:nvPr/>
            </p:nvSpPr>
            <p:spPr bwMode="auto">
              <a:xfrm>
                <a:off x="1524000" y="5667375"/>
                <a:ext cx="6012159" cy="468313"/>
              </a:xfrm>
              <a:prstGeom prst="rect">
                <a:avLst/>
              </a:prstGeom>
              <a:blipFill>
                <a:blip r:embed="rId16"/>
                <a:stretch>
                  <a:fillRect/>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6" name="Прямоугольник 35">
                <a:extLst>
                  <a:ext uri="{FF2B5EF4-FFF2-40B4-BE49-F238E27FC236}">
                    <a16:creationId xmlns:a16="http://schemas.microsoft.com/office/drawing/2014/main" id="{666B0C1A-4057-4100-9D19-88E64BE6E91D}"/>
                  </a:ext>
                </a:extLst>
              </p:cNvPr>
              <p:cNvSpPr/>
              <p:nvPr/>
            </p:nvSpPr>
            <p:spPr>
              <a:xfrm>
                <a:off x="3787766" y="2376196"/>
                <a:ext cx="2270942" cy="9812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ru-RU" sz="2400" i="1" smtClean="0">
                              <a:solidFill>
                                <a:srgbClr val="000000"/>
                              </a:solidFill>
                              <a:latin typeface="Cambria Math" panose="02040503050406030204" pitchFamily="18" charset="0"/>
                            </a:rPr>
                          </m:ctrlPr>
                        </m:fPr>
                        <m:num>
                          <m:sSub>
                            <m:sSubPr>
                              <m:ctrlPr>
                                <a:rPr lang="ru-RU" sz="2400" i="1">
                                  <a:solidFill>
                                    <a:srgbClr val="000000"/>
                                  </a:solidFill>
                                  <a:latin typeface="Cambria Math" panose="02040503050406030204" pitchFamily="18" charset="0"/>
                                </a:rPr>
                              </m:ctrlPr>
                            </m:sSub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1">
                                  <a:solidFill>
                                    <a:srgbClr val="000000"/>
                                  </a:solidFill>
                                  <a:latin typeface="Cambria Math" panose="02040503050406030204" pitchFamily="18" charset="0"/>
                                </a:rPr>
                                <m:t>2</m:t>
                              </m:r>
                            </m:sub>
                          </m:sSub>
                          <m:r>
                            <a:rPr lang="ru-RU" sz="2400" i="1">
                              <a:solidFill>
                                <a:srgbClr val="000000"/>
                              </a:solidFill>
                              <a:latin typeface="Cambria Math" panose="02040503050406030204" pitchFamily="18" charset="0"/>
                            </a:rPr>
                            <m:t>−</m:t>
                          </m:r>
                          <m:sSubSup>
                            <m:sSubSupPr>
                              <m:ctrlPr>
                                <a:rPr lang="ru-RU" sz="2400" i="1">
                                  <a:solidFill>
                                    <a:srgbClr val="000000"/>
                                  </a:solidFill>
                                  <a:latin typeface="Cambria Math" panose="02040503050406030204" pitchFamily="18" charset="0"/>
                                </a:rPr>
                              </m:ctrlPr>
                            </m:sSubSupPr>
                            <m:e>
                              <m:r>
                                <a:rPr lang="ru-RU" sz="2400" i="1">
                                  <a:solidFill>
                                    <a:srgbClr val="000000"/>
                                  </a:solidFill>
                                  <a:latin typeface="Cambria Math" panose="02040503050406030204" pitchFamily="18" charset="0"/>
                                </a:rPr>
                                <m:t>𝛽</m:t>
                              </m:r>
                            </m:e>
                            <m:sub>
                              <m:r>
                                <a:rPr lang="ru-RU" sz="2400" i="1">
                                  <a:solidFill>
                                    <a:srgbClr val="000000"/>
                                  </a:solidFill>
                                  <a:latin typeface="Cambria Math" panose="02040503050406030204" pitchFamily="18" charset="0"/>
                                </a:rPr>
                                <m:t>2</m:t>
                              </m:r>
                            </m:sub>
                            <m:sup>
                              <m:r>
                                <a:rPr lang="ru-RU" sz="2400" i="1">
                                  <a:solidFill>
                                    <a:srgbClr val="000000"/>
                                  </a:solidFill>
                                  <a:latin typeface="Cambria Math" panose="02040503050406030204" pitchFamily="18" charset="0"/>
                                </a:rPr>
                                <m:t>0</m:t>
                              </m:r>
                            </m:sup>
                          </m:sSubSup>
                        </m:num>
                        <m:den>
                          <m:r>
                            <m:rPr>
                              <m:nor/>
                            </m:rPr>
                            <a:rPr lang="ru-RU" sz="2400">
                              <a:solidFill>
                                <a:srgbClr val="000000"/>
                              </a:solidFill>
                              <a:latin typeface="Cambria Math" panose="02040503050406030204" pitchFamily="18" charset="0"/>
                            </a:rPr>
                            <m:t>s</m:t>
                          </m:r>
                          <m:r>
                            <m:rPr>
                              <m:nor/>
                            </m:rPr>
                            <a:rPr lang="ru-RU" sz="2400">
                              <a:solidFill>
                                <a:srgbClr val="000000"/>
                              </a:solidFill>
                              <a:latin typeface="Cambria Math" panose="02040503050406030204" pitchFamily="18" charset="0"/>
                            </a:rPr>
                            <m:t>.</m:t>
                          </m:r>
                          <m:r>
                            <m:rPr>
                              <m:nor/>
                            </m:rPr>
                            <a:rPr lang="ru-RU" sz="2400">
                              <a:solidFill>
                                <a:srgbClr val="000000"/>
                              </a:solidFill>
                              <a:latin typeface="Cambria Math" panose="02040503050406030204" pitchFamily="18" charset="0"/>
                            </a:rPr>
                            <m:t>e</m:t>
                          </m:r>
                          <m:r>
                            <m:rPr>
                              <m:nor/>
                            </m:rPr>
                            <a:rPr lang="ru-RU" sz="2400">
                              <a:solidFill>
                                <a:srgbClr val="000000"/>
                              </a:solidFill>
                              <a:latin typeface="Cambria Math" panose="02040503050406030204" pitchFamily="18" charset="0"/>
                            </a:rPr>
                            <m:t>.</m:t>
                          </m:r>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1">
                                      <a:solidFill>
                                        <a:srgbClr val="000000"/>
                                      </a:solidFill>
                                      <a:latin typeface="Cambria Math" panose="02040503050406030204" pitchFamily="18" charset="0"/>
                                    </a:rPr>
                                    <m:t>2</m:t>
                                  </m:r>
                                </m:sub>
                              </m:sSub>
                            </m:e>
                          </m:d>
                        </m:den>
                      </m:f>
                      <m:r>
                        <a:rPr lang="en-US" sz="2400" b="0" i="1" smtClean="0">
                          <a:solidFill>
                            <a:srgbClr val="000000"/>
                          </a:solidFill>
                          <a:latin typeface="Cambria Math" panose="02040503050406030204" pitchFamily="18" charset="0"/>
                        </a:rPr>
                        <m:t>&gt;</m:t>
                      </m:r>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𝑡</m:t>
                          </m:r>
                        </m:e>
                        <m:sub>
                          <m:r>
                            <m:rPr>
                              <m:nor/>
                            </m:rPr>
                            <a:rPr lang="ru-RU" sz="2400">
                              <a:solidFill>
                                <a:srgbClr val="000000"/>
                              </a:solidFill>
                              <a:latin typeface="Cambria Math" panose="02040503050406030204" pitchFamily="18" charset="0"/>
                            </a:rPr>
                            <m:t>crit</m:t>
                          </m:r>
                        </m:sub>
                      </m:sSub>
                    </m:oMath>
                  </m:oMathPara>
                </a14:m>
                <a:endParaRPr lang="ru-RU" sz="2400" dirty="0"/>
              </a:p>
            </p:txBody>
          </p:sp>
        </mc:Choice>
        <mc:Fallback xmlns="">
          <p:sp>
            <p:nvSpPr>
              <p:cNvPr id="36" name="Прямоугольник 35">
                <a:extLst>
                  <a:ext uri="{FF2B5EF4-FFF2-40B4-BE49-F238E27FC236}">
                    <a16:creationId xmlns:a16="http://schemas.microsoft.com/office/drawing/2014/main" id="{666B0C1A-4057-4100-9D19-88E64BE6E91D}"/>
                  </a:ext>
                </a:extLst>
              </p:cNvPr>
              <p:cNvSpPr>
                <a:spLocks noRot="1" noChangeAspect="1" noMove="1" noResize="1" noEditPoints="1" noAdjustHandles="1" noChangeArrowheads="1" noChangeShapeType="1" noTextEdit="1"/>
              </p:cNvSpPr>
              <p:nvPr/>
            </p:nvSpPr>
            <p:spPr>
              <a:xfrm>
                <a:off x="3787766" y="2376196"/>
                <a:ext cx="2270942" cy="981294"/>
              </a:xfrm>
              <a:prstGeom prst="rect">
                <a:avLst/>
              </a:prstGeom>
              <a:blipFill>
                <a:blip r:embed="rId17"/>
                <a:stretch>
                  <a:fillRect/>
                </a:stretch>
              </a:blipFill>
            </p:spPr>
            <p:txBody>
              <a:bodyPr/>
              <a:lstStyle/>
              <a:p>
                <a:r>
                  <a:rPr lang="ru-RU">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5">
            <a:extLst>
              <a:ext uri="{FF2B5EF4-FFF2-40B4-BE49-F238E27FC236}">
                <a16:creationId xmlns:a16="http://schemas.microsoft.com/office/drawing/2014/main" id="{0E5F436A-CC61-4E89-930A-ABF6C4B95904}"/>
              </a:ext>
            </a:extLst>
          </p:cNvPr>
          <p:cNvSpPr>
            <a:spLocks noChangeArrowheads="1"/>
          </p:cNvSpPr>
          <p:nvPr/>
        </p:nvSpPr>
        <p:spPr bwMode="auto">
          <a:xfrm>
            <a:off x="1524000" y="5695950"/>
            <a:ext cx="9144000" cy="1162050"/>
          </a:xfrm>
          <a:prstGeom prst="rect">
            <a:avLst/>
          </a:prstGeom>
          <a:solidFill>
            <a:srgbClr val="FAFAFA"/>
          </a:solidFill>
          <a:ln>
            <a:noFill/>
          </a:ln>
          <a:effectLst>
            <a:innerShdw blurRad="114300">
              <a:prstClr val="black"/>
            </a:innerShdw>
          </a:effectLst>
        </p:spPr>
        <p:txBody>
          <a:bodyPr/>
          <a:lstStyle/>
          <a:p>
            <a:pPr eaLnBrk="0" hangingPunct="0">
              <a:defRPr/>
            </a:pPr>
            <a:endParaRPr lang="en-GB" sz="1400">
              <a:latin typeface="Arial" charset="0"/>
            </a:endParaRPr>
          </a:p>
        </p:txBody>
      </p:sp>
      <p:sp>
        <p:nvSpPr>
          <p:cNvPr id="18437" name="Text Box 8">
            <a:extLst>
              <a:ext uri="{FF2B5EF4-FFF2-40B4-BE49-F238E27FC236}">
                <a16:creationId xmlns:a16="http://schemas.microsoft.com/office/drawing/2014/main" id="{536768D0-BDF1-4E28-AC12-F4C357A4F6FA}"/>
              </a:ext>
            </a:extLst>
          </p:cNvPr>
          <p:cNvSpPr txBox="1">
            <a:spLocks noChangeArrowheads="1"/>
          </p:cNvSpPr>
          <p:nvPr/>
        </p:nvSpPr>
        <p:spPr bwMode="auto">
          <a:xfrm>
            <a:off x="2135188" y="5805489"/>
            <a:ext cx="8532812"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GB" altLang="ru-RU" sz="1800" b="1"/>
              <a:t>The </a:t>
            </a:r>
            <a:r>
              <a:rPr lang="en-GB" altLang="ru-RU" sz="1800" b="1" i="1"/>
              <a:t>F</a:t>
            </a:r>
            <a:r>
              <a:rPr lang="en-GB" altLang="ru-RU" sz="1800" b="1"/>
              <a:t> test does not have its own role in the SLR model; it will do in the multiple regression.</a:t>
            </a:r>
            <a:endParaRPr lang="en-GB" altLang="ru-RU" sz="1800" b="1">
              <a:latin typeface="Times New Roman" panose="02020603050405020304" pitchFamily="18" charset="0"/>
            </a:endParaRPr>
          </a:p>
        </p:txBody>
      </p:sp>
      <p:sp>
        <p:nvSpPr>
          <p:cNvPr id="10" name="Rectangle 4">
            <a:extLst>
              <a:ext uri="{FF2B5EF4-FFF2-40B4-BE49-F238E27FC236}">
                <a16:creationId xmlns:a16="http://schemas.microsoft.com/office/drawing/2014/main" id="{0A95BA9E-3E76-49F1-97B4-408E35E18647}"/>
              </a:ext>
            </a:extLst>
          </p:cNvPr>
          <p:cNvSpPr>
            <a:spLocks noChangeArrowheads="1"/>
          </p:cNvSpPr>
          <p:nvPr/>
        </p:nvSpPr>
        <p:spPr bwMode="auto">
          <a:xfrm>
            <a:off x="1524000" y="-1"/>
            <a:ext cx="9144000" cy="432000"/>
          </a:xfrm>
          <a:prstGeom prst="rect">
            <a:avLst/>
          </a:prstGeom>
          <a:solidFill>
            <a:srgbClr val="EAEAEA"/>
          </a:solidFill>
          <a:ln>
            <a:noFill/>
          </a:ln>
          <a:effectLst>
            <a:innerShdw blurRad="114300">
              <a:prstClr val="black"/>
            </a:innerShdw>
          </a:effectLst>
        </p:spPr>
        <p:txBody>
          <a:bodyPr/>
          <a:lstStyle/>
          <a:p>
            <a:pPr eaLnBrk="0" hangingPunct="0">
              <a:defRPr/>
            </a:pPr>
            <a:endParaRPr lang="en-GB" sz="1400">
              <a:latin typeface="Arial" charset="0"/>
            </a:endParaRPr>
          </a:p>
        </p:txBody>
      </p:sp>
      <p:sp>
        <p:nvSpPr>
          <p:cNvPr id="18441" name="Text Box 13">
            <a:extLst>
              <a:ext uri="{FF2B5EF4-FFF2-40B4-BE49-F238E27FC236}">
                <a16:creationId xmlns:a16="http://schemas.microsoft.com/office/drawing/2014/main" id="{6885E7BF-5D81-4195-B8DF-44A8EF10B7B2}"/>
              </a:ext>
            </a:extLst>
          </p:cNvPr>
          <p:cNvSpPr txBox="1">
            <a:spLocks noChangeArrowheads="1"/>
          </p:cNvSpPr>
          <p:nvPr/>
        </p:nvSpPr>
        <p:spPr bwMode="auto">
          <a:xfrm>
            <a:off x="1825625" y="25400"/>
            <a:ext cx="8528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GB" altLang="ru-RU" sz="1800" b="1" i="1"/>
              <a:t>F</a:t>
            </a:r>
            <a:r>
              <a:rPr lang="en-GB" altLang="ru-RU" sz="1800" b="1"/>
              <a:t> TEST OF GOODNESS OF FIT</a:t>
            </a:r>
            <a:endParaRPr lang="en-GB" altLang="ru-RU" sz="160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18442" name="Object 11">
                <a:extLst>
                  <a:ext uri="{FF2B5EF4-FFF2-40B4-BE49-F238E27FC236}">
                    <a16:creationId xmlns:a16="http://schemas.microsoft.com/office/drawing/2014/main" id="{C8D722CB-12FF-4DAA-B460-7AEE315800ED}"/>
                  </a:ext>
                </a:extLst>
              </p:cNvPr>
              <p:cNvSpPr txBox="1"/>
              <p:nvPr/>
            </p:nvSpPr>
            <p:spPr bwMode="auto">
              <a:xfrm>
                <a:off x="1127448" y="2384715"/>
                <a:ext cx="9001248" cy="2860675"/>
              </a:xfrm>
              <a:prstGeom prst="rect">
                <a:avLst/>
              </a:prstGeom>
              <a:noFill/>
              <a:ln>
                <a:noFill/>
              </a:ln>
            </p:spPr>
            <p:txBody>
              <a:bodyPr>
                <a:noAutofit/>
              </a:bodyPr>
              <a:lstStyle/>
              <a:p>
                <a:pPr/>
                <a14:m>
                  <m:oMathPara xmlns:m="http://schemas.openxmlformats.org/officeDocument/2006/math">
                    <m:oMathParaPr>
                      <m:jc m:val="centerGroup"/>
                    </m:oMathParaPr>
                    <m:oMath xmlns:m="http://schemas.openxmlformats.org/officeDocument/2006/math">
                      <m:r>
                        <a:rPr lang="ru-RU" sz="2400" i="1" smtClean="0">
                          <a:solidFill>
                            <a:srgbClr val="000000"/>
                          </a:solidFill>
                          <a:latin typeface="Cambria Math" panose="02040503050406030204" pitchFamily="18" charset="0"/>
                        </a:rPr>
                        <m:t>𝐹</m:t>
                      </m:r>
                      <m:r>
                        <m:rPr>
                          <m:aln/>
                        </m:rPr>
                        <a:rPr lang="ru-RU" sz="2400" i="1">
                          <a:solidFill>
                            <a:srgbClr val="000000"/>
                          </a:solidFill>
                          <a:latin typeface="Cambria Math" panose="02040503050406030204" pitchFamily="18" charset="0"/>
                        </a:rPr>
                        <m:t>=</m:t>
                      </m:r>
                      <m:f>
                        <m:fPr>
                          <m:ctrlPr>
                            <a:rPr lang="ru-RU" sz="2400" i="1">
                              <a:solidFill>
                                <a:srgbClr val="000000"/>
                              </a:solidFill>
                              <a:latin typeface="Cambria Math" panose="02040503050406030204" pitchFamily="18" charset="0"/>
                            </a:rPr>
                          </m:ctrlPr>
                        </m:fPr>
                        <m:num>
                          <m:r>
                            <a:rPr lang="ru-RU" sz="2400" i="1">
                              <a:solidFill>
                                <a:srgbClr val="000000"/>
                              </a:solidFill>
                              <a:latin typeface="Cambria Math" panose="02040503050406030204" pitchFamily="18" charset="0"/>
                            </a:rPr>
                            <m:t>𝑆𝑆</m:t>
                          </m:r>
                          <m:r>
                            <a:rPr lang="en-US" sz="2400" b="0" i="1" smtClean="0">
                              <a:solidFill>
                                <a:srgbClr val="000000"/>
                              </a:solidFill>
                              <a:latin typeface="Cambria Math" panose="02040503050406030204" pitchFamily="18" charset="0"/>
                            </a:rPr>
                            <m:t>𝐸</m:t>
                          </m:r>
                        </m:num>
                        <m:den>
                          <m:r>
                            <a:rPr lang="ru-RU" sz="2400" i="1">
                              <a:solidFill>
                                <a:srgbClr val="000000"/>
                              </a:solidFill>
                              <a:latin typeface="Cambria Math" panose="02040503050406030204" pitchFamily="18" charset="0"/>
                            </a:rPr>
                            <m:t>𝑆𝑆</m:t>
                          </m:r>
                          <m:r>
                            <a:rPr lang="en-US" sz="2400" b="0" i="1" smtClean="0">
                              <a:solidFill>
                                <a:srgbClr val="000000"/>
                              </a:solidFill>
                              <a:latin typeface="Cambria Math" panose="02040503050406030204" pitchFamily="18" charset="0"/>
                            </a:rPr>
                            <m:t>𝑅</m:t>
                          </m:r>
                          <m:r>
                            <a:rPr lang="ru-RU" sz="2400" i="1">
                              <a:solidFill>
                                <a:srgbClr val="000000"/>
                              </a:solidFill>
                              <a:latin typeface="Cambria Math" panose="02040503050406030204" pitchFamily="18" charset="0"/>
                            </a:rPr>
                            <m:t>/(</m:t>
                          </m:r>
                          <m:r>
                            <a:rPr lang="ru-RU" sz="2400" i="1">
                              <a:solidFill>
                                <a:srgbClr val="000000"/>
                              </a:solidFill>
                              <a:latin typeface="Cambria Math" panose="02040503050406030204" pitchFamily="18" charset="0"/>
                            </a:rPr>
                            <m:t>𝑛</m:t>
                          </m:r>
                          <m:r>
                            <a:rPr lang="ru-RU" sz="2400" i="1">
                              <a:solidFill>
                                <a:srgbClr val="000000"/>
                              </a:solidFill>
                              <a:latin typeface="Cambria Math" panose="02040503050406030204" pitchFamily="18" charset="0"/>
                            </a:rPr>
                            <m:t>−2)</m:t>
                          </m:r>
                        </m:den>
                      </m:f>
                      <m:r>
                        <a:rPr lang="ru-RU" sz="2400" i="1">
                          <a:solidFill>
                            <a:srgbClr val="000000"/>
                          </a:solidFill>
                          <a:latin typeface="Cambria Math" panose="02040503050406030204" pitchFamily="18" charset="0"/>
                        </a:rPr>
                        <m:t>=</m:t>
                      </m:r>
                      <m:f>
                        <m:fPr>
                          <m:ctrlPr>
                            <a:rPr lang="ru-RU" sz="2400" i="1">
                              <a:solidFill>
                                <a:srgbClr val="000000"/>
                              </a:solidFill>
                              <a:latin typeface="Cambria Math" panose="02040503050406030204" pitchFamily="18" charset="0"/>
                            </a:rPr>
                          </m:ctrlPr>
                        </m:fPr>
                        <m:num>
                          <m:nary>
                            <m:naryPr>
                              <m:chr m:val="∑"/>
                              <m:subHide m:val="on"/>
                              <m:supHide m:val="on"/>
                              <m:ctrlPr>
                                <a:rPr lang="ru-RU" sz="2400" i="1">
                                  <a:solidFill>
                                    <a:srgbClr val="000000"/>
                                  </a:solidFill>
                                  <a:latin typeface="Cambria Math" panose="02040503050406030204" pitchFamily="18" charset="0"/>
                                </a:rPr>
                              </m:ctrlPr>
                            </m:naryPr>
                            <m:sub/>
                            <m:sup/>
                            <m:e>
                              <m:sSup>
                                <m:sSupPr>
                                  <m:ctrlPr>
                                    <a:rPr lang="ru-RU" sz="2400" i="1">
                                      <a:solidFill>
                                        <a:srgbClr val="000000"/>
                                      </a:solidFill>
                                      <a:latin typeface="Cambria Math" panose="02040503050406030204" pitchFamily="18" charset="0"/>
                                    </a:rPr>
                                  </m:ctrlPr>
                                </m:sSupPr>
                                <m:e>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𝑌</m:t>
                                              </m:r>
                                            </m:e>
                                          </m:acc>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𝑌</m:t>
                                          </m:r>
                                        </m:e>
                                      </m:acc>
                                    </m:e>
                                  </m:d>
                                </m:e>
                                <m:sup>
                                  <m:r>
                                    <a:rPr lang="ru-RU" sz="2400" i="1">
                                      <a:solidFill>
                                        <a:srgbClr val="000000"/>
                                      </a:solidFill>
                                      <a:latin typeface="Cambria Math" panose="02040503050406030204" pitchFamily="18" charset="0"/>
                                    </a:rPr>
                                    <m:t>2</m:t>
                                  </m:r>
                                </m:sup>
                              </m:sSup>
                            </m:e>
                          </m:nary>
                        </m:num>
                        <m:den>
                          <m:f>
                            <m:fPr>
                              <m:type m:val="lin"/>
                              <m:ctrlPr>
                                <a:rPr lang="ru-RU" sz="2400" i="1">
                                  <a:solidFill>
                                    <a:srgbClr val="000000"/>
                                  </a:solidFill>
                                  <a:latin typeface="Cambria Math" panose="02040503050406030204" pitchFamily="18" charset="0"/>
                                </a:rPr>
                              </m:ctrlPr>
                            </m:fPr>
                            <m:num>
                              <m:nary>
                                <m:naryPr>
                                  <m:chr m:val="∑"/>
                                  <m:subHide m:val="on"/>
                                  <m:supHide m:val="on"/>
                                  <m:ctrlPr>
                                    <a:rPr lang="ru-RU" sz="2400" i="1">
                                      <a:solidFill>
                                        <a:srgbClr val="000000"/>
                                      </a:solidFill>
                                      <a:latin typeface="Cambria Math" panose="02040503050406030204" pitchFamily="18" charset="0"/>
                                    </a:rPr>
                                  </m:ctrlPr>
                                </m:naryPr>
                                <m:sub/>
                                <m:sup/>
                                <m:e>
                                  <m:sSubSup>
                                    <m:sSubSupPr>
                                      <m:ctrlPr>
                                        <a:rPr lang="ru-RU" sz="2400" i="1">
                                          <a:solidFill>
                                            <a:srgbClr val="000000"/>
                                          </a:solidFill>
                                          <a:latin typeface="Cambria Math" panose="02040503050406030204" pitchFamily="18" charset="0"/>
                                        </a:rPr>
                                      </m:ctrlPr>
                                    </m:sSubSup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𝑢</m:t>
                                          </m:r>
                                        </m:e>
                                      </m:acc>
                                    </m:e>
                                    <m:sub>
                                      <m:r>
                                        <a:rPr lang="ru-RU" sz="2400" i="1">
                                          <a:solidFill>
                                            <a:srgbClr val="000000"/>
                                          </a:solidFill>
                                          <a:latin typeface="Cambria Math" panose="02040503050406030204" pitchFamily="18" charset="0"/>
                                        </a:rPr>
                                        <m:t>𝑖</m:t>
                                      </m:r>
                                    </m:sub>
                                    <m:sup>
                                      <m:r>
                                        <a:rPr lang="ru-RU" sz="2400" i="1">
                                          <a:solidFill>
                                            <a:srgbClr val="000000"/>
                                          </a:solidFill>
                                          <a:latin typeface="Cambria Math" panose="02040503050406030204" pitchFamily="18" charset="0"/>
                                        </a:rPr>
                                        <m:t>2</m:t>
                                      </m:r>
                                    </m:sup>
                                  </m:sSubSup>
                                </m:e>
                              </m:nary>
                            </m:num>
                            <m:den>
                              <m:d>
                                <m:dPr>
                                  <m:ctrlPr>
                                    <a:rPr lang="ru-RU" sz="2400" i="1">
                                      <a:solidFill>
                                        <a:srgbClr val="000000"/>
                                      </a:solidFill>
                                      <a:latin typeface="Cambria Math" panose="02040503050406030204" pitchFamily="18" charset="0"/>
                                    </a:rPr>
                                  </m:ctrlPr>
                                </m:dPr>
                                <m:e>
                                  <m:r>
                                    <a:rPr lang="ru-RU" sz="2400" i="1">
                                      <a:solidFill>
                                        <a:srgbClr val="000000"/>
                                      </a:solidFill>
                                      <a:latin typeface="Cambria Math" panose="02040503050406030204" pitchFamily="18" charset="0"/>
                                    </a:rPr>
                                    <m:t>𝑛</m:t>
                                  </m:r>
                                  <m:r>
                                    <a:rPr lang="ru-RU" sz="2400" i="1">
                                      <a:solidFill>
                                        <a:srgbClr val="000000"/>
                                      </a:solidFill>
                                      <a:latin typeface="Cambria Math" panose="02040503050406030204" pitchFamily="18" charset="0"/>
                                    </a:rPr>
                                    <m:t>−2</m:t>
                                  </m:r>
                                </m:e>
                              </m:d>
                            </m:den>
                          </m:f>
                        </m:den>
                      </m:f>
                    </m:oMath>
                    <m:oMath xmlns:m="http://schemas.openxmlformats.org/officeDocument/2006/math">
                      <m:r>
                        <m:rPr>
                          <m:aln/>
                        </m:rPr>
                        <a:rPr lang="ru-RU" sz="2400" i="1">
                          <a:solidFill>
                            <a:srgbClr val="000000"/>
                          </a:solidFill>
                          <a:latin typeface="Cambria Math" panose="02040503050406030204" pitchFamily="18" charset="0"/>
                        </a:rPr>
                        <m:t>=</m:t>
                      </m:r>
                      <m:f>
                        <m:fPr>
                          <m:ctrlPr>
                            <a:rPr lang="ru-RU" sz="2400" i="1">
                              <a:solidFill>
                                <a:srgbClr val="000000"/>
                              </a:solidFill>
                              <a:latin typeface="Cambria Math" panose="02040503050406030204" pitchFamily="18" charset="0"/>
                            </a:rPr>
                          </m:ctrlPr>
                        </m:fPr>
                        <m:num>
                          <m:nary>
                            <m:naryPr>
                              <m:chr m:val="∑"/>
                              <m:subHide m:val="on"/>
                              <m:supHide m:val="on"/>
                              <m:ctrlPr>
                                <a:rPr lang="ru-RU" sz="2400" i="1">
                                  <a:solidFill>
                                    <a:srgbClr val="000000"/>
                                  </a:solidFill>
                                  <a:latin typeface="Cambria Math" panose="02040503050406030204" pitchFamily="18" charset="0"/>
                                </a:rPr>
                              </m:ctrlPr>
                            </m:naryPr>
                            <m:sub/>
                            <m:sup/>
                            <m:e>
                              <m:sSup>
                                <m:sSupPr>
                                  <m:ctrlPr>
                                    <a:rPr lang="ru-RU" sz="2400" i="1">
                                      <a:solidFill>
                                        <a:srgbClr val="000000"/>
                                      </a:solidFill>
                                      <a:latin typeface="Cambria Math" panose="02040503050406030204" pitchFamily="18" charset="0"/>
                                    </a:rPr>
                                  </m:ctrlPr>
                                </m:sSupPr>
                                <m:e>
                                  <m:d>
                                    <m:dPr>
                                      <m:ctrlPr>
                                        <a:rPr lang="ru-RU" sz="2400" i="1">
                                          <a:solidFill>
                                            <a:srgbClr val="000000"/>
                                          </a:solidFill>
                                          <a:latin typeface="Cambria Math" panose="02040503050406030204" pitchFamily="18" charset="0"/>
                                        </a:rPr>
                                      </m:ctrlPr>
                                    </m:dPr>
                                    <m:e>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1">
                                              <a:solidFill>
                                                <a:srgbClr val="000000"/>
                                              </a:solidFill>
                                              <a:latin typeface="Cambria Math" panose="02040503050406030204" pitchFamily="18" charset="0"/>
                                            </a:rPr>
                                            <m:t>1</m:t>
                                          </m:r>
                                        </m:sub>
                                      </m:sSub>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1">
                                              <a:solidFill>
                                                <a:srgbClr val="000000"/>
                                              </a:solidFill>
                                              <a:latin typeface="Cambria Math" panose="02040503050406030204" pitchFamily="18" charset="0"/>
                                            </a:rPr>
                                            <m:t>2</m:t>
                                          </m:r>
                                        </m:sub>
                                      </m:sSub>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1">
                                              <a:solidFill>
                                                <a:srgbClr val="000000"/>
                                              </a:solidFill>
                                              <a:latin typeface="Cambria Math" panose="02040503050406030204" pitchFamily="18" charset="0"/>
                                            </a:rPr>
                                            <m:t>1</m:t>
                                          </m:r>
                                        </m:sub>
                                      </m:sSub>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1">
                                              <a:solidFill>
                                                <a:srgbClr val="000000"/>
                                              </a:solidFill>
                                              <a:latin typeface="Cambria Math" panose="02040503050406030204" pitchFamily="18" charset="0"/>
                                            </a:rPr>
                                            <m:t>2</m:t>
                                          </m:r>
                                        </m:sub>
                                      </m:sSub>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r>
                                        <a:rPr lang="ru-RU" sz="2400" i="1">
                                          <a:solidFill>
                                            <a:srgbClr val="000000"/>
                                          </a:solidFill>
                                          <a:latin typeface="Cambria Math" panose="02040503050406030204" pitchFamily="18" charset="0"/>
                                        </a:rPr>
                                        <m:t>]</m:t>
                                      </m:r>
                                    </m:e>
                                  </m:d>
                                </m:e>
                                <m:sup>
                                  <m:r>
                                    <a:rPr lang="ru-RU" sz="2400" i="1">
                                      <a:solidFill>
                                        <a:srgbClr val="000000"/>
                                      </a:solidFill>
                                      <a:latin typeface="Cambria Math" panose="02040503050406030204" pitchFamily="18" charset="0"/>
                                    </a:rPr>
                                    <m:t>2</m:t>
                                  </m:r>
                                </m:sup>
                              </m:sSup>
                            </m:e>
                          </m:nary>
                        </m:num>
                        <m:den>
                          <m:sSubSup>
                            <m:sSubSupPr>
                              <m:ctrlPr>
                                <a:rPr lang="ru-RU" sz="2400" i="1">
                                  <a:solidFill>
                                    <a:srgbClr val="000000"/>
                                  </a:solidFill>
                                  <a:latin typeface="Cambria Math" panose="02040503050406030204" pitchFamily="18" charset="0"/>
                                </a:rPr>
                              </m:ctrlPr>
                            </m:sSubSupPr>
                            <m:e>
                              <m:r>
                                <a:rPr lang="ru-RU" sz="2400" i="1">
                                  <a:solidFill>
                                    <a:srgbClr val="000000"/>
                                  </a:solidFill>
                                  <a:latin typeface="Cambria Math" panose="02040503050406030204" pitchFamily="18" charset="0"/>
                                </a:rPr>
                                <m:t>𝑠</m:t>
                              </m:r>
                            </m:e>
                            <m:sub>
                              <m:r>
                                <a:rPr lang="ru-RU" sz="2400" i="1">
                                  <a:solidFill>
                                    <a:srgbClr val="000000"/>
                                  </a:solidFill>
                                  <a:latin typeface="Cambria Math" panose="02040503050406030204" pitchFamily="18" charset="0"/>
                                </a:rPr>
                                <m:t>𝑢</m:t>
                              </m:r>
                            </m:sub>
                            <m:sup>
                              <m:r>
                                <a:rPr lang="ru-RU" sz="2400" i="1">
                                  <a:solidFill>
                                    <a:srgbClr val="000000"/>
                                  </a:solidFill>
                                  <a:latin typeface="Cambria Math" panose="02040503050406030204" pitchFamily="18" charset="0"/>
                                </a:rPr>
                                <m:t>2</m:t>
                              </m:r>
                            </m:sup>
                          </m:sSubSup>
                        </m:den>
                      </m:f>
                      <m:r>
                        <a:rPr lang="ru-RU" sz="2400" i="1">
                          <a:solidFill>
                            <a:srgbClr val="000000"/>
                          </a:solidFill>
                          <a:latin typeface="Cambria Math" panose="02040503050406030204" pitchFamily="18" charset="0"/>
                        </a:rPr>
                        <m:t>=</m:t>
                      </m:r>
                      <m:f>
                        <m:fPr>
                          <m:ctrlPr>
                            <a:rPr lang="ru-RU" sz="2400" i="1">
                              <a:solidFill>
                                <a:srgbClr val="000000"/>
                              </a:solidFill>
                              <a:latin typeface="Cambria Math" panose="02040503050406030204" pitchFamily="18" charset="0"/>
                            </a:rPr>
                          </m:ctrlPr>
                        </m:fPr>
                        <m:num>
                          <m:r>
                            <a:rPr lang="ru-RU" sz="2400" i="1">
                              <a:solidFill>
                                <a:srgbClr val="000000"/>
                              </a:solidFill>
                              <a:latin typeface="Cambria Math" panose="02040503050406030204" pitchFamily="18" charset="0"/>
                            </a:rPr>
                            <m:t>1</m:t>
                          </m:r>
                        </m:num>
                        <m:den>
                          <m:sSubSup>
                            <m:sSubSupPr>
                              <m:ctrlPr>
                                <a:rPr lang="ru-RU" sz="2400" i="1">
                                  <a:solidFill>
                                    <a:srgbClr val="000000"/>
                                  </a:solidFill>
                                  <a:latin typeface="Cambria Math" panose="02040503050406030204" pitchFamily="18" charset="0"/>
                                </a:rPr>
                              </m:ctrlPr>
                            </m:sSubSupPr>
                            <m:e>
                              <m:r>
                                <a:rPr lang="ru-RU" sz="2400" i="1">
                                  <a:solidFill>
                                    <a:srgbClr val="000000"/>
                                  </a:solidFill>
                                  <a:latin typeface="Cambria Math" panose="02040503050406030204" pitchFamily="18" charset="0"/>
                                </a:rPr>
                                <m:t>𝑠</m:t>
                              </m:r>
                            </m:e>
                            <m:sub>
                              <m:r>
                                <a:rPr lang="ru-RU" sz="2400" i="1">
                                  <a:solidFill>
                                    <a:srgbClr val="000000"/>
                                  </a:solidFill>
                                  <a:latin typeface="Cambria Math" panose="02040503050406030204" pitchFamily="18" charset="0"/>
                                </a:rPr>
                                <m:t>𝑢</m:t>
                              </m:r>
                            </m:sub>
                            <m:sup>
                              <m:r>
                                <a:rPr lang="ru-RU" sz="2400" i="1">
                                  <a:solidFill>
                                    <a:srgbClr val="000000"/>
                                  </a:solidFill>
                                  <a:latin typeface="Cambria Math" panose="02040503050406030204" pitchFamily="18" charset="0"/>
                                </a:rPr>
                                <m:t>2</m:t>
                              </m:r>
                            </m:sup>
                          </m:sSubSup>
                        </m:den>
                      </m:f>
                      <m:nary>
                        <m:naryPr>
                          <m:chr m:val="∑"/>
                          <m:subHide m:val="on"/>
                          <m:supHide m:val="on"/>
                          <m:ctrlPr>
                            <a:rPr lang="ru-RU" sz="2400" i="1">
                              <a:solidFill>
                                <a:srgbClr val="000000"/>
                              </a:solidFill>
                              <a:latin typeface="Cambria Math" panose="02040503050406030204" pitchFamily="18" charset="0"/>
                            </a:rPr>
                          </m:ctrlPr>
                        </m:naryPr>
                        <m:sub/>
                        <m:sup/>
                        <m:e>
                          <m:sSubSup>
                            <m:sSubSupPr>
                              <m:ctrlPr>
                                <a:rPr lang="ru-RU" sz="2400" i="1">
                                  <a:solidFill>
                                    <a:srgbClr val="000000"/>
                                  </a:solidFill>
                                  <a:latin typeface="Cambria Math" panose="02040503050406030204" pitchFamily="18" charset="0"/>
                                </a:rPr>
                              </m:ctrlPr>
                            </m:sSubSup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1">
                                  <a:solidFill>
                                    <a:srgbClr val="000000"/>
                                  </a:solidFill>
                                  <a:latin typeface="Cambria Math" panose="02040503050406030204" pitchFamily="18" charset="0"/>
                                </a:rPr>
                                <m:t>2</m:t>
                              </m:r>
                            </m:sub>
                            <m:sup>
                              <m:r>
                                <a:rPr lang="ru-RU" sz="2400" i="1">
                                  <a:solidFill>
                                    <a:srgbClr val="000000"/>
                                  </a:solidFill>
                                  <a:latin typeface="Cambria Math" panose="02040503050406030204" pitchFamily="18" charset="0"/>
                                </a:rPr>
                                <m:t>2</m:t>
                              </m:r>
                            </m:sup>
                          </m:sSubSup>
                          <m:sSup>
                            <m:sSupPr>
                              <m:ctrlPr>
                                <a:rPr lang="ru-RU" sz="2400" i="1">
                                  <a:solidFill>
                                    <a:srgbClr val="000000"/>
                                  </a:solidFill>
                                  <a:latin typeface="Cambria Math" panose="02040503050406030204" pitchFamily="18" charset="0"/>
                                </a:rPr>
                              </m:ctrlPr>
                            </m:sSupPr>
                            <m:e>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e>
                              </m:d>
                            </m:e>
                            <m:sup>
                              <m:r>
                                <a:rPr lang="ru-RU" sz="2400" i="1">
                                  <a:solidFill>
                                    <a:srgbClr val="000000"/>
                                  </a:solidFill>
                                  <a:latin typeface="Cambria Math" panose="02040503050406030204" pitchFamily="18" charset="0"/>
                                </a:rPr>
                                <m:t>2</m:t>
                              </m:r>
                            </m:sup>
                          </m:sSup>
                        </m:e>
                      </m:nary>
                    </m:oMath>
                    <m:oMath xmlns:m="http://schemas.openxmlformats.org/officeDocument/2006/math">
                      <m:r>
                        <m:rPr>
                          <m:aln/>
                        </m:rPr>
                        <a:rPr lang="ru-RU" sz="2400" i="1">
                          <a:solidFill>
                            <a:srgbClr val="000000"/>
                          </a:solidFill>
                          <a:latin typeface="Cambria Math" panose="02040503050406030204" pitchFamily="18" charset="0"/>
                        </a:rPr>
                        <m:t>=</m:t>
                      </m:r>
                      <m:f>
                        <m:fPr>
                          <m:ctrlPr>
                            <a:rPr lang="ru-RU" sz="2400" i="1">
                              <a:solidFill>
                                <a:srgbClr val="000000"/>
                              </a:solidFill>
                              <a:latin typeface="Cambria Math" panose="02040503050406030204" pitchFamily="18" charset="0"/>
                            </a:rPr>
                          </m:ctrlPr>
                        </m:fPr>
                        <m:num>
                          <m:sSubSup>
                            <m:sSubSupPr>
                              <m:ctrlPr>
                                <a:rPr lang="ru-RU" sz="2400" i="1">
                                  <a:solidFill>
                                    <a:srgbClr val="000000"/>
                                  </a:solidFill>
                                  <a:latin typeface="Cambria Math" panose="02040503050406030204" pitchFamily="18" charset="0"/>
                                </a:rPr>
                              </m:ctrlPr>
                            </m:sSubSup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1">
                                  <a:solidFill>
                                    <a:srgbClr val="000000"/>
                                  </a:solidFill>
                                  <a:latin typeface="Cambria Math" panose="02040503050406030204" pitchFamily="18" charset="0"/>
                                </a:rPr>
                                <m:t>2</m:t>
                              </m:r>
                            </m:sub>
                            <m:sup>
                              <m:r>
                                <a:rPr lang="ru-RU" sz="2400" i="1">
                                  <a:solidFill>
                                    <a:srgbClr val="000000"/>
                                  </a:solidFill>
                                  <a:latin typeface="Cambria Math" panose="02040503050406030204" pitchFamily="18" charset="0"/>
                                </a:rPr>
                                <m:t>2</m:t>
                              </m:r>
                            </m:sup>
                          </m:sSubSup>
                        </m:num>
                        <m:den>
                          <m:sSubSup>
                            <m:sSubSupPr>
                              <m:ctrlPr>
                                <a:rPr lang="ru-RU" sz="2400" i="1">
                                  <a:solidFill>
                                    <a:srgbClr val="000000"/>
                                  </a:solidFill>
                                  <a:latin typeface="Cambria Math" panose="02040503050406030204" pitchFamily="18" charset="0"/>
                                </a:rPr>
                              </m:ctrlPr>
                            </m:sSubSupPr>
                            <m:e>
                              <m:r>
                                <a:rPr lang="ru-RU" sz="2400" i="1">
                                  <a:solidFill>
                                    <a:srgbClr val="000000"/>
                                  </a:solidFill>
                                  <a:latin typeface="Cambria Math" panose="02040503050406030204" pitchFamily="18" charset="0"/>
                                </a:rPr>
                                <m:t>𝑠</m:t>
                              </m:r>
                            </m:e>
                            <m:sub>
                              <m:r>
                                <a:rPr lang="ru-RU" sz="2400" i="1">
                                  <a:solidFill>
                                    <a:srgbClr val="000000"/>
                                  </a:solidFill>
                                  <a:latin typeface="Cambria Math" panose="02040503050406030204" pitchFamily="18" charset="0"/>
                                </a:rPr>
                                <m:t>𝑢</m:t>
                              </m:r>
                            </m:sub>
                            <m:sup>
                              <m:r>
                                <a:rPr lang="ru-RU" sz="2400" i="1">
                                  <a:solidFill>
                                    <a:srgbClr val="000000"/>
                                  </a:solidFill>
                                  <a:latin typeface="Cambria Math" panose="02040503050406030204" pitchFamily="18" charset="0"/>
                                </a:rPr>
                                <m:t>2</m:t>
                              </m:r>
                            </m:sup>
                          </m:sSubSup>
                        </m:den>
                      </m:f>
                      <m:nary>
                        <m:naryPr>
                          <m:chr m:val="∑"/>
                          <m:subHide m:val="on"/>
                          <m:supHide m:val="on"/>
                          <m:ctrlPr>
                            <a:rPr lang="ru-RU" sz="2400" i="1">
                              <a:solidFill>
                                <a:srgbClr val="000000"/>
                              </a:solidFill>
                              <a:latin typeface="Cambria Math" panose="02040503050406030204" pitchFamily="18" charset="0"/>
                            </a:rPr>
                          </m:ctrlPr>
                        </m:naryPr>
                        <m:sub/>
                        <m:sup/>
                        <m:e>
                          <m:sSup>
                            <m:sSupPr>
                              <m:ctrlPr>
                                <a:rPr lang="ru-RU" sz="2400" i="1">
                                  <a:solidFill>
                                    <a:srgbClr val="000000"/>
                                  </a:solidFill>
                                  <a:latin typeface="Cambria Math" panose="02040503050406030204" pitchFamily="18" charset="0"/>
                                </a:rPr>
                              </m:ctrlPr>
                            </m:sSupPr>
                            <m:e>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e>
                              </m:d>
                            </m:e>
                            <m:sup>
                              <m:r>
                                <a:rPr lang="ru-RU" sz="2400" i="1">
                                  <a:solidFill>
                                    <a:srgbClr val="000000"/>
                                  </a:solidFill>
                                  <a:latin typeface="Cambria Math" panose="02040503050406030204" pitchFamily="18" charset="0"/>
                                </a:rPr>
                                <m:t>2</m:t>
                              </m:r>
                            </m:sup>
                          </m:sSup>
                        </m:e>
                      </m:nary>
                      <m:r>
                        <a:rPr lang="ru-RU" sz="2400" i="1">
                          <a:solidFill>
                            <a:srgbClr val="000000"/>
                          </a:solidFill>
                          <a:latin typeface="Cambria Math" panose="02040503050406030204" pitchFamily="18" charset="0"/>
                        </a:rPr>
                        <m:t>=</m:t>
                      </m:r>
                      <m:f>
                        <m:fPr>
                          <m:ctrlPr>
                            <a:rPr lang="ru-RU" sz="2400" i="1">
                              <a:solidFill>
                                <a:srgbClr val="000000"/>
                              </a:solidFill>
                              <a:latin typeface="Cambria Math" panose="02040503050406030204" pitchFamily="18" charset="0"/>
                            </a:rPr>
                          </m:ctrlPr>
                        </m:fPr>
                        <m:num>
                          <m:sSubSup>
                            <m:sSubSupPr>
                              <m:ctrlPr>
                                <a:rPr lang="ru-RU" sz="2400" i="1">
                                  <a:solidFill>
                                    <a:srgbClr val="000000"/>
                                  </a:solidFill>
                                  <a:latin typeface="Cambria Math" panose="02040503050406030204" pitchFamily="18" charset="0"/>
                                </a:rPr>
                              </m:ctrlPr>
                            </m:sSubSup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1">
                                  <a:solidFill>
                                    <a:srgbClr val="000000"/>
                                  </a:solidFill>
                                  <a:latin typeface="Cambria Math" panose="02040503050406030204" pitchFamily="18" charset="0"/>
                                </a:rPr>
                                <m:t>2</m:t>
                              </m:r>
                            </m:sub>
                            <m:sup>
                              <m:r>
                                <a:rPr lang="ru-RU" sz="2400" i="1">
                                  <a:solidFill>
                                    <a:srgbClr val="000000"/>
                                  </a:solidFill>
                                  <a:latin typeface="Cambria Math" panose="02040503050406030204" pitchFamily="18" charset="0"/>
                                </a:rPr>
                                <m:t>2</m:t>
                              </m:r>
                            </m:sup>
                          </m:sSubSup>
                        </m:num>
                        <m:den>
                          <m:f>
                            <m:fPr>
                              <m:type m:val="lin"/>
                              <m:ctrlPr>
                                <a:rPr lang="ru-RU" sz="2400" i="1">
                                  <a:solidFill>
                                    <a:srgbClr val="000000"/>
                                  </a:solidFill>
                                  <a:latin typeface="Cambria Math" panose="02040503050406030204" pitchFamily="18" charset="0"/>
                                </a:rPr>
                              </m:ctrlPr>
                            </m:fPr>
                            <m:num>
                              <m:sSubSup>
                                <m:sSubSupPr>
                                  <m:ctrlPr>
                                    <a:rPr lang="ru-RU" sz="2400" i="1">
                                      <a:solidFill>
                                        <a:srgbClr val="000000"/>
                                      </a:solidFill>
                                      <a:latin typeface="Cambria Math" panose="02040503050406030204" pitchFamily="18" charset="0"/>
                                    </a:rPr>
                                  </m:ctrlPr>
                                </m:sSubSupPr>
                                <m:e>
                                  <m:r>
                                    <a:rPr lang="ru-RU" sz="2400" i="1">
                                      <a:solidFill>
                                        <a:srgbClr val="000000"/>
                                      </a:solidFill>
                                      <a:latin typeface="Cambria Math" panose="02040503050406030204" pitchFamily="18" charset="0"/>
                                    </a:rPr>
                                    <m:t>𝑠</m:t>
                                  </m:r>
                                </m:e>
                                <m:sub>
                                  <m:r>
                                    <a:rPr lang="ru-RU" sz="2400" i="1">
                                      <a:solidFill>
                                        <a:srgbClr val="000000"/>
                                      </a:solidFill>
                                      <a:latin typeface="Cambria Math" panose="02040503050406030204" pitchFamily="18" charset="0"/>
                                    </a:rPr>
                                    <m:t>𝑢</m:t>
                                  </m:r>
                                </m:sub>
                                <m:sup>
                                  <m:r>
                                    <a:rPr lang="ru-RU" sz="2400" i="1">
                                      <a:solidFill>
                                        <a:srgbClr val="000000"/>
                                      </a:solidFill>
                                      <a:latin typeface="Cambria Math" panose="02040503050406030204" pitchFamily="18" charset="0"/>
                                    </a:rPr>
                                    <m:t>2</m:t>
                                  </m:r>
                                </m:sup>
                              </m:sSubSup>
                            </m:num>
                            <m:den>
                              <m:nary>
                                <m:naryPr>
                                  <m:chr m:val="∑"/>
                                  <m:subHide m:val="on"/>
                                  <m:supHide m:val="on"/>
                                  <m:ctrlPr>
                                    <a:rPr lang="ru-RU" sz="2400" i="1">
                                      <a:solidFill>
                                        <a:srgbClr val="000000"/>
                                      </a:solidFill>
                                      <a:latin typeface="Cambria Math" panose="02040503050406030204" pitchFamily="18" charset="0"/>
                                    </a:rPr>
                                  </m:ctrlPr>
                                </m:naryPr>
                                <m:sub/>
                                <m:sup/>
                                <m:e>
                                  <m:sSup>
                                    <m:sSupPr>
                                      <m:ctrlPr>
                                        <a:rPr lang="ru-RU" sz="2400" i="1">
                                          <a:solidFill>
                                            <a:srgbClr val="000000"/>
                                          </a:solidFill>
                                          <a:latin typeface="Cambria Math" panose="02040503050406030204" pitchFamily="18" charset="0"/>
                                        </a:rPr>
                                      </m:ctrlPr>
                                    </m:sSupPr>
                                    <m:e>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e>
                                      </m:d>
                                    </m:e>
                                    <m:sup>
                                      <m:r>
                                        <a:rPr lang="ru-RU" sz="2400" i="1">
                                          <a:solidFill>
                                            <a:srgbClr val="000000"/>
                                          </a:solidFill>
                                          <a:latin typeface="Cambria Math" panose="02040503050406030204" pitchFamily="18" charset="0"/>
                                        </a:rPr>
                                        <m:t>2</m:t>
                                      </m:r>
                                    </m:sup>
                                  </m:sSup>
                                </m:e>
                              </m:nary>
                            </m:den>
                          </m:f>
                        </m:den>
                      </m:f>
                      <m:r>
                        <a:rPr lang="ru-RU" sz="2400" i="1">
                          <a:solidFill>
                            <a:srgbClr val="000000"/>
                          </a:solidFill>
                          <a:latin typeface="Cambria Math" panose="02040503050406030204" pitchFamily="18" charset="0"/>
                        </a:rPr>
                        <m:t>=</m:t>
                      </m:r>
                      <m:f>
                        <m:fPr>
                          <m:ctrlPr>
                            <a:rPr lang="ru-RU" sz="2400" i="1">
                              <a:solidFill>
                                <a:srgbClr val="000000"/>
                              </a:solidFill>
                              <a:latin typeface="Cambria Math" panose="02040503050406030204" pitchFamily="18" charset="0"/>
                            </a:rPr>
                          </m:ctrlPr>
                        </m:fPr>
                        <m:num>
                          <m:sSubSup>
                            <m:sSubSupPr>
                              <m:ctrlPr>
                                <a:rPr lang="ru-RU" sz="2400" i="1">
                                  <a:solidFill>
                                    <a:srgbClr val="000000"/>
                                  </a:solidFill>
                                  <a:latin typeface="Cambria Math" panose="02040503050406030204" pitchFamily="18" charset="0"/>
                                </a:rPr>
                              </m:ctrlPr>
                            </m:sSubSup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1">
                                  <a:solidFill>
                                    <a:srgbClr val="000000"/>
                                  </a:solidFill>
                                  <a:latin typeface="Cambria Math" panose="02040503050406030204" pitchFamily="18" charset="0"/>
                                </a:rPr>
                                <m:t>2</m:t>
                              </m:r>
                            </m:sub>
                            <m:sup>
                              <m:r>
                                <a:rPr lang="ru-RU" sz="2400" i="1">
                                  <a:solidFill>
                                    <a:srgbClr val="000000"/>
                                  </a:solidFill>
                                  <a:latin typeface="Cambria Math" panose="02040503050406030204" pitchFamily="18" charset="0"/>
                                </a:rPr>
                                <m:t>2</m:t>
                              </m:r>
                            </m:sup>
                          </m:sSubSup>
                        </m:num>
                        <m:den>
                          <m:sSup>
                            <m:sSupPr>
                              <m:ctrlPr>
                                <a:rPr lang="ru-RU" sz="2400" i="1">
                                  <a:solidFill>
                                    <a:srgbClr val="000000"/>
                                  </a:solidFill>
                                  <a:latin typeface="Cambria Math" panose="02040503050406030204" pitchFamily="18" charset="0"/>
                                </a:rPr>
                              </m:ctrlPr>
                            </m:sSupPr>
                            <m:e>
                              <m:d>
                                <m:dPr>
                                  <m:ctrlPr>
                                    <a:rPr lang="ru-RU" sz="2400" i="1">
                                      <a:solidFill>
                                        <a:srgbClr val="000000"/>
                                      </a:solidFill>
                                      <a:latin typeface="Cambria Math" panose="02040503050406030204" pitchFamily="18" charset="0"/>
                                    </a:rPr>
                                  </m:ctrlPr>
                                </m:dPr>
                                <m:e>
                                  <m:r>
                                    <a:rPr lang="ru-RU" sz="2400" i="1">
                                      <a:solidFill>
                                        <a:srgbClr val="000000"/>
                                      </a:solidFill>
                                      <a:latin typeface="Cambria Math" panose="02040503050406030204" pitchFamily="18" charset="0"/>
                                    </a:rPr>
                                    <m:t>𝑠</m:t>
                                  </m:r>
                                  <m:r>
                                    <a:rPr lang="ru-RU" sz="2400" i="1">
                                      <a:solidFill>
                                        <a:srgbClr val="000000"/>
                                      </a:solidFill>
                                      <a:latin typeface="Cambria Math" panose="02040503050406030204" pitchFamily="18" charset="0"/>
                                    </a:rPr>
                                    <m:t>.</m:t>
                                  </m:r>
                                  <m:r>
                                    <a:rPr lang="ru-RU" sz="2400" i="1">
                                      <a:solidFill>
                                        <a:srgbClr val="000000"/>
                                      </a:solidFill>
                                      <a:latin typeface="Cambria Math" panose="02040503050406030204" pitchFamily="18" charset="0"/>
                                    </a:rPr>
                                    <m:t>𝑒</m:t>
                                  </m:r>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1">
                                          <a:solidFill>
                                            <a:srgbClr val="000000"/>
                                          </a:solidFill>
                                          <a:latin typeface="Cambria Math" panose="02040503050406030204" pitchFamily="18" charset="0"/>
                                        </a:rPr>
                                        <m:t>2</m:t>
                                      </m:r>
                                    </m:sub>
                                  </m:sSub>
                                  <m:r>
                                    <a:rPr lang="ru-RU" sz="2400" i="1">
                                      <a:solidFill>
                                        <a:srgbClr val="000000"/>
                                      </a:solidFill>
                                      <a:latin typeface="Cambria Math" panose="02040503050406030204" pitchFamily="18" charset="0"/>
                                    </a:rPr>
                                    <m:t>)</m:t>
                                  </m:r>
                                </m:e>
                              </m:d>
                            </m:e>
                            <m:sup>
                              <m:r>
                                <a:rPr lang="ru-RU" sz="2400" i="1">
                                  <a:solidFill>
                                    <a:srgbClr val="000000"/>
                                  </a:solidFill>
                                  <a:latin typeface="Cambria Math" panose="02040503050406030204" pitchFamily="18" charset="0"/>
                                </a:rPr>
                                <m:t>2</m:t>
                              </m:r>
                            </m:sup>
                          </m:sSup>
                        </m:den>
                      </m:f>
                      <m:r>
                        <a:rPr lang="ru-RU" sz="2400" i="1">
                          <a:solidFill>
                            <a:srgbClr val="000000"/>
                          </a:solidFill>
                          <a:latin typeface="Cambria Math" panose="02040503050406030204" pitchFamily="18" charset="0"/>
                        </a:rPr>
                        <m:t>=</m:t>
                      </m:r>
                      <m:sSup>
                        <m:sSupPr>
                          <m:ctrlPr>
                            <a:rPr lang="ru-RU" sz="2400" i="1">
                              <a:solidFill>
                                <a:srgbClr val="000000"/>
                              </a:solidFill>
                              <a:latin typeface="Cambria Math" panose="02040503050406030204" pitchFamily="18" charset="0"/>
                            </a:rPr>
                          </m:ctrlPr>
                        </m:sSupPr>
                        <m:e>
                          <m:r>
                            <a:rPr lang="ru-RU" sz="2400" i="1">
                              <a:solidFill>
                                <a:srgbClr val="000000"/>
                              </a:solidFill>
                              <a:latin typeface="Cambria Math" panose="02040503050406030204" pitchFamily="18" charset="0"/>
                            </a:rPr>
                            <m:t>𝑡</m:t>
                          </m:r>
                        </m:e>
                        <m:sup>
                          <m:r>
                            <a:rPr lang="ru-RU" sz="2400" i="1">
                              <a:solidFill>
                                <a:srgbClr val="000000"/>
                              </a:solidFill>
                              <a:latin typeface="Cambria Math" panose="02040503050406030204" pitchFamily="18" charset="0"/>
                            </a:rPr>
                            <m:t>2</m:t>
                          </m:r>
                        </m:sup>
                      </m:sSup>
                    </m:oMath>
                  </m:oMathPara>
                </a14:m>
                <a:endParaRPr lang="ru-RU" sz="2400" dirty="0"/>
              </a:p>
            </p:txBody>
          </p:sp>
        </mc:Choice>
        <mc:Fallback xmlns="">
          <p:sp>
            <p:nvSpPr>
              <p:cNvPr id="18442" name="Object 11">
                <a:extLst>
                  <a:ext uri="{FF2B5EF4-FFF2-40B4-BE49-F238E27FC236}">
                    <a16:creationId xmlns:a16="http://schemas.microsoft.com/office/drawing/2014/main" id="{C8D722CB-12FF-4DAA-B460-7AEE315800ED}"/>
                  </a:ext>
                </a:extLst>
              </p:cNvPr>
              <p:cNvSpPr txBox="1">
                <a:spLocks noRot="1" noChangeAspect="1" noMove="1" noResize="1" noEditPoints="1" noAdjustHandles="1" noChangeArrowheads="1" noChangeShapeType="1" noTextEdit="1"/>
              </p:cNvSpPr>
              <p:nvPr/>
            </p:nvSpPr>
            <p:spPr bwMode="auto">
              <a:xfrm>
                <a:off x="1127448" y="2384715"/>
                <a:ext cx="9001248" cy="2860675"/>
              </a:xfrm>
              <a:prstGeom prst="rect">
                <a:avLst/>
              </a:prstGeom>
              <a:blipFill>
                <a:blip r:embed="rId2"/>
                <a:stretch>
                  <a:fillRect b="-2345"/>
                </a:stretch>
              </a:blipFill>
              <a:ln>
                <a:noFill/>
              </a:ln>
            </p:spPr>
            <p:txBody>
              <a:bodyPr/>
              <a:lstStyle/>
              <a:p>
                <a:r>
                  <a:rPr lang="ru-RU">
                    <a:noFill/>
                  </a:rPr>
                  <a:t> </a:t>
                </a:r>
              </a:p>
            </p:txBody>
          </p:sp>
        </mc:Fallback>
      </mc:AlternateContent>
      <p:sp>
        <p:nvSpPr>
          <p:cNvPr id="16" name="Rectangle 15">
            <a:extLst>
              <a:ext uri="{FF2B5EF4-FFF2-40B4-BE49-F238E27FC236}">
                <a16:creationId xmlns:a16="http://schemas.microsoft.com/office/drawing/2014/main" id="{E713B167-D0E3-4AC4-934D-FEE93F9CC0C2}"/>
              </a:ext>
            </a:extLst>
          </p:cNvPr>
          <p:cNvSpPr>
            <a:spLocks noChangeArrowheads="1"/>
          </p:cNvSpPr>
          <p:nvPr/>
        </p:nvSpPr>
        <p:spPr bwMode="auto">
          <a:xfrm>
            <a:off x="1524000" y="532200"/>
            <a:ext cx="9144000" cy="477451"/>
          </a:xfrm>
          <a:prstGeom prst="rect">
            <a:avLst/>
          </a:prstGeom>
          <a:solidFill>
            <a:srgbClr val="F5F5F5"/>
          </a:solidFill>
          <a:ln>
            <a:noFill/>
          </a:ln>
          <a:effectLst>
            <a:innerShdw blurRad="76200">
              <a:prstClr val="black"/>
            </a:innerShdw>
          </a:effectLst>
        </p:spPr>
        <p:txBody>
          <a:bodyPr wrap="none" anchor="ctr"/>
          <a:lstStyle/>
          <a:p>
            <a:pPr eaLnBrk="0" hangingPunct="0">
              <a:defRPr/>
            </a:pPr>
            <a:endParaRPr lang="en-GB" sz="1400">
              <a:latin typeface="Arial" charset="0"/>
            </a:endParaRPr>
          </a:p>
        </p:txBody>
      </p:sp>
      <p:sp>
        <p:nvSpPr>
          <p:cNvPr id="18446" name="TextBox 18">
            <a:extLst>
              <a:ext uri="{FF2B5EF4-FFF2-40B4-BE49-F238E27FC236}">
                <a16:creationId xmlns:a16="http://schemas.microsoft.com/office/drawing/2014/main" id="{895F0D60-8CE4-4E8C-BEF9-0E9BBC7177A1}"/>
              </a:ext>
            </a:extLst>
          </p:cNvPr>
          <p:cNvSpPr txBox="1">
            <a:spLocks noChangeArrowheads="1"/>
          </p:cNvSpPr>
          <p:nvPr/>
        </p:nvSpPr>
        <p:spPr bwMode="auto">
          <a:xfrm>
            <a:off x="2133600" y="573088"/>
            <a:ext cx="7562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ru-RU" sz="1800" b="1"/>
              <a:t>Demonstration that </a:t>
            </a:r>
            <a:r>
              <a:rPr lang="en-GB" altLang="ru-RU" sz="1800" b="1" i="1"/>
              <a:t>F</a:t>
            </a:r>
            <a:r>
              <a:rPr lang="en-GB" altLang="ru-RU" sz="1800" b="1"/>
              <a:t> = </a:t>
            </a:r>
            <a:r>
              <a:rPr lang="en-GB" altLang="ru-RU" sz="1800" b="1" i="1"/>
              <a:t>t </a:t>
            </a:r>
            <a:r>
              <a:rPr lang="en-GB" altLang="ru-RU" sz="1800" b="1" baseline="30000"/>
              <a:t>2 </a:t>
            </a:r>
            <a:r>
              <a:rPr lang="en-GB" altLang="ru-RU" sz="1800" b="1"/>
              <a:t>IN THE SLR MODEL</a:t>
            </a:r>
          </a:p>
        </p:txBody>
      </p:sp>
      <mc:AlternateContent xmlns:mc="http://schemas.openxmlformats.org/markup-compatibility/2006" xmlns:a14="http://schemas.microsoft.com/office/drawing/2010/main">
        <mc:Choice Requires="a14">
          <p:sp>
            <p:nvSpPr>
              <p:cNvPr id="18447" name="Object 16">
                <a:extLst>
                  <a:ext uri="{FF2B5EF4-FFF2-40B4-BE49-F238E27FC236}">
                    <a16:creationId xmlns:a16="http://schemas.microsoft.com/office/drawing/2014/main" id="{6CDC07BD-F063-4611-BCEF-650CCAF84508}"/>
                  </a:ext>
                </a:extLst>
              </p:cNvPr>
              <p:cNvSpPr txBox="1"/>
              <p:nvPr/>
            </p:nvSpPr>
            <p:spPr bwMode="auto">
              <a:xfrm>
                <a:off x="1524000" y="1049339"/>
                <a:ext cx="9396536" cy="1303337"/>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ru-RU" sz="2400" i="1" smtClean="0">
                          <a:solidFill>
                            <a:srgbClr val="000000"/>
                          </a:solidFill>
                          <a:latin typeface="Cambria Math" panose="02040503050406030204" pitchFamily="18" charset="0"/>
                        </a:rPr>
                        <m:t>𝐹</m:t>
                      </m:r>
                      <m:r>
                        <a:rPr lang="ru-RU" sz="2400" i="1" smtClean="0">
                          <a:solidFill>
                            <a:srgbClr val="000000"/>
                          </a:solidFill>
                          <a:latin typeface="Cambria Math" panose="02040503050406030204" pitchFamily="18" charset="0"/>
                        </a:rPr>
                        <m:t>(</m:t>
                      </m:r>
                      <m:r>
                        <a:rPr lang="ru-RU" sz="2400" i="1" smtClean="0">
                          <a:solidFill>
                            <a:srgbClr val="000000"/>
                          </a:solidFill>
                          <a:latin typeface="Cambria Math" panose="02040503050406030204" pitchFamily="18" charset="0"/>
                        </a:rPr>
                        <m:t>𝑘</m:t>
                      </m:r>
                      <m:r>
                        <a:rPr lang="ru-RU" sz="2400" i="1" smtClean="0">
                          <a:solidFill>
                            <a:srgbClr val="000000"/>
                          </a:solidFill>
                          <a:latin typeface="Cambria Math" panose="02040503050406030204" pitchFamily="18" charset="0"/>
                        </a:rPr>
                        <m:t>−1,</m:t>
                      </m:r>
                      <m:r>
                        <a:rPr lang="ru-RU" sz="2400" i="1" smtClean="0">
                          <a:solidFill>
                            <a:srgbClr val="000000"/>
                          </a:solidFill>
                          <a:latin typeface="Cambria Math" panose="02040503050406030204" pitchFamily="18" charset="0"/>
                        </a:rPr>
                        <m:t>𝑛</m:t>
                      </m:r>
                      <m:r>
                        <a:rPr lang="ru-RU" sz="2400" i="1" smtClean="0">
                          <a:solidFill>
                            <a:srgbClr val="000000"/>
                          </a:solidFill>
                          <a:latin typeface="Cambria Math" panose="02040503050406030204" pitchFamily="18" charset="0"/>
                        </a:rPr>
                        <m:t>−</m:t>
                      </m:r>
                      <m:r>
                        <a:rPr lang="ru-RU" sz="2400" i="1" smtClean="0">
                          <a:solidFill>
                            <a:srgbClr val="000000"/>
                          </a:solidFill>
                          <a:latin typeface="Cambria Math" panose="02040503050406030204" pitchFamily="18" charset="0"/>
                        </a:rPr>
                        <m:t>𝑘</m:t>
                      </m:r>
                      <m:r>
                        <a:rPr lang="ru-RU" sz="2400" i="1" smtClean="0">
                          <a:solidFill>
                            <a:srgbClr val="000000"/>
                          </a:solidFill>
                          <a:latin typeface="Cambria Math" panose="02040503050406030204" pitchFamily="18" charset="0"/>
                        </a:rPr>
                        <m:t>)=</m:t>
                      </m:r>
                      <m:f>
                        <m:fPr>
                          <m:ctrlPr>
                            <a:rPr lang="ru-RU" sz="2400" i="1">
                              <a:solidFill>
                                <a:srgbClr val="000000"/>
                              </a:solidFill>
                              <a:latin typeface="Cambria Math" panose="02040503050406030204" pitchFamily="18" charset="0"/>
                            </a:rPr>
                          </m:ctrlPr>
                        </m:fPr>
                        <m:num>
                          <m:r>
                            <a:rPr lang="ru-RU" sz="2400" i="1">
                              <a:solidFill>
                                <a:srgbClr val="000000"/>
                              </a:solidFill>
                              <a:latin typeface="Cambria Math" panose="02040503050406030204" pitchFamily="18" charset="0"/>
                            </a:rPr>
                            <m:t>𝑆𝑆</m:t>
                          </m:r>
                          <m:r>
                            <a:rPr lang="en-US" sz="2400" b="0" i="1" smtClean="0">
                              <a:solidFill>
                                <a:srgbClr val="000000"/>
                              </a:solidFill>
                              <a:latin typeface="Cambria Math" panose="02040503050406030204" pitchFamily="18" charset="0"/>
                            </a:rPr>
                            <m:t>𝐸</m:t>
                          </m:r>
                          <m:r>
                            <a:rPr lang="ru-RU" sz="2400" i="1">
                              <a:solidFill>
                                <a:srgbClr val="000000"/>
                              </a:solidFill>
                              <a:latin typeface="Cambria Math" panose="02040503050406030204" pitchFamily="18" charset="0"/>
                            </a:rPr>
                            <m:t>/(</m:t>
                          </m:r>
                          <m:r>
                            <a:rPr lang="ru-RU" sz="2400" i="1">
                              <a:solidFill>
                                <a:srgbClr val="000000"/>
                              </a:solidFill>
                              <a:latin typeface="Cambria Math" panose="02040503050406030204" pitchFamily="18" charset="0"/>
                            </a:rPr>
                            <m:t>𝑘</m:t>
                          </m:r>
                          <m:r>
                            <a:rPr lang="ru-RU" sz="2400" i="1">
                              <a:solidFill>
                                <a:srgbClr val="000000"/>
                              </a:solidFill>
                              <a:latin typeface="Cambria Math" panose="02040503050406030204" pitchFamily="18" charset="0"/>
                            </a:rPr>
                            <m:t>−1)</m:t>
                          </m:r>
                        </m:num>
                        <m:den>
                          <m:r>
                            <a:rPr lang="ru-RU" sz="2400" i="1">
                              <a:solidFill>
                                <a:srgbClr val="000000"/>
                              </a:solidFill>
                              <a:latin typeface="Cambria Math" panose="02040503050406030204" pitchFamily="18" charset="0"/>
                            </a:rPr>
                            <m:t>𝑆𝑆</m:t>
                          </m:r>
                          <m:r>
                            <a:rPr lang="en-US" sz="2400" b="0" i="1" smtClean="0">
                              <a:solidFill>
                                <a:srgbClr val="000000"/>
                              </a:solidFill>
                              <a:latin typeface="Cambria Math" panose="02040503050406030204" pitchFamily="18" charset="0"/>
                            </a:rPr>
                            <m:t>𝑅</m:t>
                          </m:r>
                          <m:r>
                            <a:rPr lang="ru-RU" sz="2400" i="1">
                              <a:solidFill>
                                <a:srgbClr val="000000"/>
                              </a:solidFill>
                              <a:latin typeface="Cambria Math" panose="02040503050406030204" pitchFamily="18" charset="0"/>
                            </a:rPr>
                            <m:t>/(</m:t>
                          </m:r>
                          <m:r>
                            <a:rPr lang="ru-RU" sz="2400" i="1">
                              <a:solidFill>
                                <a:srgbClr val="000000"/>
                              </a:solidFill>
                              <a:latin typeface="Cambria Math" panose="02040503050406030204" pitchFamily="18" charset="0"/>
                            </a:rPr>
                            <m:t>𝑛</m:t>
                          </m:r>
                          <m:r>
                            <a:rPr lang="ru-RU" sz="2400" i="1">
                              <a:solidFill>
                                <a:srgbClr val="000000"/>
                              </a:solidFill>
                              <a:latin typeface="Cambria Math" panose="02040503050406030204" pitchFamily="18" charset="0"/>
                            </a:rPr>
                            <m:t>−</m:t>
                          </m:r>
                          <m:r>
                            <a:rPr lang="ru-RU" sz="2400" i="1">
                              <a:solidFill>
                                <a:srgbClr val="000000"/>
                              </a:solidFill>
                              <a:latin typeface="Cambria Math" panose="02040503050406030204" pitchFamily="18" charset="0"/>
                            </a:rPr>
                            <m:t>𝑘</m:t>
                          </m:r>
                          <m:r>
                            <a:rPr lang="ru-RU" sz="2400" i="1">
                              <a:solidFill>
                                <a:srgbClr val="000000"/>
                              </a:solidFill>
                              <a:latin typeface="Cambria Math" panose="02040503050406030204" pitchFamily="18" charset="0"/>
                            </a:rPr>
                            <m:t>)</m:t>
                          </m:r>
                        </m:den>
                      </m:f>
                      <m:r>
                        <a:rPr lang="ru-RU" sz="2400" i="1">
                          <a:solidFill>
                            <a:srgbClr val="000000"/>
                          </a:solidFill>
                          <a:latin typeface="Cambria Math" panose="02040503050406030204" pitchFamily="18" charset="0"/>
                        </a:rPr>
                        <m:t>=</m:t>
                      </m:r>
                      <m:f>
                        <m:fPr>
                          <m:ctrlPr>
                            <a:rPr lang="ru-RU" sz="2400" i="1">
                              <a:solidFill>
                                <a:srgbClr val="000000"/>
                              </a:solidFill>
                              <a:latin typeface="Cambria Math" panose="02040503050406030204" pitchFamily="18" charset="0"/>
                            </a:rPr>
                          </m:ctrlPr>
                        </m:fPr>
                        <m:num>
                          <m:f>
                            <m:fPr>
                              <m:type m:val="lin"/>
                              <m:ctrlPr>
                                <a:rPr lang="ru-RU" sz="2400" i="1">
                                  <a:solidFill>
                                    <a:srgbClr val="000000"/>
                                  </a:solidFill>
                                  <a:latin typeface="Cambria Math" panose="02040503050406030204" pitchFamily="18" charset="0"/>
                                </a:rPr>
                              </m:ctrlPr>
                            </m:fPr>
                            <m:num>
                              <m:f>
                                <m:fPr>
                                  <m:ctrlPr>
                                    <a:rPr lang="ru-RU" sz="2400" i="1">
                                      <a:solidFill>
                                        <a:srgbClr val="000000"/>
                                      </a:solidFill>
                                      <a:latin typeface="Cambria Math" panose="02040503050406030204" pitchFamily="18" charset="0"/>
                                    </a:rPr>
                                  </m:ctrlPr>
                                </m:fPr>
                                <m:num>
                                  <m:r>
                                    <a:rPr lang="ru-RU" sz="2400" i="1">
                                      <a:solidFill>
                                        <a:srgbClr val="000000"/>
                                      </a:solidFill>
                                      <a:latin typeface="Cambria Math" panose="02040503050406030204" pitchFamily="18" charset="0"/>
                                    </a:rPr>
                                    <m:t>𝑆𝑆</m:t>
                                  </m:r>
                                  <m:r>
                                    <a:rPr lang="en-US" sz="2400" b="0" i="1" smtClean="0">
                                      <a:solidFill>
                                        <a:srgbClr val="000000"/>
                                      </a:solidFill>
                                      <a:latin typeface="Cambria Math" panose="02040503050406030204" pitchFamily="18" charset="0"/>
                                    </a:rPr>
                                    <m:t>𝐸</m:t>
                                  </m:r>
                                </m:num>
                                <m:den>
                                  <m:r>
                                    <a:rPr lang="ru-RU" sz="2400" i="1">
                                      <a:solidFill>
                                        <a:srgbClr val="000000"/>
                                      </a:solidFill>
                                      <a:latin typeface="Cambria Math" panose="02040503050406030204" pitchFamily="18" charset="0"/>
                                    </a:rPr>
                                    <m:t>𝑆𝑆</m:t>
                                  </m:r>
                                  <m:r>
                                    <a:rPr lang="en-US" sz="2400" b="0" i="1" smtClean="0">
                                      <a:solidFill>
                                        <a:srgbClr val="000000"/>
                                      </a:solidFill>
                                      <a:latin typeface="Cambria Math" panose="02040503050406030204" pitchFamily="18" charset="0"/>
                                    </a:rPr>
                                    <m:t>𝑇</m:t>
                                  </m:r>
                                </m:den>
                              </m:f>
                            </m:num>
                            <m:den>
                              <m:r>
                                <a:rPr lang="ru-RU" sz="2400" i="1">
                                  <a:solidFill>
                                    <a:srgbClr val="000000"/>
                                  </a:solidFill>
                                  <a:latin typeface="Cambria Math" panose="02040503050406030204" pitchFamily="18" charset="0"/>
                                </a:rPr>
                                <m:t>(</m:t>
                              </m:r>
                              <m:r>
                                <a:rPr lang="ru-RU" sz="2400" i="1">
                                  <a:solidFill>
                                    <a:srgbClr val="000000"/>
                                  </a:solidFill>
                                  <a:latin typeface="Cambria Math" panose="02040503050406030204" pitchFamily="18" charset="0"/>
                                </a:rPr>
                                <m:t>𝑘</m:t>
                              </m:r>
                              <m:r>
                                <a:rPr lang="ru-RU" sz="2400" i="1">
                                  <a:solidFill>
                                    <a:srgbClr val="000000"/>
                                  </a:solidFill>
                                  <a:latin typeface="Cambria Math" panose="02040503050406030204" pitchFamily="18" charset="0"/>
                                </a:rPr>
                                <m:t>−1)</m:t>
                              </m:r>
                            </m:den>
                          </m:f>
                        </m:num>
                        <m:den>
                          <m:f>
                            <m:fPr>
                              <m:type m:val="lin"/>
                              <m:ctrlPr>
                                <a:rPr lang="ru-RU" sz="2400" i="1">
                                  <a:solidFill>
                                    <a:srgbClr val="000000"/>
                                  </a:solidFill>
                                  <a:latin typeface="Cambria Math" panose="02040503050406030204" pitchFamily="18" charset="0"/>
                                </a:rPr>
                              </m:ctrlPr>
                            </m:fPr>
                            <m:num>
                              <m:f>
                                <m:fPr>
                                  <m:ctrlPr>
                                    <a:rPr lang="ru-RU" sz="2400" i="1">
                                      <a:solidFill>
                                        <a:srgbClr val="000000"/>
                                      </a:solidFill>
                                      <a:latin typeface="Cambria Math" panose="02040503050406030204" pitchFamily="18" charset="0"/>
                                    </a:rPr>
                                  </m:ctrlPr>
                                </m:fPr>
                                <m:num>
                                  <m:r>
                                    <a:rPr lang="ru-RU" sz="2400" i="1">
                                      <a:solidFill>
                                        <a:srgbClr val="000000"/>
                                      </a:solidFill>
                                      <a:latin typeface="Cambria Math" panose="02040503050406030204" pitchFamily="18" charset="0"/>
                                    </a:rPr>
                                    <m:t>𝑆𝑆</m:t>
                                  </m:r>
                                  <m:r>
                                    <a:rPr lang="en-US" sz="2400" b="0" i="1" smtClean="0">
                                      <a:solidFill>
                                        <a:srgbClr val="000000"/>
                                      </a:solidFill>
                                      <a:latin typeface="Cambria Math" panose="02040503050406030204" pitchFamily="18" charset="0"/>
                                    </a:rPr>
                                    <m:t>𝑅</m:t>
                                  </m:r>
                                </m:num>
                                <m:den>
                                  <m:r>
                                    <a:rPr lang="ru-RU" sz="2400" i="1">
                                      <a:solidFill>
                                        <a:srgbClr val="000000"/>
                                      </a:solidFill>
                                      <a:latin typeface="Cambria Math" panose="02040503050406030204" pitchFamily="18" charset="0"/>
                                    </a:rPr>
                                    <m:t>𝑆𝑆</m:t>
                                  </m:r>
                                  <m:r>
                                    <a:rPr lang="en-US" sz="2400" b="0" i="1" smtClean="0">
                                      <a:solidFill>
                                        <a:srgbClr val="000000"/>
                                      </a:solidFill>
                                      <a:latin typeface="Cambria Math" panose="02040503050406030204" pitchFamily="18" charset="0"/>
                                    </a:rPr>
                                    <m:t>𝑇</m:t>
                                  </m:r>
                                </m:den>
                              </m:f>
                            </m:num>
                            <m:den>
                              <m:r>
                                <a:rPr lang="ru-RU" sz="2400" i="1">
                                  <a:solidFill>
                                    <a:srgbClr val="000000"/>
                                  </a:solidFill>
                                  <a:latin typeface="Cambria Math" panose="02040503050406030204" pitchFamily="18" charset="0"/>
                                </a:rPr>
                                <m:t>(</m:t>
                              </m:r>
                              <m:r>
                                <a:rPr lang="ru-RU" sz="2400" i="1">
                                  <a:solidFill>
                                    <a:srgbClr val="000000"/>
                                  </a:solidFill>
                                  <a:latin typeface="Cambria Math" panose="02040503050406030204" pitchFamily="18" charset="0"/>
                                </a:rPr>
                                <m:t>𝑛</m:t>
                              </m:r>
                              <m:r>
                                <a:rPr lang="ru-RU" sz="2400" i="1">
                                  <a:solidFill>
                                    <a:srgbClr val="000000"/>
                                  </a:solidFill>
                                  <a:latin typeface="Cambria Math" panose="02040503050406030204" pitchFamily="18" charset="0"/>
                                </a:rPr>
                                <m:t>−</m:t>
                              </m:r>
                              <m:r>
                                <a:rPr lang="ru-RU" sz="2400" i="1">
                                  <a:solidFill>
                                    <a:srgbClr val="000000"/>
                                  </a:solidFill>
                                  <a:latin typeface="Cambria Math" panose="02040503050406030204" pitchFamily="18" charset="0"/>
                                </a:rPr>
                                <m:t>𝑘</m:t>
                              </m:r>
                              <m:r>
                                <a:rPr lang="ru-RU" sz="2400" i="1">
                                  <a:solidFill>
                                    <a:srgbClr val="000000"/>
                                  </a:solidFill>
                                  <a:latin typeface="Cambria Math" panose="02040503050406030204" pitchFamily="18" charset="0"/>
                                </a:rPr>
                                <m:t>)</m:t>
                              </m:r>
                            </m:den>
                          </m:f>
                        </m:den>
                      </m:f>
                      <m:r>
                        <a:rPr lang="ru-RU" sz="2400" i="1">
                          <a:solidFill>
                            <a:srgbClr val="000000"/>
                          </a:solidFill>
                          <a:latin typeface="Cambria Math" panose="02040503050406030204" pitchFamily="18" charset="0"/>
                        </a:rPr>
                        <m:t>=</m:t>
                      </m:r>
                      <m:f>
                        <m:fPr>
                          <m:ctrlPr>
                            <a:rPr lang="ru-RU" sz="2400" i="1">
                              <a:solidFill>
                                <a:srgbClr val="000000"/>
                              </a:solidFill>
                              <a:latin typeface="Cambria Math" panose="02040503050406030204" pitchFamily="18" charset="0"/>
                            </a:rPr>
                          </m:ctrlPr>
                        </m:fPr>
                        <m:num>
                          <m:sSup>
                            <m:sSupPr>
                              <m:ctrlPr>
                                <a:rPr lang="ru-RU" sz="2400" i="1">
                                  <a:solidFill>
                                    <a:srgbClr val="000000"/>
                                  </a:solidFill>
                                  <a:latin typeface="Cambria Math" panose="02040503050406030204" pitchFamily="18" charset="0"/>
                                </a:rPr>
                              </m:ctrlPr>
                            </m:sSupPr>
                            <m:e>
                              <m:r>
                                <a:rPr lang="ru-RU" sz="2400" i="1">
                                  <a:solidFill>
                                    <a:srgbClr val="000000"/>
                                  </a:solidFill>
                                  <a:latin typeface="Cambria Math" panose="02040503050406030204" pitchFamily="18" charset="0"/>
                                </a:rPr>
                                <m:t>𝑅</m:t>
                              </m:r>
                            </m:e>
                            <m:sup>
                              <m:r>
                                <a:rPr lang="ru-RU" sz="2400" i="1">
                                  <a:solidFill>
                                    <a:srgbClr val="000000"/>
                                  </a:solidFill>
                                  <a:latin typeface="Cambria Math" panose="02040503050406030204" pitchFamily="18" charset="0"/>
                                </a:rPr>
                                <m:t>2</m:t>
                              </m:r>
                            </m:sup>
                          </m:sSup>
                          <m:r>
                            <a:rPr lang="ru-RU" sz="2400" i="1">
                              <a:solidFill>
                                <a:srgbClr val="000000"/>
                              </a:solidFill>
                              <a:latin typeface="Cambria Math" panose="02040503050406030204" pitchFamily="18" charset="0"/>
                            </a:rPr>
                            <m:t>/(</m:t>
                          </m:r>
                          <m:r>
                            <a:rPr lang="ru-RU" sz="2400" i="1">
                              <a:solidFill>
                                <a:srgbClr val="000000"/>
                              </a:solidFill>
                              <a:latin typeface="Cambria Math" panose="02040503050406030204" pitchFamily="18" charset="0"/>
                            </a:rPr>
                            <m:t>𝑘</m:t>
                          </m:r>
                          <m:r>
                            <a:rPr lang="ru-RU" sz="2400" i="1">
                              <a:solidFill>
                                <a:srgbClr val="000000"/>
                              </a:solidFill>
                              <a:latin typeface="Cambria Math" panose="02040503050406030204" pitchFamily="18" charset="0"/>
                            </a:rPr>
                            <m:t>−1)</m:t>
                          </m:r>
                        </m:num>
                        <m:den>
                          <m:r>
                            <a:rPr lang="ru-RU" sz="2400" i="1">
                              <a:solidFill>
                                <a:srgbClr val="000000"/>
                              </a:solidFill>
                              <a:latin typeface="Cambria Math" panose="02040503050406030204" pitchFamily="18" charset="0"/>
                            </a:rPr>
                            <m:t>(1−</m:t>
                          </m:r>
                          <m:sSup>
                            <m:sSupPr>
                              <m:ctrlPr>
                                <a:rPr lang="ru-RU" sz="2400" i="1">
                                  <a:solidFill>
                                    <a:srgbClr val="000000"/>
                                  </a:solidFill>
                                  <a:latin typeface="Cambria Math" panose="02040503050406030204" pitchFamily="18" charset="0"/>
                                </a:rPr>
                              </m:ctrlPr>
                            </m:sSupPr>
                            <m:e>
                              <m:r>
                                <a:rPr lang="ru-RU" sz="2400" i="1">
                                  <a:solidFill>
                                    <a:srgbClr val="000000"/>
                                  </a:solidFill>
                                  <a:latin typeface="Cambria Math" panose="02040503050406030204" pitchFamily="18" charset="0"/>
                                </a:rPr>
                                <m:t>𝑅</m:t>
                              </m:r>
                            </m:e>
                            <m:sup>
                              <m:r>
                                <a:rPr lang="ru-RU" sz="2400" i="1">
                                  <a:solidFill>
                                    <a:srgbClr val="000000"/>
                                  </a:solidFill>
                                  <a:latin typeface="Cambria Math" panose="02040503050406030204" pitchFamily="18" charset="0"/>
                                </a:rPr>
                                <m:t>2</m:t>
                              </m:r>
                            </m:sup>
                          </m:sSup>
                          <m:r>
                            <a:rPr lang="ru-RU" sz="2400" i="1">
                              <a:solidFill>
                                <a:srgbClr val="000000"/>
                              </a:solidFill>
                              <a:latin typeface="Cambria Math" panose="02040503050406030204" pitchFamily="18" charset="0"/>
                            </a:rPr>
                            <m:t>)/(</m:t>
                          </m:r>
                          <m:r>
                            <a:rPr lang="ru-RU" sz="2400" i="1">
                              <a:solidFill>
                                <a:srgbClr val="000000"/>
                              </a:solidFill>
                              <a:latin typeface="Cambria Math" panose="02040503050406030204" pitchFamily="18" charset="0"/>
                            </a:rPr>
                            <m:t>𝑛</m:t>
                          </m:r>
                          <m:r>
                            <a:rPr lang="ru-RU" sz="2400" i="1">
                              <a:solidFill>
                                <a:srgbClr val="000000"/>
                              </a:solidFill>
                              <a:latin typeface="Cambria Math" panose="02040503050406030204" pitchFamily="18" charset="0"/>
                            </a:rPr>
                            <m:t>−</m:t>
                          </m:r>
                          <m:r>
                            <a:rPr lang="ru-RU" sz="2400" i="1">
                              <a:solidFill>
                                <a:srgbClr val="000000"/>
                              </a:solidFill>
                              <a:latin typeface="Cambria Math" panose="02040503050406030204" pitchFamily="18" charset="0"/>
                            </a:rPr>
                            <m:t>𝑘</m:t>
                          </m:r>
                          <m:r>
                            <a:rPr lang="ru-RU" sz="2400" i="1">
                              <a:solidFill>
                                <a:srgbClr val="000000"/>
                              </a:solidFill>
                              <a:latin typeface="Cambria Math" panose="02040503050406030204" pitchFamily="18" charset="0"/>
                            </a:rPr>
                            <m:t>)</m:t>
                          </m:r>
                        </m:den>
                      </m:f>
                    </m:oMath>
                  </m:oMathPara>
                </a14:m>
                <a:endParaRPr lang="ru-RU" sz="2400" dirty="0"/>
              </a:p>
            </p:txBody>
          </p:sp>
        </mc:Choice>
        <mc:Fallback xmlns="">
          <p:sp>
            <p:nvSpPr>
              <p:cNvPr id="18447" name="Object 16">
                <a:extLst>
                  <a:ext uri="{FF2B5EF4-FFF2-40B4-BE49-F238E27FC236}">
                    <a16:creationId xmlns:a16="http://schemas.microsoft.com/office/drawing/2014/main" id="{6CDC07BD-F063-4611-BCEF-650CCAF84508}"/>
                  </a:ext>
                </a:extLst>
              </p:cNvPr>
              <p:cNvSpPr txBox="1">
                <a:spLocks noRot="1" noChangeAspect="1" noMove="1" noResize="1" noEditPoints="1" noAdjustHandles="1" noChangeArrowheads="1" noChangeShapeType="1" noTextEdit="1"/>
              </p:cNvSpPr>
              <p:nvPr/>
            </p:nvSpPr>
            <p:spPr bwMode="auto">
              <a:xfrm>
                <a:off x="1524000" y="1049339"/>
                <a:ext cx="9396536" cy="1303337"/>
              </a:xfrm>
              <a:prstGeom prst="rect">
                <a:avLst/>
              </a:prstGeom>
              <a:blipFill>
                <a:blip r:embed="rId3"/>
                <a:stretch>
                  <a:fillRect/>
                </a:stretch>
              </a:blipFill>
              <a:ln>
                <a:noFill/>
              </a:ln>
              <a:effectLst/>
            </p:spPr>
            <p:txBody>
              <a:bodyPr/>
              <a:lstStyle/>
              <a:p>
                <a:r>
                  <a:rPr lang="ru-RU">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Заголовок 1">
            <a:extLst>
              <a:ext uri="{FF2B5EF4-FFF2-40B4-BE49-F238E27FC236}">
                <a16:creationId xmlns:a16="http://schemas.microsoft.com/office/drawing/2014/main" id="{750BEE38-D950-440B-908D-08732673C895}"/>
              </a:ext>
            </a:extLst>
          </p:cNvPr>
          <p:cNvSpPr>
            <a:spLocks noGrp="1"/>
          </p:cNvSpPr>
          <p:nvPr>
            <p:ph type="title"/>
          </p:nvPr>
        </p:nvSpPr>
        <p:spPr>
          <a:xfrm>
            <a:off x="407369" y="274639"/>
            <a:ext cx="11358608" cy="777875"/>
          </a:xfrm>
        </p:spPr>
        <p:txBody>
          <a:bodyPr/>
          <a:lstStyle/>
          <a:p>
            <a:r>
              <a:rPr lang="en-US" altLang="ru-RU" sz="2400" b="1" dirty="0"/>
              <a:t>The of Real GDP (PPP) per capita and Life expectancy at birth (2020)</a:t>
            </a:r>
            <a:br>
              <a:rPr lang="ru-RU" altLang="ru-RU" sz="2800" dirty="0"/>
            </a:br>
            <a:r>
              <a:rPr lang="en-US" altLang="ru-RU" sz="2000" dirty="0"/>
              <a:t>World Development Indicators</a:t>
            </a:r>
            <a:endParaRPr lang="ru-RU" altLang="ru-RU" sz="2000" dirty="0"/>
          </a:p>
        </p:txBody>
      </p:sp>
      <p:graphicFrame>
        <p:nvGraphicFramePr>
          <p:cNvPr id="19465" name="Объект 4">
            <a:extLst>
              <a:ext uri="{FF2B5EF4-FFF2-40B4-BE49-F238E27FC236}">
                <a16:creationId xmlns:a16="http://schemas.microsoft.com/office/drawing/2014/main" id="{462A15EA-D3E8-4040-AC70-FBE10EC10023}"/>
              </a:ext>
            </a:extLst>
          </p:cNvPr>
          <p:cNvGraphicFramePr>
            <a:graphicFrameLocks noChangeAspect="1"/>
          </p:cNvGraphicFramePr>
          <p:nvPr>
            <p:extLst>
              <p:ext uri="{D42A27DB-BD31-4B8C-83A1-F6EECF244321}">
                <p14:modId xmlns:p14="http://schemas.microsoft.com/office/powerpoint/2010/main" val="2023395348"/>
              </p:ext>
            </p:extLst>
          </p:nvPr>
        </p:nvGraphicFramePr>
        <p:xfrm>
          <a:off x="8377386" y="4208115"/>
          <a:ext cx="3388591" cy="2290761"/>
        </p:xfrm>
        <a:graphic>
          <a:graphicData uri="http://schemas.openxmlformats.org/presentationml/2006/ole">
            <mc:AlternateContent xmlns:mc="http://schemas.openxmlformats.org/markup-compatibility/2006">
              <mc:Choice xmlns:v="urn:schemas-microsoft-com:vml" Requires="v">
                <p:oleObj spid="_x0000_s19547" name="EViews" r:id="rId3" imgW="4000399" imgH="2705130" progId="EViews.Workfile.2">
                  <p:embed/>
                </p:oleObj>
              </mc:Choice>
              <mc:Fallback>
                <p:oleObj name="EViews" r:id="rId3" imgW="4000399" imgH="2705130" progId="EViews.Workfile.2">
                  <p:embed/>
                  <p:pic>
                    <p:nvPicPr>
                      <p:cNvPr id="0" name="Объект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7386" y="4208115"/>
                        <a:ext cx="3388591" cy="2290761"/>
                      </a:xfrm>
                      <a:prstGeom prst="rect">
                        <a:avLst/>
                      </a:prstGeom>
                      <a:noFill/>
                      <a:ln>
                        <a:noFill/>
                      </a:ln>
                    </p:spPr>
                  </p:pic>
                </p:oleObj>
              </mc:Fallback>
            </mc:AlternateContent>
          </a:graphicData>
        </a:graphic>
      </p:graphicFrame>
      <p:pic>
        <p:nvPicPr>
          <p:cNvPr id="3" name="Рисунок 2">
            <a:extLst>
              <a:ext uri="{FF2B5EF4-FFF2-40B4-BE49-F238E27FC236}">
                <a16:creationId xmlns:a16="http://schemas.microsoft.com/office/drawing/2014/main" id="{C1409A1A-91A4-4A4D-AA61-D7D5B40F9025}"/>
              </a:ext>
            </a:extLst>
          </p:cNvPr>
          <p:cNvPicPr>
            <a:picLocks noChangeAspect="1"/>
          </p:cNvPicPr>
          <p:nvPr/>
        </p:nvPicPr>
        <p:blipFill>
          <a:blip r:embed="rId5"/>
          <a:stretch>
            <a:fillRect/>
          </a:stretch>
        </p:blipFill>
        <p:spPr>
          <a:xfrm>
            <a:off x="4151007" y="4165146"/>
            <a:ext cx="3510840" cy="2376697"/>
          </a:xfrm>
          <a:prstGeom prst="rect">
            <a:avLst/>
          </a:prstGeom>
        </p:spPr>
      </p:pic>
      <p:pic>
        <p:nvPicPr>
          <p:cNvPr id="7" name="Рисунок 6">
            <a:extLst>
              <a:ext uri="{FF2B5EF4-FFF2-40B4-BE49-F238E27FC236}">
                <a16:creationId xmlns:a16="http://schemas.microsoft.com/office/drawing/2014/main" id="{F1DD0B8F-A4BF-498B-ADD2-D8BE5DECA7DF}"/>
              </a:ext>
            </a:extLst>
          </p:cNvPr>
          <p:cNvPicPr>
            <a:picLocks noChangeAspect="1"/>
          </p:cNvPicPr>
          <p:nvPr/>
        </p:nvPicPr>
        <p:blipFill>
          <a:blip r:embed="rId6"/>
          <a:stretch>
            <a:fillRect/>
          </a:stretch>
        </p:blipFill>
        <p:spPr>
          <a:xfrm>
            <a:off x="5193948" y="1535619"/>
            <a:ext cx="2478555" cy="2276063"/>
          </a:xfrm>
          <a:prstGeom prst="rect">
            <a:avLst/>
          </a:prstGeom>
        </p:spPr>
      </p:pic>
      <p:pic>
        <p:nvPicPr>
          <p:cNvPr id="16" name="Рисунок 15">
            <a:extLst>
              <a:ext uri="{FF2B5EF4-FFF2-40B4-BE49-F238E27FC236}">
                <a16:creationId xmlns:a16="http://schemas.microsoft.com/office/drawing/2014/main" id="{CD67BB3F-4B7F-491D-815F-4790FA22A2E6}"/>
              </a:ext>
            </a:extLst>
          </p:cNvPr>
          <p:cNvPicPr>
            <a:picLocks noChangeAspect="1"/>
          </p:cNvPicPr>
          <p:nvPr/>
        </p:nvPicPr>
        <p:blipFill>
          <a:blip r:embed="rId7"/>
          <a:stretch>
            <a:fillRect/>
          </a:stretch>
        </p:blipFill>
        <p:spPr>
          <a:xfrm>
            <a:off x="222735" y="1772816"/>
            <a:ext cx="3384376" cy="3001462"/>
          </a:xfrm>
          <a:prstGeom prst="rect">
            <a:avLst/>
          </a:prstGeom>
        </p:spPr>
      </p:pic>
      <p:pic>
        <p:nvPicPr>
          <p:cNvPr id="9" name="Рисунок 8">
            <a:extLst>
              <a:ext uri="{FF2B5EF4-FFF2-40B4-BE49-F238E27FC236}">
                <a16:creationId xmlns:a16="http://schemas.microsoft.com/office/drawing/2014/main" id="{21C6A235-95A1-4F69-88AD-E54B9555D92D}"/>
              </a:ext>
            </a:extLst>
          </p:cNvPr>
          <p:cNvPicPr>
            <a:picLocks noChangeAspect="1"/>
          </p:cNvPicPr>
          <p:nvPr/>
        </p:nvPicPr>
        <p:blipFill>
          <a:blip r:embed="rId8"/>
          <a:stretch>
            <a:fillRect/>
          </a:stretch>
        </p:blipFill>
        <p:spPr>
          <a:xfrm>
            <a:off x="8760296" y="1504504"/>
            <a:ext cx="2913426" cy="227606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n equation showing how we interpret the slope coefficient beta sub one when there is a semi-logarithmic functional form. Beta sub one is equal to 1 over wage times the change in wage over the change in educ. This can be rearranged to the change in wage over wage divided by the change in educ. Thus, beta sub one give the percentage change in wage for a one unit change in educ."/>
          <p:cNvPicPr>
            <a:picLocks noChangeAspect="1"/>
          </p:cNvPicPr>
          <p:nvPr/>
        </p:nvPicPr>
        <p:blipFill>
          <a:blip r:embed="rId2"/>
          <a:stretch>
            <a:fillRect/>
          </a:stretch>
        </p:blipFill>
        <p:spPr>
          <a:xfrm>
            <a:off x="983432" y="4869160"/>
            <a:ext cx="9428254" cy="1528485"/>
          </a:xfrm>
          <a:prstGeom prst="rect">
            <a:avLst/>
          </a:prstGeom>
        </p:spPr>
      </p:pic>
      <p:sp>
        <p:nvSpPr>
          <p:cNvPr id="4" name="Content Placeholder 3"/>
          <p:cNvSpPr>
            <a:spLocks noGrp="1"/>
          </p:cNvSpPr>
          <p:nvPr>
            <p:ph sz="half" idx="2"/>
          </p:nvPr>
        </p:nvSpPr>
        <p:spPr>
          <a:xfrm>
            <a:off x="838200" y="3910827"/>
            <a:ext cx="10515600" cy="449159"/>
          </a:xfrm>
        </p:spPr>
        <p:txBody>
          <a:bodyPr/>
          <a:lstStyle/>
          <a:p>
            <a:pPr marL="0" indent="0">
              <a:buNone/>
            </a:pPr>
            <a:r>
              <a:rPr lang="de-DE" altLang="en-US" sz="2000" dirty="0">
                <a:ea typeface="ＭＳ Ｐゴシック" panose="020B0600070205080204" pitchFamily="34" charset="-128"/>
                <a:cs typeface="Lucida Bright" panose="02040602050505020304" pitchFamily="18" charset="0"/>
              </a:rPr>
              <a:t>This changes the interpretation of the regression coefficient:</a:t>
            </a:r>
            <a:endParaRPr lang="en-US" sz="2000" dirty="0"/>
          </a:p>
        </p:txBody>
      </p:sp>
      <p:pic>
        <p:nvPicPr>
          <p:cNvPr id="7" name="Picture 6" descr="An equation in which the log wage is equal to beta sub zero plus beta sub one times educ plus u"/>
          <p:cNvPicPr>
            <a:picLocks noChangeAspect="1"/>
          </p:cNvPicPr>
          <p:nvPr/>
        </p:nvPicPr>
        <p:blipFill>
          <a:blip r:embed="rId3"/>
          <a:stretch>
            <a:fillRect/>
          </a:stretch>
        </p:blipFill>
        <p:spPr>
          <a:xfrm>
            <a:off x="1145518" y="2456257"/>
            <a:ext cx="5505662" cy="1216548"/>
          </a:xfrm>
          <a:prstGeom prst="rect">
            <a:avLst/>
          </a:prstGeom>
        </p:spPr>
      </p:pic>
      <p:sp>
        <p:nvSpPr>
          <p:cNvPr id="3" name="Content Placeholder 2"/>
          <p:cNvSpPr>
            <a:spLocks noGrp="1"/>
          </p:cNvSpPr>
          <p:nvPr>
            <p:ph sz="half" idx="1"/>
          </p:nvPr>
        </p:nvSpPr>
        <p:spPr>
          <a:xfrm>
            <a:off x="838200" y="1456029"/>
            <a:ext cx="10515600" cy="898864"/>
          </a:xfrm>
        </p:spPr>
        <p:txBody>
          <a:bodyPr/>
          <a:lstStyle/>
          <a:p>
            <a:pPr marL="0" indent="0">
              <a:buNone/>
            </a:pPr>
            <a:r>
              <a:rPr lang="de-DE" altLang="en-US" sz="2400" b="1" dirty="0">
                <a:ea typeface="ＭＳ Ｐゴシック" panose="020B0600070205080204" pitchFamily="34" charset="-128"/>
                <a:cs typeface="Lucida Bright" panose="02040602050505020304" pitchFamily="18" charset="0"/>
              </a:rPr>
              <a:t>Semi-</a:t>
            </a:r>
            <a:r>
              <a:rPr lang="de-DE" altLang="en-US" sz="2400" b="1" dirty="0" err="1">
                <a:ea typeface="ＭＳ Ｐゴシック" panose="020B0600070205080204" pitchFamily="34" charset="-128"/>
                <a:cs typeface="Lucida Bright" panose="02040602050505020304" pitchFamily="18" charset="0"/>
              </a:rPr>
              <a:t>logarithmic</a:t>
            </a:r>
            <a:r>
              <a:rPr lang="de-DE" altLang="en-US" sz="2400" b="1" dirty="0">
                <a:ea typeface="ＭＳ Ｐゴシック" panose="020B0600070205080204" pitchFamily="34" charset="-128"/>
                <a:cs typeface="Lucida Bright" panose="02040602050505020304" pitchFamily="18" charset="0"/>
              </a:rPr>
              <a:t> form</a:t>
            </a:r>
          </a:p>
          <a:p>
            <a:pPr marL="0" indent="0">
              <a:buNone/>
            </a:pPr>
            <a:r>
              <a:rPr lang="de-DE" altLang="en-US" sz="2000" dirty="0">
                <a:ea typeface="ＭＳ Ｐゴシック" panose="020B0600070205080204" pitchFamily="34" charset="-128"/>
                <a:cs typeface="Lucida Bright" panose="02040602050505020304" pitchFamily="18" charset="0"/>
              </a:rPr>
              <a:t>Regression of log wages on years of education</a:t>
            </a:r>
            <a:endParaRPr lang="en-US" sz="2000" dirty="0"/>
          </a:p>
        </p:txBody>
      </p:sp>
      <p:sp>
        <p:nvSpPr>
          <p:cNvPr id="2" name="Title 1"/>
          <p:cNvSpPr>
            <a:spLocks noGrp="1"/>
          </p:cNvSpPr>
          <p:nvPr>
            <p:ph type="title"/>
          </p:nvPr>
        </p:nvSpPr>
        <p:spPr/>
        <p:txBody>
          <a:bodyPr/>
          <a:lstStyle/>
          <a:p>
            <a:r>
              <a:rPr lang="de-DE" altLang="en-US" sz="3200" b="1" dirty="0"/>
              <a:t>The Simple Regression Model: </a:t>
            </a:r>
            <a:r>
              <a:rPr lang="de-DE" altLang="en-US" sz="3200" b="1" dirty="0" err="1"/>
              <a:t>some</a:t>
            </a:r>
            <a:r>
              <a:rPr lang="de-DE" altLang="en-US" sz="3200" b="1" dirty="0"/>
              <a:t> </a:t>
            </a:r>
            <a:r>
              <a:rPr lang="de-DE" altLang="en-US" sz="3200" b="1" dirty="0" err="1"/>
              <a:t>nonlinearities</a:t>
            </a:r>
            <a:endParaRPr lang="en-US" sz="3200" b="1" dirty="0"/>
          </a:p>
        </p:txBody>
      </p:sp>
    </p:spTree>
    <p:extLst>
      <p:ext uri="{BB962C8B-B14F-4D97-AF65-F5344CB8AC3E}">
        <p14:creationId xmlns:p14="http://schemas.microsoft.com/office/powerpoint/2010/main" val="3969913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iagram depicting the estimated relationship between wage and educ. Wage is on the vertical axis and educ is on the horizontal axis. The vertical intercept is given by the exponential of 0.584. The wage is growing by 8.3% for each additional year of education."/>
          <p:cNvPicPr>
            <a:picLocks noChangeAspect="1"/>
          </p:cNvPicPr>
          <p:nvPr/>
        </p:nvPicPr>
        <p:blipFill>
          <a:blip r:embed="rId2"/>
          <a:stretch>
            <a:fillRect/>
          </a:stretch>
        </p:blipFill>
        <p:spPr>
          <a:xfrm>
            <a:off x="6221259" y="1589897"/>
            <a:ext cx="4965073" cy="4535329"/>
          </a:xfrm>
          <a:prstGeom prst="rect">
            <a:avLst/>
          </a:prstGeom>
        </p:spPr>
      </p:pic>
      <p:pic>
        <p:nvPicPr>
          <p:cNvPr id="5" name="Picture 4" descr="An equation in which the predicted log wage is equal to 0.584 plus 0.083 times educ. This can be interpreted as a one unit increase in education leading to an 8.3% increase in wage."/>
          <p:cNvPicPr>
            <a:picLocks noChangeAspect="1"/>
          </p:cNvPicPr>
          <p:nvPr/>
        </p:nvPicPr>
        <p:blipFill>
          <a:blip r:embed="rId3"/>
          <a:stretch>
            <a:fillRect/>
          </a:stretch>
        </p:blipFill>
        <p:spPr>
          <a:xfrm>
            <a:off x="838200" y="2205609"/>
            <a:ext cx="4590474" cy="1893676"/>
          </a:xfrm>
          <a:prstGeom prst="rect">
            <a:avLst/>
          </a:prstGeom>
        </p:spPr>
      </p:pic>
      <p:sp>
        <p:nvSpPr>
          <p:cNvPr id="2" name="Content Placeholder 1"/>
          <p:cNvSpPr>
            <a:spLocks noGrp="1"/>
          </p:cNvSpPr>
          <p:nvPr>
            <p:ph idx="1"/>
          </p:nvPr>
        </p:nvSpPr>
        <p:spPr>
          <a:xfrm>
            <a:off x="838200" y="1463040"/>
            <a:ext cx="10515600" cy="478494"/>
          </a:xfrm>
        </p:spPr>
        <p:txBody>
          <a:bodyPr/>
          <a:lstStyle/>
          <a:p>
            <a:pPr marL="0" indent="0">
              <a:buNone/>
            </a:pPr>
            <a:r>
              <a:rPr lang="en-US" sz="2400" b="1" dirty="0"/>
              <a:t>Fitted regression</a:t>
            </a:r>
          </a:p>
        </p:txBody>
      </p:sp>
      <p:sp>
        <p:nvSpPr>
          <p:cNvPr id="8" name="Title 1">
            <a:extLst>
              <a:ext uri="{FF2B5EF4-FFF2-40B4-BE49-F238E27FC236}">
                <a16:creationId xmlns:a16="http://schemas.microsoft.com/office/drawing/2014/main" id="{BA71DCB8-390D-4C7E-8F2F-22E3997B3C09}"/>
              </a:ext>
            </a:extLst>
          </p:cNvPr>
          <p:cNvSpPr txBox="1">
            <a:spLocks/>
          </p:cNvSpPr>
          <p:nvPr/>
        </p:nvSpPr>
        <p:spPr bwMode="auto">
          <a:xfrm>
            <a:off x="734859" y="321469"/>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de-DE" altLang="en-US" sz="3200" b="1" kern="0" dirty="0"/>
              <a:t>The Simple Regression Model: </a:t>
            </a:r>
            <a:r>
              <a:rPr lang="de-DE" altLang="en-US" sz="3200" b="1" kern="0" dirty="0" err="1"/>
              <a:t>some</a:t>
            </a:r>
            <a:r>
              <a:rPr lang="de-DE" altLang="en-US" sz="3200" b="1" kern="0" dirty="0"/>
              <a:t> </a:t>
            </a:r>
            <a:r>
              <a:rPr lang="de-DE" altLang="en-US" sz="3200" b="1" kern="0" dirty="0" err="1"/>
              <a:t>nonlinearities</a:t>
            </a:r>
            <a:endParaRPr lang="en-US" sz="3200" b="1" kern="0" dirty="0"/>
          </a:p>
        </p:txBody>
      </p:sp>
    </p:spTree>
    <p:extLst>
      <p:ext uri="{BB962C8B-B14F-4D97-AF65-F5344CB8AC3E}">
        <p14:creationId xmlns:p14="http://schemas.microsoft.com/office/powerpoint/2010/main" val="1326419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6">
            <a:extLst>
              <a:ext uri="{FF2B5EF4-FFF2-40B4-BE49-F238E27FC236}">
                <a16:creationId xmlns:a16="http://schemas.microsoft.com/office/drawing/2014/main" id="{6DF9F0C7-9033-4F5E-BAF9-D17081DE0ED4}"/>
              </a:ext>
            </a:extLst>
          </p:cNvPr>
          <p:cNvSpPr>
            <a:spLocks noChangeArrowheads="1"/>
          </p:cNvSpPr>
          <p:nvPr/>
        </p:nvSpPr>
        <p:spPr bwMode="auto">
          <a:xfrm>
            <a:off x="1524000" y="503625"/>
            <a:ext cx="9144000" cy="885600"/>
          </a:xfrm>
          <a:prstGeom prst="rect">
            <a:avLst/>
          </a:prstGeom>
          <a:solidFill>
            <a:srgbClr val="F5F5F5"/>
          </a:solidFill>
          <a:ln>
            <a:noFill/>
          </a:ln>
          <a:effectLst>
            <a:innerShdw blurRad="76200">
              <a:prstClr val="black"/>
            </a:innerShdw>
          </a:effectLst>
        </p:spPr>
        <p:txBody>
          <a:bodyPr wrap="none" anchor="ctr"/>
          <a:lstStyle/>
          <a:p>
            <a:pPr eaLnBrk="0" hangingPunct="0">
              <a:defRPr/>
            </a:pPr>
            <a:endParaRPr lang="en-GB" sz="1400">
              <a:latin typeface="Arial" charset="0"/>
            </a:endParaRPr>
          </a:p>
        </p:txBody>
      </p:sp>
      <p:sp>
        <p:nvSpPr>
          <p:cNvPr id="17" name="Rectangle 5">
            <a:extLst>
              <a:ext uri="{FF2B5EF4-FFF2-40B4-BE49-F238E27FC236}">
                <a16:creationId xmlns:a16="http://schemas.microsoft.com/office/drawing/2014/main" id="{78A067F0-5DB9-40E3-BEB2-66C8F70E426F}"/>
              </a:ext>
            </a:extLst>
          </p:cNvPr>
          <p:cNvSpPr>
            <a:spLocks noChangeArrowheads="1"/>
          </p:cNvSpPr>
          <p:nvPr/>
        </p:nvSpPr>
        <p:spPr bwMode="auto">
          <a:xfrm>
            <a:off x="1524000" y="5695950"/>
            <a:ext cx="9144000" cy="1162050"/>
          </a:xfrm>
          <a:prstGeom prst="rect">
            <a:avLst/>
          </a:prstGeom>
          <a:solidFill>
            <a:srgbClr val="FAFAFA"/>
          </a:solidFill>
          <a:ln>
            <a:noFill/>
          </a:ln>
          <a:effectLst>
            <a:innerShdw blurRad="114300">
              <a:prstClr val="black"/>
            </a:innerShdw>
          </a:effectLst>
        </p:spPr>
        <p:txBody>
          <a:bodyPr/>
          <a:lstStyle/>
          <a:p>
            <a:pPr eaLnBrk="0" hangingPunct="0">
              <a:defRPr/>
            </a:pPr>
            <a:endParaRPr lang="en-GB" sz="1400">
              <a:latin typeface="Arial" charset="0"/>
            </a:endParaRPr>
          </a:p>
        </p:txBody>
      </p:sp>
      <p:sp>
        <p:nvSpPr>
          <p:cNvPr id="15" name="Rectangle 4">
            <a:extLst>
              <a:ext uri="{FF2B5EF4-FFF2-40B4-BE49-F238E27FC236}">
                <a16:creationId xmlns:a16="http://schemas.microsoft.com/office/drawing/2014/main" id="{BA6DDB7C-5674-42E7-AEF2-9589AD462AFB}"/>
              </a:ext>
            </a:extLst>
          </p:cNvPr>
          <p:cNvSpPr>
            <a:spLocks noChangeArrowheads="1"/>
          </p:cNvSpPr>
          <p:nvPr/>
        </p:nvSpPr>
        <p:spPr bwMode="auto">
          <a:xfrm>
            <a:off x="1524000" y="-1"/>
            <a:ext cx="9144000" cy="432000"/>
          </a:xfrm>
          <a:prstGeom prst="rect">
            <a:avLst/>
          </a:prstGeom>
          <a:solidFill>
            <a:srgbClr val="EAEAEA"/>
          </a:solidFill>
          <a:ln>
            <a:noFill/>
          </a:ln>
          <a:effectLst>
            <a:innerShdw blurRad="114300">
              <a:prstClr val="black"/>
            </a:innerShdw>
          </a:effectLst>
        </p:spPr>
        <p:txBody>
          <a:bodyPr/>
          <a:lstStyle/>
          <a:p>
            <a:pPr eaLnBrk="0" hangingPunct="0">
              <a:defRPr/>
            </a:pPr>
            <a:endParaRPr lang="en-GB" sz="1400">
              <a:latin typeface="Arial" charset="0"/>
            </a:endParaRPr>
          </a:p>
        </p:txBody>
      </p:sp>
      <p:sp>
        <p:nvSpPr>
          <p:cNvPr id="3083" name="Text Box 20">
            <a:extLst>
              <a:ext uri="{FF2B5EF4-FFF2-40B4-BE49-F238E27FC236}">
                <a16:creationId xmlns:a16="http://schemas.microsoft.com/office/drawing/2014/main" id="{F20AB1FB-F0C6-456B-A849-1068222AF52E}"/>
              </a:ext>
            </a:extLst>
          </p:cNvPr>
          <p:cNvSpPr txBox="1">
            <a:spLocks noChangeArrowheads="1"/>
          </p:cNvSpPr>
          <p:nvPr/>
        </p:nvSpPr>
        <p:spPr bwMode="auto">
          <a:xfrm>
            <a:off x="1541463" y="25400"/>
            <a:ext cx="9097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GB" altLang="ru-RU" sz="1800" b="1"/>
              <a:t>REGRESSION COEFFICIENTS: FIXED AND RANDOM COMPONENTS</a:t>
            </a:r>
            <a:endParaRPr lang="en-GB" altLang="ru-RU" sz="160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3084" name="Object 13">
                <a:extLst>
                  <a:ext uri="{FF2B5EF4-FFF2-40B4-BE49-F238E27FC236}">
                    <a16:creationId xmlns:a16="http://schemas.microsoft.com/office/drawing/2014/main" id="{2859142A-3AB6-46BE-82C7-39A01A06E05D}"/>
                  </a:ext>
                </a:extLst>
              </p:cNvPr>
              <p:cNvSpPr txBox="1"/>
              <p:nvPr/>
            </p:nvSpPr>
            <p:spPr bwMode="auto">
              <a:xfrm>
                <a:off x="2495550" y="857250"/>
                <a:ext cx="2664346" cy="481013"/>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r>
                        <a:rPr lang="ru-RU" sz="2400" i="1">
                          <a:solidFill>
                            <a:srgbClr val="000000"/>
                          </a:solidFill>
                          <a:latin typeface="Cambria Math" panose="02040503050406030204" pitchFamily="18" charset="0"/>
                        </a:rPr>
                        <m:t>𝑌</m:t>
                      </m:r>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𝛽</m:t>
                          </m:r>
                        </m:e>
                        <m:sub>
                          <m:r>
                            <a:rPr lang="ru-RU" sz="2400" i="1">
                              <a:solidFill>
                                <a:srgbClr val="000000"/>
                              </a:solidFill>
                              <a:latin typeface="Cambria Math" panose="02040503050406030204" pitchFamily="18" charset="0"/>
                            </a:rPr>
                            <m:t>1</m:t>
                          </m:r>
                        </m:sub>
                      </m:sSub>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𝛽</m:t>
                          </m:r>
                        </m:e>
                        <m:sub>
                          <m:r>
                            <a:rPr lang="ru-RU" sz="2400" i="1">
                              <a:solidFill>
                                <a:srgbClr val="000000"/>
                              </a:solidFill>
                              <a:latin typeface="Cambria Math" panose="02040503050406030204" pitchFamily="18" charset="0"/>
                            </a:rPr>
                            <m:t>2</m:t>
                          </m:r>
                        </m:sub>
                      </m:sSub>
                      <m:r>
                        <a:rPr lang="ru-RU" sz="2400" i="1">
                          <a:solidFill>
                            <a:srgbClr val="000000"/>
                          </a:solidFill>
                          <a:latin typeface="Cambria Math" panose="02040503050406030204" pitchFamily="18" charset="0"/>
                        </a:rPr>
                        <m:t>𝑋</m:t>
                      </m:r>
                      <m:r>
                        <a:rPr lang="ru-RU" sz="2400" i="1">
                          <a:solidFill>
                            <a:srgbClr val="000000"/>
                          </a:solidFill>
                          <a:latin typeface="Cambria Math" panose="02040503050406030204" pitchFamily="18" charset="0"/>
                        </a:rPr>
                        <m:t>+</m:t>
                      </m:r>
                      <m:r>
                        <a:rPr lang="ru-RU" sz="2400" i="1">
                          <a:solidFill>
                            <a:srgbClr val="000000"/>
                          </a:solidFill>
                          <a:latin typeface="Cambria Math" panose="02040503050406030204" pitchFamily="18" charset="0"/>
                        </a:rPr>
                        <m:t>𝑢</m:t>
                      </m:r>
                    </m:oMath>
                  </m:oMathPara>
                </a14:m>
                <a:endParaRPr lang="ru-RU" sz="2400" dirty="0"/>
              </a:p>
            </p:txBody>
          </p:sp>
        </mc:Choice>
        <mc:Fallback xmlns="">
          <p:sp>
            <p:nvSpPr>
              <p:cNvPr id="3084" name="Object 13">
                <a:extLst>
                  <a:ext uri="{FF2B5EF4-FFF2-40B4-BE49-F238E27FC236}">
                    <a16:creationId xmlns:a16="http://schemas.microsoft.com/office/drawing/2014/main" id="{2859142A-3AB6-46BE-82C7-39A01A06E05D}"/>
                  </a:ext>
                </a:extLst>
              </p:cNvPr>
              <p:cNvSpPr txBox="1">
                <a:spLocks noRot="1" noChangeAspect="1" noMove="1" noResize="1" noEditPoints="1" noAdjustHandles="1" noChangeArrowheads="1" noChangeShapeType="1" noTextEdit="1"/>
              </p:cNvSpPr>
              <p:nvPr/>
            </p:nvSpPr>
            <p:spPr bwMode="auto">
              <a:xfrm>
                <a:off x="2495550" y="857250"/>
                <a:ext cx="2664346" cy="481013"/>
              </a:xfrm>
              <a:prstGeom prst="rect">
                <a:avLst/>
              </a:prstGeom>
              <a:blipFill>
                <a:blip r:embed="rId2"/>
                <a:stretch>
                  <a:fillRect b="-15190"/>
                </a:stretch>
              </a:blipFill>
              <a:ln>
                <a:noFill/>
              </a:ln>
              <a:effectLst/>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085" name="Object 14">
                <a:extLst>
                  <a:ext uri="{FF2B5EF4-FFF2-40B4-BE49-F238E27FC236}">
                    <a16:creationId xmlns:a16="http://schemas.microsoft.com/office/drawing/2014/main" id="{D950AE21-95AD-4F8E-BEC2-C4C33615A138}"/>
                  </a:ext>
                </a:extLst>
              </p:cNvPr>
              <p:cNvSpPr txBox="1"/>
              <p:nvPr/>
            </p:nvSpPr>
            <p:spPr bwMode="auto">
              <a:xfrm>
                <a:off x="6677024" y="790575"/>
                <a:ext cx="2227287" cy="508000"/>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𝑌</m:t>
                          </m:r>
                        </m:e>
                      </m:acc>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1">
                              <a:solidFill>
                                <a:srgbClr val="000000"/>
                              </a:solidFill>
                              <a:latin typeface="Cambria Math" panose="02040503050406030204" pitchFamily="18" charset="0"/>
                            </a:rPr>
                            <m:t>1</m:t>
                          </m:r>
                        </m:sub>
                      </m:sSub>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1">
                              <a:solidFill>
                                <a:srgbClr val="000000"/>
                              </a:solidFill>
                              <a:latin typeface="Cambria Math" panose="02040503050406030204" pitchFamily="18" charset="0"/>
                            </a:rPr>
                            <m:t>2</m:t>
                          </m:r>
                        </m:sub>
                      </m:sSub>
                      <m:r>
                        <a:rPr lang="ru-RU" sz="2400" i="1">
                          <a:solidFill>
                            <a:srgbClr val="000000"/>
                          </a:solidFill>
                          <a:latin typeface="Cambria Math" panose="02040503050406030204" pitchFamily="18" charset="0"/>
                        </a:rPr>
                        <m:t>𝑋</m:t>
                      </m:r>
                    </m:oMath>
                  </m:oMathPara>
                </a14:m>
                <a:endParaRPr lang="ru-RU" sz="2400" dirty="0"/>
              </a:p>
            </p:txBody>
          </p:sp>
        </mc:Choice>
        <mc:Fallback xmlns="">
          <p:sp>
            <p:nvSpPr>
              <p:cNvPr id="3085" name="Object 14">
                <a:extLst>
                  <a:ext uri="{FF2B5EF4-FFF2-40B4-BE49-F238E27FC236}">
                    <a16:creationId xmlns:a16="http://schemas.microsoft.com/office/drawing/2014/main" id="{D950AE21-95AD-4F8E-BEC2-C4C33615A138}"/>
                  </a:ext>
                </a:extLst>
              </p:cNvPr>
              <p:cNvSpPr txBox="1">
                <a:spLocks noRot="1" noChangeAspect="1" noMove="1" noResize="1" noEditPoints="1" noAdjustHandles="1" noChangeArrowheads="1" noChangeShapeType="1" noTextEdit="1"/>
              </p:cNvSpPr>
              <p:nvPr/>
            </p:nvSpPr>
            <p:spPr bwMode="auto">
              <a:xfrm>
                <a:off x="6677024" y="790575"/>
                <a:ext cx="2227287" cy="508000"/>
              </a:xfrm>
              <a:prstGeom prst="rect">
                <a:avLst/>
              </a:prstGeom>
              <a:blipFill>
                <a:blip r:embed="rId3"/>
                <a:stretch>
                  <a:fillRect/>
                </a:stretch>
              </a:blipFill>
              <a:ln>
                <a:noFill/>
              </a:ln>
              <a:effectLst/>
            </p:spPr>
            <p:txBody>
              <a:bodyPr/>
              <a:lstStyle/>
              <a:p>
                <a:r>
                  <a:rPr lang="ru-RU">
                    <a:noFill/>
                  </a:rPr>
                  <a:t> </a:t>
                </a:r>
              </a:p>
            </p:txBody>
          </p:sp>
        </mc:Fallback>
      </mc:AlternateContent>
      <p:sp>
        <p:nvSpPr>
          <p:cNvPr id="3086" name="Text Box 16">
            <a:extLst>
              <a:ext uri="{FF2B5EF4-FFF2-40B4-BE49-F238E27FC236}">
                <a16:creationId xmlns:a16="http://schemas.microsoft.com/office/drawing/2014/main" id="{99337AC8-4E29-474B-807D-E8CA93FBFEC4}"/>
              </a:ext>
            </a:extLst>
          </p:cNvPr>
          <p:cNvSpPr txBox="1">
            <a:spLocks noChangeArrowheads="1"/>
          </p:cNvSpPr>
          <p:nvPr/>
        </p:nvSpPr>
        <p:spPr bwMode="auto">
          <a:xfrm>
            <a:off x="3179764" y="523876"/>
            <a:ext cx="61928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GB" altLang="ru-RU" sz="1800" b="1"/>
              <a:t>True model                                      Fitted model      </a:t>
            </a:r>
            <a:endParaRPr lang="en-US" altLang="ru-RU" sz="1800" b="1"/>
          </a:p>
        </p:txBody>
      </p:sp>
      <mc:AlternateContent xmlns:mc="http://schemas.openxmlformats.org/markup-compatibility/2006" xmlns:a14="http://schemas.microsoft.com/office/drawing/2010/main">
        <mc:Choice Requires="a14">
          <p:sp>
            <p:nvSpPr>
              <p:cNvPr id="3087" name="Object 16">
                <a:extLst>
                  <a:ext uri="{FF2B5EF4-FFF2-40B4-BE49-F238E27FC236}">
                    <a16:creationId xmlns:a16="http://schemas.microsoft.com/office/drawing/2014/main" id="{F27B46BF-48F3-498B-83A0-E55A2EAF8B82}"/>
                  </a:ext>
                </a:extLst>
              </p:cNvPr>
              <p:cNvSpPr txBox="1"/>
              <p:nvPr/>
            </p:nvSpPr>
            <p:spPr bwMode="auto">
              <a:xfrm>
                <a:off x="1892300" y="1700214"/>
                <a:ext cx="6751638" cy="2538580"/>
              </a:xfrm>
              <a:prstGeom prst="rect">
                <a:avLst/>
              </a:prstGeom>
              <a:noFill/>
              <a:ln>
                <a:noFill/>
              </a:ln>
            </p:spPr>
            <p:txBody>
              <a:bodyPr>
                <a:spAutoFit/>
              </a:bodyPr>
              <a:lstStyle/>
              <a:p>
                <a:pPr/>
                <a14:m>
                  <m:oMathPara xmlns:m="http://schemas.openxmlformats.org/officeDocument/2006/math">
                    <m:oMathParaPr>
                      <m:jc m:val="centerGroup"/>
                    </m:oMathParaPr>
                    <m:oMath xmlns:m="http://schemas.openxmlformats.org/officeDocument/2006/math">
                      <m:sSub>
                        <m:sSubPr>
                          <m:ctrlPr>
                            <a:rPr lang="ru-RU" sz="2400" i="1">
                              <a:solidFill>
                                <a:srgbClr val="000000"/>
                              </a:solidFill>
                              <a:latin typeface="Cambria Math" panose="02040503050406030204" pitchFamily="18" charset="0"/>
                            </a:rPr>
                          </m:ctrlPr>
                        </m:sSub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1">
                              <a:solidFill>
                                <a:srgbClr val="000000"/>
                              </a:solidFill>
                              <a:latin typeface="Cambria Math" panose="02040503050406030204" pitchFamily="18" charset="0"/>
                            </a:rPr>
                            <m:t>2</m:t>
                          </m:r>
                        </m:sub>
                      </m:sSub>
                      <m:r>
                        <m:rPr>
                          <m:aln/>
                        </m:rPr>
                        <a:rPr lang="ru-RU" sz="2400" i="1">
                          <a:solidFill>
                            <a:srgbClr val="000000"/>
                          </a:solidFill>
                          <a:latin typeface="Cambria Math" panose="02040503050406030204" pitchFamily="18" charset="0"/>
                        </a:rPr>
                        <m:t>=</m:t>
                      </m:r>
                      <m:f>
                        <m:fPr>
                          <m:ctrlPr>
                            <a:rPr lang="ru-RU" sz="2400" i="1">
                              <a:solidFill>
                                <a:srgbClr val="000000"/>
                              </a:solidFill>
                              <a:latin typeface="Cambria Math" panose="02040503050406030204" pitchFamily="18" charset="0"/>
                            </a:rPr>
                          </m:ctrlPr>
                        </m:fPr>
                        <m:num>
                          <m:nary>
                            <m:naryPr>
                              <m:chr m:val="∑"/>
                              <m:subHide m:val="on"/>
                              <m:supHide m:val="on"/>
                              <m:ctrlPr>
                                <a:rPr lang="ru-RU" sz="2400" i="1">
                                  <a:solidFill>
                                    <a:srgbClr val="000000"/>
                                  </a:solidFill>
                                  <a:latin typeface="Cambria Math" panose="02040503050406030204" pitchFamily="18" charset="0"/>
                                </a:rPr>
                              </m:ctrlPr>
                            </m:naryPr>
                            <m:sub/>
                            <m:sup/>
                            <m:e>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e>
                              </m:d>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𝑌</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𝑌</m:t>
                                      </m:r>
                                    </m:e>
                                  </m:acc>
                                </m:e>
                              </m:d>
                            </m:e>
                          </m:nary>
                        </m:num>
                        <m:den>
                          <m:nary>
                            <m:naryPr>
                              <m:chr m:val="∑"/>
                              <m:subHide m:val="on"/>
                              <m:supHide m:val="on"/>
                              <m:ctrlPr>
                                <a:rPr lang="ru-RU" sz="2400" i="1">
                                  <a:solidFill>
                                    <a:srgbClr val="000000"/>
                                  </a:solidFill>
                                  <a:latin typeface="Cambria Math" panose="02040503050406030204" pitchFamily="18" charset="0"/>
                                </a:rPr>
                              </m:ctrlPr>
                            </m:naryPr>
                            <m:sub/>
                            <m:sup/>
                            <m:e>
                              <m:sSup>
                                <m:sSupPr>
                                  <m:ctrlPr>
                                    <a:rPr lang="ru-RU" sz="2400" i="1">
                                      <a:solidFill>
                                        <a:srgbClr val="000000"/>
                                      </a:solidFill>
                                      <a:latin typeface="Cambria Math" panose="02040503050406030204" pitchFamily="18" charset="0"/>
                                    </a:rPr>
                                  </m:ctrlPr>
                                </m:sSupPr>
                                <m:e>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e>
                                  </m:d>
                                </m:e>
                                <m:sup>
                                  <m:r>
                                    <a:rPr lang="ru-RU" sz="2400" i="1">
                                      <a:solidFill>
                                        <a:srgbClr val="000000"/>
                                      </a:solidFill>
                                      <a:latin typeface="Cambria Math" panose="02040503050406030204" pitchFamily="18" charset="0"/>
                                    </a:rPr>
                                    <m:t>2</m:t>
                                  </m:r>
                                </m:sup>
                              </m:sSup>
                            </m:e>
                          </m:nary>
                        </m:den>
                      </m:f>
                    </m:oMath>
                    <m:oMath xmlns:m="http://schemas.openxmlformats.org/officeDocument/2006/math">
                      <m:r>
                        <m:rPr>
                          <m:aln/>
                        </m:rPr>
                        <a:rPr lang="ru-RU" sz="2400" i="1">
                          <a:solidFill>
                            <a:srgbClr val="000000"/>
                          </a:solidFill>
                          <a:latin typeface="Cambria Math" panose="02040503050406030204" pitchFamily="18" charset="0"/>
                        </a:rPr>
                        <m:t>=</m:t>
                      </m:r>
                      <m:f>
                        <m:fPr>
                          <m:ctrlPr>
                            <a:rPr lang="ru-RU" sz="2400" i="1">
                              <a:solidFill>
                                <a:srgbClr val="000000"/>
                              </a:solidFill>
                              <a:latin typeface="Cambria Math" panose="02040503050406030204" pitchFamily="18" charset="0"/>
                            </a:rPr>
                          </m:ctrlPr>
                        </m:fPr>
                        <m:num>
                          <m:nary>
                            <m:naryPr>
                              <m:chr m:val="∑"/>
                              <m:subHide m:val="on"/>
                              <m:supHide m:val="on"/>
                              <m:ctrlPr>
                                <a:rPr lang="ru-RU" sz="2400" i="1">
                                  <a:solidFill>
                                    <a:srgbClr val="000000"/>
                                  </a:solidFill>
                                  <a:latin typeface="Cambria Math" panose="02040503050406030204" pitchFamily="18" charset="0"/>
                                </a:rPr>
                              </m:ctrlPr>
                            </m:naryPr>
                            <m:sub/>
                            <m:sup/>
                            <m:e>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e>
                              </m:d>
                              <m:d>
                                <m:dPr>
                                  <m:ctrlPr>
                                    <a:rPr lang="ru-RU" sz="2400" i="1">
                                      <a:solidFill>
                                        <a:srgbClr val="000000"/>
                                      </a:solidFill>
                                      <a:latin typeface="Cambria Math" panose="02040503050406030204" pitchFamily="18" charset="0"/>
                                    </a:rPr>
                                  </m:ctrlPr>
                                </m:dPr>
                                <m:e>
                                  <m:d>
                                    <m:dPr>
                                      <m:begChr m:val="["/>
                                      <m:endChr m:val="]"/>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𝛽</m:t>
                                          </m:r>
                                        </m:e>
                                        <m:sub>
                                          <m:r>
                                            <a:rPr lang="ru-RU" sz="2400" i="1">
                                              <a:solidFill>
                                                <a:srgbClr val="000000"/>
                                              </a:solidFill>
                                              <a:latin typeface="Cambria Math" panose="02040503050406030204" pitchFamily="18" charset="0"/>
                                            </a:rPr>
                                            <m:t>1</m:t>
                                          </m:r>
                                        </m:sub>
                                      </m:sSub>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𝛽</m:t>
                                          </m:r>
                                        </m:e>
                                        <m:sub>
                                          <m:r>
                                            <a:rPr lang="ru-RU" sz="2400" i="1">
                                              <a:solidFill>
                                                <a:srgbClr val="000000"/>
                                              </a:solidFill>
                                              <a:latin typeface="Cambria Math" panose="02040503050406030204" pitchFamily="18" charset="0"/>
                                            </a:rPr>
                                            <m:t>2</m:t>
                                          </m:r>
                                        </m:sub>
                                      </m:sSub>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𝑢</m:t>
                                          </m:r>
                                        </m:e>
                                        <m:sub>
                                          <m:r>
                                            <a:rPr lang="ru-RU" sz="2400" i="1">
                                              <a:solidFill>
                                                <a:srgbClr val="000000"/>
                                              </a:solidFill>
                                              <a:latin typeface="Cambria Math" panose="02040503050406030204" pitchFamily="18" charset="0"/>
                                            </a:rPr>
                                            <m:t>𝑖</m:t>
                                          </m:r>
                                        </m:sub>
                                      </m:sSub>
                                    </m:e>
                                  </m:d>
                                  <m:r>
                                    <a:rPr lang="ru-RU" sz="2400" i="1">
                                      <a:solidFill>
                                        <a:srgbClr val="000000"/>
                                      </a:solidFill>
                                      <a:latin typeface="Cambria Math" panose="02040503050406030204" pitchFamily="18" charset="0"/>
                                    </a:rPr>
                                    <m:t>−</m:t>
                                  </m:r>
                                  <m:d>
                                    <m:dPr>
                                      <m:begChr m:val="["/>
                                      <m:endChr m:val="]"/>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𝛽</m:t>
                                          </m:r>
                                        </m:e>
                                        <m:sub>
                                          <m:r>
                                            <a:rPr lang="ru-RU" sz="2400" i="1">
                                              <a:solidFill>
                                                <a:srgbClr val="000000"/>
                                              </a:solidFill>
                                              <a:latin typeface="Cambria Math" panose="02040503050406030204" pitchFamily="18" charset="0"/>
                                            </a:rPr>
                                            <m:t>1</m:t>
                                          </m:r>
                                        </m:sub>
                                      </m:sSub>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𝛽</m:t>
                                          </m:r>
                                        </m:e>
                                        <m:sub>
                                          <m:r>
                                            <a:rPr lang="ru-RU" sz="2400" i="1">
                                              <a:solidFill>
                                                <a:srgbClr val="000000"/>
                                              </a:solidFill>
                                              <a:latin typeface="Cambria Math" panose="02040503050406030204" pitchFamily="18" charset="0"/>
                                            </a:rPr>
                                            <m:t>2</m:t>
                                          </m:r>
                                        </m:sub>
                                      </m:sSub>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𝑢</m:t>
                                          </m:r>
                                        </m:e>
                                      </m:acc>
                                    </m:e>
                                  </m:d>
                                </m:e>
                              </m:d>
                            </m:e>
                          </m:nary>
                        </m:num>
                        <m:den>
                          <m:nary>
                            <m:naryPr>
                              <m:chr m:val="∑"/>
                              <m:subHide m:val="on"/>
                              <m:supHide m:val="on"/>
                              <m:ctrlPr>
                                <a:rPr lang="ru-RU" sz="2400" i="1">
                                  <a:solidFill>
                                    <a:srgbClr val="000000"/>
                                  </a:solidFill>
                                  <a:latin typeface="Cambria Math" panose="02040503050406030204" pitchFamily="18" charset="0"/>
                                </a:rPr>
                              </m:ctrlPr>
                            </m:naryPr>
                            <m:sub/>
                            <m:sup/>
                            <m:e>
                              <m:sSup>
                                <m:sSupPr>
                                  <m:ctrlPr>
                                    <a:rPr lang="ru-RU" sz="2400" i="1">
                                      <a:solidFill>
                                        <a:srgbClr val="000000"/>
                                      </a:solidFill>
                                      <a:latin typeface="Cambria Math" panose="02040503050406030204" pitchFamily="18" charset="0"/>
                                    </a:rPr>
                                  </m:ctrlPr>
                                </m:sSupPr>
                                <m:e>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e>
                                  </m:d>
                                </m:e>
                                <m:sup>
                                  <m:r>
                                    <a:rPr lang="ru-RU" sz="2400" i="1">
                                      <a:solidFill>
                                        <a:srgbClr val="000000"/>
                                      </a:solidFill>
                                      <a:latin typeface="Cambria Math" panose="02040503050406030204" pitchFamily="18" charset="0"/>
                                    </a:rPr>
                                    <m:t>2</m:t>
                                  </m:r>
                                </m:sup>
                              </m:sSup>
                            </m:e>
                          </m:nary>
                        </m:den>
                      </m:f>
                    </m:oMath>
                    <m:oMath xmlns:m="http://schemas.openxmlformats.org/officeDocument/2006/math">
                      <m:r>
                        <m:rPr>
                          <m:aln/>
                        </m:rPr>
                        <a:rPr lang="ru-RU" sz="2400" i="1">
                          <a:solidFill>
                            <a:srgbClr val="000000"/>
                          </a:solidFill>
                          <a:latin typeface="Cambria Math" panose="02040503050406030204" pitchFamily="18" charset="0"/>
                        </a:rPr>
                        <m:t>=</m:t>
                      </m:r>
                      <m:f>
                        <m:fPr>
                          <m:ctrlPr>
                            <a:rPr lang="ru-RU" sz="2400" i="1">
                              <a:solidFill>
                                <a:srgbClr val="000000"/>
                              </a:solidFill>
                              <a:latin typeface="Cambria Math" panose="02040503050406030204" pitchFamily="18" charset="0"/>
                            </a:rPr>
                          </m:ctrlPr>
                        </m:fPr>
                        <m:num>
                          <m:nary>
                            <m:naryPr>
                              <m:chr m:val="∑"/>
                              <m:subHide m:val="on"/>
                              <m:supHide m:val="on"/>
                              <m:ctrlPr>
                                <a:rPr lang="ru-RU" sz="2400" i="1">
                                  <a:solidFill>
                                    <a:srgbClr val="000000"/>
                                  </a:solidFill>
                                  <a:latin typeface="Cambria Math" panose="02040503050406030204" pitchFamily="18" charset="0"/>
                                </a:rPr>
                              </m:ctrlPr>
                            </m:naryPr>
                            <m:sub/>
                            <m:sup/>
                            <m:e>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e>
                              </m:d>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𝛽</m:t>
                                      </m:r>
                                    </m:e>
                                    <m:sub>
                                      <m:r>
                                        <a:rPr lang="ru-RU" sz="2400" i="1">
                                          <a:solidFill>
                                            <a:srgbClr val="000000"/>
                                          </a:solidFill>
                                          <a:latin typeface="Cambria Math" panose="02040503050406030204" pitchFamily="18" charset="0"/>
                                        </a:rPr>
                                        <m:t>2</m:t>
                                      </m:r>
                                    </m:sub>
                                  </m:sSub>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e>
                                  </m:d>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𝑢</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𝑢</m:t>
                                      </m:r>
                                    </m:e>
                                  </m:acc>
                                </m:e>
                              </m:d>
                            </m:e>
                          </m:nary>
                        </m:num>
                        <m:den>
                          <m:nary>
                            <m:naryPr>
                              <m:chr m:val="∑"/>
                              <m:subHide m:val="on"/>
                              <m:supHide m:val="on"/>
                              <m:ctrlPr>
                                <a:rPr lang="ru-RU" sz="2400" i="1">
                                  <a:solidFill>
                                    <a:srgbClr val="000000"/>
                                  </a:solidFill>
                                  <a:latin typeface="Cambria Math" panose="02040503050406030204" pitchFamily="18" charset="0"/>
                                </a:rPr>
                              </m:ctrlPr>
                            </m:naryPr>
                            <m:sub/>
                            <m:sup/>
                            <m:e>
                              <m:sSup>
                                <m:sSupPr>
                                  <m:ctrlPr>
                                    <a:rPr lang="ru-RU" sz="2400" i="1">
                                      <a:solidFill>
                                        <a:srgbClr val="000000"/>
                                      </a:solidFill>
                                      <a:latin typeface="Cambria Math" panose="02040503050406030204" pitchFamily="18" charset="0"/>
                                    </a:rPr>
                                  </m:ctrlPr>
                                </m:sSupPr>
                                <m:e>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e>
                                  </m:d>
                                </m:e>
                                <m:sup>
                                  <m:r>
                                    <a:rPr lang="ru-RU" sz="2400" i="1">
                                      <a:solidFill>
                                        <a:srgbClr val="000000"/>
                                      </a:solidFill>
                                      <a:latin typeface="Cambria Math" panose="02040503050406030204" pitchFamily="18" charset="0"/>
                                    </a:rPr>
                                    <m:t>2</m:t>
                                  </m:r>
                                </m:sup>
                              </m:sSup>
                            </m:e>
                          </m:nary>
                        </m:den>
                      </m:f>
                    </m:oMath>
                  </m:oMathPara>
                </a14:m>
                <a:endParaRPr lang="ru-RU" sz="2400" dirty="0"/>
              </a:p>
            </p:txBody>
          </p:sp>
        </mc:Choice>
        <mc:Fallback xmlns="">
          <p:sp>
            <p:nvSpPr>
              <p:cNvPr id="3087" name="Object 16">
                <a:extLst>
                  <a:ext uri="{FF2B5EF4-FFF2-40B4-BE49-F238E27FC236}">
                    <a16:creationId xmlns:a16="http://schemas.microsoft.com/office/drawing/2014/main" id="{F27B46BF-48F3-498B-83A0-E55A2EAF8B82}"/>
                  </a:ext>
                </a:extLst>
              </p:cNvPr>
              <p:cNvSpPr txBox="1">
                <a:spLocks noRot="1" noChangeAspect="1" noMove="1" noResize="1" noEditPoints="1" noAdjustHandles="1" noChangeArrowheads="1" noChangeShapeType="1" noTextEdit="1"/>
              </p:cNvSpPr>
              <p:nvPr/>
            </p:nvSpPr>
            <p:spPr bwMode="auto">
              <a:xfrm>
                <a:off x="1892300" y="1700214"/>
                <a:ext cx="6751638" cy="2538580"/>
              </a:xfrm>
              <a:prstGeom prst="rect">
                <a:avLst/>
              </a:prstGeom>
              <a:blipFill>
                <a:blip r:embed="rId4"/>
                <a:stretch>
                  <a:fillRect r="-2256"/>
                </a:stretch>
              </a:blipFill>
              <a:ln>
                <a:noFill/>
              </a:ln>
            </p:spPr>
            <p:txBody>
              <a:bodyPr/>
              <a:lstStyle/>
              <a:p>
                <a:r>
                  <a:rPr lang="ru-RU">
                    <a:noFill/>
                  </a:rPr>
                  <a:t> </a:t>
                </a:r>
              </a:p>
            </p:txBody>
          </p:sp>
        </mc:Fallback>
      </mc:AlternateContent>
      <p:sp>
        <p:nvSpPr>
          <p:cNvPr id="3088" name="Text Box 3">
            <a:extLst>
              <a:ext uri="{FF2B5EF4-FFF2-40B4-BE49-F238E27FC236}">
                <a16:creationId xmlns:a16="http://schemas.microsoft.com/office/drawing/2014/main" id="{51B81499-DB82-49F4-A206-33FF2727654C}"/>
              </a:ext>
            </a:extLst>
          </p:cNvPr>
          <p:cNvSpPr txBox="1">
            <a:spLocks noChangeArrowheads="1"/>
          </p:cNvSpPr>
          <p:nvPr/>
        </p:nvSpPr>
        <p:spPr bwMode="auto">
          <a:xfrm>
            <a:off x="1847851" y="5805489"/>
            <a:ext cx="8532813"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ru-RU" sz="1800" b="1"/>
              <a:t>We decompose        into its nonrandom and random components.</a:t>
            </a:r>
            <a:r>
              <a:rPr lang="en-US" altLang="ru-RU" sz="1800"/>
              <a:t> </a:t>
            </a:r>
            <a:endParaRPr lang="en-GB" altLang="ru-RU" sz="1800"/>
          </a:p>
          <a:p>
            <a:pPr>
              <a:spcBef>
                <a:spcPct val="50000"/>
              </a:spcBef>
              <a:buFontTx/>
              <a:buNone/>
            </a:pPr>
            <a:endParaRPr lang="en-GB" altLang="ru-RU" sz="1500" b="1"/>
          </a:p>
        </p:txBody>
      </p:sp>
      <mc:AlternateContent xmlns:mc="http://schemas.openxmlformats.org/markup-compatibility/2006" xmlns:a14="http://schemas.microsoft.com/office/drawing/2010/main">
        <mc:Choice Requires="a14">
          <p:sp>
            <p:nvSpPr>
              <p:cNvPr id="3089" name="Object 18">
                <a:extLst>
                  <a:ext uri="{FF2B5EF4-FFF2-40B4-BE49-F238E27FC236}">
                    <a16:creationId xmlns:a16="http://schemas.microsoft.com/office/drawing/2014/main" id="{3EA5C737-9318-4A5E-9833-D782BEF73EB2}"/>
                  </a:ext>
                </a:extLst>
              </p:cNvPr>
              <p:cNvSpPr txBox="1"/>
              <p:nvPr/>
            </p:nvSpPr>
            <p:spPr bwMode="auto">
              <a:xfrm>
                <a:off x="6312058" y="3996749"/>
                <a:ext cx="3708400" cy="1163638"/>
              </a:xfrm>
              <a:prstGeom prst="rect">
                <a:avLst/>
              </a:prstGeom>
              <a:noFill/>
              <a:ln>
                <a:noFill/>
              </a:ln>
            </p:spPr>
            <p:txBody>
              <a:bodyPr>
                <a:normAutofit/>
              </a:bodyPr>
              <a:lstStyle/>
              <a:p>
                <a:pPr/>
                <a14:m>
                  <m:oMathPara xmlns:m="http://schemas.openxmlformats.org/officeDocument/2006/math">
                    <m:oMathParaPr>
                      <m:jc m:val="centerGroup"/>
                    </m:oMathParaPr>
                    <m:oMath xmlns:m="http://schemas.openxmlformats.org/officeDocument/2006/math">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𝛽</m:t>
                          </m:r>
                        </m:e>
                        <m:sub>
                          <m:r>
                            <a:rPr lang="ru-RU" sz="2400" i="1">
                              <a:solidFill>
                                <a:srgbClr val="000000"/>
                              </a:solidFill>
                              <a:latin typeface="Cambria Math" panose="02040503050406030204" pitchFamily="18" charset="0"/>
                            </a:rPr>
                            <m:t>2</m:t>
                          </m:r>
                        </m:sub>
                      </m:sSub>
                      <m:r>
                        <a:rPr lang="ru-RU" sz="2400" i="1">
                          <a:solidFill>
                            <a:srgbClr val="000000"/>
                          </a:solidFill>
                          <a:latin typeface="Cambria Math" panose="02040503050406030204" pitchFamily="18" charset="0"/>
                        </a:rPr>
                        <m:t>+</m:t>
                      </m:r>
                      <m:f>
                        <m:fPr>
                          <m:ctrlPr>
                            <a:rPr lang="ru-RU" sz="2400" i="1">
                              <a:solidFill>
                                <a:srgbClr val="000000"/>
                              </a:solidFill>
                              <a:latin typeface="Cambria Math" panose="02040503050406030204" pitchFamily="18" charset="0"/>
                            </a:rPr>
                          </m:ctrlPr>
                        </m:fPr>
                        <m:num>
                          <m:nary>
                            <m:naryPr>
                              <m:chr m:val="∑"/>
                              <m:subHide m:val="on"/>
                              <m:supHide m:val="on"/>
                              <m:ctrlPr>
                                <a:rPr lang="ru-RU" sz="2400" i="1">
                                  <a:solidFill>
                                    <a:srgbClr val="000000"/>
                                  </a:solidFill>
                                  <a:latin typeface="Cambria Math" panose="02040503050406030204" pitchFamily="18" charset="0"/>
                                </a:rPr>
                              </m:ctrlPr>
                            </m:naryPr>
                            <m:sub/>
                            <m:sup/>
                            <m:e>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e>
                              </m:d>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𝑢</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𝑢</m:t>
                                      </m:r>
                                    </m:e>
                                  </m:acc>
                                </m:e>
                              </m:d>
                            </m:e>
                          </m:nary>
                        </m:num>
                        <m:den>
                          <m:nary>
                            <m:naryPr>
                              <m:chr m:val="∑"/>
                              <m:subHide m:val="on"/>
                              <m:supHide m:val="on"/>
                              <m:ctrlPr>
                                <a:rPr lang="ru-RU" sz="2400" i="1">
                                  <a:solidFill>
                                    <a:srgbClr val="000000"/>
                                  </a:solidFill>
                                  <a:latin typeface="Cambria Math" panose="02040503050406030204" pitchFamily="18" charset="0"/>
                                </a:rPr>
                              </m:ctrlPr>
                            </m:naryPr>
                            <m:sub/>
                            <m:sup/>
                            <m:e>
                              <m:sSup>
                                <m:sSupPr>
                                  <m:ctrlPr>
                                    <a:rPr lang="ru-RU" sz="2400" i="1">
                                      <a:solidFill>
                                        <a:srgbClr val="000000"/>
                                      </a:solidFill>
                                      <a:latin typeface="Cambria Math" panose="02040503050406030204" pitchFamily="18" charset="0"/>
                                    </a:rPr>
                                  </m:ctrlPr>
                                </m:sSupPr>
                                <m:e>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e>
                                  </m:d>
                                </m:e>
                                <m:sup>
                                  <m:r>
                                    <a:rPr lang="ru-RU" sz="2400" i="1">
                                      <a:solidFill>
                                        <a:srgbClr val="000000"/>
                                      </a:solidFill>
                                      <a:latin typeface="Cambria Math" panose="02040503050406030204" pitchFamily="18" charset="0"/>
                                    </a:rPr>
                                    <m:t>2</m:t>
                                  </m:r>
                                </m:sup>
                              </m:sSup>
                            </m:e>
                          </m:nary>
                        </m:den>
                      </m:f>
                    </m:oMath>
                  </m:oMathPara>
                </a14:m>
                <a:endParaRPr lang="ru-RU" sz="2400" dirty="0"/>
              </a:p>
            </p:txBody>
          </p:sp>
        </mc:Choice>
        <mc:Fallback xmlns="">
          <p:sp>
            <p:nvSpPr>
              <p:cNvPr id="3089" name="Object 18">
                <a:extLst>
                  <a:ext uri="{FF2B5EF4-FFF2-40B4-BE49-F238E27FC236}">
                    <a16:creationId xmlns:a16="http://schemas.microsoft.com/office/drawing/2014/main" id="{3EA5C737-9318-4A5E-9833-D782BEF73EB2}"/>
                  </a:ext>
                </a:extLst>
              </p:cNvPr>
              <p:cNvSpPr txBox="1">
                <a:spLocks noRot="1" noChangeAspect="1" noMove="1" noResize="1" noEditPoints="1" noAdjustHandles="1" noChangeArrowheads="1" noChangeShapeType="1" noTextEdit="1"/>
              </p:cNvSpPr>
              <p:nvPr/>
            </p:nvSpPr>
            <p:spPr bwMode="auto">
              <a:xfrm>
                <a:off x="6312058" y="3996749"/>
                <a:ext cx="3708400" cy="1163638"/>
              </a:xfrm>
              <a:prstGeom prst="rect">
                <a:avLst/>
              </a:prstGeom>
              <a:blipFill>
                <a:blip r:embed="rId5"/>
                <a:stretch>
                  <a:fillRect/>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091" name="Объект 1">
                <a:extLst>
                  <a:ext uri="{FF2B5EF4-FFF2-40B4-BE49-F238E27FC236}">
                    <a16:creationId xmlns:a16="http://schemas.microsoft.com/office/drawing/2014/main" id="{2BA1F704-DD44-4838-9D30-16B74CD5BD04}"/>
                  </a:ext>
                </a:extLst>
              </p:cNvPr>
              <p:cNvSpPr txBox="1"/>
              <p:nvPr/>
            </p:nvSpPr>
            <p:spPr bwMode="auto">
              <a:xfrm>
                <a:off x="3719512" y="5795962"/>
                <a:ext cx="360263" cy="441349"/>
              </a:xfrm>
              <a:prstGeom prst="rect">
                <a:avLst/>
              </a:prstGeom>
              <a:noFill/>
              <a:ln>
                <a:noFill/>
              </a:ln>
            </p:spPr>
            <p:txBody>
              <a:bodyPr>
                <a:normAutofit fontScale="85000" lnSpcReduction="10000"/>
              </a:bodyPr>
              <a:lstStyle/>
              <a:p>
                <a:pPr/>
                <a14:m>
                  <m:oMathPara xmlns:m="http://schemas.openxmlformats.org/officeDocument/2006/math">
                    <m:oMathParaPr>
                      <m:jc m:val="centerGroup"/>
                    </m:oMathParaPr>
                    <m:oMath xmlns:m="http://schemas.openxmlformats.org/officeDocument/2006/math">
                      <m:sSub>
                        <m:sSubPr>
                          <m:ctrlPr>
                            <a:rPr lang="ru-RU" sz="2400" i="1">
                              <a:solidFill>
                                <a:srgbClr val="000000"/>
                              </a:solidFill>
                              <a:latin typeface="Cambria Math" panose="02040503050406030204" pitchFamily="18" charset="0"/>
                            </a:rPr>
                          </m:ctrlPr>
                        </m:sSub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1">
                              <a:solidFill>
                                <a:srgbClr val="000000"/>
                              </a:solidFill>
                              <a:latin typeface="Cambria Math" panose="02040503050406030204" pitchFamily="18" charset="0"/>
                            </a:rPr>
                            <m:t>2</m:t>
                          </m:r>
                        </m:sub>
                      </m:sSub>
                    </m:oMath>
                  </m:oMathPara>
                </a14:m>
                <a:endParaRPr lang="ru-RU" sz="2400" dirty="0"/>
              </a:p>
            </p:txBody>
          </p:sp>
        </mc:Choice>
        <mc:Fallback xmlns="">
          <p:sp>
            <p:nvSpPr>
              <p:cNvPr id="3091" name="Объект 1">
                <a:extLst>
                  <a:ext uri="{FF2B5EF4-FFF2-40B4-BE49-F238E27FC236}">
                    <a16:creationId xmlns:a16="http://schemas.microsoft.com/office/drawing/2014/main" id="{2BA1F704-DD44-4838-9D30-16B74CD5BD04}"/>
                  </a:ext>
                </a:extLst>
              </p:cNvPr>
              <p:cNvSpPr txBox="1">
                <a:spLocks noRot="1" noChangeAspect="1" noMove="1" noResize="1" noEditPoints="1" noAdjustHandles="1" noChangeArrowheads="1" noChangeShapeType="1" noTextEdit="1"/>
              </p:cNvSpPr>
              <p:nvPr/>
            </p:nvSpPr>
            <p:spPr bwMode="auto">
              <a:xfrm>
                <a:off x="3719512" y="5795962"/>
                <a:ext cx="360263" cy="441349"/>
              </a:xfrm>
              <a:prstGeom prst="rect">
                <a:avLst/>
              </a:prstGeom>
              <a:blipFill>
                <a:blip r:embed="rId7"/>
                <a:stretch>
                  <a:fillRect l="-6780" t="-2778" r="-15254" b="-9722"/>
                </a:stretch>
              </a:blipFill>
              <a:ln>
                <a:noFill/>
              </a:ln>
            </p:spPr>
            <p:txBody>
              <a:bodyPr/>
              <a:lstStyle/>
              <a:p>
                <a:r>
                  <a:rPr lang="ru-RU">
                    <a:noFill/>
                  </a:rPr>
                  <a:t> </a:t>
                </a:r>
              </a:p>
            </p:txBody>
          </p:sp>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n equation showing how we interpret the slope coefficient beta sub one when there is a log-logarithmic functional form. Beta sub one is equal to the change in log salary divided by the change in log sales. This can be further simplified to the change in salary over salary divided by the change in sales over sales. An alternative interpretation of this equation for beta sub one is the the percentage change in salary resulting from a 1 percent change in sales.&#10;&#10;1 over wage times the change in wage over the change in educ. This can be rearranged to the change in wage over wage divided by the change in educ. Thus, beta sub one give the percentage change in wage for a one unit change in educ."/>
          <p:cNvPicPr>
            <a:picLocks noChangeAspect="1"/>
          </p:cNvPicPr>
          <p:nvPr/>
        </p:nvPicPr>
        <p:blipFill>
          <a:blip r:embed="rId2"/>
          <a:stretch>
            <a:fillRect/>
          </a:stretch>
        </p:blipFill>
        <p:spPr>
          <a:xfrm>
            <a:off x="911424" y="4744666"/>
            <a:ext cx="8954802" cy="1647817"/>
          </a:xfrm>
          <a:prstGeom prst="rect">
            <a:avLst/>
          </a:prstGeom>
        </p:spPr>
      </p:pic>
      <p:sp>
        <p:nvSpPr>
          <p:cNvPr id="4" name="Content Placeholder 3"/>
          <p:cNvSpPr>
            <a:spLocks noGrp="1"/>
          </p:cNvSpPr>
          <p:nvPr>
            <p:ph sz="half" idx="2"/>
          </p:nvPr>
        </p:nvSpPr>
        <p:spPr>
          <a:xfrm>
            <a:off x="838200" y="3985983"/>
            <a:ext cx="10515600" cy="449159"/>
          </a:xfrm>
        </p:spPr>
        <p:txBody>
          <a:bodyPr/>
          <a:lstStyle/>
          <a:p>
            <a:pPr marL="0" indent="0">
              <a:buNone/>
            </a:pPr>
            <a:r>
              <a:rPr lang="de-DE" altLang="en-US" sz="2800" b="1" dirty="0">
                <a:ea typeface="ＭＳ Ｐゴシック" panose="020B0600070205080204" pitchFamily="34" charset="-128"/>
                <a:cs typeface="Lucida Bright" panose="02040602050505020304" pitchFamily="18" charset="0"/>
              </a:rPr>
              <a:t>This changes the interpretation of the regression coefficient:</a:t>
            </a:r>
            <a:endParaRPr lang="en-US" sz="2800" b="1" dirty="0"/>
          </a:p>
        </p:txBody>
      </p:sp>
      <p:pic>
        <p:nvPicPr>
          <p:cNvPr id="5" name="Picture 4" descr="An equation in which the log of CEO salary is equal to beta sub sero plus beta sub one times the log of firm sales plus u"/>
          <p:cNvPicPr>
            <a:picLocks noChangeAspect="1"/>
          </p:cNvPicPr>
          <p:nvPr/>
        </p:nvPicPr>
        <p:blipFill>
          <a:blip r:embed="rId3"/>
          <a:stretch>
            <a:fillRect/>
          </a:stretch>
        </p:blipFill>
        <p:spPr>
          <a:xfrm>
            <a:off x="838200" y="2524535"/>
            <a:ext cx="7726823" cy="1164622"/>
          </a:xfrm>
          <a:prstGeom prst="rect">
            <a:avLst/>
          </a:prstGeom>
        </p:spPr>
      </p:pic>
      <p:sp>
        <p:nvSpPr>
          <p:cNvPr id="3" name="Content Placeholder 2"/>
          <p:cNvSpPr>
            <a:spLocks noGrp="1"/>
          </p:cNvSpPr>
          <p:nvPr>
            <p:ph sz="half" idx="1"/>
          </p:nvPr>
        </p:nvSpPr>
        <p:spPr>
          <a:xfrm>
            <a:off x="911424" y="1291340"/>
            <a:ext cx="10515600" cy="898864"/>
          </a:xfrm>
        </p:spPr>
        <p:txBody>
          <a:bodyPr/>
          <a:lstStyle/>
          <a:p>
            <a:pPr marL="0" indent="0">
              <a:buNone/>
            </a:pPr>
            <a:r>
              <a:rPr lang="de-DE" altLang="en-US" sz="2800" b="1" dirty="0">
                <a:ea typeface="ＭＳ Ｐゴシック" panose="020B0600070205080204" pitchFamily="34" charset="-128"/>
                <a:cs typeface="Lucida Bright" panose="02040602050505020304" pitchFamily="18" charset="0"/>
              </a:rPr>
              <a:t>Incorporating nonlinearities: Log-logarithmic form</a:t>
            </a:r>
          </a:p>
          <a:p>
            <a:pPr marL="0" indent="0">
              <a:buNone/>
            </a:pPr>
            <a:r>
              <a:rPr lang="de-DE" altLang="en-US" sz="2000" dirty="0">
                <a:ea typeface="ＭＳ Ｐゴシック" panose="020B0600070205080204" pitchFamily="34" charset="-128"/>
                <a:cs typeface="Lucida Bright" panose="02040602050505020304" pitchFamily="18" charset="0"/>
              </a:rPr>
              <a:t>Chief Executive Officer (CEO) salary and firm sales</a:t>
            </a:r>
            <a:endParaRPr lang="en-US" sz="2000" dirty="0"/>
          </a:p>
        </p:txBody>
      </p:sp>
      <p:sp>
        <p:nvSpPr>
          <p:cNvPr id="8" name="Title 1">
            <a:extLst>
              <a:ext uri="{FF2B5EF4-FFF2-40B4-BE49-F238E27FC236}">
                <a16:creationId xmlns:a16="http://schemas.microsoft.com/office/drawing/2014/main" id="{BD416262-177D-4C1A-AADF-B38649A0E476}"/>
              </a:ext>
            </a:extLst>
          </p:cNvPr>
          <p:cNvSpPr txBox="1">
            <a:spLocks/>
          </p:cNvSpPr>
          <p:nvPr/>
        </p:nvSpPr>
        <p:spPr bwMode="auto">
          <a:xfrm>
            <a:off x="884594" y="457451"/>
            <a:ext cx="10972800" cy="65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de-DE" altLang="en-US" sz="3200" b="1" kern="0" dirty="0"/>
              <a:t>The Simple Regression Model: </a:t>
            </a:r>
            <a:r>
              <a:rPr lang="de-DE" altLang="en-US" sz="3200" b="1" kern="0" dirty="0" err="1"/>
              <a:t>some</a:t>
            </a:r>
            <a:r>
              <a:rPr lang="de-DE" altLang="en-US" sz="3200" b="1" kern="0" dirty="0"/>
              <a:t> </a:t>
            </a:r>
            <a:r>
              <a:rPr lang="de-DE" altLang="en-US" sz="3200" b="1" kern="0" dirty="0" err="1"/>
              <a:t>nonlinearities</a:t>
            </a:r>
            <a:endParaRPr lang="en-US" sz="3200" b="1" kern="0" dirty="0"/>
          </a:p>
        </p:txBody>
      </p:sp>
    </p:spTree>
    <p:extLst>
      <p:ext uri="{BB962C8B-B14F-4D97-AF65-F5344CB8AC3E}">
        <p14:creationId xmlns:p14="http://schemas.microsoft.com/office/powerpoint/2010/main" val="3440545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2"/>
          </p:nvPr>
        </p:nvSpPr>
        <p:spPr>
          <a:xfrm>
            <a:off x="838200" y="4673986"/>
            <a:ext cx="10515600" cy="950200"/>
          </a:xfrm>
        </p:spPr>
        <p:txBody>
          <a:bodyPr/>
          <a:lstStyle/>
          <a:p>
            <a:pPr marL="0" indent="0">
              <a:buNone/>
            </a:pPr>
            <a:r>
              <a:rPr lang="de-DE" altLang="en-US" dirty="0">
                <a:ea typeface="ＭＳ Ｐゴシック" panose="020B0600070205080204" pitchFamily="34" charset="-128"/>
                <a:cs typeface="Lucida Bright" panose="02040602050505020304" pitchFamily="18" charset="0"/>
              </a:rPr>
              <a:t>The double log form </a:t>
            </a:r>
            <a:r>
              <a:rPr lang="de-DE" altLang="en-US" dirty="0" err="1">
                <a:ea typeface="ＭＳ Ｐゴシック" panose="020B0600070205080204" pitchFamily="34" charset="-128"/>
                <a:cs typeface="Lucida Bright" panose="02040602050505020304" pitchFamily="18" charset="0"/>
              </a:rPr>
              <a:t>means</a:t>
            </a:r>
            <a:r>
              <a:rPr lang="de-DE" altLang="en-US" dirty="0">
                <a:ea typeface="ＭＳ Ｐゴシック" panose="020B0600070205080204" pitchFamily="34" charset="-128"/>
                <a:cs typeface="Lucida Bright" panose="02040602050505020304" pitchFamily="18" charset="0"/>
              </a:rPr>
              <a:t> a constant elasticity model, whereas the semi-log form </a:t>
            </a:r>
            <a:r>
              <a:rPr lang="de-DE" altLang="en-US" dirty="0" err="1">
                <a:ea typeface="ＭＳ Ｐゴシック" panose="020B0600070205080204" pitchFamily="34" charset="-128"/>
                <a:cs typeface="Lucida Bright" panose="02040602050505020304" pitchFamily="18" charset="0"/>
              </a:rPr>
              <a:t>assumes</a:t>
            </a:r>
            <a:r>
              <a:rPr lang="de-DE" altLang="en-US" dirty="0">
                <a:ea typeface="ＭＳ Ｐゴシック" panose="020B0600070205080204" pitchFamily="34" charset="-128"/>
                <a:cs typeface="Lucida Bright" panose="02040602050505020304" pitchFamily="18" charset="0"/>
              </a:rPr>
              <a:t> </a:t>
            </a:r>
            <a:r>
              <a:rPr lang="de-DE" altLang="en-US" dirty="0" err="1">
                <a:ea typeface="ＭＳ Ｐゴシック" panose="020B0600070205080204" pitchFamily="34" charset="-128"/>
                <a:cs typeface="Lucida Bright" panose="02040602050505020304" pitchFamily="18" charset="0"/>
              </a:rPr>
              <a:t>the</a:t>
            </a:r>
            <a:r>
              <a:rPr lang="de-DE" altLang="en-US" dirty="0">
                <a:ea typeface="ＭＳ Ｐゴシック" panose="020B0600070205080204" pitchFamily="34" charset="-128"/>
                <a:cs typeface="Lucida Bright" panose="02040602050505020304" pitchFamily="18" charset="0"/>
              </a:rPr>
              <a:t> </a:t>
            </a:r>
            <a:r>
              <a:rPr lang="de-DE" altLang="en-US" dirty="0" err="1">
                <a:ea typeface="ＭＳ Ｐゴシック" panose="020B0600070205080204" pitchFamily="34" charset="-128"/>
                <a:cs typeface="Lucida Bright" panose="02040602050505020304" pitchFamily="18" charset="0"/>
              </a:rPr>
              <a:t>relation</a:t>
            </a:r>
            <a:r>
              <a:rPr lang="de-DE" altLang="en-US" dirty="0">
                <a:ea typeface="ＭＳ Ｐゴシック" panose="020B0600070205080204" pitchFamily="34" charset="-128"/>
                <a:cs typeface="Lucida Bright" panose="02040602050505020304" pitchFamily="18" charset="0"/>
              </a:rPr>
              <a:t> </a:t>
            </a:r>
            <a:r>
              <a:rPr lang="de-DE" altLang="en-US" dirty="0" err="1">
                <a:ea typeface="ＭＳ Ｐゴシック" panose="020B0600070205080204" pitchFamily="34" charset="-128"/>
                <a:cs typeface="Lucida Bright" panose="02040602050505020304" pitchFamily="18" charset="0"/>
              </a:rPr>
              <a:t>between</a:t>
            </a:r>
            <a:r>
              <a:rPr lang="de-DE" altLang="en-US" dirty="0">
                <a:ea typeface="ＭＳ Ｐゴシック" panose="020B0600070205080204" pitchFamily="34" charset="-128"/>
                <a:cs typeface="Lucida Bright" panose="02040602050505020304" pitchFamily="18" charset="0"/>
              </a:rPr>
              <a:t> </a:t>
            </a:r>
            <a:r>
              <a:rPr lang="de-DE" altLang="en-US" dirty="0" err="1">
                <a:ea typeface="ＭＳ Ｐゴシック" panose="020B0600070205080204" pitchFamily="34" charset="-128"/>
                <a:cs typeface="Lucida Bright" panose="02040602050505020304" pitchFamily="18" charset="0"/>
              </a:rPr>
              <a:t>the</a:t>
            </a:r>
            <a:r>
              <a:rPr lang="de-DE" altLang="en-US" dirty="0">
                <a:ea typeface="ＭＳ Ｐゴシック" panose="020B0600070205080204" pitchFamily="34" charset="-128"/>
                <a:cs typeface="Lucida Bright" panose="02040602050505020304" pitchFamily="18" charset="0"/>
              </a:rPr>
              <a:t> absolute and relative </a:t>
            </a:r>
            <a:r>
              <a:rPr lang="de-DE" altLang="en-US" dirty="0" err="1">
                <a:ea typeface="ＭＳ Ｐゴシック" panose="020B0600070205080204" pitchFamily="34" charset="-128"/>
                <a:cs typeface="Lucida Bright" panose="02040602050505020304" pitchFamily="18" charset="0"/>
              </a:rPr>
              <a:t>changes</a:t>
            </a:r>
            <a:endParaRPr lang="en-US" dirty="0"/>
          </a:p>
        </p:txBody>
      </p:sp>
      <p:pic>
        <p:nvPicPr>
          <p:cNvPr id="7" name="Picture 6" descr="An equation in which predicted log salary is equal to 4.822 plus 0.257 times log sales. As this is a log-log model, the interpretation is that a 1% increase in sales is predicted to increase CEO salary by 0.257%."/>
          <p:cNvPicPr>
            <a:picLocks noChangeAspect="1"/>
          </p:cNvPicPr>
          <p:nvPr/>
        </p:nvPicPr>
        <p:blipFill>
          <a:blip r:embed="rId3"/>
          <a:stretch>
            <a:fillRect/>
          </a:stretch>
        </p:blipFill>
        <p:spPr>
          <a:xfrm>
            <a:off x="1185380" y="2531449"/>
            <a:ext cx="8065337" cy="1643891"/>
          </a:xfrm>
          <a:prstGeom prst="rect">
            <a:avLst/>
          </a:prstGeom>
        </p:spPr>
      </p:pic>
      <p:sp>
        <p:nvSpPr>
          <p:cNvPr id="3" name="Content Placeholder 2"/>
          <p:cNvSpPr>
            <a:spLocks noGrp="1"/>
          </p:cNvSpPr>
          <p:nvPr>
            <p:ph sz="half" idx="1"/>
          </p:nvPr>
        </p:nvSpPr>
        <p:spPr>
          <a:xfrm>
            <a:off x="838200" y="1456029"/>
            <a:ext cx="10515600" cy="498031"/>
          </a:xfrm>
        </p:spPr>
        <p:txBody>
          <a:bodyPr/>
          <a:lstStyle/>
          <a:p>
            <a:pPr marL="0" indent="0">
              <a:buNone/>
            </a:pPr>
            <a:r>
              <a:rPr lang="de-DE" altLang="en-US" sz="2400" b="1" dirty="0">
                <a:ea typeface="ＭＳ Ｐゴシック" panose="020B0600070205080204" pitchFamily="34" charset="-128"/>
                <a:cs typeface="Lucida Bright" panose="02040602050505020304" pitchFamily="18" charset="0"/>
              </a:rPr>
              <a:t>CEO salary and firm sales: fitted regression</a:t>
            </a:r>
            <a:endParaRPr lang="en-US" sz="2400" b="1" dirty="0"/>
          </a:p>
        </p:txBody>
      </p:sp>
      <p:sp>
        <p:nvSpPr>
          <p:cNvPr id="9" name="Title 1">
            <a:extLst>
              <a:ext uri="{FF2B5EF4-FFF2-40B4-BE49-F238E27FC236}">
                <a16:creationId xmlns:a16="http://schemas.microsoft.com/office/drawing/2014/main" id="{C54E5576-18E9-4556-96C7-35DA086F5590}"/>
              </a:ext>
            </a:extLst>
          </p:cNvPr>
          <p:cNvSpPr txBox="1">
            <a:spLocks/>
          </p:cNvSpPr>
          <p:nvPr/>
        </p:nvSpPr>
        <p:spPr bwMode="auto">
          <a:xfrm>
            <a:off x="838200" y="274947"/>
            <a:ext cx="10972800" cy="65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de-DE" altLang="en-US" sz="3200" b="1" kern="0" dirty="0"/>
              <a:t>The Simple Regression Model: </a:t>
            </a:r>
            <a:r>
              <a:rPr lang="de-DE" altLang="en-US" sz="3200" b="1" kern="0" dirty="0" err="1"/>
              <a:t>some</a:t>
            </a:r>
            <a:r>
              <a:rPr lang="de-DE" altLang="en-US" sz="3200" b="1" kern="0" dirty="0"/>
              <a:t> </a:t>
            </a:r>
            <a:r>
              <a:rPr lang="de-DE" altLang="en-US" sz="3200" b="1" kern="0" dirty="0" err="1"/>
              <a:t>nonlinearities</a:t>
            </a:r>
            <a:endParaRPr lang="en-US" sz="3200" b="1" kern="0" dirty="0"/>
          </a:p>
        </p:txBody>
      </p:sp>
    </p:spTree>
    <p:extLst>
      <p:ext uri="{BB962C8B-B14F-4D97-AF65-F5344CB8AC3E}">
        <p14:creationId xmlns:p14="http://schemas.microsoft.com/office/powerpoint/2010/main" val="1610500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4">
            <a:extLst>
              <a:ext uri="{FF2B5EF4-FFF2-40B4-BE49-F238E27FC236}">
                <a16:creationId xmlns:a16="http://schemas.microsoft.com/office/drawing/2014/main" id="{990547DB-4FF1-4AA5-ABDB-582080D0B50A}"/>
              </a:ext>
            </a:extLst>
          </p:cNvPr>
          <p:cNvSpPr>
            <a:spLocks noChangeArrowheads="1"/>
          </p:cNvSpPr>
          <p:nvPr/>
        </p:nvSpPr>
        <p:spPr bwMode="auto">
          <a:xfrm>
            <a:off x="1530350" y="8958"/>
            <a:ext cx="9144000" cy="609429"/>
          </a:xfrm>
          <a:prstGeom prst="rect">
            <a:avLst/>
          </a:prstGeom>
          <a:solidFill>
            <a:srgbClr val="EAEAEA"/>
          </a:solidFill>
          <a:ln>
            <a:noFill/>
          </a:ln>
          <a:effectLst>
            <a:innerShdw blurRad="114300">
              <a:prstClr val="black"/>
            </a:innerShdw>
          </a:effectLst>
        </p:spPr>
        <p:txBody>
          <a:bodyPr/>
          <a:lstStyle/>
          <a:p>
            <a:pPr eaLnBrk="0" hangingPunct="0">
              <a:defRPr/>
            </a:pPr>
            <a:endParaRPr lang="en-GB" sz="1400">
              <a:latin typeface="Arial" charset="0"/>
            </a:endParaRPr>
          </a:p>
        </p:txBody>
      </p:sp>
      <p:sp>
        <p:nvSpPr>
          <p:cNvPr id="4101" name="Text Box 20">
            <a:extLst>
              <a:ext uri="{FF2B5EF4-FFF2-40B4-BE49-F238E27FC236}">
                <a16:creationId xmlns:a16="http://schemas.microsoft.com/office/drawing/2014/main" id="{86D366CE-4C53-45A5-A335-30149E87FCE2}"/>
              </a:ext>
            </a:extLst>
          </p:cNvPr>
          <p:cNvSpPr txBox="1">
            <a:spLocks noChangeArrowheads="1"/>
          </p:cNvSpPr>
          <p:nvPr/>
        </p:nvSpPr>
        <p:spPr bwMode="auto">
          <a:xfrm>
            <a:off x="1570038" y="0"/>
            <a:ext cx="9097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GB" altLang="ru-RU" sz="2000" b="1" dirty="0"/>
              <a:t>COEFFICIENTS</a:t>
            </a:r>
            <a:r>
              <a:rPr lang="en-GB" altLang="ru-RU" sz="2000" dirty="0"/>
              <a:t> </a:t>
            </a:r>
            <a:r>
              <a:rPr lang="en-GB" altLang="ru-RU" sz="2000" i="1" dirty="0"/>
              <a:t>  </a:t>
            </a:r>
            <a:r>
              <a:rPr lang="en-GB" altLang="ru-RU" sz="2800" i="1" dirty="0">
                <a:latin typeface="Times New Roman" panose="02020603050405020304" pitchFamily="18" charset="0"/>
              </a:rPr>
              <a:t>a</a:t>
            </a:r>
            <a:r>
              <a:rPr lang="en-GB" altLang="ru-RU" sz="2800" i="1" baseline="-25000" dirty="0"/>
              <a:t>i</a:t>
            </a:r>
          </a:p>
        </p:txBody>
      </p:sp>
      <mc:AlternateContent xmlns:mc="http://schemas.openxmlformats.org/markup-compatibility/2006" xmlns:a14="http://schemas.microsoft.com/office/drawing/2010/main">
        <mc:Choice Requires="a14">
          <p:sp>
            <p:nvSpPr>
              <p:cNvPr id="4102" name="Object 7">
                <a:extLst>
                  <a:ext uri="{FF2B5EF4-FFF2-40B4-BE49-F238E27FC236}">
                    <a16:creationId xmlns:a16="http://schemas.microsoft.com/office/drawing/2014/main" id="{87E56074-4E2E-4515-AB75-6FD6F2148CD4}"/>
                  </a:ext>
                </a:extLst>
              </p:cNvPr>
              <p:cNvSpPr txBox="1"/>
              <p:nvPr/>
            </p:nvSpPr>
            <p:spPr bwMode="auto">
              <a:xfrm>
                <a:off x="7175500" y="765175"/>
                <a:ext cx="2808932" cy="1430338"/>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𝑎</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f>
                        <m:fPr>
                          <m:ctrlPr>
                            <a:rPr lang="ru-RU" sz="2400" i="1">
                              <a:solidFill>
                                <a:srgbClr val="000000"/>
                              </a:solidFill>
                              <a:latin typeface="Cambria Math" panose="02040503050406030204" pitchFamily="18" charset="0"/>
                            </a:rPr>
                          </m:ctrlPr>
                        </m:fPr>
                        <m:num>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bar>
                            <m:barPr>
                              <m:pos m:val="top"/>
                              <m:ctrlPr>
                                <a:rPr lang="ru-RU" sz="2400" i="1">
                                  <a:solidFill>
                                    <a:srgbClr val="000000"/>
                                  </a:solidFill>
                                  <a:latin typeface="Cambria Math" panose="02040503050406030204" pitchFamily="18" charset="0"/>
                                </a:rPr>
                              </m:ctrlPr>
                            </m:barPr>
                            <m:e>
                              <m:r>
                                <a:rPr lang="ru-RU" sz="2400" i="1">
                                  <a:solidFill>
                                    <a:srgbClr val="000000"/>
                                  </a:solidFill>
                                  <a:latin typeface="Cambria Math" panose="02040503050406030204" pitchFamily="18" charset="0"/>
                                </a:rPr>
                                <m:t>𝑋</m:t>
                              </m:r>
                            </m:e>
                          </m:bar>
                        </m:num>
                        <m:den>
                          <m:nary>
                            <m:naryPr>
                              <m:chr m:val="∑"/>
                              <m:ctrlPr>
                                <a:rPr lang="ru-RU" sz="2400" i="1">
                                  <a:solidFill>
                                    <a:srgbClr val="000000"/>
                                  </a:solidFill>
                                  <a:latin typeface="Cambria Math" panose="02040503050406030204" pitchFamily="18" charset="0"/>
                                </a:rPr>
                              </m:ctrlPr>
                            </m:naryPr>
                            <m:sub>
                              <m:r>
                                <a:rPr lang="ru-RU" sz="2400" i="1">
                                  <a:solidFill>
                                    <a:srgbClr val="000000"/>
                                  </a:solidFill>
                                  <a:latin typeface="Cambria Math" panose="02040503050406030204" pitchFamily="18" charset="0"/>
                                </a:rPr>
                                <m:t>𝑗</m:t>
                              </m:r>
                              <m:r>
                                <a:rPr lang="ru-RU" sz="2400" i="1">
                                  <a:solidFill>
                                    <a:srgbClr val="000000"/>
                                  </a:solidFill>
                                  <a:latin typeface="Cambria Math" panose="02040503050406030204" pitchFamily="18" charset="0"/>
                                </a:rPr>
                                <m:t>=1</m:t>
                              </m:r>
                            </m:sub>
                            <m:sup>
                              <m:r>
                                <a:rPr lang="ru-RU" sz="2400" i="1">
                                  <a:solidFill>
                                    <a:srgbClr val="000000"/>
                                  </a:solidFill>
                                  <a:latin typeface="Cambria Math" panose="02040503050406030204" pitchFamily="18" charset="0"/>
                                </a:rPr>
                                <m:t>𝑛</m:t>
                              </m:r>
                            </m:sup>
                            <m:e>
                              <m:sSup>
                                <m:sSupPr>
                                  <m:ctrlPr>
                                    <a:rPr lang="ru-RU" sz="2400" i="1">
                                      <a:solidFill>
                                        <a:srgbClr val="000000"/>
                                      </a:solidFill>
                                      <a:latin typeface="Cambria Math" panose="02040503050406030204" pitchFamily="18" charset="0"/>
                                    </a:rPr>
                                  </m:ctrlPr>
                                </m:sSupPr>
                                <m:e>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𝑗</m:t>
                                          </m:r>
                                        </m:sub>
                                      </m:sSub>
                                      <m:r>
                                        <a:rPr lang="ru-RU" sz="2400" i="1">
                                          <a:solidFill>
                                            <a:srgbClr val="000000"/>
                                          </a:solidFill>
                                          <a:latin typeface="Cambria Math" panose="02040503050406030204" pitchFamily="18" charset="0"/>
                                        </a:rPr>
                                        <m:t>−</m:t>
                                      </m:r>
                                      <m:bar>
                                        <m:barPr>
                                          <m:pos m:val="top"/>
                                          <m:ctrlPr>
                                            <a:rPr lang="ru-RU" sz="2400" i="1">
                                              <a:solidFill>
                                                <a:srgbClr val="000000"/>
                                              </a:solidFill>
                                              <a:latin typeface="Cambria Math" panose="02040503050406030204" pitchFamily="18" charset="0"/>
                                            </a:rPr>
                                          </m:ctrlPr>
                                        </m:barPr>
                                        <m:e>
                                          <m:r>
                                            <a:rPr lang="ru-RU" sz="2400" i="1">
                                              <a:solidFill>
                                                <a:srgbClr val="000000"/>
                                              </a:solidFill>
                                              <a:latin typeface="Cambria Math" panose="02040503050406030204" pitchFamily="18" charset="0"/>
                                            </a:rPr>
                                            <m:t>𝑋</m:t>
                                          </m:r>
                                        </m:e>
                                      </m:bar>
                                    </m:e>
                                  </m:d>
                                </m:e>
                                <m:sup>
                                  <m:r>
                                    <a:rPr lang="ru-RU" sz="2400" i="1">
                                      <a:solidFill>
                                        <a:srgbClr val="000000"/>
                                      </a:solidFill>
                                      <a:latin typeface="Cambria Math" panose="02040503050406030204" pitchFamily="18" charset="0"/>
                                    </a:rPr>
                                    <m:t>2</m:t>
                                  </m:r>
                                </m:sup>
                              </m:sSup>
                            </m:e>
                          </m:nary>
                        </m:den>
                      </m:f>
                    </m:oMath>
                  </m:oMathPara>
                </a14:m>
                <a:endParaRPr lang="ru-RU" sz="2400" dirty="0"/>
              </a:p>
            </p:txBody>
          </p:sp>
        </mc:Choice>
        <mc:Fallback xmlns="">
          <p:sp>
            <p:nvSpPr>
              <p:cNvPr id="4102" name="Object 7">
                <a:extLst>
                  <a:ext uri="{FF2B5EF4-FFF2-40B4-BE49-F238E27FC236}">
                    <a16:creationId xmlns:a16="http://schemas.microsoft.com/office/drawing/2014/main" id="{87E56074-4E2E-4515-AB75-6FD6F2148CD4}"/>
                  </a:ext>
                </a:extLst>
              </p:cNvPr>
              <p:cNvSpPr txBox="1">
                <a:spLocks noRot="1" noChangeAspect="1" noMove="1" noResize="1" noEditPoints="1" noAdjustHandles="1" noChangeArrowheads="1" noChangeShapeType="1" noTextEdit="1"/>
              </p:cNvSpPr>
              <p:nvPr/>
            </p:nvSpPr>
            <p:spPr bwMode="auto">
              <a:xfrm>
                <a:off x="7175500" y="765175"/>
                <a:ext cx="2808932" cy="1430338"/>
              </a:xfrm>
              <a:prstGeom prst="rect">
                <a:avLst/>
              </a:prstGeom>
              <a:blipFill>
                <a:blip r:embed="rId3"/>
                <a:stretch>
                  <a:fillRect/>
                </a:stretch>
              </a:blipFill>
              <a:ln>
                <a:noFill/>
              </a:ln>
              <a:effectLst/>
            </p:spPr>
            <p:txBody>
              <a:bodyPr/>
              <a:lstStyle/>
              <a:p>
                <a:r>
                  <a:rPr lang="ru-RU">
                    <a:noFill/>
                  </a:rPr>
                  <a:t> </a:t>
                </a:r>
              </a:p>
            </p:txBody>
          </p:sp>
        </mc:Fallback>
      </mc:AlternateContent>
      <p:graphicFrame>
        <p:nvGraphicFramePr>
          <p:cNvPr id="4103" name="Object 8">
            <a:extLst>
              <a:ext uri="{FF2B5EF4-FFF2-40B4-BE49-F238E27FC236}">
                <a16:creationId xmlns:a16="http://schemas.microsoft.com/office/drawing/2014/main" id="{64273403-343B-435E-80BA-86B6A04549D4}"/>
              </a:ext>
            </a:extLst>
          </p:cNvPr>
          <p:cNvGraphicFramePr>
            <a:graphicFrameLocks noChangeAspect="1"/>
          </p:cNvGraphicFramePr>
          <p:nvPr>
            <p:extLst>
              <p:ext uri="{D42A27DB-BD31-4B8C-83A1-F6EECF244321}">
                <p14:modId xmlns:p14="http://schemas.microsoft.com/office/powerpoint/2010/main" val="880273394"/>
              </p:ext>
            </p:extLst>
          </p:nvPr>
        </p:nvGraphicFramePr>
        <p:xfrm>
          <a:off x="2351088" y="1125539"/>
          <a:ext cx="2081212" cy="504825"/>
        </p:xfrm>
        <a:graphic>
          <a:graphicData uri="http://schemas.openxmlformats.org/presentationml/2006/ole">
            <mc:AlternateContent xmlns:mc="http://schemas.openxmlformats.org/markup-compatibility/2006">
              <mc:Choice xmlns:v="urn:schemas-microsoft-com:vml" Requires="v">
                <p:oleObj spid="_x0000_s4184" name="Формула" r:id="rId4" imgW="736280" imgH="177723" progId="Equation.3">
                  <p:embed/>
                </p:oleObj>
              </mc:Choice>
              <mc:Fallback>
                <p:oleObj name="Формула" r:id="rId4" imgW="736280" imgH="177723"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1088" y="1125539"/>
                        <a:ext cx="2081212"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4104" name="Object 9">
                <a:extLst>
                  <a:ext uri="{FF2B5EF4-FFF2-40B4-BE49-F238E27FC236}">
                    <a16:creationId xmlns:a16="http://schemas.microsoft.com/office/drawing/2014/main" id="{83162013-53AC-4CAE-89C7-35884B68E3FD}"/>
                  </a:ext>
                </a:extLst>
              </p:cNvPr>
              <p:cNvSpPr txBox="1"/>
              <p:nvPr/>
            </p:nvSpPr>
            <p:spPr bwMode="auto">
              <a:xfrm>
                <a:off x="4800600" y="836613"/>
                <a:ext cx="2081212" cy="1206500"/>
              </a:xfrm>
              <a:prstGeom prst="rect">
                <a:avLst/>
              </a:prstGeom>
              <a:noFill/>
              <a:ln>
                <a:noFill/>
              </a:ln>
            </p:spPr>
            <p:txBody>
              <a:bodyPr>
                <a:normAutofit/>
              </a:bodyPr>
              <a:lstStyle/>
              <a:p>
                <a:pPr/>
                <a14:m>
                  <m:oMathPara xmlns:m="http://schemas.openxmlformats.org/officeDocument/2006/math">
                    <m:oMathParaPr>
                      <m:jc m:val="centerGroup"/>
                    </m:oMathParaPr>
                    <m:oMath xmlns:m="http://schemas.openxmlformats.org/officeDocument/2006/math">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𝑥</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bar>
                        <m:barPr>
                          <m:pos m:val="top"/>
                          <m:ctrlPr>
                            <a:rPr lang="ru-RU" sz="2400" i="1">
                              <a:solidFill>
                                <a:srgbClr val="000000"/>
                              </a:solidFill>
                              <a:latin typeface="Cambria Math" panose="02040503050406030204" pitchFamily="18" charset="0"/>
                            </a:rPr>
                          </m:ctrlPr>
                        </m:barPr>
                        <m:e>
                          <m:r>
                            <a:rPr lang="ru-RU" sz="2400" i="1">
                              <a:solidFill>
                                <a:srgbClr val="000000"/>
                              </a:solidFill>
                              <a:latin typeface="Cambria Math" panose="02040503050406030204" pitchFamily="18" charset="0"/>
                            </a:rPr>
                            <m:t>𝑋</m:t>
                          </m:r>
                        </m:e>
                      </m:bar>
                    </m:oMath>
                    <m:oMath xmlns:m="http://schemas.openxmlformats.org/officeDocument/2006/math">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𝑦</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𝑌</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bar>
                        <m:barPr>
                          <m:pos m:val="top"/>
                          <m:ctrlPr>
                            <a:rPr lang="ru-RU" sz="2400" i="1">
                              <a:solidFill>
                                <a:srgbClr val="000000"/>
                              </a:solidFill>
                              <a:latin typeface="Cambria Math" panose="02040503050406030204" pitchFamily="18" charset="0"/>
                            </a:rPr>
                          </m:ctrlPr>
                        </m:barPr>
                        <m:e>
                          <m:r>
                            <a:rPr lang="ru-RU" sz="2400" i="1">
                              <a:solidFill>
                                <a:srgbClr val="000000"/>
                              </a:solidFill>
                              <a:latin typeface="Cambria Math" panose="02040503050406030204" pitchFamily="18" charset="0"/>
                            </a:rPr>
                            <m:t>𝑌</m:t>
                          </m:r>
                        </m:e>
                      </m:bar>
                    </m:oMath>
                  </m:oMathPara>
                </a14:m>
                <a:endParaRPr lang="ru-RU" sz="2400" dirty="0"/>
              </a:p>
            </p:txBody>
          </p:sp>
        </mc:Choice>
        <mc:Fallback xmlns="">
          <p:sp>
            <p:nvSpPr>
              <p:cNvPr id="4104" name="Object 9">
                <a:extLst>
                  <a:ext uri="{FF2B5EF4-FFF2-40B4-BE49-F238E27FC236}">
                    <a16:creationId xmlns:a16="http://schemas.microsoft.com/office/drawing/2014/main" id="{83162013-53AC-4CAE-89C7-35884B68E3FD}"/>
                  </a:ext>
                </a:extLst>
              </p:cNvPr>
              <p:cNvSpPr txBox="1">
                <a:spLocks noRot="1" noChangeAspect="1" noMove="1" noResize="1" noEditPoints="1" noAdjustHandles="1" noChangeArrowheads="1" noChangeShapeType="1" noTextEdit="1"/>
              </p:cNvSpPr>
              <p:nvPr/>
            </p:nvSpPr>
            <p:spPr bwMode="auto">
              <a:xfrm>
                <a:off x="4800600" y="836613"/>
                <a:ext cx="2081212" cy="1206500"/>
              </a:xfrm>
              <a:prstGeom prst="rect">
                <a:avLst/>
              </a:prstGeom>
              <a:blipFill>
                <a:blip r:embed="rId6"/>
                <a:stretch>
                  <a:fillRect/>
                </a:stretch>
              </a:blipFill>
              <a:ln>
                <a:noFill/>
              </a:ln>
            </p:spPr>
            <p:txBody>
              <a:bodyPr/>
              <a:lstStyle/>
              <a:p>
                <a:r>
                  <a:rPr lang="ru-RU">
                    <a:noFill/>
                  </a:rPr>
                  <a:t> </a:t>
                </a:r>
              </a:p>
            </p:txBody>
          </p:sp>
        </mc:Fallback>
      </mc:AlternateContent>
      <p:graphicFrame>
        <p:nvGraphicFramePr>
          <p:cNvPr id="4105" name="Object 10">
            <a:extLst>
              <a:ext uri="{FF2B5EF4-FFF2-40B4-BE49-F238E27FC236}">
                <a16:creationId xmlns:a16="http://schemas.microsoft.com/office/drawing/2014/main" id="{D42F39EB-DD08-4626-9B1A-3EDDC2C1D701}"/>
              </a:ext>
            </a:extLst>
          </p:cNvPr>
          <p:cNvGraphicFramePr>
            <a:graphicFrameLocks noChangeAspect="1"/>
          </p:cNvGraphicFramePr>
          <p:nvPr>
            <p:extLst>
              <p:ext uri="{D42A27DB-BD31-4B8C-83A1-F6EECF244321}">
                <p14:modId xmlns:p14="http://schemas.microsoft.com/office/powerpoint/2010/main" val="3219724187"/>
              </p:ext>
            </p:extLst>
          </p:nvPr>
        </p:nvGraphicFramePr>
        <p:xfrm>
          <a:off x="2208213" y="2781301"/>
          <a:ext cx="1039812" cy="504825"/>
        </p:xfrm>
        <a:graphic>
          <a:graphicData uri="http://schemas.openxmlformats.org/presentationml/2006/ole">
            <mc:AlternateContent xmlns:mc="http://schemas.openxmlformats.org/markup-compatibility/2006">
              <mc:Choice xmlns:v="urn:schemas-microsoft-com:vml" Requires="v">
                <p:oleObj spid="_x0000_s4185" name="Формула" r:id="rId7" imgW="368140" imgH="177723" progId="Equation.3">
                  <p:embed/>
                </p:oleObj>
              </mc:Choice>
              <mc:Fallback>
                <p:oleObj name="Формула" r:id="rId7" imgW="368140" imgH="177723"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8213" y="2781301"/>
                        <a:ext cx="1039812"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4106" name="Object 11">
                <a:extLst>
                  <a:ext uri="{FF2B5EF4-FFF2-40B4-BE49-F238E27FC236}">
                    <a16:creationId xmlns:a16="http://schemas.microsoft.com/office/drawing/2014/main" id="{118D9FD6-2DCF-4121-B4FB-81039F0D9EAB}"/>
                  </a:ext>
                </a:extLst>
              </p:cNvPr>
              <p:cNvSpPr txBox="1"/>
              <p:nvPr/>
            </p:nvSpPr>
            <p:spPr bwMode="auto">
              <a:xfrm>
                <a:off x="3403600" y="2565400"/>
                <a:ext cx="5932760" cy="1168400"/>
              </a:xfrm>
              <a:prstGeom prst="rect">
                <a:avLst/>
              </a:prstGeom>
              <a:noFill/>
              <a:ln>
                <a:noFill/>
              </a:ln>
            </p:spPr>
            <p:txBody>
              <a:bodyPr>
                <a:normAutofit fontScale="85000" lnSpcReduction="10000"/>
              </a:bodyPr>
              <a:lstStyle/>
              <a:p>
                <a:pPr/>
                <a14:m>
                  <m:oMathPara xmlns:m="http://schemas.openxmlformats.org/officeDocument/2006/math">
                    <m:oMathParaPr>
                      <m:jc m:val="centerGroup"/>
                    </m:oMathParaPr>
                    <m:oMath xmlns:m="http://schemas.openxmlformats.org/officeDocument/2006/math">
                      <m:sSub>
                        <m:sSubPr>
                          <m:ctrlPr>
                            <a:rPr lang="ru-RU" sz="2800" i="1">
                              <a:solidFill>
                                <a:srgbClr val="000000"/>
                              </a:solidFill>
                              <a:latin typeface="Cambria Math" panose="02040503050406030204" pitchFamily="18" charset="0"/>
                            </a:rPr>
                          </m:ctrlPr>
                        </m:sSubPr>
                        <m:e>
                          <m:acc>
                            <m:accPr>
                              <m:chr m:val="̂"/>
                              <m:ctrlPr>
                                <a:rPr lang="ru-RU" sz="2800" i="1">
                                  <a:solidFill>
                                    <a:srgbClr val="000000"/>
                                  </a:solidFill>
                                  <a:latin typeface="Cambria Math" panose="02040503050406030204" pitchFamily="18" charset="0"/>
                                </a:rPr>
                              </m:ctrlPr>
                            </m:accPr>
                            <m:e>
                              <m:r>
                                <a:rPr lang="ru-RU" sz="2800" i="1">
                                  <a:solidFill>
                                    <a:srgbClr val="000000"/>
                                  </a:solidFill>
                                  <a:latin typeface="Cambria Math" panose="02040503050406030204" pitchFamily="18" charset="0"/>
                                </a:rPr>
                                <m:t>𝛽</m:t>
                              </m:r>
                            </m:e>
                          </m:acc>
                        </m:e>
                        <m:sub>
                          <m:r>
                            <a:rPr lang="ru-RU" sz="2800" i="1">
                              <a:solidFill>
                                <a:srgbClr val="000000"/>
                              </a:solidFill>
                              <a:latin typeface="Cambria Math" panose="02040503050406030204" pitchFamily="18" charset="0"/>
                            </a:rPr>
                            <m:t>2</m:t>
                          </m:r>
                        </m:sub>
                      </m:sSub>
                      <m:r>
                        <a:rPr lang="ru-RU" sz="2800" i="1">
                          <a:solidFill>
                            <a:srgbClr val="000000"/>
                          </a:solidFill>
                          <a:latin typeface="Cambria Math" panose="02040503050406030204" pitchFamily="18" charset="0"/>
                        </a:rPr>
                        <m:t>=</m:t>
                      </m:r>
                      <m:f>
                        <m:fPr>
                          <m:ctrlPr>
                            <a:rPr lang="ru-RU" sz="2800" i="1">
                              <a:solidFill>
                                <a:srgbClr val="000000"/>
                              </a:solidFill>
                              <a:latin typeface="Cambria Math" panose="02040503050406030204" pitchFamily="18" charset="0"/>
                            </a:rPr>
                          </m:ctrlPr>
                        </m:fPr>
                        <m:num>
                          <m:nary>
                            <m:naryPr>
                              <m:chr m:val="∑"/>
                              <m:subHide m:val="on"/>
                              <m:supHide m:val="on"/>
                              <m:ctrlPr>
                                <a:rPr lang="ru-RU" sz="2800" i="1">
                                  <a:solidFill>
                                    <a:srgbClr val="000000"/>
                                  </a:solidFill>
                                  <a:latin typeface="Cambria Math" panose="02040503050406030204" pitchFamily="18" charset="0"/>
                                </a:rPr>
                              </m:ctrlPr>
                            </m:naryPr>
                            <m:sub/>
                            <m:sup/>
                            <m:e>
                              <m:d>
                                <m:dPr>
                                  <m:ctrlPr>
                                    <a:rPr lang="ru-RU" sz="2800" i="1">
                                      <a:solidFill>
                                        <a:srgbClr val="000000"/>
                                      </a:solidFill>
                                      <a:latin typeface="Cambria Math" panose="02040503050406030204" pitchFamily="18" charset="0"/>
                                    </a:rPr>
                                  </m:ctrlPr>
                                </m:dPr>
                                <m:e>
                                  <m:sSub>
                                    <m:sSubPr>
                                      <m:ctrlPr>
                                        <a:rPr lang="ru-RU" sz="2800" i="1">
                                          <a:solidFill>
                                            <a:srgbClr val="000000"/>
                                          </a:solidFill>
                                          <a:latin typeface="Cambria Math" panose="02040503050406030204" pitchFamily="18" charset="0"/>
                                        </a:rPr>
                                      </m:ctrlPr>
                                    </m:sSubPr>
                                    <m:e>
                                      <m:r>
                                        <a:rPr lang="ru-RU" sz="2800" i="1">
                                          <a:solidFill>
                                            <a:srgbClr val="000000"/>
                                          </a:solidFill>
                                          <a:latin typeface="Cambria Math" panose="02040503050406030204" pitchFamily="18" charset="0"/>
                                        </a:rPr>
                                        <m:t>𝑋</m:t>
                                      </m:r>
                                    </m:e>
                                    <m:sub>
                                      <m:r>
                                        <a:rPr lang="ru-RU" sz="2800" i="1">
                                          <a:solidFill>
                                            <a:srgbClr val="000000"/>
                                          </a:solidFill>
                                          <a:latin typeface="Cambria Math" panose="02040503050406030204" pitchFamily="18" charset="0"/>
                                        </a:rPr>
                                        <m:t>𝑖</m:t>
                                      </m:r>
                                    </m:sub>
                                  </m:sSub>
                                  <m:r>
                                    <a:rPr lang="ru-RU" sz="2800" i="1">
                                      <a:solidFill>
                                        <a:srgbClr val="000000"/>
                                      </a:solidFill>
                                      <a:latin typeface="Cambria Math" panose="02040503050406030204" pitchFamily="18" charset="0"/>
                                    </a:rPr>
                                    <m:t>−</m:t>
                                  </m:r>
                                  <m:acc>
                                    <m:accPr>
                                      <m:chr m:val="̄"/>
                                      <m:ctrlPr>
                                        <a:rPr lang="ru-RU" sz="2800" i="1">
                                          <a:solidFill>
                                            <a:srgbClr val="000000"/>
                                          </a:solidFill>
                                          <a:latin typeface="Cambria Math" panose="02040503050406030204" pitchFamily="18" charset="0"/>
                                        </a:rPr>
                                      </m:ctrlPr>
                                    </m:accPr>
                                    <m:e>
                                      <m:r>
                                        <a:rPr lang="ru-RU" sz="2800" i="1">
                                          <a:solidFill>
                                            <a:srgbClr val="000000"/>
                                          </a:solidFill>
                                          <a:latin typeface="Cambria Math" panose="02040503050406030204" pitchFamily="18" charset="0"/>
                                        </a:rPr>
                                        <m:t>𝑋</m:t>
                                      </m:r>
                                    </m:e>
                                  </m:acc>
                                </m:e>
                              </m:d>
                              <m:d>
                                <m:dPr>
                                  <m:ctrlPr>
                                    <a:rPr lang="ru-RU" sz="2800" i="1">
                                      <a:solidFill>
                                        <a:srgbClr val="000000"/>
                                      </a:solidFill>
                                      <a:latin typeface="Cambria Math" panose="02040503050406030204" pitchFamily="18" charset="0"/>
                                    </a:rPr>
                                  </m:ctrlPr>
                                </m:dPr>
                                <m:e>
                                  <m:sSub>
                                    <m:sSubPr>
                                      <m:ctrlPr>
                                        <a:rPr lang="ru-RU" sz="2800" i="1">
                                          <a:solidFill>
                                            <a:srgbClr val="000000"/>
                                          </a:solidFill>
                                          <a:latin typeface="Cambria Math" panose="02040503050406030204" pitchFamily="18" charset="0"/>
                                        </a:rPr>
                                      </m:ctrlPr>
                                    </m:sSubPr>
                                    <m:e>
                                      <m:r>
                                        <a:rPr lang="ru-RU" sz="2800" i="1">
                                          <a:solidFill>
                                            <a:srgbClr val="000000"/>
                                          </a:solidFill>
                                          <a:latin typeface="Cambria Math" panose="02040503050406030204" pitchFamily="18" charset="0"/>
                                        </a:rPr>
                                        <m:t>𝑌</m:t>
                                      </m:r>
                                    </m:e>
                                    <m:sub>
                                      <m:r>
                                        <a:rPr lang="ru-RU" sz="2800" i="1">
                                          <a:solidFill>
                                            <a:srgbClr val="000000"/>
                                          </a:solidFill>
                                          <a:latin typeface="Cambria Math" panose="02040503050406030204" pitchFamily="18" charset="0"/>
                                        </a:rPr>
                                        <m:t>𝑖</m:t>
                                      </m:r>
                                    </m:sub>
                                  </m:sSub>
                                  <m:r>
                                    <a:rPr lang="ru-RU" sz="2800" i="1">
                                      <a:solidFill>
                                        <a:srgbClr val="000000"/>
                                      </a:solidFill>
                                      <a:latin typeface="Cambria Math" panose="02040503050406030204" pitchFamily="18" charset="0"/>
                                    </a:rPr>
                                    <m:t>−</m:t>
                                  </m:r>
                                  <m:acc>
                                    <m:accPr>
                                      <m:chr m:val="̄"/>
                                      <m:ctrlPr>
                                        <a:rPr lang="ru-RU" sz="2800" i="1">
                                          <a:solidFill>
                                            <a:srgbClr val="000000"/>
                                          </a:solidFill>
                                          <a:latin typeface="Cambria Math" panose="02040503050406030204" pitchFamily="18" charset="0"/>
                                        </a:rPr>
                                      </m:ctrlPr>
                                    </m:accPr>
                                    <m:e>
                                      <m:r>
                                        <a:rPr lang="ru-RU" sz="2800" i="1">
                                          <a:solidFill>
                                            <a:srgbClr val="000000"/>
                                          </a:solidFill>
                                          <a:latin typeface="Cambria Math" panose="02040503050406030204" pitchFamily="18" charset="0"/>
                                        </a:rPr>
                                        <m:t>𝑌</m:t>
                                      </m:r>
                                    </m:e>
                                  </m:acc>
                                </m:e>
                              </m:d>
                            </m:e>
                          </m:nary>
                        </m:num>
                        <m:den>
                          <m:nary>
                            <m:naryPr>
                              <m:chr m:val="∑"/>
                              <m:subHide m:val="on"/>
                              <m:supHide m:val="on"/>
                              <m:ctrlPr>
                                <a:rPr lang="ru-RU" sz="2800" i="1">
                                  <a:solidFill>
                                    <a:srgbClr val="000000"/>
                                  </a:solidFill>
                                  <a:latin typeface="Cambria Math" panose="02040503050406030204" pitchFamily="18" charset="0"/>
                                </a:rPr>
                              </m:ctrlPr>
                            </m:naryPr>
                            <m:sub/>
                            <m:sup/>
                            <m:e>
                              <m:sSup>
                                <m:sSupPr>
                                  <m:ctrlPr>
                                    <a:rPr lang="ru-RU" sz="2800" i="1">
                                      <a:solidFill>
                                        <a:srgbClr val="000000"/>
                                      </a:solidFill>
                                      <a:latin typeface="Cambria Math" panose="02040503050406030204" pitchFamily="18" charset="0"/>
                                    </a:rPr>
                                  </m:ctrlPr>
                                </m:sSupPr>
                                <m:e>
                                  <m:d>
                                    <m:dPr>
                                      <m:ctrlPr>
                                        <a:rPr lang="ru-RU" sz="2800" i="1">
                                          <a:solidFill>
                                            <a:srgbClr val="000000"/>
                                          </a:solidFill>
                                          <a:latin typeface="Cambria Math" panose="02040503050406030204" pitchFamily="18" charset="0"/>
                                        </a:rPr>
                                      </m:ctrlPr>
                                    </m:dPr>
                                    <m:e>
                                      <m:sSub>
                                        <m:sSubPr>
                                          <m:ctrlPr>
                                            <a:rPr lang="ru-RU" sz="2800" i="1">
                                              <a:solidFill>
                                                <a:srgbClr val="000000"/>
                                              </a:solidFill>
                                              <a:latin typeface="Cambria Math" panose="02040503050406030204" pitchFamily="18" charset="0"/>
                                            </a:rPr>
                                          </m:ctrlPr>
                                        </m:sSubPr>
                                        <m:e>
                                          <m:r>
                                            <a:rPr lang="ru-RU" sz="2800" i="1">
                                              <a:solidFill>
                                                <a:srgbClr val="000000"/>
                                              </a:solidFill>
                                              <a:latin typeface="Cambria Math" panose="02040503050406030204" pitchFamily="18" charset="0"/>
                                            </a:rPr>
                                            <m:t>𝑋</m:t>
                                          </m:r>
                                        </m:e>
                                        <m:sub>
                                          <m:r>
                                            <a:rPr lang="ru-RU" sz="2800" i="1">
                                              <a:solidFill>
                                                <a:srgbClr val="000000"/>
                                              </a:solidFill>
                                              <a:latin typeface="Cambria Math" panose="02040503050406030204" pitchFamily="18" charset="0"/>
                                            </a:rPr>
                                            <m:t>𝑖</m:t>
                                          </m:r>
                                        </m:sub>
                                      </m:sSub>
                                      <m:r>
                                        <a:rPr lang="ru-RU" sz="2800" i="1">
                                          <a:solidFill>
                                            <a:srgbClr val="000000"/>
                                          </a:solidFill>
                                          <a:latin typeface="Cambria Math" panose="02040503050406030204" pitchFamily="18" charset="0"/>
                                        </a:rPr>
                                        <m:t>−</m:t>
                                      </m:r>
                                      <m:acc>
                                        <m:accPr>
                                          <m:chr m:val="̄"/>
                                          <m:ctrlPr>
                                            <a:rPr lang="ru-RU" sz="2800" i="1">
                                              <a:solidFill>
                                                <a:srgbClr val="000000"/>
                                              </a:solidFill>
                                              <a:latin typeface="Cambria Math" panose="02040503050406030204" pitchFamily="18" charset="0"/>
                                            </a:rPr>
                                          </m:ctrlPr>
                                        </m:accPr>
                                        <m:e>
                                          <m:r>
                                            <a:rPr lang="ru-RU" sz="2800" i="1">
                                              <a:solidFill>
                                                <a:srgbClr val="000000"/>
                                              </a:solidFill>
                                              <a:latin typeface="Cambria Math" panose="02040503050406030204" pitchFamily="18" charset="0"/>
                                            </a:rPr>
                                            <m:t>𝑋</m:t>
                                          </m:r>
                                        </m:e>
                                      </m:acc>
                                    </m:e>
                                  </m:d>
                                </m:e>
                                <m:sup>
                                  <m:r>
                                    <a:rPr lang="ru-RU" sz="2800" i="1">
                                      <a:solidFill>
                                        <a:srgbClr val="000000"/>
                                      </a:solidFill>
                                      <a:latin typeface="Cambria Math" panose="02040503050406030204" pitchFamily="18" charset="0"/>
                                    </a:rPr>
                                    <m:t>2</m:t>
                                  </m:r>
                                </m:sup>
                              </m:sSup>
                            </m:e>
                          </m:nary>
                        </m:den>
                      </m:f>
                      <m:r>
                        <a:rPr lang="ru-RU" sz="2800" i="1">
                          <a:solidFill>
                            <a:srgbClr val="000000"/>
                          </a:solidFill>
                          <a:latin typeface="Cambria Math" panose="02040503050406030204" pitchFamily="18" charset="0"/>
                        </a:rPr>
                        <m:t>=</m:t>
                      </m:r>
                      <m:f>
                        <m:fPr>
                          <m:ctrlPr>
                            <a:rPr lang="ru-RU" sz="2800" i="1">
                              <a:solidFill>
                                <a:srgbClr val="000000"/>
                              </a:solidFill>
                              <a:latin typeface="Cambria Math" panose="02040503050406030204" pitchFamily="18" charset="0"/>
                            </a:rPr>
                          </m:ctrlPr>
                        </m:fPr>
                        <m:num>
                          <m:nary>
                            <m:naryPr>
                              <m:chr m:val="∑"/>
                              <m:supHide m:val="on"/>
                              <m:ctrlPr>
                                <a:rPr lang="ru-RU" sz="2800" i="1">
                                  <a:solidFill>
                                    <a:srgbClr val="000000"/>
                                  </a:solidFill>
                                  <a:latin typeface="Cambria Math" panose="02040503050406030204" pitchFamily="18" charset="0"/>
                                </a:rPr>
                              </m:ctrlPr>
                            </m:naryPr>
                            <m:sub>
                              <m:r>
                                <a:rPr lang="ru-RU" sz="2800" i="1">
                                  <a:solidFill>
                                    <a:srgbClr val="000000"/>
                                  </a:solidFill>
                                  <a:latin typeface="Cambria Math" panose="02040503050406030204" pitchFamily="18" charset="0"/>
                                </a:rPr>
                                <m:t>𝑖</m:t>
                              </m:r>
                            </m:sub>
                            <m:sup/>
                            <m:e>
                              <m:sSub>
                                <m:sSubPr>
                                  <m:ctrlPr>
                                    <a:rPr lang="ru-RU" sz="2800" i="1">
                                      <a:solidFill>
                                        <a:srgbClr val="000000"/>
                                      </a:solidFill>
                                      <a:latin typeface="Cambria Math" panose="02040503050406030204" pitchFamily="18" charset="0"/>
                                    </a:rPr>
                                  </m:ctrlPr>
                                </m:sSubPr>
                                <m:e>
                                  <m:r>
                                    <a:rPr lang="ru-RU" sz="2800" i="1">
                                      <a:solidFill>
                                        <a:srgbClr val="000000"/>
                                      </a:solidFill>
                                      <a:latin typeface="Cambria Math" panose="02040503050406030204" pitchFamily="18" charset="0"/>
                                    </a:rPr>
                                    <m:t>𝑥</m:t>
                                  </m:r>
                                </m:e>
                                <m:sub>
                                  <m:r>
                                    <a:rPr lang="ru-RU" sz="2800" i="1">
                                      <a:solidFill>
                                        <a:srgbClr val="000000"/>
                                      </a:solidFill>
                                      <a:latin typeface="Cambria Math" panose="02040503050406030204" pitchFamily="18" charset="0"/>
                                    </a:rPr>
                                    <m:t>𝑖</m:t>
                                  </m:r>
                                </m:sub>
                              </m:sSub>
                              <m:sSub>
                                <m:sSubPr>
                                  <m:ctrlPr>
                                    <a:rPr lang="ru-RU" sz="2800" i="1">
                                      <a:solidFill>
                                        <a:srgbClr val="000000"/>
                                      </a:solidFill>
                                      <a:latin typeface="Cambria Math" panose="02040503050406030204" pitchFamily="18" charset="0"/>
                                    </a:rPr>
                                  </m:ctrlPr>
                                </m:sSubPr>
                                <m:e>
                                  <m:r>
                                    <a:rPr lang="ru-RU" sz="2800" i="1">
                                      <a:solidFill>
                                        <a:srgbClr val="000000"/>
                                      </a:solidFill>
                                      <a:latin typeface="Cambria Math" panose="02040503050406030204" pitchFamily="18" charset="0"/>
                                    </a:rPr>
                                    <m:t>𝑦</m:t>
                                  </m:r>
                                </m:e>
                                <m:sub>
                                  <m:r>
                                    <a:rPr lang="ru-RU" sz="2800" i="1">
                                      <a:solidFill>
                                        <a:srgbClr val="000000"/>
                                      </a:solidFill>
                                      <a:latin typeface="Cambria Math" panose="02040503050406030204" pitchFamily="18" charset="0"/>
                                    </a:rPr>
                                    <m:t>𝑖</m:t>
                                  </m:r>
                                </m:sub>
                              </m:sSub>
                            </m:e>
                          </m:nary>
                        </m:num>
                        <m:den>
                          <m:nary>
                            <m:naryPr>
                              <m:chr m:val="∑"/>
                              <m:supHide m:val="on"/>
                              <m:ctrlPr>
                                <a:rPr lang="ru-RU" sz="2800" i="1">
                                  <a:solidFill>
                                    <a:srgbClr val="000000"/>
                                  </a:solidFill>
                                  <a:latin typeface="Cambria Math" panose="02040503050406030204" pitchFamily="18" charset="0"/>
                                </a:rPr>
                              </m:ctrlPr>
                            </m:naryPr>
                            <m:sub>
                              <m:r>
                                <a:rPr lang="ru-RU" sz="2800" i="1">
                                  <a:solidFill>
                                    <a:srgbClr val="000000"/>
                                  </a:solidFill>
                                  <a:latin typeface="Cambria Math" panose="02040503050406030204" pitchFamily="18" charset="0"/>
                                </a:rPr>
                                <m:t>𝑖</m:t>
                              </m:r>
                            </m:sub>
                            <m:sup/>
                            <m:e>
                              <m:sSubSup>
                                <m:sSubSupPr>
                                  <m:ctrlPr>
                                    <a:rPr lang="ru-RU" sz="2800" i="1">
                                      <a:solidFill>
                                        <a:srgbClr val="000000"/>
                                      </a:solidFill>
                                      <a:latin typeface="Cambria Math" panose="02040503050406030204" pitchFamily="18" charset="0"/>
                                    </a:rPr>
                                  </m:ctrlPr>
                                </m:sSubSupPr>
                                <m:e>
                                  <m:r>
                                    <a:rPr lang="ru-RU" sz="2800" i="1">
                                      <a:solidFill>
                                        <a:srgbClr val="000000"/>
                                      </a:solidFill>
                                      <a:latin typeface="Cambria Math" panose="02040503050406030204" pitchFamily="18" charset="0"/>
                                    </a:rPr>
                                    <m:t>𝑥</m:t>
                                  </m:r>
                                </m:e>
                                <m:sub>
                                  <m:r>
                                    <a:rPr lang="ru-RU" sz="2800" i="1">
                                      <a:solidFill>
                                        <a:srgbClr val="000000"/>
                                      </a:solidFill>
                                      <a:latin typeface="Cambria Math" panose="02040503050406030204" pitchFamily="18" charset="0"/>
                                    </a:rPr>
                                    <m:t>𝑖</m:t>
                                  </m:r>
                                </m:sub>
                                <m:sup>
                                  <m:r>
                                    <a:rPr lang="ru-RU" sz="2800" i="1">
                                      <a:solidFill>
                                        <a:srgbClr val="000000"/>
                                      </a:solidFill>
                                      <a:latin typeface="Cambria Math" panose="02040503050406030204" pitchFamily="18" charset="0"/>
                                    </a:rPr>
                                    <m:t>2</m:t>
                                  </m:r>
                                </m:sup>
                              </m:sSubSup>
                            </m:e>
                          </m:nary>
                        </m:den>
                      </m:f>
                      <m:r>
                        <a:rPr lang="ru-RU" sz="2800" i="1">
                          <a:solidFill>
                            <a:srgbClr val="000000"/>
                          </a:solidFill>
                          <a:latin typeface="Cambria Math" panose="02040503050406030204" pitchFamily="18" charset="0"/>
                        </a:rPr>
                        <m:t>=</m:t>
                      </m:r>
                      <m:nary>
                        <m:naryPr>
                          <m:chr m:val="∑"/>
                          <m:subHide m:val="on"/>
                          <m:supHide m:val="on"/>
                          <m:ctrlPr>
                            <a:rPr lang="ru-RU" sz="2800" i="1">
                              <a:solidFill>
                                <a:srgbClr val="000000"/>
                              </a:solidFill>
                              <a:latin typeface="Cambria Math" panose="02040503050406030204" pitchFamily="18" charset="0"/>
                            </a:rPr>
                          </m:ctrlPr>
                        </m:naryPr>
                        <m:sub/>
                        <m:sup/>
                        <m:e>
                          <m:sSub>
                            <m:sSubPr>
                              <m:ctrlPr>
                                <a:rPr lang="ru-RU" sz="2800" i="1">
                                  <a:solidFill>
                                    <a:srgbClr val="000000"/>
                                  </a:solidFill>
                                  <a:latin typeface="Cambria Math" panose="02040503050406030204" pitchFamily="18" charset="0"/>
                                </a:rPr>
                              </m:ctrlPr>
                            </m:sSubPr>
                            <m:e>
                              <m:r>
                                <a:rPr lang="ru-RU" sz="2800" i="1">
                                  <a:solidFill>
                                    <a:srgbClr val="000000"/>
                                  </a:solidFill>
                                  <a:latin typeface="Cambria Math" panose="02040503050406030204" pitchFamily="18" charset="0"/>
                                </a:rPr>
                                <m:t>𝑎</m:t>
                              </m:r>
                            </m:e>
                            <m:sub>
                              <m:r>
                                <a:rPr lang="ru-RU" sz="2800" i="1">
                                  <a:solidFill>
                                    <a:srgbClr val="000000"/>
                                  </a:solidFill>
                                  <a:latin typeface="Cambria Math" panose="02040503050406030204" pitchFamily="18" charset="0"/>
                                </a:rPr>
                                <m:t>𝑖</m:t>
                              </m:r>
                            </m:sub>
                          </m:sSub>
                          <m:sSub>
                            <m:sSubPr>
                              <m:ctrlPr>
                                <a:rPr lang="ru-RU" sz="2800" i="1">
                                  <a:solidFill>
                                    <a:srgbClr val="000000"/>
                                  </a:solidFill>
                                  <a:latin typeface="Cambria Math" panose="02040503050406030204" pitchFamily="18" charset="0"/>
                                </a:rPr>
                              </m:ctrlPr>
                            </m:sSubPr>
                            <m:e>
                              <m:r>
                                <a:rPr lang="ru-RU" sz="2800" i="1">
                                  <a:solidFill>
                                    <a:srgbClr val="000000"/>
                                  </a:solidFill>
                                  <a:latin typeface="Cambria Math" panose="02040503050406030204" pitchFamily="18" charset="0"/>
                                </a:rPr>
                                <m:t>𝑦</m:t>
                              </m:r>
                            </m:e>
                            <m:sub>
                              <m:r>
                                <a:rPr lang="ru-RU" sz="2800" i="1">
                                  <a:solidFill>
                                    <a:srgbClr val="000000"/>
                                  </a:solidFill>
                                  <a:latin typeface="Cambria Math" panose="02040503050406030204" pitchFamily="18" charset="0"/>
                                </a:rPr>
                                <m:t>𝑖</m:t>
                              </m:r>
                            </m:sub>
                          </m:sSub>
                        </m:e>
                      </m:nary>
                    </m:oMath>
                  </m:oMathPara>
                </a14:m>
                <a:endParaRPr lang="ru-RU" sz="2800" dirty="0"/>
              </a:p>
              <a:p>
                <a:endParaRPr lang="ru-RU" sz="2800" dirty="0"/>
              </a:p>
              <a:p>
                <a:endParaRPr lang="ru-RU" dirty="0"/>
              </a:p>
            </p:txBody>
          </p:sp>
        </mc:Choice>
        <mc:Fallback xmlns="">
          <p:sp>
            <p:nvSpPr>
              <p:cNvPr id="4106" name="Object 11">
                <a:extLst>
                  <a:ext uri="{FF2B5EF4-FFF2-40B4-BE49-F238E27FC236}">
                    <a16:creationId xmlns:a16="http://schemas.microsoft.com/office/drawing/2014/main" id="{118D9FD6-2DCF-4121-B4FB-81039F0D9EAB}"/>
                  </a:ext>
                </a:extLst>
              </p:cNvPr>
              <p:cNvSpPr txBox="1">
                <a:spLocks noRot="1" noChangeAspect="1" noMove="1" noResize="1" noEditPoints="1" noAdjustHandles="1" noChangeArrowheads="1" noChangeShapeType="1" noTextEdit="1"/>
              </p:cNvSpPr>
              <p:nvPr/>
            </p:nvSpPr>
            <p:spPr bwMode="auto">
              <a:xfrm>
                <a:off x="3403600" y="2565400"/>
                <a:ext cx="5932760" cy="1168400"/>
              </a:xfrm>
              <a:prstGeom prst="rect">
                <a:avLst/>
              </a:prstGeom>
              <a:blipFill>
                <a:blip r:embed="rId9"/>
                <a:stretch>
                  <a:fillRect/>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109" name="Object 14">
                <a:extLst>
                  <a:ext uri="{FF2B5EF4-FFF2-40B4-BE49-F238E27FC236}">
                    <a16:creationId xmlns:a16="http://schemas.microsoft.com/office/drawing/2014/main" id="{4591FEB3-7B0D-46F8-A50A-A4DCF455D4F3}"/>
                  </a:ext>
                </a:extLst>
              </p:cNvPr>
              <p:cNvSpPr txBox="1"/>
              <p:nvPr/>
            </p:nvSpPr>
            <p:spPr bwMode="auto">
              <a:xfrm>
                <a:off x="1911350" y="3989388"/>
                <a:ext cx="8415338" cy="2311400"/>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𝑎</m:t>
                          </m:r>
                        </m:e>
                        <m:sub>
                          <m:r>
                            <a:rPr lang="ru-RU" sz="2400" i="1">
                              <a:solidFill>
                                <a:srgbClr val="000000"/>
                              </a:solidFill>
                              <a:latin typeface="Cambria Math" panose="02040503050406030204" pitchFamily="18" charset="0"/>
                            </a:rPr>
                            <m:t>𝑖</m:t>
                          </m:r>
                        </m:sub>
                      </m:sSub>
                      <m:r>
                        <m:rPr>
                          <m:nor/>
                        </m:rPr>
                        <a:rPr lang="ru-RU" sz="2400" b="0" i="0" smtClean="0">
                          <a:solidFill>
                            <a:srgbClr val="000000"/>
                          </a:solidFill>
                          <a:latin typeface="Cambria Math" panose="02040503050406030204" pitchFamily="18" charset="0"/>
                        </a:rPr>
                        <m:t> </m:t>
                      </m:r>
                      <m:r>
                        <m:rPr>
                          <m:nor/>
                        </m:rPr>
                        <a:rPr lang="ru-RU" sz="2400" i="0">
                          <a:solidFill>
                            <a:srgbClr val="000000"/>
                          </a:solidFill>
                          <a:latin typeface="Cambria Math" panose="02040503050406030204" pitchFamily="18" charset="0"/>
                        </a:rPr>
                        <m:t>cofficients</m:t>
                      </m:r>
                      <m:r>
                        <m:rPr>
                          <m:nor/>
                        </m:rPr>
                        <a:rPr lang="ru-RU" sz="2400" i="0">
                          <a:solidFill>
                            <a:srgbClr val="000000"/>
                          </a:solidFill>
                          <a:latin typeface="Cambria Math" panose="02040503050406030204" pitchFamily="18" charset="0"/>
                        </a:rPr>
                        <m:t> </m:t>
                      </m:r>
                      <m:r>
                        <m:rPr>
                          <m:nor/>
                        </m:rPr>
                        <a:rPr lang="ru-RU" sz="2400" i="0">
                          <a:solidFill>
                            <a:srgbClr val="000000"/>
                          </a:solidFill>
                          <a:latin typeface="Cambria Math" panose="02040503050406030204" pitchFamily="18" charset="0"/>
                        </a:rPr>
                        <m:t>are</m:t>
                      </m:r>
                      <m:r>
                        <m:rPr>
                          <m:nor/>
                        </m:rPr>
                        <a:rPr lang="ru-RU" sz="2400" i="0">
                          <a:solidFill>
                            <a:srgbClr val="000000"/>
                          </a:solidFill>
                          <a:latin typeface="Cambria Math" panose="02040503050406030204" pitchFamily="18" charset="0"/>
                        </a:rPr>
                        <m:t> </m:t>
                      </m:r>
                      <m:r>
                        <m:rPr>
                          <m:nor/>
                        </m:rPr>
                        <a:rPr lang="ru-RU" sz="2400" i="0">
                          <a:solidFill>
                            <a:srgbClr val="000000"/>
                          </a:solidFill>
                          <a:latin typeface="Cambria Math" panose="02040503050406030204" pitchFamily="18" charset="0"/>
                        </a:rPr>
                        <m:t>non</m:t>
                      </m:r>
                      <m:r>
                        <m:rPr>
                          <m:nor/>
                        </m:rPr>
                        <a:rPr lang="ru-RU" sz="2400" i="0">
                          <a:solidFill>
                            <a:srgbClr val="000000"/>
                          </a:solidFill>
                          <a:latin typeface="Cambria Math" panose="02040503050406030204" pitchFamily="18" charset="0"/>
                        </a:rPr>
                        <m:t>−</m:t>
                      </m:r>
                      <m:r>
                        <m:rPr>
                          <m:nor/>
                        </m:rPr>
                        <a:rPr lang="ru-RU" sz="2400" i="0">
                          <a:solidFill>
                            <a:srgbClr val="000000"/>
                          </a:solidFill>
                          <a:latin typeface="Cambria Math" panose="02040503050406030204" pitchFamily="18" charset="0"/>
                        </a:rPr>
                        <m:t>stochastic</m:t>
                      </m:r>
                      <m:r>
                        <m:rPr>
                          <m:nor/>
                        </m:rPr>
                        <a:rPr lang="ru-RU" sz="2400" i="0">
                          <a:solidFill>
                            <a:srgbClr val="000000"/>
                          </a:solidFill>
                          <a:latin typeface="Cambria Math" panose="02040503050406030204" pitchFamily="18" charset="0"/>
                        </a:rPr>
                        <m:t> </m:t>
                      </m:r>
                      <m:r>
                        <m:rPr>
                          <m:nor/>
                        </m:rPr>
                        <a:rPr lang="ru-RU" sz="2400" i="0">
                          <a:solidFill>
                            <a:srgbClr val="000000"/>
                          </a:solidFill>
                          <a:latin typeface="Cambria Math" panose="02040503050406030204" pitchFamily="18" charset="0"/>
                        </a:rPr>
                        <m:t>since</m:t>
                      </m:r>
                      <m:r>
                        <m:rPr>
                          <m:nor/>
                        </m:rPr>
                        <a:rPr lang="ru-RU" sz="2400" i="0">
                          <a:solidFill>
                            <a:srgbClr val="000000"/>
                          </a:solidFill>
                          <a:latin typeface="Cambria Math" panose="02040503050406030204" pitchFamily="18" charset="0"/>
                        </a:rPr>
                        <m:t> </m:t>
                      </m:r>
                      <m:r>
                        <m:rPr>
                          <m:nor/>
                        </m:rPr>
                        <a:rPr lang="ru-RU" sz="2400" i="0">
                          <a:solidFill>
                            <a:srgbClr val="000000"/>
                          </a:solidFill>
                          <a:latin typeface="Cambria Math" panose="02040503050406030204" pitchFamily="18" charset="0"/>
                        </a:rPr>
                        <m:t>they</m:t>
                      </m:r>
                      <m:r>
                        <m:rPr>
                          <m:nor/>
                        </m:rPr>
                        <a:rPr lang="ru-RU" sz="2400" i="0">
                          <a:solidFill>
                            <a:srgbClr val="000000"/>
                          </a:solidFill>
                          <a:latin typeface="Cambria Math" panose="02040503050406030204" pitchFamily="18" charset="0"/>
                        </a:rPr>
                        <m:t> </m:t>
                      </m:r>
                      <m:r>
                        <m:rPr>
                          <m:nor/>
                        </m:rPr>
                        <a:rPr lang="ru-RU" sz="2400" i="0">
                          <a:solidFill>
                            <a:srgbClr val="000000"/>
                          </a:solidFill>
                          <a:latin typeface="Cambria Math" panose="02040503050406030204" pitchFamily="18" charset="0"/>
                        </a:rPr>
                        <m:t>involve</m:t>
                      </m:r>
                      <m:r>
                        <m:rPr>
                          <m:nor/>
                        </m:rPr>
                        <a:rPr lang="ru-RU" sz="2400" i="0">
                          <a:solidFill>
                            <a:srgbClr val="000000"/>
                          </a:solidFill>
                          <a:latin typeface="Cambria Math" panose="02040503050406030204" pitchFamily="18" charset="0"/>
                        </a:rPr>
                        <m:t>  </m:t>
                      </m:r>
                      <m:r>
                        <m:rPr>
                          <m:nor/>
                        </m:rPr>
                        <a:rPr lang="ru-RU" sz="2400" i="0">
                          <a:solidFill>
                            <a:srgbClr val="000000"/>
                          </a:solidFill>
                          <a:latin typeface="Cambria Math" panose="02040503050406030204" pitchFamily="18" charset="0"/>
                        </a:rPr>
                        <m:t>only</m:t>
                      </m:r>
                      <m:r>
                        <m:rPr>
                          <m:nor/>
                        </m:rPr>
                        <a:rPr lang="ru-RU" sz="2400" i="0">
                          <a:solidFill>
                            <a:srgbClr val="000000"/>
                          </a:solidFill>
                          <a:latin typeface="Cambria Math" panose="02040503050406030204" pitchFamily="18" charset="0"/>
                        </a:rPr>
                        <m:t> </m:t>
                      </m:r>
                      <m:r>
                        <m:rPr>
                          <m:nor/>
                        </m:rPr>
                        <a:rPr lang="ru-RU" sz="2400" i="0">
                          <a:solidFill>
                            <a:srgbClr val="000000"/>
                          </a:solidFill>
                          <a:latin typeface="Cambria Math" panose="02040503050406030204" pitchFamily="18" charset="0"/>
                        </a:rPr>
                        <m:t>x</m:t>
                      </m:r>
                      <m:r>
                        <m:rPr>
                          <m:nor/>
                        </m:rPr>
                        <a:rPr lang="ru-RU" sz="2400" i="0">
                          <a:solidFill>
                            <a:srgbClr val="000000"/>
                          </a:solidFill>
                          <a:latin typeface="Cambria Math" panose="02040503050406030204" pitchFamily="18" charset="0"/>
                        </a:rPr>
                        <m:t>′</m:t>
                      </m:r>
                      <m:r>
                        <m:rPr>
                          <m:nor/>
                        </m:rPr>
                        <a:rPr lang="ru-RU" sz="2400" i="0">
                          <a:solidFill>
                            <a:srgbClr val="000000"/>
                          </a:solidFill>
                          <a:latin typeface="Cambria Math" panose="02040503050406030204" pitchFamily="18" charset="0"/>
                        </a:rPr>
                        <m:t>s</m:t>
                      </m:r>
                      <m:r>
                        <m:rPr>
                          <m:nor/>
                        </m:rPr>
                        <a:rPr lang="ru-RU" sz="2400" i="0">
                          <a:solidFill>
                            <a:srgbClr val="000000"/>
                          </a:solidFill>
                          <a:latin typeface="Cambria Math" panose="02040503050406030204" pitchFamily="18" charset="0"/>
                        </a:rPr>
                        <m:t> </m:t>
                      </m:r>
                    </m:oMath>
                    <m:oMath xmlns:m="http://schemas.openxmlformats.org/officeDocument/2006/math">
                      <m:r>
                        <m:rPr>
                          <m:nor/>
                        </m:rPr>
                        <a:rPr lang="ru-RU" sz="2400" i="0">
                          <a:solidFill>
                            <a:srgbClr val="000000"/>
                          </a:solidFill>
                          <a:latin typeface="Cambria Math" panose="02040503050406030204" pitchFamily="18" charset="0"/>
                        </a:rPr>
                        <m:t>which</m:t>
                      </m:r>
                      <m:r>
                        <m:rPr>
                          <m:nor/>
                        </m:rPr>
                        <a:rPr lang="ru-RU" sz="2400" i="0">
                          <a:solidFill>
                            <a:srgbClr val="000000"/>
                          </a:solidFill>
                          <a:latin typeface="Cambria Math" panose="02040503050406030204" pitchFamily="18" charset="0"/>
                        </a:rPr>
                        <m:t> </m:t>
                      </m:r>
                      <m:r>
                        <m:rPr>
                          <m:nor/>
                        </m:rPr>
                        <a:rPr lang="ru-RU" sz="2400" i="0">
                          <a:solidFill>
                            <a:srgbClr val="000000"/>
                          </a:solidFill>
                          <a:latin typeface="Cambria Math" panose="02040503050406030204" pitchFamily="18" charset="0"/>
                        </a:rPr>
                        <m:t>are</m:t>
                      </m:r>
                      <m:r>
                        <m:rPr>
                          <m:nor/>
                        </m:rPr>
                        <a:rPr lang="ru-RU" sz="2400" i="0">
                          <a:solidFill>
                            <a:srgbClr val="000000"/>
                          </a:solidFill>
                          <a:latin typeface="Cambria Math" panose="02040503050406030204" pitchFamily="18" charset="0"/>
                        </a:rPr>
                        <m:t> </m:t>
                      </m:r>
                      <m:r>
                        <m:rPr>
                          <m:nor/>
                        </m:rPr>
                        <a:rPr lang="ru-RU" sz="2400" i="0">
                          <a:solidFill>
                            <a:srgbClr val="000000"/>
                          </a:solidFill>
                          <a:latin typeface="Cambria Math" panose="02040503050406030204" pitchFamily="18" charset="0"/>
                        </a:rPr>
                        <m:t>non</m:t>
                      </m:r>
                      <m:r>
                        <m:rPr>
                          <m:nor/>
                        </m:rPr>
                        <a:rPr lang="ru-RU" sz="2400" i="0">
                          <a:solidFill>
                            <a:srgbClr val="000000"/>
                          </a:solidFill>
                          <a:latin typeface="Cambria Math" panose="02040503050406030204" pitchFamily="18" charset="0"/>
                        </a:rPr>
                        <m:t>−</m:t>
                      </m:r>
                      <m:r>
                        <m:rPr>
                          <m:nor/>
                        </m:rPr>
                        <a:rPr lang="ru-RU" sz="2400" i="0">
                          <a:solidFill>
                            <a:srgbClr val="000000"/>
                          </a:solidFill>
                          <a:latin typeface="Cambria Math" panose="02040503050406030204" pitchFamily="18" charset="0"/>
                        </a:rPr>
                        <m:t>stochastic</m:t>
                      </m:r>
                      <m:r>
                        <m:rPr>
                          <m:nor/>
                        </m:rPr>
                        <a:rPr lang="ru-RU" sz="2400" i="0">
                          <a:solidFill>
                            <a:srgbClr val="000000"/>
                          </a:solidFill>
                          <a:latin typeface="Cambria Math" panose="02040503050406030204" pitchFamily="18" charset="0"/>
                        </a:rPr>
                        <m:t> </m:t>
                      </m:r>
                      <m:r>
                        <m:rPr>
                          <m:nor/>
                        </m:rPr>
                        <a:rPr lang="ru-RU" sz="2400" i="0">
                          <a:solidFill>
                            <a:srgbClr val="000000"/>
                          </a:solidFill>
                          <a:latin typeface="Cambria Math" panose="02040503050406030204" pitchFamily="18" charset="0"/>
                        </a:rPr>
                        <m:t>by</m:t>
                      </m:r>
                      <m:r>
                        <m:rPr>
                          <m:nor/>
                        </m:rPr>
                        <a:rPr lang="ru-RU" sz="2400" i="0">
                          <a:solidFill>
                            <a:srgbClr val="000000"/>
                          </a:solidFill>
                          <a:latin typeface="Cambria Math" panose="02040503050406030204" pitchFamily="18" charset="0"/>
                        </a:rPr>
                        <m:t> </m:t>
                      </m:r>
                      <m:r>
                        <m:rPr>
                          <m:nor/>
                        </m:rPr>
                        <a:rPr lang="ru-RU" sz="2400" i="0">
                          <a:solidFill>
                            <a:srgbClr val="000000"/>
                          </a:solidFill>
                          <a:latin typeface="Cambria Math" panose="02040503050406030204" pitchFamily="18" charset="0"/>
                        </a:rPr>
                        <m:t>the</m:t>
                      </m:r>
                      <m:r>
                        <m:rPr>
                          <m:nor/>
                        </m:rPr>
                        <a:rPr lang="ru-RU" sz="2400" i="0">
                          <a:solidFill>
                            <a:srgbClr val="000000"/>
                          </a:solidFill>
                          <a:latin typeface="Cambria Math" panose="02040503050406030204" pitchFamily="18" charset="0"/>
                        </a:rPr>
                        <m:t> </m:t>
                      </m:r>
                      <m:r>
                        <m:rPr>
                          <m:nor/>
                        </m:rPr>
                        <a:rPr lang="ru-RU" sz="2400" i="0">
                          <a:solidFill>
                            <a:srgbClr val="000000"/>
                          </a:solidFill>
                          <a:latin typeface="Cambria Math" panose="02040503050406030204" pitchFamily="18" charset="0"/>
                        </a:rPr>
                        <m:t>assumptions</m:t>
                      </m:r>
                      <m:r>
                        <m:rPr>
                          <m:nor/>
                        </m:rPr>
                        <a:rPr lang="ru-RU" sz="2400" i="0">
                          <a:solidFill>
                            <a:srgbClr val="000000"/>
                          </a:solidFill>
                          <a:latin typeface="Cambria Math" panose="02040503050406030204" pitchFamily="18" charset="0"/>
                        </a:rPr>
                        <m:t> </m:t>
                      </m:r>
                      <m:r>
                        <m:rPr>
                          <m:nor/>
                        </m:rPr>
                        <a:rPr lang="ru-RU" sz="2400" i="0">
                          <a:solidFill>
                            <a:srgbClr val="000000"/>
                          </a:solidFill>
                          <a:latin typeface="Cambria Math" panose="02040503050406030204" pitchFamily="18" charset="0"/>
                        </a:rPr>
                        <m:t>of</m:t>
                      </m:r>
                      <m:r>
                        <m:rPr>
                          <m:nor/>
                        </m:rPr>
                        <a:rPr lang="ru-RU" sz="2400" i="0">
                          <a:solidFill>
                            <a:srgbClr val="000000"/>
                          </a:solidFill>
                          <a:latin typeface="Cambria Math" panose="02040503050406030204" pitchFamily="18" charset="0"/>
                        </a:rPr>
                        <m:t> </m:t>
                      </m:r>
                      <m:r>
                        <m:rPr>
                          <m:nor/>
                        </m:rPr>
                        <a:rPr lang="ru-RU" sz="2400" i="0">
                          <a:solidFill>
                            <a:srgbClr val="000000"/>
                          </a:solidFill>
                          <a:latin typeface="Cambria Math" panose="02040503050406030204" pitchFamily="18" charset="0"/>
                        </a:rPr>
                        <m:t>the</m:t>
                      </m:r>
                      <m:r>
                        <m:rPr>
                          <m:nor/>
                        </m:rPr>
                        <a:rPr lang="ru-RU" sz="2400" i="0">
                          <a:solidFill>
                            <a:srgbClr val="000000"/>
                          </a:solidFill>
                          <a:latin typeface="Cambria Math" panose="02040503050406030204" pitchFamily="18" charset="0"/>
                        </a:rPr>
                        <m:t> </m:t>
                      </m:r>
                      <m:r>
                        <m:rPr>
                          <m:nor/>
                        </m:rPr>
                        <a:rPr lang="ru-RU" sz="2400" i="0">
                          <a:solidFill>
                            <a:srgbClr val="000000"/>
                          </a:solidFill>
                          <a:latin typeface="Cambria Math" panose="02040503050406030204" pitchFamily="18" charset="0"/>
                        </a:rPr>
                        <m:t>model</m:t>
                      </m:r>
                      <m:r>
                        <m:rPr>
                          <m:nor/>
                        </m:rPr>
                        <a:rPr lang="ru-RU" sz="2400" i="0">
                          <a:solidFill>
                            <a:srgbClr val="000000"/>
                          </a:solidFill>
                          <a:latin typeface="Cambria Math" panose="02040503050406030204" pitchFamily="18" charset="0"/>
                        </a:rPr>
                        <m:t> </m:t>
                      </m:r>
                      <m:r>
                        <m:rPr>
                          <m:nor/>
                        </m:rPr>
                        <a:rPr lang="ru-RU" sz="2400" i="0">
                          <a:solidFill>
                            <a:srgbClr val="000000"/>
                          </a:solidFill>
                          <a:latin typeface="Cambria Math" panose="02040503050406030204" pitchFamily="18" charset="0"/>
                        </a:rPr>
                        <m:t>A</m:t>
                      </m:r>
                      <m:r>
                        <m:rPr>
                          <m:nor/>
                        </m:rPr>
                        <a:rPr lang="ru-RU" sz="2400" i="0">
                          <a:solidFill>
                            <a:srgbClr val="000000"/>
                          </a:solidFill>
                          <a:latin typeface="Cambria Math" panose="02040503050406030204" pitchFamily="18" charset="0"/>
                        </a:rPr>
                        <m:t>.</m:t>
                      </m:r>
                    </m:oMath>
                    <m:oMath xmlns:m="http://schemas.openxmlformats.org/officeDocument/2006/math">
                      <m:r>
                        <m:rPr>
                          <m:nor/>
                        </m:rPr>
                        <a:rPr lang="ru-RU" sz="2400" i="0">
                          <a:solidFill>
                            <a:srgbClr val="000000"/>
                          </a:solidFill>
                          <a:latin typeface="Cambria Math" panose="02040503050406030204" pitchFamily="18" charset="0"/>
                        </a:rPr>
                        <m:t>These</m:t>
                      </m:r>
                      <m:r>
                        <m:rPr>
                          <m:nor/>
                        </m:rPr>
                        <a:rPr lang="ru-RU" sz="2400" i="0">
                          <a:solidFill>
                            <a:srgbClr val="000000"/>
                          </a:solidFill>
                          <a:latin typeface="Cambria Math" panose="02040503050406030204" pitchFamily="18" charset="0"/>
                        </a:rPr>
                        <m:t> </m:t>
                      </m:r>
                      <m:r>
                        <m:rPr>
                          <m:nor/>
                        </m:rPr>
                        <a:rPr lang="ru-RU" sz="2400" i="0">
                          <a:solidFill>
                            <a:srgbClr val="000000"/>
                          </a:solidFill>
                          <a:latin typeface="Cambria Math" panose="02040503050406030204" pitchFamily="18" charset="0"/>
                        </a:rPr>
                        <m:t>coefficients</m:t>
                      </m:r>
                      <m:r>
                        <m:rPr>
                          <m:nor/>
                        </m:rPr>
                        <a:rPr lang="ru-RU" sz="2400" i="0">
                          <a:solidFill>
                            <a:srgbClr val="000000"/>
                          </a:solidFill>
                          <a:latin typeface="Cambria Math" panose="02040503050406030204" pitchFamily="18" charset="0"/>
                        </a:rPr>
                        <m:t> </m:t>
                      </m:r>
                      <m:r>
                        <m:rPr>
                          <m:nor/>
                        </m:rPr>
                        <a:rPr lang="ru-RU" sz="2400" i="0">
                          <a:solidFill>
                            <a:srgbClr val="000000"/>
                          </a:solidFill>
                          <a:latin typeface="Cambria Math" panose="02040503050406030204" pitchFamily="18" charset="0"/>
                        </a:rPr>
                        <m:t>are</m:t>
                      </m:r>
                      <m:r>
                        <m:rPr>
                          <m:nor/>
                        </m:rPr>
                        <a:rPr lang="ru-RU" sz="2400" i="0">
                          <a:solidFill>
                            <a:srgbClr val="000000"/>
                          </a:solidFill>
                          <a:latin typeface="Cambria Math" panose="02040503050406030204" pitchFamily="18" charset="0"/>
                        </a:rPr>
                        <m:t> </m:t>
                      </m:r>
                      <m:r>
                        <m:rPr>
                          <m:nor/>
                        </m:rPr>
                        <a:rPr lang="ru-RU" sz="2400" i="0">
                          <a:solidFill>
                            <a:srgbClr val="000000"/>
                          </a:solidFill>
                          <a:latin typeface="Cambria Math" panose="02040503050406030204" pitchFamily="18" charset="0"/>
                        </a:rPr>
                        <m:t>convenient</m:t>
                      </m:r>
                      <m:r>
                        <m:rPr>
                          <m:nor/>
                        </m:rPr>
                        <a:rPr lang="ru-RU" sz="2400" i="0">
                          <a:solidFill>
                            <a:srgbClr val="000000"/>
                          </a:solidFill>
                          <a:latin typeface="Cambria Math" panose="02040503050406030204" pitchFamily="18" charset="0"/>
                        </a:rPr>
                        <m:t> </m:t>
                      </m:r>
                      <m:r>
                        <m:rPr>
                          <m:nor/>
                        </m:rPr>
                        <a:rPr lang="ru-RU" sz="2400" i="0">
                          <a:solidFill>
                            <a:srgbClr val="000000"/>
                          </a:solidFill>
                          <a:latin typeface="Cambria Math" panose="02040503050406030204" pitchFamily="18" charset="0"/>
                        </a:rPr>
                        <m:t>for</m:t>
                      </m:r>
                      <m:r>
                        <m:rPr>
                          <m:nor/>
                        </m:rPr>
                        <a:rPr lang="ru-RU" sz="2400" i="0">
                          <a:solidFill>
                            <a:srgbClr val="000000"/>
                          </a:solidFill>
                          <a:latin typeface="Cambria Math" panose="02040503050406030204" pitchFamily="18" charset="0"/>
                        </a:rPr>
                        <m:t> </m:t>
                      </m:r>
                      <m:r>
                        <m:rPr>
                          <m:nor/>
                        </m:rPr>
                        <a:rPr lang="ru-RU" sz="2400" i="0">
                          <a:solidFill>
                            <a:srgbClr val="000000"/>
                          </a:solidFill>
                          <a:latin typeface="Cambria Math" panose="02040503050406030204" pitchFamily="18" charset="0"/>
                        </a:rPr>
                        <m:t>derivation</m:t>
                      </m:r>
                      <m:r>
                        <m:rPr>
                          <m:nor/>
                        </m:rPr>
                        <a:rPr lang="ru-RU" sz="2400" i="0">
                          <a:solidFill>
                            <a:srgbClr val="000000"/>
                          </a:solidFill>
                          <a:latin typeface="Cambria Math" panose="02040503050406030204" pitchFamily="18" charset="0"/>
                        </a:rPr>
                        <m:t> </m:t>
                      </m:r>
                      <m:r>
                        <m:rPr>
                          <m:nor/>
                        </m:rPr>
                        <a:rPr lang="ru-RU" sz="2400" i="0">
                          <a:solidFill>
                            <a:srgbClr val="000000"/>
                          </a:solidFill>
                          <a:latin typeface="Cambria Math" panose="02040503050406030204" pitchFamily="18" charset="0"/>
                        </a:rPr>
                        <m:t>of</m:t>
                      </m:r>
                      <m:r>
                        <m:rPr>
                          <m:nor/>
                        </m:rPr>
                        <a:rPr lang="ru-RU" sz="2400" i="0">
                          <a:solidFill>
                            <a:srgbClr val="000000"/>
                          </a:solidFill>
                          <a:latin typeface="Cambria Math" panose="02040503050406030204" pitchFamily="18" charset="0"/>
                        </a:rPr>
                        <m:t> </m:t>
                      </m:r>
                      <m:r>
                        <m:rPr>
                          <m:nor/>
                        </m:rPr>
                        <a:rPr lang="ru-RU" sz="2400" i="0">
                          <a:solidFill>
                            <a:srgbClr val="000000"/>
                          </a:solidFill>
                          <a:latin typeface="Cambria Math" panose="02040503050406030204" pitchFamily="18" charset="0"/>
                        </a:rPr>
                        <m:t>the</m:t>
                      </m:r>
                      <m:r>
                        <m:rPr>
                          <m:nor/>
                        </m:rPr>
                        <a:rPr lang="ru-RU" sz="2400" i="0">
                          <a:solidFill>
                            <a:srgbClr val="000000"/>
                          </a:solidFill>
                          <a:latin typeface="Cambria Math" panose="02040503050406030204" pitchFamily="18" charset="0"/>
                        </a:rPr>
                        <m:t> </m:t>
                      </m:r>
                      <m:r>
                        <m:rPr>
                          <m:nor/>
                        </m:rPr>
                        <a:rPr lang="ru-RU" sz="2400" i="0">
                          <a:solidFill>
                            <a:srgbClr val="000000"/>
                          </a:solidFill>
                          <a:latin typeface="Cambria Math" panose="02040503050406030204" pitchFamily="18" charset="0"/>
                        </a:rPr>
                        <m:t>formulas</m:t>
                      </m:r>
                      <m:r>
                        <m:rPr>
                          <m:nor/>
                        </m:rPr>
                        <a:rPr lang="ru-RU" sz="2400" i="0">
                          <a:solidFill>
                            <a:srgbClr val="000000"/>
                          </a:solidFill>
                          <a:latin typeface="Cambria Math" panose="02040503050406030204" pitchFamily="18" charset="0"/>
                        </a:rPr>
                        <m:t>  </m:t>
                      </m:r>
                      <m:r>
                        <m:rPr>
                          <m:nor/>
                        </m:rPr>
                        <a:rPr lang="ru-RU" sz="2400" i="0">
                          <a:solidFill>
                            <a:srgbClr val="000000"/>
                          </a:solidFill>
                          <a:latin typeface="Cambria Math" panose="02040503050406030204" pitchFamily="18" charset="0"/>
                        </a:rPr>
                        <m:t>of</m:t>
                      </m:r>
                      <m:r>
                        <m:rPr>
                          <m:nor/>
                        </m:rPr>
                        <a:rPr lang="ru-RU" sz="2400" i="0">
                          <a:solidFill>
                            <a:srgbClr val="000000"/>
                          </a:solidFill>
                          <a:latin typeface="Cambria Math" panose="02040503050406030204" pitchFamily="18" charset="0"/>
                        </a:rPr>
                        <m:t> </m:t>
                      </m:r>
                      <m:r>
                        <m:rPr>
                          <m:nor/>
                        </m:rPr>
                        <a:rPr lang="ru-RU" sz="2400" i="0">
                          <a:solidFill>
                            <a:srgbClr val="000000"/>
                          </a:solidFill>
                          <a:latin typeface="Cambria Math" panose="02040503050406030204" pitchFamily="18" charset="0"/>
                        </a:rPr>
                        <m:t>the</m:t>
                      </m:r>
                      <m:r>
                        <m:rPr>
                          <m:nor/>
                        </m:rPr>
                        <a:rPr lang="ru-RU" sz="2400" i="0">
                          <a:solidFill>
                            <a:srgbClr val="000000"/>
                          </a:solidFill>
                          <a:latin typeface="Cambria Math" panose="02040503050406030204" pitchFamily="18" charset="0"/>
                        </a:rPr>
                        <m:t> </m:t>
                      </m:r>
                      <m:r>
                        <m:rPr>
                          <m:nor/>
                        </m:rPr>
                        <a:rPr lang="ru-RU" sz="2400" i="0">
                          <a:solidFill>
                            <a:srgbClr val="000000"/>
                          </a:solidFill>
                          <a:latin typeface="Cambria Math" panose="02040503050406030204" pitchFamily="18" charset="0"/>
                        </a:rPr>
                        <m:t>population</m:t>
                      </m:r>
                      <m:r>
                        <m:rPr>
                          <m:nor/>
                        </m:rPr>
                        <a:rPr lang="ru-RU" sz="2400" i="0">
                          <a:solidFill>
                            <a:srgbClr val="000000"/>
                          </a:solidFill>
                          <a:latin typeface="Cambria Math" panose="02040503050406030204" pitchFamily="18" charset="0"/>
                        </a:rPr>
                        <m:t> </m:t>
                      </m:r>
                      <m:r>
                        <m:rPr>
                          <m:nor/>
                        </m:rPr>
                        <a:rPr lang="ru-RU" sz="2400" i="0">
                          <a:solidFill>
                            <a:srgbClr val="000000"/>
                          </a:solidFill>
                          <a:latin typeface="Cambria Math" panose="02040503050406030204" pitchFamily="18" charset="0"/>
                        </a:rPr>
                        <m:t>variances</m:t>
                      </m:r>
                      <m:r>
                        <m:rPr>
                          <m:nor/>
                        </m:rPr>
                        <a:rPr lang="ru-RU" sz="2400" i="0">
                          <a:solidFill>
                            <a:srgbClr val="000000"/>
                          </a:solidFill>
                          <a:latin typeface="Cambria Math" panose="02040503050406030204" pitchFamily="18" charset="0"/>
                        </a:rPr>
                        <m:t> </m:t>
                      </m:r>
                      <m:r>
                        <m:rPr>
                          <m:nor/>
                        </m:rPr>
                        <a:rPr lang="ru-RU" sz="2400" i="0">
                          <a:solidFill>
                            <a:srgbClr val="000000"/>
                          </a:solidFill>
                          <a:latin typeface="Cambria Math" panose="02040503050406030204" pitchFamily="18" charset="0"/>
                        </a:rPr>
                        <m:t>of</m:t>
                      </m:r>
                      <m:r>
                        <m:rPr>
                          <m:nor/>
                        </m:rPr>
                        <a:rPr lang="ru-RU" sz="2400" i="0">
                          <a:solidFill>
                            <a:srgbClr val="000000"/>
                          </a:solidFill>
                          <a:latin typeface="Cambria Math" panose="02040503050406030204" pitchFamily="18" charset="0"/>
                        </a:rPr>
                        <m:t> </m:t>
                      </m:r>
                      <m:sSub>
                        <m:sSubPr>
                          <m:ctrlPr>
                            <a:rPr lang="ru-RU" sz="2400" i="1">
                              <a:solidFill>
                                <a:srgbClr val="000000"/>
                              </a:solidFill>
                              <a:latin typeface="Cambria Math" panose="02040503050406030204" pitchFamily="18" charset="0"/>
                            </a:rPr>
                          </m:ctrlPr>
                        </m:sSub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0">
                              <a:solidFill>
                                <a:srgbClr val="000000"/>
                              </a:solidFill>
                              <a:latin typeface="Cambria Math" panose="02040503050406030204" pitchFamily="18" charset="0"/>
                            </a:rPr>
                            <m:t>1</m:t>
                          </m:r>
                        </m:sub>
                      </m:sSub>
                      <m:r>
                        <m:rPr>
                          <m:nor/>
                        </m:rPr>
                        <a:rPr lang="ru-RU" sz="2400" i="0">
                          <a:solidFill>
                            <a:srgbClr val="000000"/>
                          </a:solidFill>
                          <a:latin typeface="Cambria Math" panose="02040503050406030204" pitchFamily="18" charset="0"/>
                        </a:rPr>
                        <m:t> </m:t>
                      </m:r>
                      <m:r>
                        <m:rPr>
                          <m:nor/>
                        </m:rPr>
                        <a:rPr lang="ru-RU" sz="2400" i="0">
                          <a:solidFill>
                            <a:srgbClr val="000000"/>
                          </a:solidFill>
                          <a:latin typeface="Cambria Math" panose="02040503050406030204" pitchFamily="18" charset="0"/>
                        </a:rPr>
                        <m:t>and</m:t>
                      </m:r>
                      <m:r>
                        <m:rPr>
                          <m:nor/>
                        </m:rPr>
                        <a:rPr lang="ru-RU" sz="2400" i="0">
                          <a:solidFill>
                            <a:srgbClr val="000000"/>
                          </a:solidFill>
                          <a:latin typeface="Cambria Math" panose="02040503050406030204" pitchFamily="18" charset="0"/>
                        </a:rPr>
                        <m:t> </m:t>
                      </m:r>
                      <m:sSub>
                        <m:sSubPr>
                          <m:ctrlPr>
                            <a:rPr lang="ru-RU" sz="2400" i="1">
                              <a:solidFill>
                                <a:srgbClr val="000000"/>
                              </a:solidFill>
                              <a:latin typeface="Cambria Math" panose="02040503050406030204" pitchFamily="18" charset="0"/>
                            </a:rPr>
                          </m:ctrlPr>
                        </m:sSub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0">
                              <a:solidFill>
                                <a:srgbClr val="000000"/>
                              </a:solidFill>
                              <a:latin typeface="Cambria Math" panose="02040503050406030204" pitchFamily="18" charset="0"/>
                            </a:rPr>
                            <m:t>2</m:t>
                          </m:r>
                        </m:sub>
                      </m:sSub>
                      <m:r>
                        <a:rPr lang="ru-RU" sz="2400" i="0">
                          <a:solidFill>
                            <a:srgbClr val="000000"/>
                          </a:solidFill>
                          <a:latin typeface="Cambria Math" panose="02040503050406030204" pitchFamily="18" charset="0"/>
                        </a:rPr>
                        <m:t>.</m:t>
                      </m:r>
                    </m:oMath>
                    <m:oMath xmlns:m="http://schemas.openxmlformats.org/officeDocument/2006/math">
                      <m:r>
                        <m:rPr>
                          <m:nor/>
                        </m:rPr>
                        <a:rPr lang="ru-RU" sz="2400" i="0">
                          <a:solidFill>
                            <a:srgbClr val="000000"/>
                          </a:solidFill>
                          <a:latin typeface="Cambria Math" panose="02040503050406030204" pitchFamily="18" charset="0"/>
                        </a:rPr>
                        <m:t>Their</m:t>
                      </m:r>
                      <m:r>
                        <m:rPr>
                          <m:nor/>
                        </m:rPr>
                        <a:rPr lang="ru-RU" sz="2400" i="0">
                          <a:solidFill>
                            <a:srgbClr val="000000"/>
                          </a:solidFill>
                          <a:latin typeface="Cambria Math" panose="02040503050406030204" pitchFamily="18" charset="0"/>
                        </a:rPr>
                        <m:t> </m:t>
                      </m:r>
                      <m:r>
                        <m:rPr>
                          <m:nor/>
                        </m:rPr>
                        <a:rPr lang="ru-RU" sz="2400" i="0">
                          <a:solidFill>
                            <a:srgbClr val="000000"/>
                          </a:solidFill>
                          <a:latin typeface="Cambria Math" panose="02040503050406030204" pitchFamily="18" charset="0"/>
                        </a:rPr>
                        <m:t>properties</m:t>
                      </m:r>
                      <m:r>
                        <m:rPr>
                          <m:nor/>
                        </m:rPr>
                        <a:rPr lang="ru-RU" sz="2400" i="0">
                          <a:solidFill>
                            <a:srgbClr val="000000"/>
                          </a:solidFill>
                          <a:latin typeface="Cambria Math" panose="02040503050406030204" pitchFamily="18" charset="0"/>
                        </a:rPr>
                        <m:t> </m:t>
                      </m:r>
                      <m:r>
                        <m:rPr>
                          <m:nor/>
                        </m:rPr>
                        <a:rPr lang="ru-RU" sz="2400" i="0">
                          <a:solidFill>
                            <a:srgbClr val="000000"/>
                          </a:solidFill>
                          <a:latin typeface="Cambria Math" panose="02040503050406030204" pitchFamily="18" charset="0"/>
                        </a:rPr>
                        <m:t>are</m:t>
                      </m:r>
                      <m:r>
                        <m:rPr>
                          <m:nor/>
                        </m:rPr>
                        <a:rPr lang="ru-RU" sz="2400" i="0">
                          <a:solidFill>
                            <a:srgbClr val="000000"/>
                          </a:solidFill>
                          <a:latin typeface="Cambria Math" panose="02040503050406030204" pitchFamily="18" charset="0"/>
                        </a:rPr>
                        <m:t> </m:t>
                      </m:r>
                      <m:r>
                        <m:rPr>
                          <m:nor/>
                        </m:rPr>
                        <a:rPr lang="ru-RU" sz="2400" i="0">
                          <a:solidFill>
                            <a:srgbClr val="000000"/>
                          </a:solidFill>
                          <a:latin typeface="Cambria Math" panose="02040503050406030204" pitchFamily="18" charset="0"/>
                        </a:rPr>
                        <m:t>used</m:t>
                      </m:r>
                      <m:r>
                        <m:rPr>
                          <m:nor/>
                        </m:rPr>
                        <a:rPr lang="ru-RU" sz="2400" i="0">
                          <a:solidFill>
                            <a:srgbClr val="000000"/>
                          </a:solidFill>
                          <a:latin typeface="Cambria Math" panose="02040503050406030204" pitchFamily="18" charset="0"/>
                        </a:rPr>
                        <m:t> </m:t>
                      </m:r>
                      <m:r>
                        <m:rPr>
                          <m:nor/>
                        </m:rPr>
                        <a:rPr lang="ru-RU" sz="2400" i="0">
                          <a:solidFill>
                            <a:srgbClr val="000000"/>
                          </a:solidFill>
                          <a:latin typeface="Cambria Math" panose="02040503050406030204" pitchFamily="18" charset="0"/>
                        </a:rPr>
                        <m:t>for</m:t>
                      </m:r>
                      <m:r>
                        <m:rPr>
                          <m:nor/>
                        </m:rPr>
                        <a:rPr lang="ru-RU" sz="2400" i="0">
                          <a:solidFill>
                            <a:srgbClr val="000000"/>
                          </a:solidFill>
                          <a:latin typeface="Cambria Math" panose="02040503050406030204" pitchFamily="18" charset="0"/>
                        </a:rPr>
                        <m:t> </m:t>
                      </m:r>
                      <m:r>
                        <m:rPr>
                          <m:nor/>
                        </m:rPr>
                        <a:rPr lang="ru-RU" sz="2400" i="0">
                          <a:solidFill>
                            <a:srgbClr val="000000"/>
                          </a:solidFill>
                          <a:latin typeface="Cambria Math" panose="02040503050406030204" pitchFamily="18" charset="0"/>
                        </a:rPr>
                        <m:t>the</m:t>
                      </m:r>
                      <m:r>
                        <m:rPr>
                          <m:nor/>
                        </m:rPr>
                        <a:rPr lang="ru-RU" sz="2400" i="0">
                          <a:solidFill>
                            <a:srgbClr val="000000"/>
                          </a:solidFill>
                          <a:latin typeface="Cambria Math" panose="02040503050406030204" pitchFamily="18" charset="0"/>
                        </a:rPr>
                        <m:t> </m:t>
                      </m:r>
                      <m:r>
                        <m:rPr>
                          <m:nor/>
                        </m:rPr>
                        <a:rPr lang="ru-RU" sz="2400" i="0">
                          <a:solidFill>
                            <a:srgbClr val="000000"/>
                          </a:solidFill>
                          <a:latin typeface="Cambria Math" panose="02040503050406030204" pitchFamily="18" charset="0"/>
                        </a:rPr>
                        <m:t>proof</m:t>
                      </m:r>
                      <m:r>
                        <m:rPr>
                          <m:nor/>
                        </m:rPr>
                        <a:rPr lang="ru-RU" sz="2400" i="0">
                          <a:solidFill>
                            <a:srgbClr val="000000"/>
                          </a:solidFill>
                          <a:latin typeface="Cambria Math" panose="02040503050406030204" pitchFamily="18" charset="0"/>
                        </a:rPr>
                        <m:t> </m:t>
                      </m:r>
                      <m:r>
                        <m:rPr>
                          <m:nor/>
                        </m:rPr>
                        <a:rPr lang="ru-RU" sz="2400" i="0">
                          <a:solidFill>
                            <a:srgbClr val="000000"/>
                          </a:solidFill>
                          <a:latin typeface="Cambria Math" panose="02040503050406030204" pitchFamily="18" charset="0"/>
                        </a:rPr>
                        <m:t>of</m:t>
                      </m:r>
                      <m:r>
                        <m:rPr>
                          <m:nor/>
                        </m:rPr>
                        <a:rPr lang="ru-RU" sz="2400" i="0">
                          <a:solidFill>
                            <a:srgbClr val="000000"/>
                          </a:solidFill>
                          <a:latin typeface="Cambria Math" panose="02040503050406030204" pitchFamily="18" charset="0"/>
                        </a:rPr>
                        <m:t> </m:t>
                      </m:r>
                      <m:r>
                        <m:rPr>
                          <m:nor/>
                        </m:rPr>
                        <a:rPr lang="ru-RU" sz="2400" i="0">
                          <a:solidFill>
                            <a:srgbClr val="000000"/>
                          </a:solidFill>
                          <a:latin typeface="Cambria Math" panose="02040503050406030204" pitchFamily="18" charset="0"/>
                        </a:rPr>
                        <m:t>Gauss</m:t>
                      </m:r>
                      <m:r>
                        <m:rPr>
                          <m:nor/>
                        </m:rPr>
                        <a:rPr lang="ru-RU" sz="2400" i="0">
                          <a:solidFill>
                            <a:srgbClr val="000000"/>
                          </a:solidFill>
                          <a:latin typeface="Cambria Math" panose="02040503050406030204" pitchFamily="18" charset="0"/>
                        </a:rPr>
                        <m:t>−</m:t>
                      </m:r>
                      <m:r>
                        <m:rPr>
                          <m:nor/>
                        </m:rPr>
                        <a:rPr lang="ru-RU" sz="2400" i="0">
                          <a:solidFill>
                            <a:srgbClr val="000000"/>
                          </a:solidFill>
                          <a:latin typeface="Cambria Math" panose="02040503050406030204" pitchFamily="18" charset="0"/>
                        </a:rPr>
                        <m:t>Markov</m:t>
                      </m:r>
                      <m:r>
                        <m:rPr>
                          <m:nor/>
                        </m:rPr>
                        <a:rPr lang="ru-RU" sz="2400" i="0">
                          <a:solidFill>
                            <a:srgbClr val="000000"/>
                          </a:solidFill>
                          <a:latin typeface="Cambria Math" panose="02040503050406030204" pitchFamily="18" charset="0"/>
                        </a:rPr>
                        <m:t> </m:t>
                      </m:r>
                      <m:r>
                        <m:rPr>
                          <m:nor/>
                        </m:rPr>
                        <a:rPr lang="ru-RU" sz="2400" i="0">
                          <a:solidFill>
                            <a:srgbClr val="000000"/>
                          </a:solidFill>
                          <a:latin typeface="Cambria Math" panose="02040503050406030204" pitchFamily="18" charset="0"/>
                        </a:rPr>
                        <m:t>theorem</m:t>
                      </m:r>
                      <m:r>
                        <m:rPr>
                          <m:nor/>
                        </m:rPr>
                        <a:rPr lang="ru-RU" sz="2400" i="0">
                          <a:solidFill>
                            <a:srgbClr val="000000"/>
                          </a:solidFill>
                          <a:latin typeface="Cambria Math" panose="02040503050406030204" pitchFamily="18" charset="0"/>
                        </a:rPr>
                        <m:t>.</m:t>
                      </m:r>
                    </m:oMath>
                  </m:oMathPara>
                </a14:m>
                <a:endParaRPr lang="ru-RU" sz="2400" dirty="0"/>
              </a:p>
            </p:txBody>
          </p:sp>
        </mc:Choice>
        <mc:Fallback xmlns="">
          <p:sp>
            <p:nvSpPr>
              <p:cNvPr id="4109" name="Object 14">
                <a:extLst>
                  <a:ext uri="{FF2B5EF4-FFF2-40B4-BE49-F238E27FC236}">
                    <a16:creationId xmlns:a16="http://schemas.microsoft.com/office/drawing/2014/main" id="{4591FEB3-7B0D-46F8-A50A-A4DCF455D4F3}"/>
                  </a:ext>
                </a:extLst>
              </p:cNvPr>
              <p:cNvSpPr txBox="1">
                <a:spLocks noRot="1" noChangeAspect="1" noMove="1" noResize="1" noEditPoints="1" noAdjustHandles="1" noChangeArrowheads="1" noChangeShapeType="1" noTextEdit="1"/>
              </p:cNvSpPr>
              <p:nvPr/>
            </p:nvSpPr>
            <p:spPr bwMode="auto">
              <a:xfrm>
                <a:off x="1911350" y="3989388"/>
                <a:ext cx="8415338" cy="2311400"/>
              </a:xfrm>
              <a:prstGeom prst="rect">
                <a:avLst/>
              </a:prstGeom>
              <a:blipFill>
                <a:blip r:embed="rId10"/>
                <a:stretch>
                  <a:fillRect/>
                </a:stretch>
              </a:blipFill>
              <a:ln>
                <a:noFill/>
              </a:ln>
              <a:effectLst/>
            </p:spPr>
            <p:txBody>
              <a:bodyPr/>
              <a:lstStyle/>
              <a:p>
                <a:r>
                  <a:rPr lang="ru-RU">
                    <a:noFill/>
                  </a:rPr>
                  <a:t> </a:t>
                </a:r>
              </a:p>
            </p:txBody>
          </p:sp>
        </mc:Fallback>
      </mc:AlternateContent>
      <p:sp>
        <p:nvSpPr>
          <p:cNvPr id="4110" name="Object 16">
            <a:extLst>
              <a:ext uri="{FF2B5EF4-FFF2-40B4-BE49-F238E27FC236}">
                <a16:creationId xmlns:a16="http://schemas.microsoft.com/office/drawing/2014/main" id="{B3D490CD-C98F-4F59-A520-6AC05F0D29E1}"/>
              </a:ext>
            </a:extLst>
          </p:cNvPr>
          <p:cNvSpPr txBox="1"/>
          <p:nvPr/>
        </p:nvSpPr>
        <p:spPr bwMode="auto">
          <a:xfrm>
            <a:off x="1630362" y="3789040"/>
            <a:ext cx="505198" cy="615370"/>
          </a:xfrm>
          <a:prstGeom prst="rect">
            <a:avLst/>
          </a:prstGeom>
          <a:noFill/>
          <a:ln>
            <a:noFill/>
          </a:ln>
        </p:spPr>
        <p:txBody>
          <a:bodyPr>
            <a:normAutofit/>
          </a:bodyPr>
          <a:lstStyle/>
          <a:p>
            <a:endParaRPr lang="ru-RU"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122" name="Object 7">
                <a:extLst>
                  <a:ext uri="{FF2B5EF4-FFF2-40B4-BE49-F238E27FC236}">
                    <a16:creationId xmlns:a16="http://schemas.microsoft.com/office/drawing/2014/main" id="{A2E4AF7D-B7E0-4D8F-B9F8-D74792D9AF1E}"/>
                  </a:ext>
                </a:extLst>
              </p:cNvPr>
              <p:cNvSpPr txBox="1"/>
              <p:nvPr/>
            </p:nvSpPr>
            <p:spPr bwMode="auto">
              <a:xfrm>
                <a:off x="6528593" y="1050072"/>
                <a:ext cx="2303463" cy="986680"/>
              </a:xfrm>
              <a:prstGeom prst="rect">
                <a:avLst/>
              </a:prstGeom>
              <a:noFill/>
              <a:ln>
                <a:noFill/>
              </a:ln>
            </p:spPr>
            <p:txBody>
              <a:bodyPr>
                <a:spAutoFit/>
              </a:bodyPr>
              <a:lstStyle/>
              <a:p>
                <a:pPr/>
                <a14:m>
                  <m:oMathPara xmlns:m="http://schemas.openxmlformats.org/officeDocument/2006/math">
                    <m:oMathParaPr>
                      <m:jc m:val="centerGroup"/>
                    </m:oMathParaPr>
                    <m:oMath xmlns:m="http://schemas.openxmlformats.org/officeDocument/2006/math">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𝛽</m:t>
                          </m:r>
                        </m:e>
                        <m:sub>
                          <m:r>
                            <a:rPr lang="ru-RU" sz="2400" i="1">
                              <a:solidFill>
                                <a:srgbClr val="000000"/>
                              </a:solidFill>
                              <a:latin typeface="Cambria Math" panose="02040503050406030204" pitchFamily="18" charset="0"/>
                            </a:rPr>
                            <m:t>2</m:t>
                          </m:r>
                        </m:sub>
                      </m:sSub>
                      <m:r>
                        <a:rPr lang="ru-RU" sz="2400" i="1">
                          <a:solidFill>
                            <a:srgbClr val="000000"/>
                          </a:solidFill>
                          <a:latin typeface="Cambria Math" panose="02040503050406030204" pitchFamily="18" charset="0"/>
                        </a:rPr>
                        <m:t>+</m:t>
                      </m:r>
                      <m:nary>
                        <m:naryPr>
                          <m:chr m:val="∑"/>
                          <m:subHide m:val="on"/>
                          <m:supHide m:val="on"/>
                          <m:ctrlPr>
                            <a:rPr lang="ru-RU" sz="2400" i="1">
                              <a:solidFill>
                                <a:srgbClr val="000000"/>
                              </a:solidFill>
                              <a:latin typeface="Cambria Math" panose="02040503050406030204" pitchFamily="18" charset="0"/>
                            </a:rPr>
                          </m:ctrlPr>
                        </m:naryPr>
                        <m:sub/>
                        <m:sup/>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𝑎</m:t>
                              </m:r>
                            </m:e>
                            <m:sub>
                              <m:r>
                                <a:rPr lang="ru-RU" sz="2400" i="1">
                                  <a:solidFill>
                                    <a:srgbClr val="000000"/>
                                  </a:solidFill>
                                  <a:latin typeface="Cambria Math" panose="02040503050406030204" pitchFamily="18" charset="0"/>
                                </a:rPr>
                                <m:t>𝑖</m:t>
                              </m:r>
                            </m:sub>
                          </m:sSub>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𝑢</m:t>
                              </m:r>
                            </m:e>
                            <m:sub>
                              <m:r>
                                <a:rPr lang="ru-RU" sz="2400" i="1">
                                  <a:solidFill>
                                    <a:srgbClr val="000000"/>
                                  </a:solidFill>
                                  <a:latin typeface="Cambria Math" panose="02040503050406030204" pitchFamily="18" charset="0"/>
                                </a:rPr>
                                <m:t>𝑖</m:t>
                              </m:r>
                            </m:sub>
                          </m:sSub>
                        </m:e>
                      </m:nary>
                    </m:oMath>
                  </m:oMathPara>
                </a14:m>
                <a:endParaRPr lang="ru-RU" sz="2400" dirty="0"/>
              </a:p>
            </p:txBody>
          </p:sp>
        </mc:Choice>
        <mc:Fallback xmlns="">
          <p:sp>
            <p:nvSpPr>
              <p:cNvPr id="5122" name="Object 7">
                <a:extLst>
                  <a:ext uri="{FF2B5EF4-FFF2-40B4-BE49-F238E27FC236}">
                    <a16:creationId xmlns:a16="http://schemas.microsoft.com/office/drawing/2014/main" id="{A2E4AF7D-B7E0-4D8F-B9F8-D74792D9AF1E}"/>
                  </a:ext>
                </a:extLst>
              </p:cNvPr>
              <p:cNvSpPr txBox="1">
                <a:spLocks noRot="1" noChangeAspect="1" noMove="1" noResize="1" noEditPoints="1" noAdjustHandles="1" noChangeArrowheads="1" noChangeShapeType="1" noTextEdit="1"/>
              </p:cNvSpPr>
              <p:nvPr/>
            </p:nvSpPr>
            <p:spPr bwMode="auto">
              <a:xfrm>
                <a:off x="6528593" y="1050072"/>
                <a:ext cx="2303463" cy="986680"/>
              </a:xfrm>
              <a:prstGeom prst="rect">
                <a:avLst/>
              </a:prstGeom>
              <a:blipFill>
                <a:blip r:embed="rId2"/>
                <a:stretch>
                  <a:fillRect/>
                </a:stretch>
              </a:blipFill>
              <a:ln>
                <a:noFill/>
              </a:ln>
            </p:spPr>
            <p:txBody>
              <a:bodyPr/>
              <a:lstStyle/>
              <a:p>
                <a:r>
                  <a:rPr lang="ru-RU">
                    <a:noFill/>
                  </a:rPr>
                  <a:t> </a:t>
                </a:r>
              </a:p>
            </p:txBody>
          </p:sp>
        </mc:Fallback>
      </mc:AlternateContent>
      <p:sp>
        <p:nvSpPr>
          <p:cNvPr id="15" name="Rectangle 4">
            <a:extLst>
              <a:ext uri="{FF2B5EF4-FFF2-40B4-BE49-F238E27FC236}">
                <a16:creationId xmlns:a16="http://schemas.microsoft.com/office/drawing/2014/main" id="{C9D6EF28-6ABF-44CF-A532-C0A027304A2E}"/>
              </a:ext>
            </a:extLst>
          </p:cNvPr>
          <p:cNvSpPr>
            <a:spLocks noChangeArrowheads="1"/>
          </p:cNvSpPr>
          <p:nvPr/>
        </p:nvSpPr>
        <p:spPr bwMode="auto">
          <a:xfrm>
            <a:off x="1524001" y="25401"/>
            <a:ext cx="9144000" cy="841375"/>
          </a:xfrm>
          <a:prstGeom prst="rect">
            <a:avLst/>
          </a:prstGeom>
          <a:solidFill>
            <a:srgbClr val="EAEAEA"/>
          </a:solidFill>
          <a:ln>
            <a:noFill/>
          </a:ln>
          <a:effectLst>
            <a:innerShdw blurRad="114300">
              <a:prstClr val="black"/>
            </a:innerShdw>
          </a:effectLst>
        </p:spPr>
        <p:txBody>
          <a:bodyPr/>
          <a:lstStyle/>
          <a:p>
            <a:pPr eaLnBrk="0" hangingPunct="0">
              <a:defRPr/>
            </a:pPr>
            <a:endParaRPr lang="en-GB" sz="2400">
              <a:latin typeface="Arial" charset="0"/>
            </a:endParaRPr>
          </a:p>
        </p:txBody>
      </p:sp>
      <p:sp>
        <p:nvSpPr>
          <p:cNvPr id="5126" name="Text Box 20">
            <a:extLst>
              <a:ext uri="{FF2B5EF4-FFF2-40B4-BE49-F238E27FC236}">
                <a16:creationId xmlns:a16="http://schemas.microsoft.com/office/drawing/2014/main" id="{A70290C6-7FA0-40CB-A909-C86A5FD3E7E4}"/>
              </a:ext>
            </a:extLst>
          </p:cNvPr>
          <p:cNvSpPr txBox="1">
            <a:spLocks noChangeArrowheads="1"/>
          </p:cNvSpPr>
          <p:nvPr/>
        </p:nvSpPr>
        <p:spPr bwMode="auto">
          <a:xfrm>
            <a:off x="1541463" y="25399"/>
            <a:ext cx="9097962" cy="788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GB" altLang="ru-RU" sz="2400" b="1" dirty="0"/>
              <a:t>           UNBIASEDNESS OF THE REGRESSION COEFFICIENTS</a:t>
            </a:r>
            <a:endParaRPr lang="en-GB" altLang="ru-RU" sz="2400"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5127" name="Object 19">
                <a:extLst>
                  <a:ext uri="{FF2B5EF4-FFF2-40B4-BE49-F238E27FC236}">
                    <a16:creationId xmlns:a16="http://schemas.microsoft.com/office/drawing/2014/main" id="{EB19889E-B2D5-4A11-9F68-44C176915321}"/>
                  </a:ext>
                </a:extLst>
              </p:cNvPr>
              <p:cNvSpPr txBox="1"/>
              <p:nvPr/>
            </p:nvSpPr>
            <p:spPr bwMode="auto">
              <a:xfrm>
                <a:off x="1992313" y="755650"/>
                <a:ext cx="4872037" cy="1277081"/>
              </a:xfrm>
              <a:prstGeom prst="rect">
                <a:avLst/>
              </a:prstGeom>
              <a:noFill/>
              <a:ln>
                <a:noFill/>
              </a:ln>
            </p:spPr>
            <p:txBody>
              <a:bodyPr wrap="square">
                <a:spAutoFit/>
              </a:bodyPr>
              <a:lstStyle/>
              <a:p>
                <a:endParaRPr lang="ru-RU" sz="2400" i="1" dirty="0">
                  <a:solidFill>
                    <a:srgbClr val="00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ru-RU" sz="2400" i="1">
                              <a:solidFill>
                                <a:srgbClr val="000000"/>
                              </a:solidFill>
                              <a:latin typeface="Cambria Math" panose="02040503050406030204" pitchFamily="18" charset="0"/>
                            </a:rPr>
                          </m:ctrlPr>
                        </m:sSub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1">
                              <a:solidFill>
                                <a:srgbClr val="000000"/>
                              </a:solidFill>
                              <a:latin typeface="Cambria Math" panose="02040503050406030204" pitchFamily="18" charset="0"/>
                            </a:rPr>
                            <m:t>2</m:t>
                          </m:r>
                        </m:sub>
                      </m:sSub>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𝛽</m:t>
                          </m:r>
                        </m:e>
                        <m:sub>
                          <m:r>
                            <a:rPr lang="ru-RU" sz="2400" i="1">
                              <a:solidFill>
                                <a:srgbClr val="000000"/>
                              </a:solidFill>
                              <a:latin typeface="Cambria Math" panose="02040503050406030204" pitchFamily="18" charset="0"/>
                            </a:rPr>
                            <m:t>2</m:t>
                          </m:r>
                        </m:sub>
                      </m:sSub>
                      <m:r>
                        <a:rPr lang="ru-RU" sz="2400" i="1">
                          <a:solidFill>
                            <a:srgbClr val="000000"/>
                          </a:solidFill>
                          <a:latin typeface="Cambria Math" panose="02040503050406030204" pitchFamily="18" charset="0"/>
                        </a:rPr>
                        <m:t>+</m:t>
                      </m:r>
                      <m:f>
                        <m:fPr>
                          <m:ctrlPr>
                            <a:rPr lang="ru-RU" sz="2400" i="1">
                              <a:solidFill>
                                <a:srgbClr val="000000"/>
                              </a:solidFill>
                              <a:latin typeface="Cambria Math" panose="02040503050406030204" pitchFamily="18" charset="0"/>
                            </a:rPr>
                          </m:ctrlPr>
                        </m:fPr>
                        <m:num>
                          <m:nary>
                            <m:naryPr>
                              <m:chr m:val="∑"/>
                              <m:subHide m:val="on"/>
                              <m:supHide m:val="on"/>
                              <m:ctrlPr>
                                <a:rPr lang="ru-RU" sz="2400" i="1">
                                  <a:solidFill>
                                    <a:srgbClr val="000000"/>
                                  </a:solidFill>
                                  <a:latin typeface="Cambria Math" panose="02040503050406030204" pitchFamily="18" charset="0"/>
                                </a:rPr>
                              </m:ctrlPr>
                            </m:naryPr>
                            <m:sub/>
                            <m:sup/>
                            <m:e>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e>
                              </m:d>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𝑢</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𝑢</m:t>
                                      </m:r>
                                    </m:e>
                                  </m:acc>
                                </m:e>
                              </m:d>
                            </m:e>
                          </m:nary>
                        </m:num>
                        <m:den>
                          <m:nary>
                            <m:naryPr>
                              <m:chr m:val="∑"/>
                              <m:subHide m:val="on"/>
                              <m:supHide m:val="on"/>
                              <m:ctrlPr>
                                <a:rPr lang="ru-RU" sz="2400" i="1">
                                  <a:solidFill>
                                    <a:srgbClr val="000000"/>
                                  </a:solidFill>
                                  <a:latin typeface="Cambria Math" panose="02040503050406030204" pitchFamily="18" charset="0"/>
                                </a:rPr>
                              </m:ctrlPr>
                            </m:naryPr>
                            <m:sub/>
                            <m:sup/>
                            <m:e>
                              <m:sSup>
                                <m:sSupPr>
                                  <m:ctrlPr>
                                    <a:rPr lang="ru-RU" sz="2400" i="1">
                                      <a:solidFill>
                                        <a:srgbClr val="000000"/>
                                      </a:solidFill>
                                      <a:latin typeface="Cambria Math" panose="02040503050406030204" pitchFamily="18" charset="0"/>
                                    </a:rPr>
                                  </m:ctrlPr>
                                </m:sSupPr>
                                <m:e>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e>
                                  </m:d>
                                </m:e>
                                <m:sup>
                                  <m:r>
                                    <a:rPr lang="ru-RU" sz="2400" i="1">
                                      <a:solidFill>
                                        <a:srgbClr val="000000"/>
                                      </a:solidFill>
                                      <a:latin typeface="Cambria Math" panose="02040503050406030204" pitchFamily="18" charset="0"/>
                                    </a:rPr>
                                    <m:t>2</m:t>
                                  </m:r>
                                </m:sup>
                              </m:sSup>
                            </m:e>
                          </m:nary>
                        </m:den>
                      </m:f>
                    </m:oMath>
                  </m:oMathPara>
                </a14:m>
                <a:endParaRPr lang="ru-RU" sz="2400" dirty="0"/>
              </a:p>
            </p:txBody>
          </p:sp>
        </mc:Choice>
        <mc:Fallback xmlns="">
          <p:sp>
            <p:nvSpPr>
              <p:cNvPr id="5127" name="Object 19">
                <a:extLst>
                  <a:ext uri="{FF2B5EF4-FFF2-40B4-BE49-F238E27FC236}">
                    <a16:creationId xmlns:a16="http://schemas.microsoft.com/office/drawing/2014/main" id="{EB19889E-B2D5-4A11-9F68-44C176915321}"/>
                  </a:ext>
                </a:extLst>
              </p:cNvPr>
              <p:cNvSpPr txBox="1">
                <a:spLocks noRot="1" noChangeAspect="1" noMove="1" noResize="1" noEditPoints="1" noAdjustHandles="1" noChangeArrowheads="1" noChangeShapeType="1" noTextEdit="1"/>
              </p:cNvSpPr>
              <p:nvPr/>
            </p:nvSpPr>
            <p:spPr bwMode="auto">
              <a:xfrm>
                <a:off x="1992313" y="755650"/>
                <a:ext cx="4872037" cy="1277081"/>
              </a:xfrm>
              <a:prstGeom prst="rect">
                <a:avLst/>
              </a:prstGeom>
              <a:blipFill>
                <a:blip r:embed="rId3"/>
                <a:stretch>
                  <a:fillRect/>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5128" name="Object 23">
                <a:extLst>
                  <a:ext uri="{FF2B5EF4-FFF2-40B4-BE49-F238E27FC236}">
                    <a16:creationId xmlns:a16="http://schemas.microsoft.com/office/drawing/2014/main" id="{9F94325E-F692-4DC8-B393-663E078AF2FF}"/>
                  </a:ext>
                </a:extLst>
              </p:cNvPr>
              <p:cNvSpPr txBox="1"/>
              <p:nvPr/>
            </p:nvSpPr>
            <p:spPr bwMode="auto">
              <a:xfrm>
                <a:off x="1992313" y="2133600"/>
                <a:ext cx="5688012" cy="986680"/>
              </a:xfrm>
              <a:prstGeom prst="rect">
                <a:avLst/>
              </a:prstGeom>
              <a:noFill/>
              <a:ln>
                <a:noFill/>
              </a:ln>
              <a:effectLst/>
            </p:spPr>
            <p:txBody>
              <a:bodyPr>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ru-RU" sz="2400" i="1">
                              <a:solidFill>
                                <a:srgbClr val="000000"/>
                              </a:solidFill>
                              <a:latin typeface="Cambria Math" panose="02040503050406030204" pitchFamily="18" charset="0"/>
                            </a:rPr>
                          </m:ctrlPr>
                        </m:naryPr>
                        <m:sub/>
                        <m:sup/>
                        <m:e>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e>
                          </m:d>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𝑢</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𝑢</m:t>
                                  </m:r>
                                </m:e>
                              </m:acc>
                            </m:e>
                          </m:d>
                        </m:e>
                      </m:nary>
                      <m:r>
                        <a:rPr lang="ru-RU" sz="2400" i="1">
                          <a:solidFill>
                            <a:srgbClr val="000000"/>
                          </a:solidFill>
                          <a:latin typeface="Cambria Math" panose="02040503050406030204" pitchFamily="18" charset="0"/>
                        </a:rPr>
                        <m:t>=</m:t>
                      </m:r>
                      <m:nary>
                        <m:naryPr>
                          <m:chr m:val="∑"/>
                          <m:subHide m:val="on"/>
                          <m:supHide m:val="on"/>
                          <m:ctrlPr>
                            <a:rPr lang="ru-RU" sz="2400" i="1">
                              <a:solidFill>
                                <a:srgbClr val="000000"/>
                              </a:solidFill>
                              <a:latin typeface="Cambria Math" panose="02040503050406030204" pitchFamily="18" charset="0"/>
                            </a:rPr>
                          </m:ctrlPr>
                        </m:naryPr>
                        <m:sub/>
                        <m:sup/>
                        <m:e>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e>
                          </m:d>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𝑢</m:t>
                              </m:r>
                            </m:e>
                            <m:sub>
                              <m:r>
                                <a:rPr lang="ru-RU" sz="2400" i="1">
                                  <a:solidFill>
                                    <a:srgbClr val="000000"/>
                                  </a:solidFill>
                                  <a:latin typeface="Cambria Math" panose="02040503050406030204" pitchFamily="18" charset="0"/>
                                </a:rPr>
                                <m:t>𝑖</m:t>
                              </m:r>
                            </m:sub>
                          </m:sSub>
                        </m:e>
                      </m:nary>
                    </m:oMath>
                  </m:oMathPara>
                </a14:m>
                <a:endParaRPr lang="ru-RU" sz="2400" dirty="0"/>
              </a:p>
            </p:txBody>
          </p:sp>
        </mc:Choice>
        <mc:Fallback xmlns="">
          <p:sp>
            <p:nvSpPr>
              <p:cNvPr id="5128" name="Object 23">
                <a:extLst>
                  <a:ext uri="{FF2B5EF4-FFF2-40B4-BE49-F238E27FC236}">
                    <a16:creationId xmlns:a16="http://schemas.microsoft.com/office/drawing/2014/main" id="{9F94325E-F692-4DC8-B393-663E078AF2FF}"/>
                  </a:ext>
                </a:extLst>
              </p:cNvPr>
              <p:cNvSpPr txBox="1">
                <a:spLocks noRot="1" noChangeAspect="1" noMove="1" noResize="1" noEditPoints="1" noAdjustHandles="1" noChangeArrowheads="1" noChangeShapeType="1" noTextEdit="1"/>
              </p:cNvSpPr>
              <p:nvPr/>
            </p:nvSpPr>
            <p:spPr bwMode="auto">
              <a:xfrm>
                <a:off x="1992313" y="2133600"/>
                <a:ext cx="5688012" cy="986680"/>
              </a:xfrm>
              <a:prstGeom prst="rect">
                <a:avLst/>
              </a:prstGeom>
              <a:blipFill>
                <a:blip r:embed="rId4"/>
                <a:stretch>
                  <a:fillRect/>
                </a:stretch>
              </a:blipFill>
              <a:ln>
                <a:noFill/>
              </a:ln>
              <a:effectLst/>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5129" name="Object 28">
                <a:extLst>
                  <a:ext uri="{FF2B5EF4-FFF2-40B4-BE49-F238E27FC236}">
                    <a16:creationId xmlns:a16="http://schemas.microsoft.com/office/drawing/2014/main" id="{E5FC7854-ACAF-482B-BD10-926C992874B5}"/>
                  </a:ext>
                </a:extLst>
              </p:cNvPr>
              <p:cNvSpPr txBox="1"/>
              <p:nvPr/>
            </p:nvSpPr>
            <p:spPr bwMode="auto">
              <a:xfrm>
                <a:off x="6291372" y="2968004"/>
                <a:ext cx="2952750" cy="663575"/>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ru-RU" sz="2400" i="1">
                              <a:solidFill>
                                <a:srgbClr val="000000"/>
                              </a:solidFill>
                              <a:latin typeface="Cambria Math" panose="02040503050406030204" pitchFamily="18" charset="0"/>
                            </a:rPr>
                          </m:ctrlPr>
                        </m:naryPr>
                        <m:sub/>
                        <m:sup/>
                        <m:e>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e>
                          </m:d>
                        </m:e>
                      </m:nary>
                      <m:r>
                        <a:rPr lang="ru-RU" sz="2400" i="1">
                          <a:solidFill>
                            <a:srgbClr val="000000"/>
                          </a:solidFill>
                          <a:latin typeface="Cambria Math" panose="02040503050406030204" pitchFamily="18" charset="0"/>
                        </a:rPr>
                        <m:t>=0</m:t>
                      </m:r>
                    </m:oMath>
                  </m:oMathPara>
                </a14:m>
                <a:endParaRPr lang="ru-RU" sz="2400" dirty="0"/>
              </a:p>
            </p:txBody>
          </p:sp>
        </mc:Choice>
        <mc:Fallback xmlns="">
          <p:sp>
            <p:nvSpPr>
              <p:cNvPr id="5129" name="Object 28">
                <a:extLst>
                  <a:ext uri="{FF2B5EF4-FFF2-40B4-BE49-F238E27FC236}">
                    <a16:creationId xmlns:a16="http://schemas.microsoft.com/office/drawing/2014/main" id="{E5FC7854-ACAF-482B-BD10-926C992874B5}"/>
                  </a:ext>
                </a:extLst>
              </p:cNvPr>
              <p:cNvSpPr txBox="1">
                <a:spLocks noRot="1" noChangeAspect="1" noMove="1" noResize="1" noEditPoints="1" noAdjustHandles="1" noChangeArrowheads="1" noChangeShapeType="1" noTextEdit="1"/>
              </p:cNvSpPr>
              <p:nvPr/>
            </p:nvSpPr>
            <p:spPr bwMode="auto">
              <a:xfrm>
                <a:off x="6291372" y="2968004"/>
                <a:ext cx="2952750" cy="663575"/>
              </a:xfrm>
              <a:prstGeom prst="rect">
                <a:avLst/>
              </a:prstGeom>
              <a:blipFill>
                <a:blip r:embed="rId5"/>
                <a:stretch>
                  <a:fillRect b="-12844"/>
                </a:stretch>
              </a:blipFill>
              <a:ln>
                <a:noFill/>
              </a:ln>
              <a:effectLst/>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5130" name="Object 29">
                <a:extLst>
                  <a:ext uri="{FF2B5EF4-FFF2-40B4-BE49-F238E27FC236}">
                    <a16:creationId xmlns:a16="http://schemas.microsoft.com/office/drawing/2014/main" id="{576A5AA4-13FA-4C34-B292-FC99AA9DA651}"/>
                  </a:ext>
                </a:extLst>
              </p:cNvPr>
              <p:cNvSpPr txBox="1"/>
              <p:nvPr/>
            </p:nvSpPr>
            <p:spPr bwMode="auto">
              <a:xfrm>
                <a:off x="2151136" y="3029466"/>
                <a:ext cx="3224212" cy="663575"/>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𝑢</m:t>
                          </m:r>
                        </m:e>
                      </m:acc>
                      <m:nary>
                        <m:naryPr>
                          <m:chr m:val="∑"/>
                          <m:subHide m:val="on"/>
                          <m:supHide m:val="on"/>
                          <m:ctrlPr>
                            <a:rPr lang="ru-RU" sz="2400" i="1">
                              <a:solidFill>
                                <a:srgbClr val="000000"/>
                              </a:solidFill>
                              <a:latin typeface="Cambria Math" panose="02040503050406030204" pitchFamily="18" charset="0"/>
                            </a:rPr>
                          </m:ctrlPr>
                        </m:naryPr>
                        <m:sub/>
                        <m:sup/>
                        <m:e>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e>
                          </m:d>
                        </m:e>
                      </m:nary>
                      <m:r>
                        <a:rPr lang="ru-RU" sz="2400" i="1">
                          <a:solidFill>
                            <a:srgbClr val="000000"/>
                          </a:solidFill>
                          <a:latin typeface="Cambria Math" panose="02040503050406030204" pitchFamily="18" charset="0"/>
                        </a:rPr>
                        <m:t>=0</m:t>
                      </m:r>
                    </m:oMath>
                  </m:oMathPara>
                </a14:m>
                <a:endParaRPr lang="ru-RU" sz="2400" dirty="0"/>
              </a:p>
            </p:txBody>
          </p:sp>
        </mc:Choice>
        <mc:Fallback xmlns="">
          <p:sp>
            <p:nvSpPr>
              <p:cNvPr id="5130" name="Object 29">
                <a:extLst>
                  <a:ext uri="{FF2B5EF4-FFF2-40B4-BE49-F238E27FC236}">
                    <a16:creationId xmlns:a16="http://schemas.microsoft.com/office/drawing/2014/main" id="{576A5AA4-13FA-4C34-B292-FC99AA9DA651}"/>
                  </a:ext>
                </a:extLst>
              </p:cNvPr>
              <p:cNvSpPr txBox="1">
                <a:spLocks noRot="1" noChangeAspect="1" noMove="1" noResize="1" noEditPoints="1" noAdjustHandles="1" noChangeArrowheads="1" noChangeShapeType="1" noTextEdit="1"/>
              </p:cNvSpPr>
              <p:nvPr/>
            </p:nvSpPr>
            <p:spPr bwMode="auto">
              <a:xfrm>
                <a:off x="2151136" y="3029466"/>
                <a:ext cx="3224212" cy="663575"/>
              </a:xfrm>
              <a:prstGeom prst="rect">
                <a:avLst/>
              </a:prstGeom>
              <a:blipFill>
                <a:blip r:embed="rId6"/>
                <a:stretch>
                  <a:fillRect b="-12844"/>
                </a:stretch>
              </a:blipFill>
              <a:ln>
                <a:noFill/>
              </a:ln>
              <a:effectLst/>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5131" name="Object 31">
                <a:extLst>
                  <a:ext uri="{FF2B5EF4-FFF2-40B4-BE49-F238E27FC236}">
                    <a16:creationId xmlns:a16="http://schemas.microsoft.com/office/drawing/2014/main" id="{90817D66-EB74-47A3-A727-0A99ED17598D}"/>
                  </a:ext>
                </a:extLst>
              </p:cNvPr>
              <p:cNvSpPr txBox="1"/>
              <p:nvPr/>
            </p:nvSpPr>
            <p:spPr bwMode="auto">
              <a:xfrm>
                <a:off x="5281613" y="3194050"/>
                <a:ext cx="993775" cy="498475"/>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r>
                        <m:rPr>
                          <m:nor/>
                        </m:rPr>
                        <a:rPr lang="ru-RU" sz="2400" i="0">
                          <a:solidFill>
                            <a:srgbClr val="000000"/>
                          </a:solidFill>
                          <a:latin typeface="Cambria Math" panose="02040503050406030204" pitchFamily="18" charset="0"/>
                        </a:rPr>
                        <m:t>since</m:t>
                      </m:r>
                    </m:oMath>
                  </m:oMathPara>
                </a14:m>
                <a:endParaRPr lang="ru-RU" sz="2400" dirty="0"/>
              </a:p>
            </p:txBody>
          </p:sp>
        </mc:Choice>
        <mc:Fallback xmlns="">
          <p:sp>
            <p:nvSpPr>
              <p:cNvPr id="5131" name="Object 31">
                <a:extLst>
                  <a:ext uri="{FF2B5EF4-FFF2-40B4-BE49-F238E27FC236}">
                    <a16:creationId xmlns:a16="http://schemas.microsoft.com/office/drawing/2014/main" id="{90817D66-EB74-47A3-A727-0A99ED17598D}"/>
                  </a:ext>
                </a:extLst>
              </p:cNvPr>
              <p:cNvSpPr txBox="1">
                <a:spLocks noRot="1" noChangeAspect="1" noMove="1" noResize="1" noEditPoints="1" noAdjustHandles="1" noChangeArrowheads="1" noChangeShapeType="1" noTextEdit="1"/>
              </p:cNvSpPr>
              <p:nvPr/>
            </p:nvSpPr>
            <p:spPr bwMode="auto">
              <a:xfrm>
                <a:off x="5281613" y="3194050"/>
                <a:ext cx="993775" cy="498475"/>
              </a:xfrm>
              <a:prstGeom prst="rect">
                <a:avLst/>
              </a:prstGeom>
              <a:blipFill>
                <a:blip r:embed="rId7"/>
                <a:stretch>
                  <a:fillRect/>
                </a:stretch>
              </a:blipFill>
              <a:ln>
                <a:noFill/>
              </a:ln>
              <a:effectLst/>
            </p:spPr>
            <p:txBody>
              <a:bodyPr/>
              <a:lstStyle/>
              <a:p>
                <a:r>
                  <a:rPr lang="ru-RU">
                    <a:noFill/>
                  </a:rPr>
                  <a:t> </a:t>
                </a:r>
              </a:p>
            </p:txBody>
          </p:sp>
        </mc:Fallback>
      </mc:AlternateContent>
      <p:sp>
        <p:nvSpPr>
          <p:cNvPr id="5132" name="Rectangle 34">
            <a:extLst>
              <a:ext uri="{FF2B5EF4-FFF2-40B4-BE49-F238E27FC236}">
                <a16:creationId xmlns:a16="http://schemas.microsoft.com/office/drawing/2014/main" id="{C43FC3E8-B84D-4AB8-AF95-3BC3D0B9D7F8}"/>
              </a:ext>
            </a:extLst>
          </p:cNvPr>
          <p:cNvSpPr>
            <a:spLocks noChangeArrowheads="1"/>
          </p:cNvSpPr>
          <p:nvPr/>
        </p:nvSpPr>
        <p:spPr bwMode="auto">
          <a:xfrm>
            <a:off x="1524001" y="2945756"/>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2400"/>
          </a:p>
        </p:txBody>
      </p:sp>
      <p:sp>
        <p:nvSpPr>
          <p:cNvPr id="5133" name="Rectangle 37">
            <a:extLst>
              <a:ext uri="{FF2B5EF4-FFF2-40B4-BE49-F238E27FC236}">
                <a16:creationId xmlns:a16="http://schemas.microsoft.com/office/drawing/2014/main" id="{FC47A87F-7272-4184-87BB-980C10A993CB}"/>
              </a:ext>
            </a:extLst>
          </p:cNvPr>
          <p:cNvSpPr>
            <a:spLocks noChangeArrowheads="1"/>
          </p:cNvSpPr>
          <p:nvPr/>
        </p:nvSpPr>
        <p:spPr bwMode="auto">
          <a:xfrm>
            <a:off x="1524001" y="2869556"/>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2400"/>
          </a:p>
        </p:txBody>
      </p:sp>
      <mc:AlternateContent xmlns:mc="http://schemas.openxmlformats.org/markup-compatibility/2006" xmlns:a14="http://schemas.microsoft.com/office/drawing/2010/main">
        <mc:Choice Requires="a14">
          <p:sp>
            <p:nvSpPr>
              <p:cNvPr id="5134" name="Object 39">
                <a:extLst>
                  <a:ext uri="{FF2B5EF4-FFF2-40B4-BE49-F238E27FC236}">
                    <a16:creationId xmlns:a16="http://schemas.microsoft.com/office/drawing/2014/main" id="{351A83BA-ACE6-4F6B-9F2E-E7B584127F28}"/>
                  </a:ext>
                </a:extLst>
              </p:cNvPr>
              <p:cNvSpPr txBox="1"/>
              <p:nvPr/>
            </p:nvSpPr>
            <p:spPr bwMode="auto">
              <a:xfrm>
                <a:off x="1739662" y="3798439"/>
                <a:ext cx="7220098" cy="1966757"/>
              </a:xfrm>
              <a:prstGeom prst="rect">
                <a:avLst/>
              </a:prstGeom>
              <a:noFill/>
              <a:ln>
                <a:noFill/>
              </a:ln>
            </p:spPr>
            <p:txBody>
              <a:bodyPr>
                <a:spAutoFit/>
              </a:bodyPr>
              <a:lstStyle/>
              <a:p>
                <a:pPr/>
                <a14:m>
                  <m:oMathPara xmlns:m="http://schemas.openxmlformats.org/officeDocument/2006/math">
                    <m:oMathParaPr>
                      <m:jc m:val="centerGroup"/>
                    </m:oMathParaPr>
                    <m:oMath xmlns:m="http://schemas.openxmlformats.org/officeDocument/2006/math">
                      <m:r>
                        <m:rPr>
                          <m:sty m:val="p"/>
                        </m:rPr>
                        <a:rPr lang="ru-RU" sz="2400" i="0" smtClean="0">
                          <a:solidFill>
                            <a:srgbClr val="000000"/>
                          </a:solidFill>
                          <a:latin typeface="Cambria Math" panose="02040503050406030204" pitchFamily="18" charset="0"/>
                        </a:rPr>
                        <m:t>E</m:t>
                      </m:r>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1">
                                  <a:solidFill>
                                    <a:srgbClr val="000000"/>
                                  </a:solidFill>
                                  <a:latin typeface="Cambria Math" panose="02040503050406030204" pitchFamily="18" charset="0"/>
                                </a:rPr>
                                <m:t>2</m:t>
                              </m:r>
                            </m:sub>
                          </m:sSub>
                        </m:e>
                      </m:d>
                      <m:r>
                        <m:rPr>
                          <m:aln/>
                        </m:rPr>
                        <a:rPr lang="ru-RU" sz="2400" i="1">
                          <a:solidFill>
                            <a:srgbClr val="000000"/>
                          </a:solidFill>
                          <a:latin typeface="Cambria Math" panose="02040503050406030204" pitchFamily="18" charset="0"/>
                        </a:rPr>
                        <m:t>=</m:t>
                      </m:r>
                      <m:r>
                        <m:rPr>
                          <m:sty m:val="p"/>
                        </m:rPr>
                        <a:rPr lang="ru-RU" sz="2400" i="0">
                          <a:solidFill>
                            <a:srgbClr val="000000"/>
                          </a:solidFill>
                          <a:latin typeface="Cambria Math" panose="02040503050406030204" pitchFamily="18" charset="0"/>
                        </a:rPr>
                        <m:t>E</m:t>
                      </m:r>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𝛽</m:t>
                              </m:r>
                            </m:e>
                            <m:sub>
                              <m:r>
                                <a:rPr lang="ru-RU" sz="2400" i="1">
                                  <a:solidFill>
                                    <a:srgbClr val="000000"/>
                                  </a:solidFill>
                                  <a:latin typeface="Cambria Math" panose="02040503050406030204" pitchFamily="18" charset="0"/>
                                </a:rPr>
                                <m:t>2</m:t>
                              </m:r>
                            </m:sub>
                          </m:sSub>
                        </m:e>
                      </m:d>
                      <m:r>
                        <a:rPr lang="ru-RU" sz="2400" i="1">
                          <a:solidFill>
                            <a:srgbClr val="000000"/>
                          </a:solidFill>
                          <a:latin typeface="Cambria Math" panose="02040503050406030204" pitchFamily="18" charset="0"/>
                        </a:rPr>
                        <m:t>+</m:t>
                      </m:r>
                      <m:r>
                        <m:rPr>
                          <m:sty m:val="p"/>
                        </m:rPr>
                        <a:rPr lang="ru-RU" sz="2400" i="0">
                          <a:solidFill>
                            <a:srgbClr val="000000"/>
                          </a:solidFill>
                          <a:latin typeface="Cambria Math" panose="02040503050406030204" pitchFamily="18" charset="0"/>
                        </a:rPr>
                        <m:t>E</m:t>
                      </m:r>
                      <m:d>
                        <m:dPr>
                          <m:ctrlPr>
                            <a:rPr lang="ru-RU" sz="2400" i="1">
                              <a:solidFill>
                                <a:srgbClr val="000000"/>
                              </a:solidFill>
                              <a:latin typeface="Cambria Math" panose="02040503050406030204" pitchFamily="18" charset="0"/>
                            </a:rPr>
                          </m:ctrlPr>
                        </m:dPr>
                        <m:e>
                          <m:nary>
                            <m:naryPr>
                              <m:chr m:val="∑"/>
                              <m:subHide m:val="on"/>
                              <m:supHide m:val="on"/>
                              <m:ctrlPr>
                                <a:rPr lang="ru-RU" sz="2400" i="1">
                                  <a:solidFill>
                                    <a:srgbClr val="000000"/>
                                  </a:solidFill>
                                  <a:latin typeface="Cambria Math" panose="02040503050406030204" pitchFamily="18" charset="0"/>
                                </a:rPr>
                              </m:ctrlPr>
                            </m:naryPr>
                            <m:sub/>
                            <m:sup/>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𝑎</m:t>
                                  </m:r>
                                </m:e>
                                <m:sub>
                                  <m:r>
                                    <a:rPr lang="ru-RU" sz="2400" i="1">
                                      <a:solidFill>
                                        <a:srgbClr val="000000"/>
                                      </a:solidFill>
                                      <a:latin typeface="Cambria Math" panose="02040503050406030204" pitchFamily="18" charset="0"/>
                                    </a:rPr>
                                    <m:t>𝑖</m:t>
                                  </m:r>
                                </m:sub>
                              </m:sSub>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𝑢</m:t>
                                  </m:r>
                                </m:e>
                                <m:sub>
                                  <m:r>
                                    <a:rPr lang="ru-RU" sz="2400" i="1">
                                      <a:solidFill>
                                        <a:srgbClr val="000000"/>
                                      </a:solidFill>
                                      <a:latin typeface="Cambria Math" panose="02040503050406030204" pitchFamily="18" charset="0"/>
                                    </a:rPr>
                                    <m:t>𝑖</m:t>
                                  </m:r>
                                </m:sub>
                              </m:sSub>
                            </m:e>
                          </m:nary>
                        </m:e>
                      </m:d>
                    </m:oMath>
                    <m:oMath xmlns:m="http://schemas.openxmlformats.org/officeDocument/2006/math">
                      <m:r>
                        <m:rPr>
                          <m:aln/>
                        </m:rP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𝛽</m:t>
                          </m:r>
                        </m:e>
                        <m:sub>
                          <m:r>
                            <a:rPr lang="ru-RU" sz="2400" i="1">
                              <a:solidFill>
                                <a:srgbClr val="000000"/>
                              </a:solidFill>
                              <a:latin typeface="Cambria Math" panose="02040503050406030204" pitchFamily="18" charset="0"/>
                            </a:rPr>
                            <m:t>2</m:t>
                          </m:r>
                        </m:sub>
                      </m:sSub>
                      <m:r>
                        <a:rPr lang="ru-RU" sz="2400" i="1">
                          <a:solidFill>
                            <a:srgbClr val="000000"/>
                          </a:solidFill>
                          <a:latin typeface="Cambria Math" panose="02040503050406030204" pitchFamily="18" charset="0"/>
                        </a:rPr>
                        <m:t>+</m:t>
                      </m:r>
                      <m:nary>
                        <m:naryPr>
                          <m:chr m:val="∑"/>
                          <m:subHide m:val="on"/>
                          <m:supHide m:val="on"/>
                          <m:ctrlPr>
                            <a:rPr lang="ru-RU" sz="2400" i="1">
                              <a:solidFill>
                                <a:srgbClr val="000000"/>
                              </a:solidFill>
                              <a:latin typeface="Cambria Math" panose="02040503050406030204" pitchFamily="18" charset="0"/>
                            </a:rPr>
                          </m:ctrlPr>
                        </m:naryPr>
                        <m:sub/>
                        <m:sup/>
                        <m:e>
                          <m:r>
                            <m:rPr>
                              <m:sty m:val="p"/>
                            </m:rPr>
                            <a:rPr lang="ru-RU" sz="2400" i="0">
                              <a:solidFill>
                                <a:srgbClr val="000000"/>
                              </a:solidFill>
                              <a:latin typeface="Cambria Math" panose="02040503050406030204" pitchFamily="18" charset="0"/>
                            </a:rPr>
                            <m:t>E</m:t>
                          </m:r>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𝑎</m:t>
                                  </m:r>
                                </m:e>
                                <m:sub>
                                  <m:r>
                                    <a:rPr lang="ru-RU" sz="2400" i="1">
                                      <a:solidFill>
                                        <a:srgbClr val="000000"/>
                                      </a:solidFill>
                                      <a:latin typeface="Cambria Math" panose="02040503050406030204" pitchFamily="18" charset="0"/>
                                    </a:rPr>
                                    <m:t>𝑖</m:t>
                                  </m:r>
                                </m:sub>
                              </m:sSub>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𝑢</m:t>
                                  </m:r>
                                </m:e>
                                <m:sub>
                                  <m:r>
                                    <a:rPr lang="ru-RU" sz="2400" i="1">
                                      <a:solidFill>
                                        <a:srgbClr val="000000"/>
                                      </a:solidFill>
                                      <a:latin typeface="Cambria Math" panose="02040503050406030204" pitchFamily="18" charset="0"/>
                                    </a:rPr>
                                    <m:t>𝑖</m:t>
                                  </m:r>
                                </m:sub>
                              </m:sSub>
                            </m:e>
                          </m:d>
                        </m:e>
                      </m:nary>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𝛽</m:t>
                          </m:r>
                        </m:e>
                        <m:sub>
                          <m:r>
                            <a:rPr lang="ru-RU" sz="2400" i="1">
                              <a:solidFill>
                                <a:srgbClr val="000000"/>
                              </a:solidFill>
                              <a:latin typeface="Cambria Math" panose="02040503050406030204" pitchFamily="18" charset="0"/>
                            </a:rPr>
                            <m:t>2</m:t>
                          </m:r>
                        </m:sub>
                      </m:sSub>
                      <m:r>
                        <a:rPr lang="ru-RU" sz="2400" i="1">
                          <a:solidFill>
                            <a:srgbClr val="000000"/>
                          </a:solidFill>
                          <a:latin typeface="Cambria Math" panose="02040503050406030204" pitchFamily="18" charset="0"/>
                        </a:rPr>
                        <m:t>+</m:t>
                      </m:r>
                      <m:nary>
                        <m:naryPr>
                          <m:chr m:val="∑"/>
                          <m:subHide m:val="on"/>
                          <m:supHide m:val="on"/>
                          <m:ctrlPr>
                            <a:rPr lang="ru-RU" sz="2400" i="1">
                              <a:solidFill>
                                <a:srgbClr val="000000"/>
                              </a:solidFill>
                              <a:latin typeface="Cambria Math" panose="02040503050406030204" pitchFamily="18" charset="0"/>
                            </a:rPr>
                          </m:ctrlPr>
                        </m:naryPr>
                        <m:sub/>
                        <m:sup/>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𝑎</m:t>
                              </m:r>
                            </m:e>
                            <m:sub>
                              <m:r>
                                <a:rPr lang="ru-RU" sz="2400" i="1">
                                  <a:solidFill>
                                    <a:srgbClr val="000000"/>
                                  </a:solidFill>
                                  <a:latin typeface="Cambria Math" panose="02040503050406030204" pitchFamily="18" charset="0"/>
                                </a:rPr>
                                <m:t>𝑖</m:t>
                              </m:r>
                            </m:sub>
                          </m:sSub>
                          <m:r>
                            <m:rPr>
                              <m:sty m:val="p"/>
                            </m:rPr>
                            <a:rPr lang="ru-RU" sz="2400" i="0">
                              <a:solidFill>
                                <a:srgbClr val="000000"/>
                              </a:solidFill>
                              <a:latin typeface="Cambria Math" panose="02040503050406030204" pitchFamily="18" charset="0"/>
                            </a:rPr>
                            <m:t>E</m:t>
                          </m:r>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𝑢</m:t>
                                  </m:r>
                                </m:e>
                                <m:sub>
                                  <m:r>
                                    <a:rPr lang="ru-RU" sz="2400" i="1">
                                      <a:solidFill>
                                        <a:srgbClr val="000000"/>
                                      </a:solidFill>
                                      <a:latin typeface="Cambria Math" panose="02040503050406030204" pitchFamily="18" charset="0"/>
                                    </a:rPr>
                                    <m:t>𝑖</m:t>
                                  </m:r>
                                </m:sub>
                              </m:sSub>
                            </m:e>
                          </m:d>
                        </m:e>
                      </m:nary>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𝛽</m:t>
                          </m:r>
                        </m:e>
                        <m:sub>
                          <m:r>
                            <a:rPr lang="ru-RU" sz="2400" i="1">
                              <a:solidFill>
                                <a:srgbClr val="000000"/>
                              </a:solidFill>
                              <a:latin typeface="Cambria Math" panose="02040503050406030204" pitchFamily="18" charset="0"/>
                            </a:rPr>
                            <m:t>2</m:t>
                          </m:r>
                        </m:sub>
                      </m:sSub>
                    </m:oMath>
                  </m:oMathPara>
                </a14:m>
                <a:endParaRPr lang="ru-RU" sz="2400" dirty="0"/>
              </a:p>
            </p:txBody>
          </p:sp>
        </mc:Choice>
        <mc:Fallback xmlns="">
          <p:sp>
            <p:nvSpPr>
              <p:cNvPr id="5134" name="Object 39">
                <a:extLst>
                  <a:ext uri="{FF2B5EF4-FFF2-40B4-BE49-F238E27FC236}">
                    <a16:creationId xmlns:a16="http://schemas.microsoft.com/office/drawing/2014/main" id="{351A83BA-ACE6-4F6B-9F2E-E7B584127F28}"/>
                  </a:ext>
                </a:extLst>
              </p:cNvPr>
              <p:cNvSpPr txBox="1">
                <a:spLocks noRot="1" noChangeAspect="1" noMove="1" noResize="1" noEditPoints="1" noAdjustHandles="1" noChangeArrowheads="1" noChangeShapeType="1" noTextEdit="1"/>
              </p:cNvSpPr>
              <p:nvPr/>
            </p:nvSpPr>
            <p:spPr bwMode="auto">
              <a:xfrm>
                <a:off x="1739662" y="3798439"/>
                <a:ext cx="7220098" cy="1966757"/>
              </a:xfrm>
              <a:prstGeom prst="rect">
                <a:avLst/>
              </a:prstGeom>
              <a:blipFill>
                <a:blip r:embed="rId8"/>
                <a:stretch>
                  <a:fillRect/>
                </a:stretch>
              </a:blipFill>
              <a:ln>
                <a:noFill/>
              </a:ln>
            </p:spPr>
            <p:txBody>
              <a:bodyPr/>
              <a:lstStyle/>
              <a:p>
                <a:r>
                  <a:rPr lang="ru-RU">
                    <a:noFill/>
                  </a:rPr>
                  <a:t> </a:t>
                </a:r>
              </a:p>
            </p:txBody>
          </p:sp>
        </mc:Fallback>
      </mc:AlternateContent>
      <p:sp>
        <p:nvSpPr>
          <p:cNvPr id="5135" name="Text Box 15">
            <a:extLst>
              <a:ext uri="{FF2B5EF4-FFF2-40B4-BE49-F238E27FC236}">
                <a16:creationId xmlns:a16="http://schemas.microsoft.com/office/drawing/2014/main" id="{9D6EE708-1F7E-4E6A-944D-4D228E1BA334}"/>
              </a:ext>
            </a:extLst>
          </p:cNvPr>
          <p:cNvSpPr txBox="1">
            <a:spLocks noChangeArrowheads="1"/>
          </p:cNvSpPr>
          <p:nvPr/>
        </p:nvSpPr>
        <p:spPr bwMode="auto">
          <a:xfrm>
            <a:off x="1708732" y="5687188"/>
            <a:ext cx="8532813"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GB" altLang="ru-RU" sz="2400" b="1" dirty="0"/>
              <a:t>The proof of unbiasedness of the intercept</a:t>
            </a:r>
            <a:r>
              <a:rPr lang="en-GB" altLang="ru-RU" sz="2400" dirty="0"/>
              <a:t> </a:t>
            </a:r>
            <a:r>
              <a:rPr lang="en-GB" altLang="ru-RU" sz="2400" b="1" dirty="0"/>
              <a:t>estimator </a:t>
            </a:r>
            <a:r>
              <a:rPr lang="en-US" altLang="ru-RU" sz="2400" b="1" dirty="0"/>
              <a:t>will be done below.</a:t>
            </a:r>
            <a:endParaRPr lang="en-GB" altLang="ru-RU"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4">
            <a:extLst>
              <a:ext uri="{FF2B5EF4-FFF2-40B4-BE49-F238E27FC236}">
                <a16:creationId xmlns:a16="http://schemas.microsoft.com/office/drawing/2014/main" id="{7C74E142-1F62-4060-8AEF-84EF0BA66D5E}"/>
              </a:ext>
            </a:extLst>
          </p:cNvPr>
          <p:cNvSpPr>
            <a:spLocks noChangeArrowheads="1"/>
          </p:cNvSpPr>
          <p:nvPr/>
        </p:nvSpPr>
        <p:spPr bwMode="auto">
          <a:xfrm>
            <a:off x="1530350" y="8958"/>
            <a:ext cx="9144000" cy="609429"/>
          </a:xfrm>
          <a:prstGeom prst="rect">
            <a:avLst/>
          </a:prstGeom>
          <a:solidFill>
            <a:srgbClr val="EAEAEA"/>
          </a:solidFill>
          <a:ln>
            <a:noFill/>
          </a:ln>
          <a:effectLst>
            <a:innerShdw blurRad="114300">
              <a:prstClr val="black"/>
            </a:innerShdw>
          </a:effectLst>
        </p:spPr>
        <p:txBody>
          <a:bodyPr/>
          <a:lstStyle/>
          <a:p>
            <a:pPr eaLnBrk="0" hangingPunct="0">
              <a:defRPr/>
            </a:pPr>
            <a:endParaRPr lang="en-GB" sz="1400">
              <a:latin typeface="Arial" charset="0"/>
            </a:endParaRPr>
          </a:p>
        </p:txBody>
      </p:sp>
      <p:sp>
        <p:nvSpPr>
          <p:cNvPr id="6149" name="Text Box 20">
            <a:extLst>
              <a:ext uri="{FF2B5EF4-FFF2-40B4-BE49-F238E27FC236}">
                <a16:creationId xmlns:a16="http://schemas.microsoft.com/office/drawing/2014/main" id="{1324CEB5-A2D3-4AE6-8ECF-0B33FAE7EA14}"/>
              </a:ext>
            </a:extLst>
          </p:cNvPr>
          <p:cNvSpPr txBox="1">
            <a:spLocks noChangeArrowheads="1"/>
          </p:cNvSpPr>
          <p:nvPr/>
        </p:nvSpPr>
        <p:spPr bwMode="auto">
          <a:xfrm>
            <a:off x="1570038" y="0"/>
            <a:ext cx="9097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GB" altLang="ru-RU" sz="2000" b="1" dirty="0"/>
              <a:t>PROPERTIES OF COEFFICIENTS</a:t>
            </a:r>
            <a:r>
              <a:rPr lang="en-GB" altLang="ru-RU" sz="2000" dirty="0"/>
              <a:t> </a:t>
            </a:r>
            <a:r>
              <a:rPr lang="en-GB" altLang="ru-RU" sz="2000" i="1" dirty="0"/>
              <a:t>   </a:t>
            </a:r>
            <a:r>
              <a:rPr lang="en-GB" altLang="ru-RU" sz="2800" i="1" dirty="0">
                <a:latin typeface="Times New Roman" panose="02020603050405020304" pitchFamily="18" charset="0"/>
              </a:rPr>
              <a:t>a</a:t>
            </a:r>
            <a:r>
              <a:rPr lang="en-GB" altLang="ru-RU" sz="2800" i="1" baseline="-25000" dirty="0"/>
              <a:t>i</a:t>
            </a:r>
          </a:p>
        </p:txBody>
      </p:sp>
      <p:graphicFrame>
        <p:nvGraphicFramePr>
          <p:cNvPr id="6150" name="Object 7">
            <a:extLst>
              <a:ext uri="{FF2B5EF4-FFF2-40B4-BE49-F238E27FC236}">
                <a16:creationId xmlns:a16="http://schemas.microsoft.com/office/drawing/2014/main" id="{9D0D54A1-2E47-43AC-A226-C9A350B55A0D}"/>
              </a:ext>
            </a:extLst>
          </p:cNvPr>
          <p:cNvGraphicFramePr>
            <a:graphicFrameLocks noChangeAspect="1"/>
          </p:cNvGraphicFramePr>
          <p:nvPr>
            <p:extLst>
              <p:ext uri="{D42A27DB-BD31-4B8C-83A1-F6EECF244321}">
                <p14:modId xmlns:p14="http://schemas.microsoft.com/office/powerpoint/2010/main" val="2561462337"/>
              </p:ext>
            </p:extLst>
          </p:nvPr>
        </p:nvGraphicFramePr>
        <p:xfrm>
          <a:off x="2351584" y="3895510"/>
          <a:ext cx="933079" cy="437639"/>
        </p:xfrm>
        <a:graphic>
          <a:graphicData uri="http://schemas.openxmlformats.org/presentationml/2006/ole">
            <mc:AlternateContent xmlns:mc="http://schemas.openxmlformats.org/markup-compatibility/2006">
              <mc:Choice xmlns:v="urn:schemas-microsoft-com:vml" Requires="v">
                <p:oleObj spid="_x0000_s6213" name="Формула" r:id="rId3" imgW="380670" imgH="177646" progId="Equation.3">
                  <p:embed/>
                </p:oleObj>
              </mc:Choice>
              <mc:Fallback>
                <p:oleObj name="Формула" r:id="rId3" imgW="380670" imgH="177646"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1584" y="3895510"/>
                        <a:ext cx="933079" cy="437639"/>
                      </a:xfrm>
                      <a:prstGeom prst="rect">
                        <a:avLst/>
                      </a:prstGeom>
                      <a:noFill/>
                      <a:ln>
                        <a:noFill/>
                      </a:ln>
                      <a:effectLst/>
                    </p:spPr>
                  </p:pic>
                </p:oleObj>
              </mc:Fallback>
            </mc:AlternateContent>
          </a:graphicData>
        </a:graphic>
      </p:graphicFrame>
      <p:sp>
        <p:nvSpPr>
          <p:cNvPr id="6151" name="Rectangle 16">
            <a:extLst>
              <a:ext uri="{FF2B5EF4-FFF2-40B4-BE49-F238E27FC236}">
                <a16:creationId xmlns:a16="http://schemas.microsoft.com/office/drawing/2014/main" id="{C5E4F204-9FEC-42DF-944E-9547AD6FD563}"/>
              </a:ext>
            </a:extLst>
          </p:cNvPr>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mc:AlternateContent xmlns:mc="http://schemas.openxmlformats.org/markup-compatibility/2006" xmlns:a14="http://schemas.microsoft.com/office/drawing/2010/main">
        <mc:Choice Requires="a14">
          <p:sp>
            <p:nvSpPr>
              <p:cNvPr id="6152" name="Object 15">
                <a:extLst>
                  <a:ext uri="{FF2B5EF4-FFF2-40B4-BE49-F238E27FC236}">
                    <a16:creationId xmlns:a16="http://schemas.microsoft.com/office/drawing/2014/main" id="{B94B0B87-358E-4354-BEEE-1370A1CD5252}"/>
                  </a:ext>
                </a:extLst>
              </p:cNvPr>
              <p:cNvSpPr txBox="1"/>
              <p:nvPr/>
            </p:nvSpPr>
            <p:spPr bwMode="auto">
              <a:xfrm>
                <a:off x="1995488" y="908050"/>
                <a:ext cx="2084387" cy="1100558"/>
              </a:xfrm>
              <a:prstGeom prst="rect">
                <a:avLst/>
              </a:prstGeom>
              <a:noFill/>
              <a:ln>
                <a:noFill/>
              </a:ln>
            </p:spPr>
            <p:txBody>
              <a:bodyPr>
                <a:spAutoFit/>
              </a:bodyPr>
              <a:lstStyle/>
              <a:p>
                <a:pPr/>
                <a14:m>
                  <m:oMathPara xmlns:m="http://schemas.openxmlformats.org/officeDocument/2006/math">
                    <m:oMathParaPr>
                      <m:jc m:val="centerGroup"/>
                    </m:oMathParaPr>
                    <m:oMath xmlns:m="http://schemas.openxmlformats.org/officeDocument/2006/math">
                      <m:r>
                        <a:rPr lang="ru-RU" sz="2400" i="1">
                          <a:solidFill>
                            <a:srgbClr val="000000"/>
                          </a:solidFill>
                          <a:latin typeface="Cambria Math" panose="02040503050406030204" pitchFamily="18" charset="0"/>
                        </a:rPr>
                        <m:t>1)</m:t>
                      </m:r>
                      <m:nary>
                        <m:naryPr>
                          <m:chr m:val="∑"/>
                          <m:ctrlPr>
                            <a:rPr lang="ru-RU" sz="2400" i="1">
                              <a:solidFill>
                                <a:srgbClr val="000000"/>
                              </a:solidFill>
                              <a:latin typeface="Cambria Math" panose="02040503050406030204" pitchFamily="18" charset="0"/>
                            </a:rPr>
                          </m:ctrlPr>
                        </m:naryPr>
                        <m:sub>
                          <m:r>
                            <a:rPr lang="ru-RU" sz="2400" i="1">
                              <a:solidFill>
                                <a:srgbClr val="000000"/>
                              </a:solidFill>
                              <a:latin typeface="Cambria Math" panose="02040503050406030204" pitchFamily="18" charset="0"/>
                            </a:rPr>
                            <m:t>𝑖</m:t>
                          </m:r>
                          <m:r>
                            <a:rPr lang="ru-RU" sz="2400" i="1">
                              <a:solidFill>
                                <a:srgbClr val="000000"/>
                              </a:solidFill>
                              <a:latin typeface="Cambria Math" panose="02040503050406030204" pitchFamily="18" charset="0"/>
                            </a:rPr>
                            <m:t>=1</m:t>
                          </m:r>
                        </m:sub>
                        <m:sup>
                          <m:r>
                            <a:rPr lang="ru-RU" sz="2400" i="1">
                              <a:solidFill>
                                <a:srgbClr val="000000"/>
                              </a:solidFill>
                              <a:latin typeface="Cambria Math" panose="02040503050406030204" pitchFamily="18" charset="0"/>
                            </a:rPr>
                            <m:t>𝑛</m:t>
                          </m:r>
                        </m:sup>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𝑎</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=0</m:t>
                          </m:r>
                        </m:e>
                      </m:nary>
                    </m:oMath>
                  </m:oMathPara>
                </a14:m>
                <a:endParaRPr lang="ru-RU" sz="2400" dirty="0"/>
              </a:p>
            </p:txBody>
          </p:sp>
        </mc:Choice>
        <mc:Fallback xmlns="">
          <p:sp>
            <p:nvSpPr>
              <p:cNvPr id="6152" name="Object 15">
                <a:extLst>
                  <a:ext uri="{FF2B5EF4-FFF2-40B4-BE49-F238E27FC236}">
                    <a16:creationId xmlns:a16="http://schemas.microsoft.com/office/drawing/2014/main" id="{B94B0B87-358E-4354-BEEE-1370A1CD5252}"/>
                  </a:ext>
                </a:extLst>
              </p:cNvPr>
              <p:cNvSpPr txBox="1">
                <a:spLocks noRot="1" noChangeAspect="1" noMove="1" noResize="1" noEditPoints="1" noAdjustHandles="1" noChangeArrowheads="1" noChangeShapeType="1" noTextEdit="1"/>
              </p:cNvSpPr>
              <p:nvPr/>
            </p:nvSpPr>
            <p:spPr bwMode="auto">
              <a:xfrm>
                <a:off x="1995488" y="908050"/>
                <a:ext cx="2084387" cy="1100558"/>
              </a:xfrm>
              <a:prstGeom prst="rect">
                <a:avLst/>
              </a:prstGeom>
              <a:blipFill>
                <a:blip r:embed="rId5"/>
                <a:stretch>
                  <a:fillRect/>
                </a:stretch>
              </a:blipFill>
              <a:ln>
                <a:noFill/>
              </a:ln>
            </p:spPr>
            <p:txBody>
              <a:bodyPr/>
              <a:lstStyle/>
              <a:p>
                <a:r>
                  <a:rPr lang="ru-RU">
                    <a:noFill/>
                  </a:rPr>
                  <a:t> </a:t>
                </a:r>
              </a:p>
            </p:txBody>
          </p:sp>
        </mc:Fallback>
      </mc:AlternateContent>
      <p:sp>
        <p:nvSpPr>
          <p:cNvPr id="6153" name="Rectangle 17">
            <a:extLst>
              <a:ext uri="{FF2B5EF4-FFF2-40B4-BE49-F238E27FC236}">
                <a16:creationId xmlns:a16="http://schemas.microsoft.com/office/drawing/2014/main" id="{4D4B4ACF-07A9-47AA-9955-8040FF4AA5A1}"/>
              </a:ext>
            </a:extLst>
          </p:cNvPr>
          <p:cNvSpPr>
            <a:spLocks noChangeArrowheads="1"/>
          </p:cNvSpPr>
          <p:nvPr/>
        </p:nvSpPr>
        <p:spPr bwMode="auto">
          <a:xfrm>
            <a:off x="1524001" y="34586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6154" name="Rectangle 19">
            <a:extLst>
              <a:ext uri="{FF2B5EF4-FFF2-40B4-BE49-F238E27FC236}">
                <a16:creationId xmlns:a16="http://schemas.microsoft.com/office/drawing/2014/main" id="{CF1F45F9-CE93-472D-9D71-2D435D1B818B}"/>
              </a:ext>
            </a:extLst>
          </p:cNvPr>
          <p:cNvSpPr>
            <a:spLocks noChangeArrowheads="1"/>
          </p:cNvSpPr>
          <p:nvPr/>
        </p:nvSpPr>
        <p:spPr bwMode="auto">
          <a:xfrm>
            <a:off x="-757238" y="55493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mc:AlternateContent xmlns:mc="http://schemas.openxmlformats.org/markup-compatibility/2006" xmlns:a14="http://schemas.microsoft.com/office/drawing/2010/main">
        <mc:Choice Requires="a14">
          <p:sp>
            <p:nvSpPr>
              <p:cNvPr id="6155" name="Object 18">
                <a:extLst>
                  <a:ext uri="{FF2B5EF4-FFF2-40B4-BE49-F238E27FC236}">
                    <a16:creationId xmlns:a16="http://schemas.microsoft.com/office/drawing/2014/main" id="{14DAB004-D45B-473A-9F33-92D7FEE76AFA}"/>
                  </a:ext>
                </a:extLst>
              </p:cNvPr>
              <p:cNvSpPr txBox="1"/>
              <p:nvPr/>
            </p:nvSpPr>
            <p:spPr bwMode="auto">
              <a:xfrm>
                <a:off x="2207568" y="2218198"/>
                <a:ext cx="8641704" cy="1167564"/>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ru-RU" sz="2400" i="1">
                              <a:solidFill>
                                <a:srgbClr val="000000"/>
                              </a:solidFill>
                              <a:latin typeface="Cambria Math" panose="02040503050406030204" pitchFamily="18" charset="0"/>
                            </a:rPr>
                          </m:ctrlPr>
                        </m:naryPr>
                        <m:sub>
                          <m:r>
                            <a:rPr lang="ru-RU" sz="2400" i="1">
                              <a:solidFill>
                                <a:srgbClr val="000000"/>
                              </a:solidFill>
                              <a:latin typeface="Cambria Math" panose="02040503050406030204" pitchFamily="18" charset="0"/>
                            </a:rPr>
                            <m:t>𝑖</m:t>
                          </m:r>
                          <m:r>
                            <a:rPr lang="ru-RU" sz="2400" i="1">
                              <a:solidFill>
                                <a:srgbClr val="000000"/>
                              </a:solidFill>
                              <a:latin typeface="Cambria Math" panose="02040503050406030204" pitchFamily="18" charset="0"/>
                            </a:rPr>
                            <m:t>=1</m:t>
                          </m:r>
                        </m:sub>
                        <m:sup>
                          <m:r>
                            <a:rPr lang="ru-RU" sz="2400" i="1">
                              <a:solidFill>
                                <a:srgbClr val="000000"/>
                              </a:solidFill>
                              <a:latin typeface="Cambria Math" panose="02040503050406030204" pitchFamily="18" charset="0"/>
                            </a:rPr>
                            <m:t>𝑛</m:t>
                          </m:r>
                        </m:sup>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𝑎</m:t>
                              </m:r>
                            </m:e>
                            <m:sub>
                              <m:r>
                                <a:rPr lang="ru-RU" sz="2400" i="1">
                                  <a:solidFill>
                                    <a:srgbClr val="000000"/>
                                  </a:solidFill>
                                  <a:latin typeface="Cambria Math" panose="02040503050406030204" pitchFamily="18" charset="0"/>
                                </a:rPr>
                                <m:t>𝑖</m:t>
                              </m:r>
                            </m:sub>
                          </m:sSub>
                        </m:e>
                      </m:nary>
                      <m:r>
                        <a:rPr lang="ru-RU" sz="2400" i="1">
                          <a:solidFill>
                            <a:srgbClr val="000000"/>
                          </a:solidFill>
                          <a:latin typeface="Cambria Math" panose="02040503050406030204" pitchFamily="18" charset="0"/>
                        </a:rPr>
                        <m:t>=</m:t>
                      </m:r>
                      <m:nary>
                        <m:naryPr>
                          <m:chr m:val="∑"/>
                          <m:ctrlPr>
                            <a:rPr lang="ru-RU" sz="2400" i="1">
                              <a:solidFill>
                                <a:srgbClr val="000000"/>
                              </a:solidFill>
                              <a:latin typeface="Cambria Math" panose="02040503050406030204" pitchFamily="18" charset="0"/>
                            </a:rPr>
                          </m:ctrlPr>
                        </m:naryPr>
                        <m:sub>
                          <m:r>
                            <a:rPr lang="ru-RU" sz="2400" i="1">
                              <a:solidFill>
                                <a:srgbClr val="000000"/>
                              </a:solidFill>
                              <a:latin typeface="Cambria Math" panose="02040503050406030204" pitchFamily="18" charset="0"/>
                            </a:rPr>
                            <m:t>𝑖</m:t>
                          </m:r>
                          <m:r>
                            <a:rPr lang="ru-RU" sz="2400" i="1">
                              <a:solidFill>
                                <a:srgbClr val="000000"/>
                              </a:solidFill>
                              <a:latin typeface="Cambria Math" panose="02040503050406030204" pitchFamily="18" charset="0"/>
                            </a:rPr>
                            <m:t>=1</m:t>
                          </m:r>
                        </m:sub>
                        <m:sup>
                          <m:r>
                            <a:rPr lang="ru-RU" sz="2400" i="1">
                              <a:solidFill>
                                <a:srgbClr val="000000"/>
                              </a:solidFill>
                              <a:latin typeface="Cambria Math" panose="02040503050406030204" pitchFamily="18" charset="0"/>
                            </a:rPr>
                            <m:t>𝑛</m:t>
                          </m:r>
                        </m:sup>
                        <m:e>
                          <m:d>
                            <m:dPr>
                              <m:ctrlPr>
                                <a:rPr lang="ru-RU" sz="2400" i="1">
                                  <a:solidFill>
                                    <a:srgbClr val="000000"/>
                                  </a:solidFill>
                                  <a:latin typeface="Cambria Math" panose="02040503050406030204" pitchFamily="18" charset="0"/>
                                </a:rPr>
                              </m:ctrlPr>
                            </m:dPr>
                            <m:e>
                              <m:f>
                                <m:fPr>
                                  <m:ctrlPr>
                                    <a:rPr lang="ru-RU" sz="2400" i="1">
                                      <a:solidFill>
                                        <a:srgbClr val="000000"/>
                                      </a:solidFill>
                                      <a:latin typeface="Cambria Math" panose="02040503050406030204" pitchFamily="18" charset="0"/>
                                    </a:rPr>
                                  </m:ctrlPr>
                                </m:fPr>
                                <m:num>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num>
                                <m:den>
                                  <m:nary>
                                    <m:naryPr>
                                      <m:chr m:val="∑"/>
                                      <m:ctrlPr>
                                        <a:rPr lang="ru-RU" sz="2400" i="1">
                                          <a:solidFill>
                                            <a:srgbClr val="000000"/>
                                          </a:solidFill>
                                          <a:latin typeface="Cambria Math" panose="02040503050406030204" pitchFamily="18" charset="0"/>
                                        </a:rPr>
                                      </m:ctrlPr>
                                    </m:naryPr>
                                    <m:sub>
                                      <m:r>
                                        <a:rPr lang="ru-RU" sz="2400" i="1">
                                          <a:solidFill>
                                            <a:srgbClr val="000000"/>
                                          </a:solidFill>
                                          <a:latin typeface="Cambria Math" panose="02040503050406030204" pitchFamily="18" charset="0"/>
                                        </a:rPr>
                                        <m:t>𝑗</m:t>
                                      </m:r>
                                      <m:r>
                                        <a:rPr lang="ru-RU" sz="2400" i="1">
                                          <a:solidFill>
                                            <a:srgbClr val="000000"/>
                                          </a:solidFill>
                                          <a:latin typeface="Cambria Math" panose="02040503050406030204" pitchFamily="18" charset="0"/>
                                        </a:rPr>
                                        <m:t>=1</m:t>
                                      </m:r>
                                    </m:sub>
                                    <m:sup>
                                      <m:r>
                                        <a:rPr lang="ru-RU" sz="2400" i="1">
                                          <a:solidFill>
                                            <a:srgbClr val="000000"/>
                                          </a:solidFill>
                                          <a:latin typeface="Cambria Math" panose="02040503050406030204" pitchFamily="18" charset="0"/>
                                        </a:rPr>
                                        <m:t>𝑛</m:t>
                                      </m:r>
                                    </m:sup>
                                    <m:e>
                                      <m:sSup>
                                        <m:sSupPr>
                                          <m:ctrlPr>
                                            <a:rPr lang="ru-RU" sz="2400" i="1">
                                              <a:solidFill>
                                                <a:srgbClr val="000000"/>
                                              </a:solidFill>
                                              <a:latin typeface="Cambria Math" panose="02040503050406030204" pitchFamily="18" charset="0"/>
                                            </a:rPr>
                                          </m:ctrlPr>
                                        </m:sSupPr>
                                        <m:e>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𝑗</m:t>
                                                  </m:r>
                                                </m:sub>
                                              </m:sSub>
                                              <m:r>
                                                <a:rPr lang="ru-RU" sz="2400" i="1">
                                                  <a:solidFill>
                                                    <a:srgbClr val="000000"/>
                                                  </a:solidFill>
                                                  <a:latin typeface="Cambria Math" panose="02040503050406030204" pitchFamily="18" charset="0"/>
                                                </a:rPr>
                                                <m:t>−</m:t>
                                              </m:r>
                                              <m:bar>
                                                <m:barPr>
                                                  <m:pos m:val="top"/>
                                                  <m:ctrlPr>
                                                    <a:rPr lang="ru-RU" sz="2400" i="1">
                                                      <a:solidFill>
                                                        <a:srgbClr val="000000"/>
                                                      </a:solidFill>
                                                      <a:latin typeface="Cambria Math" panose="02040503050406030204" pitchFamily="18" charset="0"/>
                                                    </a:rPr>
                                                  </m:ctrlPr>
                                                </m:barPr>
                                                <m:e>
                                                  <m:r>
                                                    <a:rPr lang="ru-RU" sz="2400" i="1">
                                                      <a:solidFill>
                                                        <a:srgbClr val="000000"/>
                                                      </a:solidFill>
                                                      <a:latin typeface="Cambria Math" panose="02040503050406030204" pitchFamily="18" charset="0"/>
                                                    </a:rPr>
                                                    <m:t>𝑋</m:t>
                                                  </m:r>
                                                </m:e>
                                              </m:bar>
                                            </m:e>
                                          </m:d>
                                        </m:e>
                                        <m:sup>
                                          <m:r>
                                            <a:rPr lang="ru-RU" sz="2400" i="1">
                                              <a:solidFill>
                                                <a:srgbClr val="000000"/>
                                              </a:solidFill>
                                              <a:latin typeface="Cambria Math" panose="02040503050406030204" pitchFamily="18" charset="0"/>
                                            </a:rPr>
                                            <m:t>2</m:t>
                                          </m:r>
                                        </m:sup>
                                      </m:sSup>
                                    </m:e>
                                  </m:nary>
                                </m:den>
                              </m:f>
                            </m:e>
                          </m:d>
                        </m:e>
                      </m:nary>
                      <m:r>
                        <a:rPr lang="ru-RU" sz="2400" i="1">
                          <a:solidFill>
                            <a:srgbClr val="000000"/>
                          </a:solidFill>
                          <a:latin typeface="Cambria Math" panose="02040503050406030204" pitchFamily="18" charset="0"/>
                        </a:rPr>
                        <m:t>=</m:t>
                      </m:r>
                      <m:f>
                        <m:fPr>
                          <m:ctrlPr>
                            <a:rPr lang="ru-RU" sz="2400" i="1">
                              <a:solidFill>
                                <a:srgbClr val="000000"/>
                              </a:solidFill>
                              <a:latin typeface="Cambria Math" panose="02040503050406030204" pitchFamily="18" charset="0"/>
                            </a:rPr>
                          </m:ctrlPr>
                        </m:fPr>
                        <m:num>
                          <m:r>
                            <a:rPr lang="ru-RU" sz="2400" i="1">
                              <a:solidFill>
                                <a:srgbClr val="000000"/>
                              </a:solidFill>
                              <a:latin typeface="Cambria Math" panose="02040503050406030204" pitchFamily="18" charset="0"/>
                            </a:rPr>
                            <m:t>1</m:t>
                          </m:r>
                        </m:num>
                        <m:den>
                          <m:nary>
                            <m:naryPr>
                              <m:chr m:val="∑"/>
                              <m:ctrlPr>
                                <a:rPr lang="ru-RU" sz="2400" i="1">
                                  <a:solidFill>
                                    <a:srgbClr val="000000"/>
                                  </a:solidFill>
                                  <a:latin typeface="Cambria Math" panose="02040503050406030204" pitchFamily="18" charset="0"/>
                                </a:rPr>
                              </m:ctrlPr>
                            </m:naryPr>
                            <m:sub>
                              <m:r>
                                <a:rPr lang="ru-RU" sz="2400" i="1">
                                  <a:solidFill>
                                    <a:srgbClr val="000000"/>
                                  </a:solidFill>
                                  <a:latin typeface="Cambria Math" panose="02040503050406030204" pitchFamily="18" charset="0"/>
                                </a:rPr>
                                <m:t>𝑗</m:t>
                              </m:r>
                              <m:r>
                                <a:rPr lang="ru-RU" sz="2400" i="1">
                                  <a:solidFill>
                                    <a:srgbClr val="000000"/>
                                  </a:solidFill>
                                  <a:latin typeface="Cambria Math" panose="02040503050406030204" pitchFamily="18" charset="0"/>
                                </a:rPr>
                                <m:t>=1</m:t>
                              </m:r>
                            </m:sub>
                            <m:sup>
                              <m:r>
                                <a:rPr lang="ru-RU" sz="2400" i="1">
                                  <a:solidFill>
                                    <a:srgbClr val="000000"/>
                                  </a:solidFill>
                                  <a:latin typeface="Cambria Math" panose="02040503050406030204" pitchFamily="18" charset="0"/>
                                </a:rPr>
                                <m:t>𝑛</m:t>
                              </m:r>
                            </m:sup>
                            <m:e>
                              <m:sSup>
                                <m:sSupPr>
                                  <m:ctrlPr>
                                    <a:rPr lang="ru-RU" sz="2400" i="1">
                                      <a:solidFill>
                                        <a:srgbClr val="000000"/>
                                      </a:solidFill>
                                      <a:latin typeface="Cambria Math" panose="02040503050406030204" pitchFamily="18" charset="0"/>
                                    </a:rPr>
                                  </m:ctrlPr>
                                </m:sSupPr>
                                <m:e>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𝑗</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e>
                                  </m:d>
                                </m:e>
                                <m:sup>
                                  <m:r>
                                    <a:rPr lang="ru-RU" sz="2400" i="1">
                                      <a:solidFill>
                                        <a:srgbClr val="000000"/>
                                      </a:solidFill>
                                      <a:latin typeface="Cambria Math" panose="02040503050406030204" pitchFamily="18" charset="0"/>
                                    </a:rPr>
                                    <m:t>2</m:t>
                                  </m:r>
                                </m:sup>
                              </m:sSup>
                            </m:e>
                          </m:nary>
                        </m:den>
                      </m:f>
                      <m:nary>
                        <m:naryPr>
                          <m:chr m:val="∑"/>
                          <m:ctrlPr>
                            <a:rPr lang="ru-RU" sz="2400" i="1">
                              <a:solidFill>
                                <a:srgbClr val="000000"/>
                              </a:solidFill>
                              <a:latin typeface="Cambria Math" panose="02040503050406030204" pitchFamily="18" charset="0"/>
                            </a:rPr>
                          </m:ctrlPr>
                        </m:naryPr>
                        <m:sub>
                          <m:r>
                            <a:rPr lang="ru-RU" sz="2400" i="1">
                              <a:solidFill>
                                <a:srgbClr val="000000"/>
                              </a:solidFill>
                              <a:latin typeface="Cambria Math" panose="02040503050406030204" pitchFamily="18" charset="0"/>
                            </a:rPr>
                            <m:t>𝑖</m:t>
                          </m:r>
                          <m:r>
                            <a:rPr lang="ru-RU" sz="2400" i="1">
                              <a:solidFill>
                                <a:srgbClr val="000000"/>
                              </a:solidFill>
                              <a:latin typeface="Cambria Math" panose="02040503050406030204" pitchFamily="18" charset="0"/>
                            </a:rPr>
                            <m:t>=1</m:t>
                          </m:r>
                        </m:sub>
                        <m:sup>
                          <m:r>
                            <a:rPr lang="ru-RU" sz="2400" i="1">
                              <a:solidFill>
                                <a:srgbClr val="000000"/>
                              </a:solidFill>
                              <a:latin typeface="Cambria Math" panose="02040503050406030204" pitchFamily="18" charset="0"/>
                            </a:rPr>
                            <m:t>𝑛</m:t>
                          </m:r>
                        </m:sup>
                        <m:e>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e>
                          </m:d>
                        </m:e>
                      </m:nary>
                      <m:r>
                        <a:rPr lang="ru-RU" sz="2400" i="1">
                          <a:solidFill>
                            <a:srgbClr val="000000"/>
                          </a:solidFill>
                          <a:latin typeface="Cambria Math" panose="02040503050406030204" pitchFamily="18" charset="0"/>
                        </a:rPr>
                        <m:t>=0</m:t>
                      </m:r>
                    </m:oMath>
                  </m:oMathPara>
                </a14:m>
                <a:endParaRPr lang="ru-RU" sz="2400" dirty="0"/>
              </a:p>
            </p:txBody>
          </p:sp>
        </mc:Choice>
        <mc:Fallback xmlns="">
          <p:sp>
            <p:nvSpPr>
              <p:cNvPr id="6155" name="Object 18">
                <a:extLst>
                  <a:ext uri="{FF2B5EF4-FFF2-40B4-BE49-F238E27FC236}">
                    <a16:creationId xmlns:a16="http://schemas.microsoft.com/office/drawing/2014/main" id="{14DAB004-D45B-473A-9F33-92D7FEE76AFA}"/>
                  </a:ext>
                </a:extLst>
              </p:cNvPr>
              <p:cNvSpPr txBox="1">
                <a:spLocks noRot="1" noChangeAspect="1" noMove="1" noResize="1" noEditPoints="1" noAdjustHandles="1" noChangeArrowheads="1" noChangeShapeType="1" noTextEdit="1"/>
              </p:cNvSpPr>
              <p:nvPr/>
            </p:nvSpPr>
            <p:spPr bwMode="auto">
              <a:xfrm>
                <a:off x="2207568" y="2218198"/>
                <a:ext cx="8641704" cy="1167564"/>
              </a:xfrm>
              <a:prstGeom prst="rect">
                <a:avLst/>
              </a:prstGeom>
              <a:blipFill>
                <a:blip r:embed="rId6"/>
                <a:stretch>
                  <a:fillRect/>
                </a:stretch>
              </a:blipFill>
              <a:ln>
                <a:noFill/>
              </a:ln>
            </p:spPr>
            <p:txBody>
              <a:bodyPr/>
              <a:lstStyle/>
              <a:p>
                <a:r>
                  <a:rPr lang="ru-RU">
                    <a:noFill/>
                  </a:rPr>
                  <a:t> </a:t>
                </a:r>
              </a:p>
            </p:txBody>
          </p:sp>
        </mc:Fallback>
      </mc:AlternateContent>
      <p:graphicFrame>
        <p:nvGraphicFramePr>
          <p:cNvPr id="6156" name="Object 20">
            <a:extLst>
              <a:ext uri="{FF2B5EF4-FFF2-40B4-BE49-F238E27FC236}">
                <a16:creationId xmlns:a16="http://schemas.microsoft.com/office/drawing/2014/main" id="{814EEAD5-9541-435A-81A1-5C5646963143}"/>
              </a:ext>
            </a:extLst>
          </p:cNvPr>
          <p:cNvGraphicFramePr>
            <a:graphicFrameLocks noChangeAspect="1"/>
          </p:cNvGraphicFramePr>
          <p:nvPr>
            <p:extLst>
              <p:ext uri="{D42A27DB-BD31-4B8C-83A1-F6EECF244321}">
                <p14:modId xmlns:p14="http://schemas.microsoft.com/office/powerpoint/2010/main" val="4265051952"/>
              </p:ext>
            </p:extLst>
          </p:nvPr>
        </p:nvGraphicFramePr>
        <p:xfrm>
          <a:off x="1140063" y="2581962"/>
          <a:ext cx="1511747" cy="434826"/>
        </p:xfrm>
        <a:graphic>
          <a:graphicData uri="http://schemas.openxmlformats.org/presentationml/2006/ole">
            <mc:AlternateContent xmlns:mc="http://schemas.openxmlformats.org/markup-compatibility/2006">
              <mc:Choice xmlns:v="urn:schemas-microsoft-com:vml" Requires="v">
                <p:oleObj spid="_x0000_s6214" name="Формула" r:id="rId7" imgW="621760" imgH="177646" progId="Equation.3">
                  <p:embed/>
                </p:oleObj>
              </mc:Choice>
              <mc:Fallback>
                <p:oleObj name="Формула" r:id="rId7" imgW="621760" imgH="177646" progId="Equation.3">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0063" y="2581962"/>
                        <a:ext cx="1511747" cy="434826"/>
                      </a:xfrm>
                      <a:prstGeom prst="rect">
                        <a:avLst/>
                      </a:prstGeom>
                      <a:noFill/>
                      <a:ln>
                        <a:noFill/>
                      </a:ln>
                      <a:effectLst/>
                    </p:spPr>
                  </p:pic>
                </p:oleObj>
              </mc:Fallback>
            </mc:AlternateContent>
          </a:graphicData>
        </a:graphic>
      </p:graphicFrame>
      <p:sp>
        <p:nvSpPr>
          <p:cNvPr id="6157" name="Rectangle 22">
            <a:extLst>
              <a:ext uri="{FF2B5EF4-FFF2-40B4-BE49-F238E27FC236}">
                <a16:creationId xmlns:a16="http://schemas.microsoft.com/office/drawing/2014/main" id="{ADE4C4E5-D09B-46FA-AD3E-7D179EAC4A2D}"/>
              </a:ext>
            </a:extLst>
          </p:cNvPr>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mc:AlternateContent xmlns:mc="http://schemas.openxmlformats.org/markup-compatibility/2006" xmlns:a14="http://schemas.microsoft.com/office/drawing/2010/main">
        <mc:Choice Requires="a14">
          <p:sp>
            <p:nvSpPr>
              <p:cNvPr id="6158" name="Object 21">
                <a:extLst>
                  <a:ext uri="{FF2B5EF4-FFF2-40B4-BE49-F238E27FC236}">
                    <a16:creationId xmlns:a16="http://schemas.microsoft.com/office/drawing/2014/main" id="{160A9BE8-B6DF-42B7-B800-15758CB83C67}"/>
                  </a:ext>
                </a:extLst>
              </p:cNvPr>
              <p:cNvSpPr txBox="1"/>
              <p:nvPr/>
            </p:nvSpPr>
            <p:spPr bwMode="auto">
              <a:xfrm>
                <a:off x="3432174" y="3573463"/>
                <a:ext cx="5794375" cy="966787"/>
              </a:xfrm>
              <a:prstGeom prst="rect">
                <a:avLst/>
              </a:prstGeom>
              <a:noFill/>
              <a:ln>
                <a:noFill/>
              </a:ln>
            </p:spPr>
            <p:txBody>
              <a:bodyPr>
                <a:noAutofit/>
              </a:bodyPr>
              <a:lstStyle/>
              <a:p>
                <a:pPr/>
                <a14:m>
                  <m:oMathPara xmlns:m="http://schemas.openxmlformats.org/officeDocument/2006/math">
                    <m:oMathParaPr>
                      <m:jc m:val="centerGroup"/>
                    </m:oMathParaPr>
                    <m:oMath xmlns:m="http://schemas.openxmlformats.org/officeDocument/2006/math">
                      <m:nary>
                        <m:naryPr>
                          <m:chr m:val="∑"/>
                          <m:ctrlPr>
                            <a:rPr lang="ru-RU" sz="2400" i="1">
                              <a:solidFill>
                                <a:srgbClr val="000000"/>
                              </a:solidFill>
                              <a:latin typeface="Cambria Math" panose="02040503050406030204" pitchFamily="18" charset="0"/>
                            </a:rPr>
                          </m:ctrlPr>
                        </m:naryPr>
                        <m:sub>
                          <m:r>
                            <a:rPr lang="ru-RU" sz="2400" i="1">
                              <a:solidFill>
                                <a:srgbClr val="000000"/>
                              </a:solidFill>
                              <a:latin typeface="Cambria Math" panose="02040503050406030204" pitchFamily="18" charset="0"/>
                            </a:rPr>
                            <m:t>𝑖</m:t>
                          </m:r>
                          <m:r>
                            <a:rPr lang="ru-RU" sz="2400" i="1">
                              <a:solidFill>
                                <a:srgbClr val="000000"/>
                              </a:solidFill>
                              <a:latin typeface="Cambria Math" panose="02040503050406030204" pitchFamily="18" charset="0"/>
                            </a:rPr>
                            <m:t>=1</m:t>
                          </m:r>
                        </m:sub>
                        <m:sup>
                          <m:r>
                            <a:rPr lang="ru-RU" sz="2400" i="1">
                              <a:solidFill>
                                <a:srgbClr val="000000"/>
                              </a:solidFill>
                              <a:latin typeface="Cambria Math" panose="02040503050406030204" pitchFamily="18" charset="0"/>
                            </a:rPr>
                            <m:t>𝑛</m:t>
                          </m:r>
                        </m:sup>
                        <m:e>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e>
                          </m:d>
                        </m:e>
                      </m:nary>
                      <m:r>
                        <a:rPr lang="ru-RU" sz="2400" i="1">
                          <a:solidFill>
                            <a:srgbClr val="000000"/>
                          </a:solidFill>
                          <a:latin typeface="Cambria Math" panose="02040503050406030204" pitchFamily="18" charset="0"/>
                        </a:rPr>
                        <m:t>=</m:t>
                      </m:r>
                      <m:nary>
                        <m:naryPr>
                          <m:chr m:val="∑"/>
                          <m:ctrlPr>
                            <a:rPr lang="ru-RU" sz="2400" i="1">
                              <a:solidFill>
                                <a:srgbClr val="000000"/>
                              </a:solidFill>
                              <a:latin typeface="Cambria Math" panose="02040503050406030204" pitchFamily="18" charset="0"/>
                            </a:rPr>
                          </m:ctrlPr>
                        </m:naryPr>
                        <m:sub>
                          <m:r>
                            <a:rPr lang="ru-RU" sz="2400" i="1">
                              <a:solidFill>
                                <a:srgbClr val="000000"/>
                              </a:solidFill>
                              <a:latin typeface="Cambria Math" panose="02040503050406030204" pitchFamily="18" charset="0"/>
                            </a:rPr>
                            <m:t>𝑖</m:t>
                          </m:r>
                          <m:r>
                            <a:rPr lang="ru-RU" sz="2400" i="1">
                              <a:solidFill>
                                <a:srgbClr val="000000"/>
                              </a:solidFill>
                              <a:latin typeface="Cambria Math" panose="02040503050406030204" pitchFamily="18" charset="0"/>
                            </a:rPr>
                            <m:t>=1</m:t>
                          </m:r>
                        </m:sub>
                        <m:sup>
                          <m:r>
                            <a:rPr lang="ru-RU" sz="2400" i="1">
                              <a:solidFill>
                                <a:srgbClr val="000000"/>
                              </a:solidFill>
                              <a:latin typeface="Cambria Math" panose="02040503050406030204" pitchFamily="18" charset="0"/>
                            </a:rPr>
                            <m:t>𝑛</m:t>
                          </m:r>
                        </m:sup>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𝑖</m:t>
                              </m:r>
                            </m:sub>
                          </m:sSub>
                        </m:e>
                      </m:nary>
                      <m:r>
                        <a:rPr lang="ru-RU" sz="2400" i="1">
                          <a:solidFill>
                            <a:srgbClr val="000000"/>
                          </a:solidFill>
                          <a:latin typeface="Cambria Math" panose="02040503050406030204" pitchFamily="18" charset="0"/>
                        </a:rPr>
                        <m:t>−</m:t>
                      </m:r>
                      <m:r>
                        <a:rPr lang="ru-RU" sz="2400" i="1">
                          <a:solidFill>
                            <a:srgbClr val="000000"/>
                          </a:solidFill>
                          <a:latin typeface="Cambria Math" panose="02040503050406030204" pitchFamily="18" charset="0"/>
                        </a:rPr>
                        <m:t>𝑛</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r>
                        <a:rPr lang="ru-RU" sz="2400" i="1">
                          <a:solidFill>
                            <a:srgbClr val="000000"/>
                          </a:solidFill>
                          <a:latin typeface="Cambria Math" panose="02040503050406030204" pitchFamily="18" charset="0"/>
                        </a:rPr>
                        <m:t>=</m:t>
                      </m:r>
                      <m:r>
                        <a:rPr lang="ru-RU" sz="2400" i="1">
                          <a:solidFill>
                            <a:srgbClr val="000000"/>
                          </a:solidFill>
                          <a:latin typeface="Cambria Math" panose="02040503050406030204" pitchFamily="18" charset="0"/>
                        </a:rPr>
                        <m:t>𝑛</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r>
                        <a:rPr lang="ru-RU" sz="2400" i="1">
                          <a:solidFill>
                            <a:srgbClr val="000000"/>
                          </a:solidFill>
                          <a:latin typeface="Cambria Math" panose="02040503050406030204" pitchFamily="18" charset="0"/>
                        </a:rPr>
                        <m:t>−</m:t>
                      </m:r>
                      <m:r>
                        <a:rPr lang="ru-RU" sz="2400" i="1">
                          <a:solidFill>
                            <a:srgbClr val="000000"/>
                          </a:solidFill>
                          <a:latin typeface="Cambria Math" panose="02040503050406030204" pitchFamily="18" charset="0"/>
                        </a:rPr>
                        <m:t>𝑛</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r>
                        <a:rPr lang="ru-RU" sz="2400" i="1">
                          <a:solidFill>
                            <a:srgbClr val="000000"/>
                          </a:solidFill>
                          <a:latin typeface="Cambria Math" panose="02040503050406030204" pitchFamily="18" charset="0"/>
                        </a:rPr>
                        <m:t>=0</m:t>
                      </m:r>
                    </m:oMath>
                  </m:oMathPara>
                </a14:m>
                <a:endParaRPr lang="ru-RU" sz="2400" dirty="0"/>
              </a:p>
            </p:txBody>
          </p:sp>
        </mc:Choice>
        <mc:Fallback xmlns="">
          <p:sp>
            <p:nvSpPr>
              <p:cNvPr id="6158" name="Object 21">
                <a:extLst>
                  <a:ext uri="{FF2B5EF4-FFF2-40B4-BE49-F238E27FC236}">
                    <a16:creationId xmlns:a16="http://schemas.microsoft.com/office/drawing/2014/main" id="{160A9BE8-B6DF-42B7-B800-15758CB83C67}"/>
                  </a:ext>
                </a:extLst>
              </p:cNvPr>
              <p:cNvSpPr txBox="1">
                <a:spLocks noRot="1" noChangeAspect="1" noMove="1" noResize="1" noEditPoints="1" noAdjustHandles="1" noChangeArrowheads="1" noChangeShapeType="1" noTextEdit="1"/>
              </p:cNvSpPr>
              <p:nvPr/>
            </p:nvSpPr>
            <p:spPr bwMode="auto">
              <a:xfrm>
                <a:off x="3432174" y="3573463"/>
                <a:ext cx="5794375" cy="966787"/>
              </a:xfrm>
              <a:prstGeom prst="rect">
                <a:avLst/>
              </a:prstGeom>
              <a:blipFill>
                <a:blip r:embed="rId9"/>
                <a:stretch>
                  <a:fillRect b="-8176"/>
                </a:stretch>
              </a:blipFill>
              <a:ln>
                <a:noFill/>
              </a:ln>
            </p:spPr>
            <p:txBody>
              <a:bodyPr/>
              <a:lstStyle/>
              <a:p>
                <a:r>
                  <a:rPr lang="ru-RU">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4">
            <a:extLst>
              <a:ext uri="{FF2B5EF4-FFF2-40B4-BE49-F238E27FC236}">
                <a16:creationId xmlns:a16="http://schemas.microsoft.com/office/drawing/2014/main" id="{CC30D4AF-2F9E-4E34-B455-D4C8BADCFBDC}"/>
              </a:ext>
            </a:extLst>
          </p:cNvPr>
          <p:cNvSpPr>
            <a:spLocks noChangeArrowheads="1"/>
          </p:cNvSpPr>
          <p:nvPr/>
        </p:nvSpPr>
        <p:spPr bwMode="auto">
          <a:xfrm>
            <a:off x="1530350" y="8958"/>
            <a:ext cx="9144000" cy="609429"/>
          </a:xfrm>
          <a:prstGeom prst="rect">
            <a:avLst/>
          </a:prstGeom>
          <a:solidFill>
            <a:srgbClr val="EAEAEA"/>
          </a:solidFill>
          <a:ln>
            <a:noFill/>
          </a:ln>
          <a:effectLst>
            <a:innerShdw blurRad="114300">
              <a:prstClr val="black"/>
            </a:innerShdw>
          </a:effectLst>
        </p:spPr>
        <p:txBody>
          <a:bodyPr/>
          <a:lstStyle/>
          <a:p>
            <a:pPr eaLnBrk="0" hangingPunct="0">
              <a:defRPr/>
            </a:pPr>
            <a:endParaRPr lang="en-GB" sz="1400">
              <a:latin typeface="Arial" charset="0"/>
            </a:endParaRPr>
          </a:p>
        </p:txBody>
      </p:sp>
      <p:sp>
        <p:nvSpPr>
          <p:cNvPr id="7173" name="Text Box 20">
            <a:extLst>
              <a:ext uri="{FF2B5EF4-FFF2-40B4-BE49-F238E27FC236}">
                <a16:creationId xmlns:a16="http://schemas.microsoft.com/office/drawing/2014/main" id="{12F9A51A-451A-48B7-B951-1A35AE9FBBFF}"/>
              </a:ext>
            </a:extLst>
          </p:cNvPr>
          <p:cNvSpPr txBox="1">
            <a:spLocks noChangeArrowheads="1"/>
          </p:cNvSpPr>
          <p:nvPr/>
        </p:nvSpPr>
        <p:spPr bwMode="auto">
          <a:xfrm>
            <a:off x="1570038" y="0"/>
            <a:ext cx="9097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GB" altLang="ru-RU" sz="2000" b="1"/>
              <a:t>PROPERTIES OF COEFFICIENTS</a:t>
            </a:r>
            <a:r>
              <a:rPr lang="en-GB" altLang="ru-RU" sz="2000"/>
              <a:t> </a:t>
            </a:r>
            <a:r>
              <a:rPr lang="en-GB" altLang="ru-RU" sz="2000" i="1"/>
              <a:t>   </a:t>
            </a:r>
            <a:r>
              <a:rPr lang="en-GB" altLang="ru-RU" sz="2800" i="1">
                <a:latin typeface="Times New Roman" panose="02020603050405020304" pitchFamily="18" charset="0"/>
              </a:rPr>
              <a:t>a</a:t>
            </a:r>
            <a:r>
              <a:rPr lang="en-GB" altLang="ru-RU" sz="2800" i="1" baseline="-25000"/>
              <a:t>i</a:t>
            </a:r>
          </a:p>
        </p:txBody>
      </p:sp>
      <p:sp>
        <p:nvSpPr>
          <p:cNvPr id="7174" name="Rectangle 7">
            <a:extLst>
              <a:ext uri="{FF2B5EF4-FFF2-40B4-BE49-F238E27FC236}">
                <a16:creationId xmlns:a16="http://schemas.microsoft.com/office/drawing/2014/main" id="{144434D3-4669-4537-B981-CACA9BFEF940}"/>
              </a:ext>
            </a:extLst>
          </p:cNvPr>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7175" name="Rectangle 9">
            <a:extLst>
              <a:ext uri="{FF2B5EF4-FFF2-40B4-BE49-F238E27FC236}">
                <a16:creationId xmlns:a16="http://schemas.microsoft.com/office/drawing/2014/main" id="{72D531FF-AB30-401F-95BD-4A3C860F0196}"/>
              </a:ext>
            </a:extLst>
          </p:cNvPr>
          <p:cNvSpPr>
            <a:spLocks noChangeArrowheads="1"/>
          </p:cNvSpPr>
          <p:nvPr/>
        </p:nvSpPr>
        <p:spPr bwMode="auto">
          <a:xfrm>
            <a:off x="1524001" y="34586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7176" name="Rectangle 10">
            <a:extLst>
              <a:ext uri="{FF2B5EF4-FFF2-40B4-BE49-F238E27FC236}">
                <a16:creationId xmlns:a16="http://schemas.microsoft.com/office/drawing/2014/main" id="{BBB07DC8-1FD2-4B02-B8B4-EF6DEC187C59}"/>
              </a:ext>
            </a:extLst>
          </p:cNvPr>
          <p:cNvSpPr>
            <a:spLocks noChangeArrowheads="1"/>
          </p:cNvSpPr>
          <p:nvPr/>
        </p:nvSpPr>
        <p:spPr bwMode="auto">
          <a:xfrm>
            <a:off x="-757238" y="55493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graphicFrame>
        <p:nvGraphicFramePr>
          <p:cNvPr id="7177" name="Object 12">
            <a:extLst>
              <a:ext uri="{FF2B5EF4-FFF2-40B4-BE49-F238E27FC236}">
                <a16:creationId xmlns:a16="http://schemas.microsoft.com/office/drawing/2014/main" id="{6B60268E-526F-4C27-84B5-A4D76512CB19}"/>
              </a:ext>
            </a:extLst>
          </p:cNvPr>
          <p:cNvGraphicFramePr>
            <a:graphicFrameLocks noChangeAspect="1"/>
          </p:cNvGraphicFramePr>
          <p:nvPr>
            <p:extLst>
              <p:ext uri="{D42A27DB-BD31-4B8C-83A1-F6EECF244321}">
                <p14:modId xmlns:p14="http://schemas.microsoft.com/office/powerpoint/2010/main" val="2378130344"/>
              </p:ext>
            </p:extLst>
          </p:nvPr>
        </p:nvGraphicFramePr>
        <p:xfrm>
          <a:off x="1127448" y="3030477"/>
          <a:ext cx="1441450" cy="414338"/>
        </p:xfrm>
        <a:graphic>
          <a:graphicData uri="http://schemas.openxmlformats.org/presentationml/2006/ole">
            <mc:AlternateContent xmlns:mc="http://schemas.openxmlformats.org/markup-compatibility/2006">
              <mc:Choice xmlns:v="urn:schemas-microsoft-com:vml" Requires="v">
                <p:oleObj spid="_x0000_s7218" name="Формула" r:id="rId3" imgW="621760" imgH="177646" progId="Equation.3">
                  <p:embed/>
                </p:oleObj>
              </mc:Choice>
              <mc:Fallback>
                <p:oleObj name="Формула" r:id="rId3" imgW="621760" imgH="177646"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448" y="3030477"/>
                        <a:ext cx="1441450"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8" name="Rectangle 13">
            <a:extLst>
              <a:ext uri="{FF2B5EF4-FFF2-40B4-BE49-F238E27FC236}">
                <a16:creationId xmlns:a16="http://schemas.microsoft.com/office/drawing/2014/main" id="{AF50A3F6-878E-4888-9206-171342E65820}"/>
              </a:ext>
            </a:extLst>
          </p:cNvPr>
          <p:cNvSpPr>
            <a:spLocks noChangeArrowheads="1"/>
          </p:cNvSpPr>
          <p:nvPr/>
        </p:nvSpPr>
        <p:spPr bwMode="auto">
          <a:xfrm>
            <a:off x="1524001" y="288397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7179" name="Rectangle 16">
            <a:extLst>
              <a:ext uri="{FF2B5EF4-FFF2-40B4-BE49-F238E27FC236}">
                <a16:creationId xmlns:a16="http://schemas.microsoft.com/office/drawing/2014/main" id="{E3C933CA-B307-4B91-BF61-D0F414B89844}"/>
              </a:ext>
            </a:extLst>
          </p:cNvPr>
          <p:cNvSpPr>
            <a:spLocks noChangeArrowheads="1"/>
          </p:cNvSpPr>
          <p:nvPr/>
        </p:nvSpPr>
        <p:spPr bwMode="auto">
          <a:xfrm>
            <a:off x="1524001" y="29252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mc:AlternateContent xmlns:mc="http://schemas.openxmlformats.org/markup-compatibility/2006" xmlns:a14="http://schemas.microsoft.com/office/drawing/2010/main">
        <mc:Choice Requires="a14">
          <p:sp>
            <p:nvSpPr>
              <p:cNvPr id="7180" name="Object 15">
                <a:extLst>
                  <a:ext uri="{FF2B5EF4-FFF2-40B4-BE49-F238E27FC236}">
                    <a16:creationId xmlns:a16="http://schemas.microsoft.com/office/drawing/2014/main" id="{2924860C-B17E-4498-ACA0-2D5D2E0E3300}"/>
                  </a:ext>
                </a:extLst>
              </p:cNvPr>
              <p:cNvSpPr txBox="1"/>
              <p:nvPr/>
            </p:nvSpPr>
            <p:spPr bwMode="auto">
              <a:xfrm>
                <a:off x="2257425" y="1196975"/>
                <a:ext cx="7078935" cy="1100558"/>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r>
                        <a:rPr lang="ru-RU" sz="2400" i="1">
                          <a:solidFill>
                            <a:srgbClr val="000000"/>
                          </a:solidFill>
                          <a:latin typeface="Cambria Math" panose="02040503050406030204" pitchFamily="18" charset="0"/>
                        </a:rPr>
                        <m:t>2)</m:t>
                      </m:r>
                      <m:nary>
                        <m:naryPr>
                          <m:chr m:val="∑"/>
                          <m:ctrlPr>
                            <a:rPr lang="ru-RU" sz="2400" i="1">
                              <a:solidFill>
                                <a:srgbClr val="000000"/>
                              </a:solidFill>
                              <a:latin typeface="Cambria Math" panose="02040503050406030204" pitchFamily="18" charset="0"/>
                            </a:rPr>
                          </m:ctrlPr>
                        </m:naryPr>
                        <m:sub>
                          <m:r>
                            <a:rPr lang="ru-RU" sz="2400" i="1">
                              <a:solidFill>
                                <a:srgbClr val="000000"/>
                              </a:solidFill>
                              <a:latin typeface="Cambria Math" panose="02040503050406030204" pitchFamily="18" charset="0"/>
                            </a:rPr>
                            <m:t>𝑖</m:t>
                          </m:r>
                          <m:r>
                            <a:rPr lang="ru-RU" sz="2400" i="1">
                              <a:solidFill>
                                <a:srgbClr val="000000"/>
                              </a:solidFill>
                              <a:latin typeface="Cambria Math" panose="02040503050406030204" pitchFamily="18" charset="0"/>
                            </a:rPr>
                            <m:t>=1</m:t>
                          </m:r>
                        </m:sub>
                        <m:sup>
                          <m:r>
                            <a:rPr lang="ru-RU" sz="2400" i="1">
                              <a:solidFill>
                                <a:srgbClr val="000000"/>
                              </a:solidFill>
                              <a:latin typeface="Cambria Math" panose="02040503050406030204" pitchFamily="18" charset="0"/>
                            </a:rPr>
                            <m:t>𝑛</m:t>
                          </m:r>
                        </m:sup>
                        <m:e>
                          <m:sSubSup>
                            <m:sSubSupPr>
                              <m:ctrlPr>
                                <a:rPr lang="ru-RU" sz="2400" i="1">
                                  <a:solidFill>
                                    <a:srgbClr val="000000"/>
                                  </a:solidFill>
                                  <a:latin typeface="Cambria Math" panose="02040503050406030204" pitchFamily="18" charset="0"/>
                                </a:rPr>
                              </m:ctrlPr>
                            </m:sSubSupPr>
                            <m:e>
                              <m:r>
                                <a:rPr lang="ru-RU" sz="2400" i="1">
                                  <a:solidFill>
                                    <a:srgbClr val="000000"/>
                                  </a:solidFill>
                                  <a:latin typeface="Cambria Math" panose="02040503050406030204" pitchFamily="18" charset="0"/>
                                </a:rPr>
                                <m:t>𝑎</m:t>
                              </m:r>
                            </m:e>
                            <m:sub>
                              <m:r>
                                <a:rPr lang="ru-RU" sz="2400" i="1">
                                  <a:solidFill>
                                    <a:srgbClr val="000000"/>
                                  </a:solidFill>
                                  <a:latin typeface="Cambria Math" panose="02040503050406030204" pitchFamily="18" charset="0"/>
                                </a:rPr>
                                <m:t>𝑖</m:t>
                              </m:r>
                            </m:sub>
                            <m:sup>
                              <m:r>
                                <a:rPr lang="ru-RU" sz="2400" i="1">
                                  <a:solidFill>
                                    <a:srgbClr val="000000"/>
                                  </a:solidFill>
                                  <a:latin typeface="Cambria Math" panose="02040503050406030204" pitchFamily="18" charset="0"/>
                                </a:rPr>
                                <m:t>2</m:t>
                              </m:r>
                            </m:sup>
                          </m:sSubSup>
                        </m:e>
                      </m:nary>
                      <m:r>
                        <a:rPr lang="ru-RU" sz="2400" i="1">
                          <a:solidFill>
                            <a:srgbClr val="000000"/>
                          </a:solidFill>
                          <a:latin typeface="Cambria Math" panose="02040503050406030204" pitchFamily="18" charset="0"/>
                        </a:rPr>
                        <m:t>=</m:t>
                      </m:r>
                      <m:f>
                        <m:fPr>
                          <m:ctrlPr>
                            <a:rPr lang="ru-RU" sz="2400" i="1">
                              <a:solidFill>
                                <a:srgbClr val="000000"/>
                              </a:solidFill>
                              <a:latin typeface="Cambria Math" panose="02040503050406030204" pitchFamily="18" charset="0"/>
                            </a:rPr>
                          </m:ctrlPr>
                        </m:fPr>
                        <m:num>
                          <m:r>
                            <a:rPr lang="ru-RU" sz="2400" i="1">
                              <a:solidFill>
                                <a:srgbClr val="000000"/>
                              </a:solidFill>
                              <a:latin typeface="Cambria Math" panose="02040503050406030204" pitchFamily="18" charset="0"/>
                            </a:rPr>
                            <m:t>1</m:t>
                          </m:r>
                        </m:num>
                        <m:den>
                          <m:nary>
                            <m:naryPr>
                              <m:chr m:val="∑"/>
                              <m:ctrlPr>
                                <a:rPr lang="ru-RU" sz="2400" i="1">
                                  <a:solidFill>
                                    <a:srgbClr val="000000"/>
                                  </a:solidFill>
                                  <a:latin typeface="Cambria Math" panose="02040503050406030204" pitchFamily="18" charset="0"/>
                                </a:rPr>
                              </m:ctrlPr>
                            </m:naryPr>
                            <m:sub>
                              <m:r>
                                <a:rPr lang="ru-RU" sz="2400" i="1">
                                  <a:solidFill>
                                    <a:srgbClr val="000000"/>
                                  </a:solidFill>
                                  <a:latin typeface="Cambria Math" panose="02040503050406030204" pitchFamily="18" charset="0"/>
                                </a:rPr>
                                <m:t>𝑖</m:t>
                              </m:r>
                              <m:r>
                                <a:rPr lang="ru-RU" sz="2400" i="1">
                                  <a:solidFill>
                                    <a:srgbClr val="000000"/>
                                  </a:solidFill>
                                  <a:latin typeface="Cambria Math" panose="02040503050406030204" pitchFamily="18" charset="0"/>
                                </a:rPr>
                                <m:t>=1</m:t>
                              </m:r>
                            </m:sub>
                            <m:sup>
                              <m:r>
                                <a:rPr lang="ru-RU" sz="2400" i="1">
                                  <a:solidFill>
                                    <a:srgbClr val="000000"/>
                                  </a:solidFill>
                                  <a:latin typeface="Cambria Math" panose="02040503050406030204" pitchFamily="18" charset="0"/>
                                </a:rPr>
                                <m:t>𝑛</m:t>
                              </m:r>
                            </m:sup>
                            <m:e>
                              <m:sSup>
                                <m:sSupPr>
                                  <m:ctrlPr>
                                    <a:rPr lang="ru-RU" sz="2400" i="1">
                                      <a:solidFill>
                                        <a:srgbClr val="000000"/>
                                      </a:solidFill>
                                      <a:latin typeface="Cambria Math" panose="02040503050406030204" pitchFamily="18" charset="0"/>
                                    </a:rPr>
                                  </m:ctrlPr>
                                </m:sSupPr>
                                <m:e>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e>
                                  </m:d>
                                </m:e>
                                <m:sup>
                                  <m:r>
                                    <a:rPr lang="ru-RU" sz="2400" i="1">
                                      <a:solidFill>
                                        <a:srgbClr val="000000"/>
                                      </a:solidFill>
                                      <a:latin typeface="Cambria Math" panose="02040503050406030204" pitchFamily="18" charset="0"/>
                                    </a:rPr>
                                    <m:t>2</m:t>
                                  </m:r>
                                </m:sup>
                              </m:sSup>
                            </m:e>
                          </m:nary>
                        </m:den>
                      </m:f>
                      <m:r>
                        <a:rPr lang="ru-RU" sz="2400" i="1">
                          <a:solidFill>
                            <a:srgbClr val="000000"/>
                          </a:solidFill>
                          <a:latin typeface="Cambria Math" panose="02040503050406030204" pitchFamily="18" charset="0"/>
                        </a:rPr>
                        <m:t>=</m:t>
                      </m:r>
                      <m:f>
                        <m:fPr>
                          <m:ctrlPr>
                            <a:rPr lang="ru-RU" sz="2400" i="1">
                              <a:solidFill>
                                <a:srgbClr val="000000"/>
                              </a:solidFill>
                              <a:latin typeface="Cambria Math" panose="02040503050406030204" pitchFamily="18" charset="0"/>
                            </a:rPr>
                          </m:ctrlPr>
                        </m:fPr>
                        <m:num>
                          <m:r>
                            <a:rPr lang="ru-RU" sz="2400" i="1">
                              <a:solidFill>
                                <a:srgbClr val="000000"/>
                              </a:solidFill>
                              <a:latin typeface="Cambria Math" panose="02040503050406030204" pitchFamily="18" charset="0"/>
                            </a:rPr>
                            <m:t>1</m:t>
                          </m:r>
                        </m:num>
                        <m:den>
                          <m:nary>
                            <m:naryPr>
                              <m:chr m:val="∑"/>
                              <m:ctrlPr>
                                <a:rPr lang="ru-RU" sz="2400" i="1">
                                  <a:solidFill>
                                    <a:srgbClr val="000000"/>
                                  </a:solidFill>
                                  <a:latin typeface="Cambria Math" panose="02040503050406030204" pitchFamily="18" charset="0"/>
                                </a:rPr>
                              </m:ctrlPr>
                            </m:naryPr>
                            <m:sub>
                              <m:r>
                                <a:rPr lang="ru-RU" sz="2400" i="1">
                                  <a:solidFill>
                                    <a:srgbClr val="000000"/>
                                  </a:solidFill>
                                  <a:latin typeface="Cambria Math" panose="02040503050406030204" pitchFamily="18" charset="0"/>
                                </a:rPr>
                                <m:t>𝑖</m:t>
                              </m:r>
                              <m:r>
                                <a:rPr lang="ru-RU" sz="2400" i="1">
                                  <a:solidFill>
                                    <a:srgbClr val="000000"/>
                                  </a:solidFill>
                                  <a:latin typeface="Cambria Math" panose="02040503050406030204" pitchFamily="18" charset="0"/>
                                </a:rPr>
                                <m:t>=1</m:t>
                              </m:r>
                            </m:sub>
                            <m:sup>
                              <m:r>
                                <a:rPr lang="ru-RU" sz="2400" i="1">
                                  <a:solidFill>
                                    <a:srgbClr val="000000"/>
                                  </a:solidFill>
                                  <a:latin typeface="Cambria Math" panose="02040503050406030204" pitchFamily="18" charset="0"/>
                                </a:rPr>
                                <m:t>𝑛</m:t>
                              </m:r>
                            </m:sup>
                            <m:e>
                              <m:sSup>
                                <m:sSupPr>
                                  <m:ctrlPr>
                                    <a:rPr lang="ru-RU" sz="2400" i="1">
                                      <a:solidFill>
                                        <a:srgbClr val="000000"/>
                                      </a:solidFill>
                                      <a:latin typeface="Cambria Math" panose="02040503050406030204" pitchFamily="18" charset="0"/>
                                    </a:rPr>
                                  </m:ctrlPr>
                                </m:sSup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𝑥</m:t>
                                      </m:r>
                                    </m:e>
                                    <m:sub>
                                      <m:r>
                                        <a:rPr lang="ru-RU" sz="2400" i="1">
                                          <a:solidFill>
                                            <a:srgbClr val="000000"/>
                                          </a:solidFill>
                                          <a:latin typeface="Cambria Math" panose="02040503050406030204" pitchFamily="18" charset="0"/>
                                        </a:rPr>
                                        <m:t>𝑖</m:t>
                                      </m:r>
                                    </m:sub>
                                  </m:sSub>
                                </m:e>
                                <m:sup>
                                  <m:r>
                                    <a:rPr lang="ru-RU" sz="2400" i="1">
                                      <a:solidFill>
                                        <a:srgbClr val="000000"/>
                                      </a:solidFill>
                                      <a:latin typeface="Cambria Math" panose="02040503050406030204" pitchFamily="18" charset="0"/>
                                    </a:rPr>
                                    <m:t>2</m:t>
                                  </m:r>
                                </m:sup>
                              </m:sSup>
                            </m:e>
                          </m:nary>
                        </m:den>
                      </m:f>
                    </m:oMath>
                  </m:oMathPara>
                </a14:m>
                <a:endParaRPr lang="ru-RU" sz="2400" dirty="0"/>
              </a:p>
            </p:txBody>
          </p:sp>
        </mc:Choice>
        <mc:Fallback xmlns="">
          <p:sp>
            <p:nvSpPr>
              <p:cNvPr id="7180" name="Object 15">
                <a:extLst>
                  <a:ext uri="{FF2B5EF4-FFF2-40B4-BE49-F238E27FC236}">
                    <a16:creationId xmlns:a16="http://schemas.microsoft.com/office/drawing/2014/main" id="{2924860C-B17E-4498-ACA0-2D5D2E0E3300}"/>
                  </a:ext>
                </a:extLst>
              </p:cNvPr>
              <p:cNvSpPr txBox="1">
                <a:spLocks noRot="1" noChangeAspect="1" noMove="1" noResize="1" noEditPoints="1" noAdjustHandles="1" noChangeArrowheads="1" noChangeShapeType="1" noTextEdit="1"/>
              </p:cNvSpPr>
              <p:nvPr/>
            </p:nvSpPr>
            <p:spPr bwMode="auto">
              <a:xfrm>
                <a:off x="2257425" y="1196975"/>
                <a:ext cx="7078935" cy="1100558"/>
              </a:xfrm>
              <a:prstGeom prst="rect">
                <a:avLst/>
              </a:prstGeom>
              <a:blipFill>
                <a:blip r:embed="rId5"/>
                <a:stretch>
                  <a:fillRect/>
                </a:stretch>
              </a:blipFill>
              <a:ln>
                <a:noFill/>
              </a:ln>
            </p:spPr>
            <p:txBody>
              <a:bodyPr/>
              <a:lstStyle/>
              <a:p>
                <a:r>
                  <a:rPr lang="ru-RU">
                    <a:noFill/>
                  </a:rPr>
                  <a:t> </a:t>
                </a:r>
              </a:p>
            </p:txBody>
          </p:sp>
        </mc:Fallback>
      </mc:AlternateContent>
      <p:sp>
        <p:nvSpPr>
          <p:cNvPr id="7181" name="Rectangle 18">
            <a:extLst>
              <a:ext uri="{FF2B5EF4-FFF2-40B4-BE49-F238E27FC236}">
                <a16:creationId xmlns:a16="http://schemas.microsoft.com/office/drawing/2014/main" id="{1BBC357E-6A5D-4238-8568-83AFF4F58B47}"/>
              </a:ext>
            </a:extLst>
          </p:cNvPr>
          <p:cNvSpPr>
            <a:spLocks noChangeArrowheads="1"/>
          </p:cNvSpPr>
          <p:nvPr/>
        </p:nvSpPr>
        <p:spPr bwMode="auto">
          <a:xfrm>
            <a:off x="1524001" y="274427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mc:AlternateContent xmlns:mc="http://schemas.openxmlformats.org/markup-compatibility/2006" xmlns:a14="http://schemas.microsoft.com/office/drawing/2010/main">
        <mc:Choice Requires="a14">
          <p:sp>
            <p:nvSpPr>
              <p:cNvPr id="7182" name="Object 17">
                <a:extLst>
                  <a:ext uri="{FF2B5EF4-FFF2-40B4-BE49-F238E27FC236}">
                    <a16:creationId xmlns:a16="http://schemas.microsoft.com/office/drawing/2014/main" id="{F9F8E14D-BC9E-41AC-8053-308EFE9E748B}"/>
                  </a:ext>
                </a:extLst>
              </p:cNvPr>
              <p:cNvSpPr txBox="1"/>
              <p:nvPr/>
            </p:nvSpPr>
            <p:spPr bwMode="auto">
              <a:xfrm>
                <a:off x="767408" y="3608883"/>
                <a:ext cx="9073007" cy="2207784"/>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ru-RU" sz="2400" i="1">
                              <a:solidFill>
                                <a:srgbClr val="000000"/>
                              </a:solidFill>
                              <a:latin typeface="Cambria Math" panose="02040503050406030204" pitchFamily="18" charset="0"/>
                            </a:rPr>
                          </m:ctrlPr>
                        </m:naryPr>
                        <m:sub>
                          <m:r>
                            <a:rPr lang="ru-RU" sz="2400" i="1">
                              <a:solidFill>
                                <a:srgbClr val="000000"/>
                              </a:solidFill>
                              <a:latin typeface="Cambria Math" panose="02040503050406030204" pitchFamily="18" charset="0"/>
                            </a:rPr>
                            <m:t>𝑖</m:t>
                          </m:r>
                          <m:r>
                            <a:rPr lang="ru-RU" sz="2400" i="1">
                              <a:solidFill>
                                <a:srgbClr val="000000"/>
                              </a:solidFill>
                              <a:latin typeface="Cambria Math" panose="02040503050406030204" pitchFamily="18" charset="0"/>
                            </a:rPr>
                            <m:t>=1</m:t>
                          </m:r>
                        </m:sub>
                        <m:sup>
                          <m:r>
                            <a:rPr lang="ru-RU" sz="2400" i="1">
                              <a:solidFill>
                                <a:srgbClr val="000000"/>
                              </a:solidFill>
                              <a:latin typeface="Cambria Math" panose="02040503050406030204" pitchFamily="18" charset="0"/>
                            </a:rPr>
                            <m:t>𝑛</m:t>
                          </m:r>
                        </m:sup>
                        <m:e>
                          <m:sSubSup>
                            <m:sSubSupPr>
                              <m:ctrlPr>
                                <a:rPr lang="ru-RU" sz="2400" i="1">
                                  <a:solidFill>
                                    <a:srgbClr val="000000"/>
                                  </a:solidFill>
                                  <a:latin typeface="Cambria Math" panose="02040503050406030204" pitchFamily="18" charset="0"/>
                                </a:rPr>
                              </m:ctrlPr>
                            </m:sSubSupPr>
                            <m:e>
                              <m:r>
                                <a:rPr lang="ru-RU" sz="2400" i="1">
                                  <a:solidFill>
                                    <a:srgbClr val="000000"/>
                                  </a:solidFill>
                                  <a:latin typeface="Cambria Math" panose="02040503050406030204" pitchFamily="18" charset="0"/>
                                </a:rPr>
                                <m:t>𝑎</m:t>
                              </m:r>
                            </m:e>
                            <m:sub>
                              <m:r>
                                <a:rPr lang="ru-RU" sz="2400" i="1">
                                  <a:solidFill>
                                    <a:srgbClr val="000000"/>
                                  </a:solidFill>
                                  <a:latin typeface="Cambria Math" panose="02040503050406030204" pitchFamily="18" charset="0"/>
                                </a:rPr>
                                <m:t>𝑖</m:t>
                              </m:r>
                            </m:sub>
                            <m:sup>
                              <m:r>
                                <a:rPr lang="ru-RU" sz="2400" i="1">
                                  <a:solidFill>
                                    <a:srgbClr val="000000"/>
                                  </a:solidFill>
                                  <a:latin typeface="Cambria Math" panose="02040503050406030204" pitchFamily="18" charset="0"/>
                                </a:rPr>
                                <m:t>2</m:t>
                              </m:r>
                            </m:sup>
                          </m:sSubSup>
                        </m:e>
                      </m:nary>
                      <m:r>
                        <a:rPr lang="ru-RU" sz="2400" i="1">
                          <a:solidFill>
                            <a:srgbClr val="000000"/>
                          </a:solidFill>
                          <a:latin typeface="Cambria Math" panose="02040503050406030204" pitchFamily="18" charset="0"/>
                        </a:rPr>
                        <m:t>=</m:t>
                      </m:r>
                      <m:nary>
                        <m:naryPr>
                          <m:chr m:val="∑"/>
                          <m:ctrlPr>
                            <a:rPr lang="ru-RU" sz="2400" i="1">
                              <a:solidFill>
                                <a:srgbClr val="000000"/>
                              </a:solidFill>
                              <a:latin typeface="Cambria Math" panose="02040503050406030204" pitchFamily="18" charset="0"/>
                            </a:rPr>
                          </m:ctrlPr>
                        </m:naryPr>
                        <m:sub>
                          <m:r>
                            <a:rPr lang="ru-RU" sz="2400" i="1">
                              <a:solidFill>
                                <a:srgbClr val="000000"/>
                              </a:solidFill>
                              <a:latin typeface="Cambria Math" panose="02040503050406030204" pitchFamily="18" charset="0"/>
                            </a:rPr>
                            <m:t>𝑖</m:t>
                          </m:r>
                          <m:r>
                            <a:rPr lang="ru-RU" sz="2400" i="1">
                              <a:solidFill>
                                <a:srgbClr val="000000"/>
                              </a:solidFill>
                              <a:latin typeface="Cambria Math" panose="02040503050406030204" pitchFamily="18" charset="0"/>
                            </a:rPr>
                            <m:t>=1</m:t>
                          </m:r>
                        </m:sub>
                        <m:sup>
                          <m:r>
                            <a:rPr lang="ru-RU" sz="2400" i="1">
                              <a:solidFill>
                                <a:srgbClr val="000000"/>
                              </a:solidFill>
                              <a:latin typeface="Cambria Math" panose="02040503050406030204" pitchFamily="18" charset="0"/>
                            </a:rPr>
                            <m:t>𝑛</m:t>
                          </m:r>
                        </m:sup>
                        <m:e>
                          <m:sSup>
                            <m:sSupPr>
                              <m:ctrlPr>
                                <a:rPr lang="ru-RU" sz="2400" i="1">
                                  <a:solidFill>
                                    <a:srgbClr val="000000"/>
                                  </a:solidFill>
                                  <a:latin typeface="Cambria Math" panose="02040503050406030204" pitchFamily="18" charset="0"/>
                                </a:rPr>
                              </m:ctrlPr>
                            </m:sSupPr>
                            <m:e>
                              <m:d>
                                <m:dPr>
                                  <m:ctrlPr>
                                    <a:rPr lang="ru-RU" sz="2400" i="1">
                                      <a:solidFill>
                                        <a:srgbClr val="000000"/>
                                      </a:solidFill>
                                      <a:latin typeface="Cambria Math" panose="02040503050406030204" pitchFamily="18" charset="0"/>
                                    </a:rPr>
                                  </m:ctrlPr>
                                </m:dPr>
                                <m:e>
                                  <m:f>
                                    <m:fPr>
                                      <m:ctrlPr>
                                        <a:rPr lang="ru-RU" sz="2400" i="1">
                                          <a:solidFill>
                                            <a:srgbClr val="000000"/>
                                          </a:solidFill>
                                          <a:latin typeface="Cambria Math" panose="02040503050406030204" pitchFamily="18" charset="0"/>
                                        </a:rPr>
                                      </m:ctrlPr>
                                    </m:fPr>
                                    <m:num>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num>
                                    <m:den>
                                      <m:nary>
                                        <m:naryPr>
                                          <m:chr m:val="∑"/>
                                          <m:ctrlPr>
                                            <a:rPr lang="ru-RU" sz="2400" i="1">
                                              <a:solidFill>
                                                <a:srgbClr val="000000"/>
                                              </a:solidFill>
                                              <a:latin typeface="Cambria Math" panose="02040503050406030204" pitchFamily="18" charset="0"/>
                                            </a:rPr>
                                          </m:ctrlPr>
                                        </m:naryPr>
                                        <m:sub>
                                          <m:r>
                                            <a:rPr lang="ru-RU" sz="2400" i="1">
                                              <a:solidFill>
                                                <a:srgbClr val="000000"/>
                                              </a:solidFill>
                                              <a:latin typeface="Cambria Math" panose="02040503050406030204" pitchFamily="18" charset="0"/>
                                            </a:rPr>
                                            <m:t>𝑗</m:t>
                                          </m:r>
                                          <m:r>
                                            <a:rPr lang="ru-RU" sz="2400" i="1">
                                              <a:solidFill>
                                                <a:srgbClr val="000000"/>
                                              </a:solidFill>
                                              <a:latin typeface="Cambria Math" panose="02040503050406030204" pitchFamily="18" charset="0"/>
                                            </a:rPr>
                                            <m:t>=1</m:t>
                                          </m:r>
                                        </m:sub>
                                        <m:sup>
                                          <m:r>
                                            <a:rPr lang="ru-RU" sz="2400" i="1">
                                              <a:solidFill>
                                                <a:srgbClr val="000000"/>
                                              </a:solidFill>
                                              <a:latin typeface="Cambria Math" panose="02040503050406030204" pitchFamily="18" charset="0"/>
                                            </a:rPr>
                                            <m:t>𝑛</m:t>
                                          </m:r>
                                        </m:sup>
                                        <m:e>
                                          <m:sSup>
                                            <m:sSupPr>
                                              <m:ctrlPr>
                                                <a:rPr lang="ru-RU" sz="2400" i="1">
                                                  <a:solidFill>
                                                    <a:srgbClr val="000000"/>
                                                  </a:solidFill>
                                                  <a:latin typeface="Cambria Math" panose="02040503050406030204" pitchFamily="18" charset="0"/>
                                                </a:rPr>
                                              </m:ctrlPr>
                                            </m:sSupPr>
                                            <m:e>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𝑗</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e>
                                              </m:d>
                                            </m:e>
                                            <m:sup>
                                              <m:r>
                                                <a:rPr lang="ru-RU" sz="2400" i="1">
                                                  <a:solidFill>
                                                    <a:srgbClr val="000000"/>
                                                  </a:solidFill>
                                                  <a:latin typeface="Cambria Math" panose="02040503050406030204" pitchFamily="18" charset="0"/>
                                                </a:rPr>
                                                <m:t>2</m:t>
                                              </m:r>
                                            </m:sup>
                                          </m:sSup>
                                        </m:e>
                                      </m:nary>
                                    </m:den>
                                  </m:f>
                                </m:e>
                              </m:d>
                            </m:e>
                            <m:sup>
                              <m:r>
                                <a:rPr lang="ru-RU" sz="2400" i="1">
                                  <a:solidFill>
                                    <a:srgbClr val="000000"/>
                                  </a:solidFill>
                                  <a:latin typeface="Cambria Math" panose="02040503050406030204" pitchFamily="18" charset="0"/>
                                </a:rPr>
                                <m:t>2</m:t>
                              </m:r>
                            </m:sup>
                          </m:sSup>
                        </m:e>
                      </m:nary>
                      <m:r>
                        <a:rPr lang="ru-RU" sz="2400" i="1">
                          <a:solidFill>
                            <a:srgbClr val="000000"/>
                          </a:solidFill>
                          <a:latin typeface="Cambria Math" panose="02040503050406030204" pitchFamily="18" charset="0"/>
                        </a:rPr>
                        <m:t>=</m:t>
                      </m:r>
                      <m:f>
                        <m:fPr>
                          <m:ctrlPr>
                            <a:rPr lang="ru-RU" sz="2400" i="1">
                              <a:solidFill>
                                <a:srgbClr val="000000"/>
                              </a:solidFill>
                              <a:latin typeface="Cambria Math" panose="02040503050406030204" pitchFamily="18" charset="0"/>
                            </a:rPr>
                          </m:ctrlPr>
                        </m:fPr>
                        <m:num>
                          <m:r>
                            <a:rPr lang="ru-RU" sz="2400" i="1">
                              <a:solidFill>
                                <a:srgbClr val="000000"/>
                              </a:solidFill>
                              <a:latin typeface="Cambria Math" panose="02040503050406030204" pitchFamily="18" charset="0"/>
                            </a:rPr>
                            <m:t>1</m:t>
                          </m:r>
                        </m:num>
                        <m:den>
                          <m:sSup>
                            <m:sSupPr>
                              <m:ctrlPr>
                                <a:rPr lang="ru-RU" sz="2400" i="1">
                                  <a:solidFill>
                                    <a:srgbClr val="000000"/>
                                  </a:solidFill>
                                  <a:latin typeface="Cambria Math" panose="02040503050406030204" pitchFamily="18" charset="0"/>
                                </a:rPr>
                              </m:ctrlPr>
                            </m:sSupPr>
                            <m:e>
                              <m:d>
                                <m:dPr>
                                  <m:ctrlPr>
                                    <a:rPr lang="ru-RU" sz="2400" i="1">
                                      <a:solidFill>
                                        <a:srgbClr val="000000"/>
                                      </a:solidFill>
                                      <a:latin typeface="Cambria Math" panose="02040503050406030204" pitchFamily="18" charset="0"/>
                                    </a:rPr>
                                  </m:ctrlPr>
                                </m:dPr>
                                <m:e>
                                  <m:nary>
                                    <m:naryPr>
                                      <m:chr m:val="∑"/>
                                      <m:ctrlPr>
                                        <a:rPr lang="ru-RU" sz="2400" i="1">
                                          <a:solidFill>
                                            <a:srgbClr val="000000"/>
                                          </a:solidFill>
                                          <a:latin typeface="Cambria Math" panose="02040503050406030204" pitchFamily="18" charset="0"/>
                                        </a:rPr>
                                      </m:ctrlPr>
                                    </m:naryPr>
                                    <m:sub>
                                      <m:r>
                                        <a:rPr lang="ru-RU" sz="2400" i="1">
                                          <a:solidFill>
                                            <a:srgbClr val="000000"/>
                                          </a:solidFill>
                                          <a:latin typeface="Cambria Math" panose="02040503050406030204" pitchFamily="18" charset="0"/>
                                        </a:rPr>
                                        <m:t>𝑗</m:t>
                                      </m:r>
                                      <m:r>
                                        <a:rPr lang="ru-RU" sz="2400" i="1">
                                          <a:solidFill>
                                            <a:srgbClr val="000000"/>
                                          </a:solidFill>
                                          <a:latin typeface="Cambria Math" panose="02040503050406030204" pitchFamily="18" charset="0"/>
                                        </a:rPr>
                                        <m:t>=1</m:t>
                                      </m:r>
                                    </m:sub>
                                    <m:sup>
                                      <m:r>
                                        <a:rPr lang="ru-RU" sz="2400" i="1">
                                          <a:solidFill>
                                            <a:srgbClr val="000000"/>
                                          </a:solidFill>
                                          <a:latin typeface="Cambria Math" panose="02040503050406030204" pitchFamily="18" charset="0"/>
                                        </a:rPr>
                                        <m:t>𝑛</m:t>
                                      </m:r>
                                    </m:sup>
                                    <m:e>
                                      <m:sSup>
                                        <m:sSupPr>
                                          <m:ctrlPr>
                                            <a:rPr lang="ru-RU" sz="2400" i="1">
                                              <a:solidFill>
                                                <a:srgbClr val="000000"/>
                                              </a:solidFill>
                                              <a:latin typeface="Cambria Math" panose="02040503050406030204" pitchFamily="18" charset="0"/>
                                            </a:rPr>
                                          </m:ctrlPr>
                                        </m:sSupPr>
                                        <m:e>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𝑗</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e>
                                          </m:d>
                                        </m:e>
                                        <m:sup>
                                          <m:r>
                                            <a:rPr lang="ru-RU" sz="2400" i="1">
                                              <a:solidFill>
                                                <a:srgbClr val="000000"/>
                                              </a:solidFill>
                                              <a:latin typeface="Cambria Math" panose="02040503050406030204" pitchFamily="18" charset="0"/>
                                            </a:rPr>
                                            <m:t>2</m:t>
                                          </m:r>
                                        </m:sup>
                                      </m:sSup>
                                    </m:e>
                                  </m:nary>
                                </m:e>
                              </m:d>
                            </m:e>
                            <m:sup>
                              <m:r>
                                <a:rPr lang="ru-RU" sz="2400" i="1">
                                  <a:solidFill>
                                    <a:srgbClr val="000000"/>
                                  </a:solidFill>
                                  <a:latin typeface="Cambria Math" panose="02040503050406030204" pitchFamily="18" charset="0"/>
                                </a:rPr>
                                <m:t>2</m:t>
                              </m:r>
                            </m:sup>
                          </m:sSup>
                        </m:den>
                      </m:f>
                      <m:nary>
                        <m:naryPr>
                          <m:chr m:val="∑"/>
                          <m:ctrlPr>
                            <a:rPr lang="ru-RU" sz="2400" i="1">
                              <a:solidFill>
                                <a:srgbClr val="000000"/>
                              </a:solidFill>
                              <a:latin typeface="Cambria Math" panose="02040503050406030204" pitchFamily="18" charset="0"/>
                            </a:rPr>
                          </m:ctrlPr>
                        </m:naryPr>
                        <m:sub>
                          <m:r>
                            <a:rPr lang="ru-RU" sz="2400" i="1">
                              <a:solidFill>
                                <a:srgbClr val="000000"/>
                              </a:solidFill>
                              <a:latin typeface="Cambria Math" panose="02040503050406030204" pitchFamily="18" charset="0"/>
                            </a:rPr>
                            <m:t>𝑖</m:t>
                          </m:r>
                          <m:r>
                            <a:rPr lang="ru-RU" sz="2400" i="1">
                              <a:solidFill>
                                <a:srgbClr val="000000"/>
                              </a:solidFill>
                              <a:latin typeface="Cambria Math" panose="02040503050406030204" pitchFamily="18" charset="0"/>
                            </a:rPr>
                            <m:t>=1</m:t>
                          </m:r>
                        </m:sub>
                        <m:sup>
                          <m:r>
                            <a:rPr lang="ru-RU" sz="2400" i="1">
                              <a:solidFill>
                                <a:srgbClr val="000000"/>
                              </a:solidFill>
                              <a:latin typeface="Cambria Math" panose="02040503050406030204" pitchFamily="18" charset="0"/>
                            </a:rPr>
                            <m:t>𝑛</m:t>
                          </m:r>
                        </m:sup>
                        <m:e>
                          <m:sSup>
                            <m:sSupPr>
                              <m:ctrlPr>
                                <a:rPr lang="ru-RU" sz="2400" i="1">
                                  <a:solidFill>
                                    <a:srgbClr val="000000"/>
                                  </a:solidFill>
                                  <a:latin typeface="Cambria Math" panose="02040503050406030204" pitchFamily="18" charset="0"/>
                                </a:rPr>
                              </m:ctrlPr>
                            </m:sSupPr>
                            <m:e>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e>
                              </m:d>
                            </m:e>
                            <m:sup>
                              <m:r>
                                <a:rPr lang="ru-RU" sz="2400" i="1">
                                  <a:solidFill>
                                    <a:srgbClr val="000000"/>
                                  </a:solidFill>
                                  <a:latin typeface="Cambria Math" panose="02040503050406030204" pitchFamily="18" charset="0"/>
                                </a:rPr>
                                <m:t>2</m:t>
                              </m:r>
                            </m:sup>
                          </m:sSup>
                        </m:e>
                      </m:nary>
                      <m:r>
                        <a:rPr lang="ru-RU" sz="2400" i="1">
                          <a:solidFill>
                            <a:srgbClr val="000000"/>
                          </a:solidFill>
                          <a:latin typeface="Cambria Math" panose="02040503050406030204" pitchFamily="18" charset="0"/>
                        </a:rPr>
                        <m:t>=</m:t>
                      </m:r>
                      <m:f>
                        <m:fPr>
                          <m:ctrlPr>
                            <a:rPr lang="ru-RU" sz="2400" i="1">
                              <a:solidFill>
                                <a:srgbClr val="000000"/>
                              </a:solidFill>
                              <a:latin typeface="Cambria Math" panose="02040503050406030204" pitchFamily="18" charset="0"/>
                            </a:rPr>
                          </m:ctrlPr>
                        </m:fPr>
                        <m:num>
                          <m:r>
                            <a:rPr lang="ru-RU" sz="2400" i="1">
                              <a:solidFill>
                                <a:srgbClr val="000000"/>
                              </a:solidFill>
                              <a:latin typeface="Cambria Math" panose="02040503050406030204" pitchFamily="18" charset="0"/>
                            </a:rPr>
                            <m:t>1</m:t>
                          </m:r>
                        </m:num>
                        <m:den>
                          <m:nary>
                            <m:naryPr>
                              <m:chr m:val="∑"/>
                              <m:ctrlPr>
                                <a:rPr lang="ru-RU" sz="2400" i="1">
                                  <a:solidFill>
                                    <a:srgbClr val="000000"/>
                                  </a:solidFill>
                                  <a:latin typeface="Cambria Math" panose="02040503050406030204" pitchFamily="18" charset="0"/>
                                </a:rPr>
                              </m:ctrlPr>
                            </m:naryPr>
                            <m:sub>
                              <m:r>
                                <a:rPr lang="ru-RU" sz="2400" i="1">
                                  <a:solidFill>
                                    <a:srgbClr val="000000"/>
                                  </a:solidFill>
                                  <a:latin typeface="Cambria Math" panose="02040503050406030204" pitchFamily="18" charset="0"/>
                                </a:rPr>
                                <m:t>𝑖</m:t>
                              </m:r>
                              <m:r>
                                <a:rPr lang="ru-RU" sz="2400" i="1">
                                  <a:solidFill>
                                    <a:srgbClr val="000000"/>
                                  </a:solidFill>
                                  <a:latin typeface="Cambria Math" panose="02040503050406030204" pitchFamily="18" charset="0"/>
                                </a:rPr>
                                <m:t>=1</m:t>
                              </m:r>
                            </m:sub>
                            <m:sup>
                              <m:r>
                                <a:rPr lang="ru-RU" sz="2400" i="1">
                                  <a:solidFill>
                                    <a:srgbClr val="000000"/>
                                  </a:solidFill>
                                  <a:latin typeface="Cambria Math" panose="02040503050406030204" pitchFamily="18" charset="0"/>
                                </a:rPr>
                                <m:t>𝑛</m:t>
                              </m:r>
                            </m:sup>
                            <m:e>
                              <m:sSup>
                                <m:sSupPr>
                                  <m:ctrlPr>
                                    <a:rPr lang="ru-RU" sz="2400" i="1">
                                      <a:solidFill>
                                        <a:srgbClr val="000000"/>
                                      </a:solidFill>
                                      <a:latin typeface="Cambria Math" panose="02040503050406030204" pitchFamily="18" charset="0"/>
                                    </a:rPr>
                                  </m:ctrlPr>
                                </m:sSupPr>
                                <m:e>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e>
                                  </m:d>
                                </m:e>
                                <m:sup>
                                  <m:r>
                                    <a:rPr lang="ru-RU" sz="2400" i="1">
                                      <a:solidFill>
                                        <a:srgbClr val="000000"/>
                                      </a:solidFill>
                                      <a:latin typeface="Cambria Math" panose="02040503050406030204" pitchFamily="18" charset="0"/>
                                    </a:rPr>
                                    <m:t>2</m:t>
                                  </m:r>
                                </m:sup>
                              </m:sSup>
                            </m:e>
                          </m:nary>
                        </m:den>
                      </m:f>
                      <m:r>
                        <a:rPr lang="ru-RU" sz="2400" i="1">
                          <a:solidFill>
                            <a:srgbClr val="000000"/>
                          </a:solidFill>
                          <a:latin typeface="Cambria Math" panose="02040503050406030204" pitchFamily="18" charset="0"/>
                        </a:rPr>
                        <m:t>=</m:t>
                      </m:r>
                      <m:f>
                        <m:fPr>
                          <m:ctrlPr>
                            <a:rPr lang="ru-RU" sz="2400" i="1">
                              <a:solidFill>
                                <a:srgbClr val="000000"/>
                              </a:solidFill>
                              <a:latin typeface="Cambria Math" panose="02040503050406030204" pitchFamily="18" charset="0"/>
                            </a:rPr>
                          </m:ctrlPr>
                        </m:fPr>
                        <m:num>
                          <m:r>
                            <a:rPr lang="ru-RU" sz="2400" i="1">
                              <a:solidFill>
                                <a:srgbClr val="000000"/>
                              </a:solidFill>
                              <a:latin typeface="Cambria Math" panose="02040503050406030204" pitchFamily="18" charset="0"/>
                            </a:rPr>
                            <m:t>1</m:t>
                          </m:r>
                        </m:num>
                        <m:den>
                          <m:nary>
                            <m:naryPr>
                              <m:chr m:val="∑"/>
                              <m:ctrlPr>
                                <a:rPr lang="ru-RU" sz="2400" i="1">
                                  <a:solidFill>
                                    <a:srgbClr val="000000"/>
                                  </a:solidFill>
                                  <a:latin typeface="Cambria Math" panose="02040503050406030204" pitchFamily="18" charset="0"/>
                                </a:rPr>
                              </m:ctrlPr>
                            </m:naryPr>
                            <m:sub>
                              <m:r>
                                <a:rPr lang="ru-RU" sz="2400" i="1">
                                  <a:solidFill>
                                    <a:srgbClr val="000000"/>
                                  </a:solidFill>
                                  <a:latin typeface="Cambria Math" panose="02040503050406030204" pitchFamily="18" charset="0"/>
                                </a:rPr>
                                <m:t>𝑖</m:t>
                              </m:r>
                              <m:r>
                                <a:rPr lang="ru-RU" sz="2400" i="1">
                                  <a:solidFill>
                                    <a:srgbClr val="000000"/>
                                  </a:solidFill>
                                  <a:latin typeface="Cambria Math" panose="02040503050406030204" pitchFamily="18" charset="0"/>
                                </a:rPr>
                                <m:t>=1</m:t>
                              </m:r>
                            </m:sub>
                            <m:sup>
                              <m:r>
                                <a:rPr lang="ru-RU" sz="2400" i="1">
                                  <a:solidFill>
                                    <a:srgbClr val="000000"/>
                                  </a:solidFill>
                                  <a:latin typeface="Cambria Math" panose="02040503050406030204" pitchFamily="18" charset="0"/>
                                </a:rPr>
                                <m:t>𝑛</m:t>
                              </m:r>
                            </m:sup>
                            <m:e>
                              <m:sSup>
                                <m:sSupPr>
                                  <m:ctrlPr>
                                    <a:rPr lang="ru-RU" sz="2400" i="1">
                                      <a:solidFill>
                                        <a:srgbClr val="000000"/>
                                      </a:solidFill>
                                      <a:latin typeface="Cambria Math" panose="02040503050406030204" pitchFamily="18" charset="0"/>
                                    </a:rPr>
                                  </m:ctrlPr>
                                </m:sSup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𝑥</m:t>
                                      </m:r>
                                    </m:e>
                                    <m:sub>
                                      <m:r>
                                        <a:rPr lang="ru-RU" sz="2400" i="1">
                                          <a:solidFill>
                                            <a:srgbClr val="000000"/>
                                          </a:solidFill>
                                          <a:latin typeface="Cambria Math" panose="02040503050406030204" pitchFamily="18" charset="0"/>
                                        </a:rPr>
                                        <m:t>𝑖</m:t>
                                      </m:r>
                                    </m:sub>
                                  </m:sSub>
                                </m:e>
                                <m:sup>
                                  <m:r>
                                    <a:rPr lang="ru-RU" sz="2400" i="1">
                                      <a:solidFill>
                                        <a:srgbClr val="000000"/>
                                      </a:solidFill>
                                      <a:latin typeface="Cambria Math" panose="02040503050406030204" pitchFamily="18" charset="0"/>
                                    </a:rPr>
                                    <m:t>2</m:t>
                                  </m:r>
                                </m:sup>
                              </m:sSup>
                            </m:e>
                          </m:nary>
                        </m:den>
                      </m:f>
                    </m:oMath>
                  </m:oMathPara>
                </a14:m>
                <a:endParaRPr lang="ru-RU" sz="2400" dirty="0"/>
              </a:p>
            </p:txBody>
          </p:sp>
        </mc:Choice>
        <mc:Fallback xmlns="">
          <p:sp>
            <p:nvSpPr>
              <p:cNvPr id="7182" name="Object 17">
                <a:extLst>
                  <a:ext uri="{FF2B5EF4-FFF2-40B4-BE49-F238E27FC236}">
                    <a16:creationId xmlns:a16="http://schemas.microsoft.com/office/drawing/2014/main" id="{F9F8E14D-BC9E-41AC-8053-308EFE9E748B}"/>
                  </a:ext>
                </a:extLst>
              </p:cNvPr>
              <p:cNvSpPr txBox="1">
                <a:spLocks noRot="1" noChangeAspect="1" noMove="1" noResize="1" noEditPoints="1" noAdjustHandles="1" noChangeArrowheads="1" noChangeShapeType="1" noTextEdit="1"/>
              </p:cNvSpPr>
              <p:nvPr/>
            </p:nvSpPr>
            <p:spPr bwMode="auto">
              <a:xfrm>
                <a:off x="767408" y="3608883"/>
                <a:ext cx="9073007" cy="2207784"/>
              </a:xfrm>
              <a:prstGeom prst="rect">
                <a:avLst/>
              </a:prstGeom>
              <a:blipFill>
                <a:blip r:embed="rId6"/>
                <a:stretch>
                  <a:fillRect/>
                </a:stretch>
              </a:blipFill>
              <a:ln>
                <a:noFill/>
              </a:ln>
            </p:spPr>
            <p:txBody>
              <a:bodyPr/>
              <a:lstStyle/>
              <a:p>
                <a:r>
                  <a:rPr lang="ru-RU">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4">
            <a:extLst>
              <a:ext uri="{FF2B5EF4-FFF2-40B4-BE49-F238E27FC236}">
                <a16:creationId xmlns:a16="http://schemas.microsoft.com/office/drawing/2014/main" id="{A5218502-75C9-44C2-8644-25BCFC4C2C33}"/>
              </a:ext>
            </a:extLst>
          </p:cNvPr>
          <p:cNvSpPr>
            <a:spLocks noChangeArrowheads="1"/>
          </p:cNvSpPr>
          <p:nvPr/>
        </p:nvSpPr>
        <p:spPr bwMode="auto">
          <a:xfrm>
            <a:off x="1530350" y="8958"/>
            <a:ext cx="9144000" cy="609429"/>
          </a:xfrm>
          <a:prstGeom prst="rect">
            <a:avLst/>
          </a:prstGeom>
          <a:solidFill>
            <a:srgbClr val="EAEAEA"/>
          </a:solidFill>
          <a:ln>
            <a:noFill/>
          </a:ln>
          <a:effectLst>
            <a:innerShdw blurRad="114300">
              <a:prstClr val="black"/>
            </a:innerShdw>
          </a:effectLst>
        </p:spPr>
        <p:txBody>
          <a:bodyPr/>
          <a:lstStyle/>
          <a:p>
            <a:pPr eaLnBrk="0" hangingPunct="0">
              <a:defRPr/>
            </a:pPr>
            <a:endParaRPr lang="en-GB" sz="1400">
              <a:latin typeface="Arial" charset="0"/>
            </a:endParaRPr>
          </a:p>
        </p:txBody>
      </p:sp>
      <p:sp>
        <p:nvSpPr>
          <p:cNvPr id="8197" name="Text Box 20">
            <a:extLst>
              <a:ext uri="{FF2B5EF4-FFF2-40B4-BE49-F238E27FC236}">
                <a16:creationId xmlns:a16="http://schemas.microsoft.com/office/drawing/2014/main" id="{67337418-BCAD-4074-BAB3-D01795064C5E}"/>
              </a:ext>
            </a:extLst>
          </p:cNvPr>
          <p:cNvSpPr txBox="1">
            <a:spLocks noChangeArrowheads="1"/>
          </p:cNvSpPr>
          <p:nvPr/>
        </p:nvSpPr>
        <p:spPr bwMode="auto">
          <a:xfrm>
            <a:off x="1570038" y="0"/>
            <a:ext cx="9097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GB" altLang="ru-RU" sz="2000" b="1" dirty="0"/>
              <a:t>PROPERTIES OF COEFFICIENTS</a:t>
            </a:r>
            <a:r>
              <a:rPr lang="en-GB" altLang="ru-RU" sz="2000" dirty="0"/>
              <a:t> </a:t>
            </a:r>
            <a:r>
              <a:rPr lang="en-GB" altLang="ru-RU" sz="2000" i="1" dirty="0"/>
              <a:t>   </a:t>
            </a:r>
            <a:r>
              <a:rPr lang="en-GB" altLang="ru-RU" sz="2800" i="1" dirty="0">
                <a:latin typeface="Times New Roman" panose="02020603050405020304" pitchFamily="18" charset="0"/>
              </a:rPr>
              <a:t>a</a:t>
            </a:r>
            <a:r>
              <a:rPr lang="en-GB" altLang="ru-RU" sz="2800" i="1" baseline="-25000" dirty="0"/>
              <a:t>i</a:t>
            </a:r>
          </a:p>
        </p:txBody>
      </p:sp>
      <p:graphicFrame>
        <p:nvGraphicFramePr>
          <p:cNvPr id="8198" name="Object 6">
            <a:extLst>
              <a:ext uri="{FF2B5EF4-FFF2-40B4-BE49-F238E27FC236}">
                <a16:creationId xmlns:a16="http://schemas.microsoft.com/office/drawing/2014/main" id="{52D98BEA-DD8B-4755-8682-E6CDF35D6425}"/>
              </a:ext>
            </a:extLst>
          </p:cNvPr>
          <p:cNvGraphicFramePr>
            <a:graphicFrameLocks noChangeAspect="1"/>
          </p:cNvGraphicFramePr>
          <p:nvPr>
            <p:extLst>
              <p:ext uri="{D42A27DB-BD31-4B8C-83A1-F6EECF244321}">
                <p14:modId xmlns:p14="http://schemas.microsoft.com/office/powerpoint/2010/main" val="306018461"/>
              </p:ext>
            </p:extLst>
          </p:nvPr>
        </p:nvGraphicFramePr>
        <p:xfrm>
          <a:off x="1661109" y="4276323"/>
          <a:ext cx="792162" cy="371475"/>
        </p:xfrm>
        <a:graphic>
          <a:graphicData uri="http://schemas.openxmlformats.org/presentationml/2006/ole">
            <mc:AlternateContent xmlns:mc="http://schemas.openxmlformats.org/markup-compatibility/2006">
              <mc:Choice xmlns:v="urn:schemas-microsoft-com:vml" Requires="v">
                <p:oleObj spid="_x0000_s8273" name="Формула" r:id="rId3" imgW="380670" imgH="177646" progId="Equation.3">
                  <p:embed/>
                </p:oleObj>
              </mc:Choice>
              <mc:Fallback>
                <p:oleObj name="Формула" r:id="rId3" imgW="380670" imgH="177646"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1109" y="4276323"/>
                        <a:ext cx="79216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9" name="Rectangle 7">
            <a:extLst>
              <a:ext uri="{FF2B5EF4-FFF2-40B4-BE49-F238E27FC236}">
                <a16:creationId xmlns:a16="http://schemas.microsoft.com/office/drawing/2014/main" id="{7A7CD223-788F-4C01-87B3-0742B5F5CD7B}"/>
              </a:ext>
            </a:extLst>
          </p:cNvPr>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8200" name="Rectangle 9">
            <a:extLst>
              <a:ext uri="{FF2B5EF4-FFF2-40B4-BE49-F238E27FC236}">
                <a16:creationId xmlns:a16="http://schemas.microsoft.com/office/drawing/2014/main" id="{48B6E2B9-DDA8-4AD0-A1C6-D5FD17795741}"/>
              </a:ext>
            </a:extLst>
          </p:cNvPr>
          <p:cNvSpPr>
            <a:spLocks noChangeArrowheads="1"/>
          </p:cNvSpPr>
          <p:nvPr/>
        </p:nvSpPr>
        <p:spPr bwMode="auto">
          <a:xfrm>
            <a:off x="1524001" y="34586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8201" name="Rectangle 10">
            <a:extLst>
              <a:ext uri="{FF2B5EF4-FFF2-40B4-BE49-F238E27FC236}">
                <a16:creationId xmlns:a16="http://schemas.microsoft.com/office/drawing/2014/main" id="{FAAB4B63-22B8-441B-976E-68A4B79CDAAA}"/>
              </a:ext>
            </a:extLst>
          </p:cNvPr>
          <p:cNvSpPr>
            <a:spLocks noChangeArrowheads="1"/>
          </p:cNvSpPr>
          <p:nvPr/>
        </p:nvSpPr>
        <p:spPr bwMode="auto">
          <a:xfrm>
            <a:off x="-757238" y="55493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graphicFrame>
        <p:nvGraphicFramePr>
          <p:cNvPr id="8202" name="Object 12">
            <a:extLst>
              <a:ext uri="{FF2B5EF4-FFF2-40B4-BE49-F238E27FC236}">
                <a16:creationId xmlns:a16="http://schemas.microsoft.com/office/drawing/2014/main" id="{CCAD7DEB-3839-42B1-ADD9-1970D380D0F9}"/>
              </a:ext>
            </a:extLst>
          </p:cNvPr>
          <p:cNvGraphicFramePr>
            <a:graphicFrameLocks noChangeAspect="1"/>
          </p:cNvGraphicFramePr>
          <p:nvPr>
            <p:extLst>
              <p:ext uri="{D42A27DB-BD31-4B8C-83A1-F6EECF244321}">
                <p14:modId xmlns:p14="http://schemas.microsoft.com/office/powerpoint/2010/main" val="1851247245"/>
              </p:ext>
            </p:extLst>
          </p:nvPr>
        </p:nvGraphicFramePr>
        <p:xfrm>
          <a:off x="904081" y="2043392"/>
          <a:ext cx="1252537" cy="360362"/>
        </p:xfrm>
        <a:graphic>
          <a:graphicData uri="http://schemas.openxmlformats.org/presentationml/2006/ole">
            <mc:AlternateContent xmlns:mc="http://schemas.openxmlformats.org/markup-compatibility/2006">
              <mc:Choice xmlns:v="urn:schemas-microsoft-com:vml" Requires="v">
                <p:oleObj spid="_x0000_s8274" name="Формула" r:id="rId5" imgW="621760" imgH="177646" progId="Equation.3">
                  <p:embed/>
                </p:oleObj>
              </mc:Choice>
              <mc:Fallback>
                <p:oleObj name="Формула" r:id="rId5" imgW="621760" imgH="177646"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4081" y="2043392"/>
                        <a:ext cx="1252537"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3" name="Rectangle 13">
            <a:extLst>
              <a:ext uri="{FF2B5EF4-FFF2-40B4-BE49-F238E27FC236}">
                <a16:creationId xmlns:a16="http://schemas.microsoft.com/office/drawing/2014/main" id="{11072EC9-6557-4E48-A183-FD628FD15E19}"/>
              </a:ext>
            </a:extLst>
          </p:cNvPr>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p:sp>
        <p:nvSpPr>
          <p:cNvPr id="8204" name="Rectangle 16">
            <a:extLst>
              <a:ext uri="{FF2B5EF4-FFF2-40B4-BE49-F238E27FC236}">
                <a16:creationId xmlns:a16="http://schemas.microsoft.com/office/drawing/2014/main" id="{A7273969-5990-49DF-8A6F-75F50A3FABCB}"/>
              </a:ext>
            </a:extLst>
          </p:cNvPr>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mc:AlternateContent xmlns:mc="http://schemas.openxmlformats.org/markup-compatibility/2006" xmlns:a14="http://schemas.microsoft.com/office/drawing/2010/main">
        <mc:Choice Requires="a14">
          <p:sp>
            <p:nvSpPr>
              <p:cNvPr id="8205" name="Object 15">
                <a:extLst>
                  <a:ext uri="{FF2B5EF4-FFF2-40B4-BE49-F238E27FC236}">
                    <a16:creationId xmlns:a16="http://schemas.microsoft.com/office/drawing/2014/main" id="{906E27F6-9EE3-4623-8D3D-4EEBA0B0AAD7}"/>
                  </a:ext>
                </a:extLst>
              </p:cNvPr>
              <p:cNvSpPr txBox="1"/>
              <p:nvPr/>
            </p:nvSpPr>
            <p:spPr bwMode="auto">
              <a:xfrm>
                <a:off x="3287713" y="836613"/>
                <a:ext cx="1995487" cy="1100558"/>
              </a:xfrm>
              <a:prstGeom prst="rect">
                <a:avLst/>
              </a:prstGeom>
              <a:noFill/>
              <a:ln>
                <a:noFill/>
              </a:ln>
            </p:spPr>
            <p:txBody>
              <a:bodyPr>
                <a:spAutoFit/>
              </a:bodyPr>
              <a:lstStyle/>
              <a:p>
                <a:pPr/>
                <a14:m>
                  <m:oMathPara xmlns:m="http://schemas.openxmlformats.org/officeDocument/2006/math">
                    <m:oMathParaPr>
                      <m:jc m:val="centerGroup"/>
                    </m:oMathParaPr>
                    <m:oMath xmlns:m="http://schemas.openxmlformats.org/officeDocument/2006/math">
                      <m:r>
                        <a:rPr lang="ru-RU" sz="2400" i="1">
                          <a:solidFill>
                            <a:srgbClr val="000000"/>
                          </a:solidFill>
                          <a:latin typeface="Cambria Math" panose="02040503050406030204" pitchFamily="18" charset="0"/>
                        </a:rPr>
                        <m:t>3)</m:t>
                      </m:r>
                      <m:nary>
                        <m:naryPr>
                          <m:chr m:val="∑"/>
                          <m:ctrlPr>
                            <a:rPr lang="ru-RU" sz="2400" i="1">
                              <a:solidFill>
                                <a:srgbClr val="000000"/>
                              </a:solidFill>
                              <a:latin typeface="Cambria Math" panose="02040503050406030204" pitchFamily="18" charset="0"/>
                            </a:rPr>
                          </m:ctrlPr>
                        </m:naryPr>
                        <m:sub>
                          <m:r>
                            <a:rPr lang="ru-RU" sz="2400" i="1">
                              <a:solidFill>
                                <a:srgbClr val="000000"/>
                              </a:solidFill>
                              <a:latin typeface="Cambria Math" panose="02040503050406030204" pitchFamily="18" charset="0"/>
                            </a:rPr>
                            <m:t>𝑖</m:t>
                          </m:r>
                          <m:r>
                            <a:rPr lang="ru-RU" sz="2400" i="1">
                              <a:solidFill>
                                <a:srgbClr val="000000"/>
                              </a:solidFill>
                              <a:latin typeface="Cambria Math" panose="02040503050406030204" pitchFamily="18" charset="0"/>
                            </a:rPr>
                            <m:t>=1</m:t>
                          </m:r>
                        </m:sub>
                        <m:sup>
                          <m:r>
                            <a:rPr lang="ru-RU" sz="2400" i="1">
                              <a:solidFill>
                                <a:srgbClr val="000000"/>
                              </a:solidFill>
                              <a:latin typeface="Cambria Math" panose="02040503050406030204" pitchFamily="18" charset="0"/>
                            </a:rPr>
                            <m:t>𝑛</m:t>
                          </m:r>
                        </m:sup>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𝑎</m:t>
                              </m:r>
                            </m:e>
                            <m:sub>
                              <m:r>
                                <a:rPr lang="ru-RU" sz="2400" i="1">
                                  <a:solidFill>
                                    <a:srgbClr val="000000"/>
                                  </a:solidFill>
                                  <a:latin typeface="Cambria Math" panose="02040503050406030204" pitchFamily="18" charset="0"/>
                                </a:rPr>
                                <m:t>𝑖</m:t>
                              </m:r>
                            </m:sub>
                          </m:sSub>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=1</m:t>
                          </m:r>
                        </m:e>
                      </m:nary>
                    </m:oMath>
                  </m:oMathPara>
                </a14:m>
                <a:endParaRPr lang="ru-RU" sz="2400" dirty="0"/>
              </a:p>
            </p:txBody>
          </p:sp>
        </mc:Choice>
        <mc:Fallback xmlns="">
          <p:sp>
            <p:nvSpPr>
              <p:cNvPr id="8205" name="Object 15">
                <a:extLst>
                  <a:ext uri="{FF2B5EF4-FFF2-40B4-BE49-F238E27FC236}">
                    <a16:creationId xmlns:a16="http://schemas.microsoft.com/office/drawing/2014/main" id="{906E27F6-9EE3-4623-8D3D-4EEBA0B0AAD7}"/>
                  </a:ext>
                </a:extLst>
              </p:cNvPr>
              <p:cNvSpPr txBox="1">
                <a:spLocks noRot="1" noChangeAspect="1" noMove="1" noResize="1" noEditPoints="1" noAdjustHandles="1" noChangeArrowheads="1" noChangeShapeType="1" noTextEdit="1"/>
              </p:cNvSpPr>
              <p:nvPr/>
            </p:nvSpPr>
            <p:spPr bwMode="auto">
              <a:xfrm>
                <a:off x="3287713" y="836613"/>
                <a:ext cx="1995487" cy="1100558"/>
              </a:xfrm>
              <a:prstGeom prst="rect">
                <a:avLst/>
              </a:prstGeom>
              <a:blipFill>
                <a:blip r:embed="rId7"/>
                <a:stretch>
                  <a:fillRect/>
                </a:stretch>
              </a:blipFill>
              <a:ln>
                <a:noFill/>
              </a:ln>
            </p:spPr>
            <p:txBody>
              <a:bodyPr/>
              <a:lstStyle/>
              <a:p>
                <a:r>
                  <a:rPr lang="ru-RU">
                    <a:noFill/>
                  </a:rPr>
                  <a:t> </a:t>
                </a:r>
              </a:p>
            </p:txBody>
          </p:sp>
        </mc:Fallback>
      </mc:AlternateContent>
      <p:sp>
        <p:nvSpPr>
          <p:cNvPr id="8206" name="Rectangle 18">
            <a:extLst>
              <a:ext uri="{FF2B5EF4-FFF2-40B4-BE49-F238E27FC236}">
                <a16:creationId xmlns:a16="http://schemas.microsoft.com/office/drawing/2014/main" id="{AE2D757E-70A8-46BB-B225-6EAACBF98D60}"/>
              </a:ext>
            </a:extLst>
          </p:cNvPr>
          <p:cNvSpPr>
            <a:spLocks noChangeArrowheads="1"/>
          </p:cNvSpPr>
          <p:nvPr/>
        </p:nvSpPr>
        <p:spPr bwMode="auto">
          <a:xfrm>
            <a:off x="1524001" y="28109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mc:AlternateContent xmlns:mc="http://schemas.openxmlformats.org/markup-compatibility/2006" xmlns:a14="http://schemas.microsoft.com/office/drawing/2010/main">
        <mc:Choice Requires="a14">
          <p:sp>
            <p:nvSpPr>
              <p:cNvPr id="8207" name="Object 17">
                <a:extLst>
                  <a:ext uri="{FF2B5EF4-FFF2-40B4-BE49-F238E27FC236}">
                    <a16:creationId xmlns:a16="http://schemas.microsoft.com/office/drawing/2014/main" id="{B7D84CDF-56B0-4ED8-9179-6B5916E8572A}"/>
                  </a:ext>
                </a:extLst>
              </p:cNvPr>
              <p:cNvSpPr txBox="1"/>
              <p:nvPr/>
            </p:nvSpPr>
            <p:spPr bwMode="auto">
              <a:xfrm>
                <a:off x="335360" y="2565672"/>
                <a:ext cx="11665296" cy="1144352"/>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ru-RU" sz="2400" i="1">
                              <a:solidFill>
                                <a:srgbClr val="000000"/>
                              </a:solidFill>
                              <a:latin typeface="Cambria Math" panose="02040503050406030204" pitchFamily="18" charset="0"/>
                            </a:rPr>
                          </m:ctrlPr>
                        </m:naryPr>
                        <m:sub>
                          <m:r>
                            <a:rPr lang="ru-RU" sz="2400" i="1">
                              <a:solidFill>
                                <a:srgbClr val="000000"/>
                              </a:solidFill>
                              <a:latin typeface="Cambria Math" panose="02040503050406030204" pitchFamily="18" charset="0"/>
                            </a:rPr>
                            <m:t>𝑖</m:t>
                          </m:r>
                          <m:r>
                            <a:rPr lang="ru-RU" sz="2400" i="1">
                              <a:solidFill>
                                <a:srgbClr val="000000"/>
                              </a:solidFill>
                              <a:latin typeface="Cambria Math" panose="02040503050406030204" pitchFamily="18" charset="0"/>
                            </a:rPr>
                            <m:t>=1</m:t>
                          </m:r>
                        </m:sub>
                        <m:sup>
                          <m:r>
                            <a:rPr lang="ru-RU" sz="2400" i="1">
                              <a:solidFill>
                                <a:srgbClr val="000000"/>
                              </a:solidFill>
                              <a:latin typeface="Cambria Math" panose="02040503050406030204" pitchFamily="18" charset="0"/>
                            </a:rPr>
                            <m:t>𝑛</m:t>
                          </m:r>
                        </m:sup>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𝑎</m:t>
                              </m:r>
                            </m:e>
                            <m:sub>
                              <m:r>
                                <a:rPr lang="ru-RU" sz="2400" i="1">
                                  <a:solidFill>
                                    <a:srgbClr val="000000"/>
                                  </a:solidFill>
                                  <a:latin typeface="Cambria Math" panose="02040503050406030204" pitchFamily="18" charset="0"/>
                                </a:rPr>
                                <m:t>𝑖</m:t>
                              </m:r>
                            </m:sub>
                          </m:sSub>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nary>
                            <m:naryPr>
                              <m:chr m:val="∑"/>
                              <m:ctrlPr>
                                <a:rPr lang="ru-RU" sz="2400" i="1">
                                  <a:solidFill>
                                    <a:srgbClr val="000000"/>
                                  </a:solidFill>
                                  <a:latin typeface="Cambria Math" panose="02040503050406030204" pitchFamily="18" charset="0"/>
                                </a:rPr>
                              </m:ctrlPr>
                            </m:naryPr>
                            <m:sub>
                              <m:r>
                                <a:rPr lang="ru-RU" sz="2400" i="1">
                                  <a:solidFill>
                                    <a:srgbClr val="000000"/>
                                  </a:solidFill>
                                  <a:latin typeface="Cambria Math" panose="02040503050406030204" pitchFamily="18" charset="0"/>
                                </a:rPr>
                                <m:t>𝑖</m:t>
                              </m:r>
                              <m:r>
                                <a:rPr lang="ru-RU" sz="2400" i="1">
                                  <a:solidFill>
                                    <a:srgbClr val="000000"/>
                                  </a:solidFill>
                                  <a:latin typeface="Cambria Math" panose="02040503050406030204" pitchFamily="18" charset="0"/>
                                </a:rPr>
                                <m:t>=1</m:t>
                              </m:r>
                            </m:sub>
                            <m:sup>
                              <m:r>
                                <a:rPr lang="ru-RU" sz="2400" i="1">
                                  <a:solidFill>
                                    <a:srgbClr val="000000"/>
                                  </a:solidFill>
                                  <a:latin typeface="Cambria Math" panose="02040503050406030204" pitchFamily="18" charset="0"/>
                                </a:rPr>
                                <m:t>𝑛</m:t>
                              </m:r>
                            </m:sup>
                            <m:e>
                              <m:f>
                                <m:fPr>
                                  <m:ctrlPr>
                                    <a:rPr lang="ru-RU" sz="2400" i="1">
                                      <a:solidFill>
                                        <a:srgbClr val="000000"/>
                                      </a:solidFill>
                                      <a:latin typeface="Cambria Math" panose="02040503050406030204" pitchFamily="18" charset="0"/>
                                    </a:rPr>
                                  </m:ctrlPr>
                                </m:fPr>
                                <m:num>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e>
                                  </m:d>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𝑖</m:t>
                                      </m:r>
                                    </m:sub>
                                  </m:sSub>
                                </m:num>
                                <m:den>
                                  <m:nary>
                                    <m:naryPr>
                                      <m:chr m:val="∑"/>
                                      <m:ctrlPr>
                                        <a:rPr lang="ru-RU" sz="2400" i="1">
                                          <a:solidFill>
                                            <a:srgbClr val="000000"/>
                                          </a:solidFill>
                                          <a:latin typeface="Cambria Math" panose="02040503050406030204" pitchFamily="18" charset="0"/>
                                        </a:rPr>
                                      </m:ctrlPr>
                                    </m:naryPr>
                                    <m:sub>
                                      <m:r>
                                        <a:rPr lang="ru-RU" sz="2400" i="1">
                                          <a:solidFill>
                                            <a:srgbClr val="000000"/>
                                          </a:solidFill>
                                          <a:latin typeface="Cambria Math" panose="02040503050406030204" pitchFamily="18" charset="0"/>
                                        </a:rPr>
                                        <m:t>𝑗</m:t>
                                      </m:r>
                                      <m:r>
                                        <a:rPr lang="ru-RU" sz="2400" i="1">
                                          <a:solidFill>
                                            <a:srgbClr val="000000"/>
                                          </a:solidFill>
                                          <a:latin typeface="Cambria Math" panose="02040503050406030204" pitchFamily="18" charset="0"/>
                                        </a:rPr>
                                        <m:t>=1</m:t>
                                      </m:r>
                                    </m:sub>
                                    <m:sup>
                                      <m:r>
                                        <a:rPr lang="ru-RU" sz="2400" i="1">
                                          <a:solidFill>
                                            <a:srgbClr val="000000"/>
                                          </a:solidFill>
                                          <a:latin typeface="Cambria Math" panose="02040503050406030204" pitchFamily="18" charset="0"/>
                                        </a:rPr>
                                        <m:t>𝑛</m:t>
                                      </m:r>
                                    </m:sup>
                                    <m:e>
                                      <m:sSup>
                                        <m:sSupPr>
                                          <m:ctrlPr>
                                            <a:rPr lang="ru-RU" sz="2400" i="1">
                                              <a:solidFill>
                                                <a:srgbClr val="000000"/>
                                              </a:solidFill>
                                              <a:latin typeface="Cambria Math" panose="02040503050406030204" pitchFamily="18" charset="0"/>
                                            </a:rPr>
                                          </m:ctrlPr>
                                        </m:sSupPr>
                                        <m:e>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𝑗</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e>
                                          </m:d>
                                        </m:e>
                                        <m:sup>
                                          <m:r>
                                            <a:rPr lang="ru-RU" sz="2400" i="1">
                                              <a:solidFill>
                                                <a:srgbClr val="000000"/>
                                              </a:solidFill>
                                              <a:latin typeface="Cambria Math" panose="02040503050406030204" pitchFamily="18" charset="0"/>
                                            </a:rPr>
                                            <m:t>2</m:t>
                                          </m:r>
                                        </m:sup>
                                      </m:sSup>
                                    </m:e>
                                  </m:nary>
                                </m:den>
                              </m:f>
                            </m:e>
                          </m:nary>
                          <m:r>
                            <a:rPr lang="ru-RU" sz="2400" i="1">
                              <a:solidFill>
                                <a:srgbClr val="000000"/>
                              </a:solidFill>
                              <a:latin typeface="Cambria Math" panose="02040503050406030204" pitchFamily="18" charset="0"/>
                            </a:rPr>
                            <m:t>=</m:t>
                          </m:r>
                          <m:f>
                            <m:fPr>
                              <m:ctrlPr>
                                <a:rPr lang="ru-RU" sz="2400" i="1">
                                  <a:solidFill>
                                    <a:srgbClr val="000000"/>
                                  </a:solidFill>
                                  <a:latin typeface="Cambria Math" panose="02040503050406030204" pitchFamily="18" charset="0"/>
                                </a:rPr>
                              </m:ctrlPr>
                            </m:fPr>
                            <m:num>
                              <m:r>
                                <a:rPr lang="ru-RU" sz="2400" i="1">
                                  <a:solidFill>
                                    <a:srgbClr val="000000"/>
                                  </a:solidFill>
                                  <a:latin typeface="Cambria Math" panose="02040503050406030204" pitchFamily="18" charset="0"/>
                                </a:rPr>
                                <m:t>1</m:t>
                              </m:r>
                            </m:num>
                            <m:den>
                              <m:nary>
                                <m:naryPr>
                                  <m:chr m:val="∑"/>
                                  <m:ctrlPr>
                                    <a:rPr lang="ru-RU" sz="2400" i="1">
                                      <a:solidFill>
                                        <a:srgbClr val="000000"/>
                                      </a:solidFill>
                                      <a:latin typeface="Cambria Math" panose="02040503050406030204" pitchFamily="18" charset="0"/>
                                    </a:rPr>
                                  </m:ctrlPr>
                                </m:naryPr>
                                <m:sub>
                                  <m:r>
                                    <a:rPr lang="ru-RU" sz="2400" i="1">
                                      <a:solidFill>
                                        <a:srgbClr val="000000"/>
                                      </a:solidFill>
                                      <a:latin typeface="Cambria Math" panose="02040503050406030204" pitchFamily="18" charset="0"/>
                                    </a:rPr>
                                    <m:t>𝑗</m:t>
                                  </m:r>
                                  <m:r>
                                    <a:rPr lang="ru-RU" sz="2400" i="1">
                                      <a:solidFill>
                                        <a:srgbClr val="000000"/>
                                      </a:solidFill>
                                      <a:latin typeface="Cambria Math" panose="02040503050406030204" pitchFamily="18" charset="0"/>
                                    </a:rPr>
                                    <m:t>=1</m:t>
                                  </m:r>
                                </m:sub>
                                <m:sup>
                                  <m:r>
                                    <a:rPr lang="ru-RU" sz="2400" i="1">
                                      <a:solidFill>
                                        <a:srgbClr val="000000"/>
                                      </a:solidFill>
                                      <a:latin typeface="Cambria Math" panose="02040503050406030204" pitchFamily="18" charset="0"/>
                                    </a:rPr>
                                    <m:t>𝑛</m:t>
                                  </m:r>
                                </m:sup>
                                <m:e>
                                  <m:sSup>
                                    <m:sSupPr>
                                      <m:ctrlPr>
                                        <a:rPr lang="ru-RU" sz="2400" i="1">
                                          <a:solidFill>
                                            <a:srgbClr val="000000"/>
                                          </a:solidFill>
                                          <a:latin typeface="Cambria Math" panose="02040503050406030204" pitchFamily="18" charset="0"/>
                                        </a:rPr>
                                      </m:ctrlPr>
                                    </m:sSupPr>
                                    <m:e>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𝑗</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e>
                                      </m:d>
                                    </m:e>
                                    <m:sup>
                                      <m:r>
                                        <a:rPr lang="ru-RU" sz="2400" i="1">
                                          <a:solidFill>
                                            <a:srgbClr val="000000"/>
                                          </a:solidFill>
                                          <a:latin typeface="Cambria Math" panose="02040503050406030204" pitchFamily="18" charset="0"/>
                                        </a:rPr>
                                        <m:t>2</m:t>
                                      </m:r>
                                    </m:sup>
                                  </m:sSup>
                                </m:e>
                              </m:nary>
                            </m:den>
                          </m:f>
                          <m:nary>
                            <m:naryPr>
                              <m:chr m:val="∑"/>
                              <m:ctrlPr>
                                <a:rPr lang="ru-RU" sz="2400" i="1">
                                  <a:solidFill>
                                    <a:srgbClr val="000000"/>
                                  </a:solidFill>
                                  <a:latin typeface="Cambria Math" panose="02040503050406030204" pitchFamily="18" charset="0"/>
                                </a:rPr>
                              </m:ctrlPr>
                            </m:naryPr>
                            <m:sub>
                              <m:r>
                                <a:rPr lang="ru-RU" sz="2400" i="1">
                                  <a:solidFill>
                                    <a:srgbClr val="000000"/>
                                  </a:solidFill>
                                  <a:latin typeface="Cambria Math" panose="02040503050406030204" pitchFamily="18" charset="0"/>
                                </a:rPr>
                                <m:t>𝑖</m:t>
                              </m:r>
                              <m:r>
                                <a:rPr lang="ru-RU" sz="2400" i="1">
                                  <a:solidFill>
                                    <a:srgbClr val="000000"/>
                                  </a:solidFill>
                                  <a:latin typeface="Cambria Math" panose="02040503050406030204" pitchFamily="18" charset="0"/>
                                </a:rPr>
                                <m:t>=1</m:t>
                              </m:r>
                            </m:sub>
                            <m:sup>
                              <m:r>
                                <a:rPr lang="ru-RU" sz="2400" i="1">
                                  <a:solidFill>
                                    <a:srgbClr val="000000"/>
                                  </a:solidFill>
                                  <a:latin typeface="Cambria Math" panose="02040503050406030204" pitchFamily="18" charset="0"/>
                                </a:rPr>
                                <m:t>𝑛</m:t>
                              </m:r>
                            </m:sup>
                            <m:e>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e>
                              </m:d>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𝑖</m:t>
                                  </m:r>
                                </m:sub>
                              </m:sSub>
                            </m:e>
                          </m:nary>
                          <m:r>
                            <a:rPr lang="ru-RU" sz="2400" i="1">
                              <a:solidFill>
                                <a:srgbClr val="000000"/>
                              </a:solidFill>
                              <a:latin typeface="Cambria Math" panose="02040503050406030204" pitchFamily="18" charset="0"/>
                            </a:rPr>
                            <m:t>=</m:t>
                          </m:r>
                          <m:f>
                            <m:fPr>
                              <m:ctrlPr>
                                <a:rPr lang="ru-RU" sz="2400" i="1">
                                  <a:solidFill>
                                    <a:srgbClr val="000000"/>
                                  </a:solidFill>
                                  <a:latin typeface="Cambria Math" panose="02040503050406030204" pitchFamily="18" charset="0"/>
                                </a:rPr>
                              </m:ctrlPr>
                            </m:fPr>
                            <m:num>
                              <m:nary>
                                <m:naryPr>
                                  <m:chr m:val="∑"/>
                                  <m:ctrlPr>
                                    <a:rPr lang="ru-RU" sz="2400" i="1">
                                      <a:solidFill>
                                        <a:srgbClr val="000000"/>
                                      </a:solidFill>
                                      <a:latin typeface="Cambria Math" panose="02040503050406030204" pitchFamily="18" charset="0"/>
                                    </a:rPr>
                                  </m:ctrlPr>
                                </m:naryPr>
                                <m:sub>
                                  <m:r>
                                    <a:rPr lang="ru-RU" sz="2400" i="1">
                                      <a:solidFill>
                                        <a:srgbClr val="000000"/>
                                      </a:solidFill>
                                      <a:latin typeface="Cambria Math" panose="02040503050406030204" pitchFamily="18" charset="0"/>
                                    </a:rPr>
                                    <m:t>𝑖</m:t>
                                  </m:r>
                                  <m:r>
                                    <a:rPr lang="ru-RU" sz="2400" i="1">
                                      <a:solidFill>
                                        <a:srgbClr val="000000"/>
                                      </a:solidFill>
                                      <a:latin typeface="Cambria Math" panose="02040503050406030204" pitchFamily="18" charset="0"/>
                                    </a:rPr>
                                    <m:t>=1</m:t>
                                  </m:r>
                                </m:sub>
                                <m:sup>
                                  <m:r>
                                    <a:rPr lang="ru-RU" sz="2400" i="1">
                                      <a:solidFill>
                                        <a:srgbClr val="000000"/>
                                      </a:solidFill>
                                      <a:latin typeface="Cambria Math" panose="02040503050406030204" pitchFamily="18" charset="0"/>
                                    </a:rPr>
                                    <m:t>𝑛</m:t>
                                  </m:r>
                                </m:sup>
                                <m:e>
                                  <m:sSup>
                                    <m:sSupPr>
                                      <m:ctrlPr>
                                        <a:rPr lang="ru-RU" sz="2400" i="1">
                                          <a:solidFill>
                                            <a:srgbClr val="000000"/>
                                          </a:solidFill>
                                          <a:latin typeface="Cambria Math" panose="02040503050406030204" pitchFamily="18" charset="0"/>
                                        </a:rPr>
                                      </m:ctrlPr>
                                    </m:sSupPr>
                                    <m:e>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e>
                                      </m:d>
                                    </m:e>
                                    <m:sup>
                                      <m:r>
                                        <a:rPr lang="ru-RU" sz="2400" i="1">
                                          <a:solidFill>
                                            <a:srgbClr val="000000"/>
                                          </a:solidFill>
                                          <a:latin typeface="Cambria Math" panose="02040503050406030204" pitchFamily="18" charset="0"/>
                                        </a:rPr>
                                        <m:t>2</m:t>
                                      </m:r>
                                    </m:sup>
                                  </m:sSup>
                                </m:e>
                              </m:nary>
                            </m:num>
                            <m:den>
                              <m:nary>
                                <m:naryPr>
                                  <m:chr m:val="∑"/>
                                  <m:ctrlPr>
                                    <a:rPr lang="ru-RU" sz="2400" i="1">
                                      <a:solidFill>
                                        <a:srgbClr val="000000"/>
                                      </a:solidFill>
                                      <a:latin typeface="Cambria Math" panose="02040503050406030204" pitchFamily="18" charset="0"/>
                                    </a:rPr>
                                  </m:ctrlPr>
                                </m:naryPr>
                                <m:sub>
                                  <m:r>
                                    <a:rPr lang="ru-RU" sz="2400" i="1">
                                      <a:solidFill>
                                        <a:srgbClr val="000000"/>
                                      </a:solidFill>
                                      <a:latin typeface="Cambria Math" panose="02040503050406030204" pitchFamily="18" charset="0"/>
                                    </a:rPr>
                                    <m:t>𝑗</m:t>
                                  </m:r>
                                  <m:r>
                                    <a:rPr lang="ru-RU" sz="2400" i="1">
                                      <a:solidFill>
                                        <a:srgbClr val="000000"/>
                                      </a:solidFill>
                                      <a:latin typeface="Cambria Math" panose="02040503050406030204" pitchFamily="18" charset="0"/>
                                    </a:rPr>
                                    <m:t>=1</m:t>
                                  </m:r>
                                </m:sub>
                                <m:sup>
                                  <m:r>
                                    <a:rPr lang="ru-RU" sz="2400" i="1">
                                      <a:solidFill>
                                        <a:srgbClr val="000000"/>
                                      </a:solidFill>
                                      <a:latin typeface="Cambria Math" panose="02040503050406030204" pitchFamily="18" charset="0"/>
                                    </a:rPr>
                                    <m:t>𝑛</m:t>
                                  </m:r>
                                </m:sup>
                                <m:e>
                                  <m:sSup>
                                    <m:sSupPr>
                                      <m:ctrlPr>
                                        <a:rPr lang="ru-RU" sz="2400" i="1">
                                          <a:solidFill>
                                            <a:srgbClr val="000000"/>
                                          </a:solidFill>
                                          <a:latin typeface="Cambria Math" panose="02040503050406030204" pitchFamily="18" charset="0"/>
                                        </a:rPr>
                                      </m:ctrlPr>
                                    </m:sSupPr>
                                    <m:e>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𝑗</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e>
                                      </m:d>
                                    </m:e>
                                    <m:sup>
                                      <m:r>
                                        <a:rPr lang="ru-RU" sz="2400" i="1">
                                          <a:solidFill>
                                            <a:srgbClr val="000000"/>
                                          </a:solidFill>
                                          <a:latin typeface="Cambria Math" panose="02040503050406030204" pitchFamily="18" charset="0"/>
                                        </a:rPr>
                                        <m:t>2</m:t>
                                      </m:r>
                                    </m:sup>
                                  </m:sSup>
                                </m:e>
                              </m:nary>
                            </m:den>
                          </m:f>
                          <m:r>
                            <a:rPr lang="ru-RU" sz="2400" i="1">
                              <a:solidFill>
                                <a:srgbClr val="000000"/>
                              </a:solidFill>
                              <a:latin typeface="Cambria Math" panose="02040503050406030204" pitchFamily="18" charset="0"/>
                            </a:rPr>
                            <m:t>=1</m:t>
                          </m:r>
                        </m:e>
                      </m:nary>
                      <m:r>
                        <a:rPr lang="ru-RU" sz="2400" i="1">
                          <a:solidFill>
                            <a:srgbClr val="000000"/>
                          </a:solidFill>
                          <a:latin typeface="Cambria Math" panose="02040503050406030204" pitchFamily="18" charset="0"/>
                        </a:rPr>
                        <m:t>.</m:t>
                      </m:r>
                    </m:oMath>
                  </m:oMathPara>
                </a14:m>
                <a:endParaRPr lang="ru-RU" sz="2400" dirty="0"/>
              </a:p>
            </p:txBody>
          </p:sp>
        </mc:Choice>
        <mc:Fallback xmlns="">
          <p:sp>
            <p:nvSpPr>
              <p:cNvPr id="8207" name="Object 17">
                <a:extLst>
                  <a:ext uri="{FF2B5EF4-FFF2-40B4-BE49-F238E27FC236}">
                    <a16:creationId xmlns:a16="http://schemas.microsoft.com/office/drawing/2014/main" id="{B7D84CDF-56B0-4ED8-9179-6B5916E8572A}"/>
                  </a:ext>
                </a:extLst>
              </p:cNvPr>
              <p:cNvSpPr txBox="1">
                <a:spLocks noRot="1" noChangeAspect="1" noMove="1" noResize="1" noEditPoints="1" noAdjustHandles="1" noChangeArrowheads="1" noChangeShapeType="1" noTextEdit="1"/>
              </p:cNvSpPr>
              <p:nvPr/>
            </p:nvSpPr>
            <p:spPr bwMode="auto">
              <a:xfrm>
                <a:off x="335360" y="2565672"/>
                <a:ext cx="11665296" cy="1144352"/>
              </a:xfrm>
              <a:prstGeom prst="rect">
                <a:avLst/>
              </a:prstGeom>
              <a:blipFill>
                <a:blip r:embed="rId8"/>
                <a:stretch>
                  <a:fillRect/>
                </a:stretch>
              </a:blipFill>
              <a:ln>
                <a:noFill/>
              </a:ln>
            </p:spPr>
            <p:txBody>
              <a:bodyPr/>
              <a:lstStyle/>
              <a:p>
                <a:r>
                  <a:rPr lang="ru-RU">
                    <a:noFill/>
                  </a:rPr>
                  <a:t> </a:t>
                </a:r>
              </a:p>
            </p:txBody>
          </p:sp>
        </mc:Fallback>
      </mc:AlternateContent>
      <p:sp>
        <p:nvSpPr>
          <p:cNvPr id="8208" name="Rectangle 20">
            <a:extLst>
              <a:ext uri="{FF2B5EF4-FFF2-40B4-BE49-F238E27FC236}">
                <a16:creationId xmlns:a16="http://schemas.microsoft.com/office/drawing/2014/main" id="{6B6ABD96-F8A5-49B5-A48A-12722C3706A8}"/>
              </a:ext>
            </a:extLst>
          </p:cNvPr>
          <p:cNvSpPr>
            <a:spLocks noChangeArrowheads="1"/>
          </p:cNvSpPr>
          <p:nvPr/>
        </p:nvSpPr>
        <p:spPr bwMode="auto">
          <a:xfrm>
            <a:off x="1703389" y="31728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mc:AlternateContent xmlns:mc="http://schemas.openxmlformats.org/markup-compatibility/2006" xmlns:a14="http://schemas.microsoft.com/office/drawing/2010/main">
        <mc:Choice Requires="a14">
          <p:sp>
            <p:nvSpPr>
              <p:cNvPr id="8209" name="Object 19">
                <a:extLst>
                  <a:ext uri="{FF2B5EF4-FFF2-40B4-BE49-F238E27FC236}">
                    <a16:creationId xmlns:a16="http://schemas.microsoft.com/office/drawing/2014/main" id="{15A44BBB-A9D0-4B3F-8C9C-F857D1C131BF}"/>
                  </a:ext>
                </a:extLst>
              </p:cNvPr>
              <p:cNvSpPr txBox="1"/>
              <p:nvPr/>
            </p:nvSpPr>
            <p:spPr bwMode="auto">
              <a:xfrm>
                <a:off x="2156618" y="4754824"/>
                <a:ext cx="7618412" cy="935831"/>
              </a:xfrm>
              <a:prstGeom prst="rect">
                <a:avLst/>
              </a:prstGeom>
              <a:noFill/>
              <a:ln>
                <a:noFill/>
              </a:ln>
            </p:spPr>
            <p:txBody>
              <a:bodyPr>
                <a:no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ru-RU" sz="2400" i="1">
                              <a:solidFill>
                                <a:srgbClr val="000000"/>
                              </a:solidFill>
                              <a:latin typeface="Cambria Math" panose="02040503050406030204" pitchFamily="18" charset="0"/>
                            </a:rPr>
                          </m:ctrlPr>
                        </m:naryPr>
                        <m:sub/>
                        <m:sup/>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e>
                          </m:d>
                        </m:e>
                      </m:nary>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nary>
                        <m:naryPr>
                          <m:chr m:val="∑"/>
                          <m:subHide m:val="on"/>
                          <m:supHide m:val="on"/>
                          <m:ctrlPr>
                            <a:rPr lang="ru-RU" sz="2400" i="1">
                              <a:solidFill>
                                <a:srgbClr val="000000"/>
                              </a:solidFill>
                              <a:latin typeface="Cambria Math" panose="02040503050406030204" pitchFamily="18" charset="0"/>
                            </a:rPr>
                          </m:ctrlPr>
                        </m:naryPr>
                        <m:sub/>
                        <m:sup/>
                        <m:e>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e>
                          </m:d>
                        </m:e>
                      </m:nary>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d>
                        <m:dPr>
                          <m:ctrlPr>
                            <a:rPr lang="ru-RU" sz="2400" i="1">
                              <a:solidFill>
                                <a:srgbClr val="000000"/>
                              </a:solidFill>
                              <a:latin typeface="Cambria Math" panose="02040503050406030204" pitchFamily="18" charset="0"/>
                            </a:rPr>
                          </m:ctrlPr>
                        </m:dPr>
                        <m:e>
                          <m:r>
                            <a:rPr lang="ru-RU" sz="2400" i="1">
                              <a:solidFill>
                                <a:srgbClr val="000000"/>
                              </a:solidFill>
                              <a:latin typeface="Cambria Math" panose="02040503050406030204" pitchFamily="18" charset="0"/>
                            </a:rPr>
                            <m:t>𝑛</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r>
                            <a:rPr lang="ru-RU" sz="2400" i="1">
                              <a:solidFill>
                                <a:srgbClr val="000000"/>
                              </a:solidFill>
                              <a:latin typeface="Cambria Math" panose="02040503050406030204" pitchFamily="18" charset="0"/>
                            </a:rPr>
                            <m:t>−</m:t>
                          </m:r>
                          <m:r>
                            <a:rPr lang="ru-RU" sz="2400" i="1">
                              <a:solidFill>
                                <a:srgbClr val="000000"/>
                              </a:solidFill>
                              <a:latin typeface="Cambria Math" panose="02040503050406030204" pitchFamily="18" charset="0"/>
                            </a:rPr>
                            <m:t>𝑛</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e>
                      </m:d>
                      <m:r>
                        <a:rPr lang="ru-RU" sz="2400" i="1">
                          <a:solidFill>
                            <a:srgbClr val="000000"/>
                          </a:solidFill>
                          <a:latin typeface="Cambria Math" panose="02040503050406030204" pitchFamily="18" charset="0"/>
                        </a:rPr>
                        <m:t>=0</m:t>
                      </m:r>
                    </m:oMath>
                  </m:oMathPara>
                </a14:m>
                <a:endParaRPr lang="ru-RU" sz="2400" dirty="0"/>
              </a:p>
            </p:txBody>
          </p:sp>
        </mc:Choice>
        <mc:Fallback xmlns="">
          <p:sp>
            <p:nvSpPr>
              <p:cNvPr id="8209" name="Object 19">
                <a:extLst>
                  <a:ext uri="{FF2B5EF4-FFF2-40B4-BE49-F238E27FC236}">
                    <a16:creationId xmlns:a16="http://schemas.microsoft.com/office/drawing/2014/main" id="{15A44BBB-A9D0-4B3F-8C9C-F857D1C131BF}"/>
                  </a:ext>
                </a:extLst>
              </p:cNvPr>
              <p:cNvSpPr txBox="1">
                <a:spLocks noRot="1" noChangeAspect="1" noMove="1" noResize="1" noEditPoints="1" noAdjustHandles="1" noChangeArrowheads="1" noChangeShapeType="1" noTextEdit="1"/>
              </p:cNvSpPr>
              <p:nvPr/>
            </p:nvSpPr>
            <p:spPr bwMode="auto">
              <a:xfrm>
                <a:off x="2156618" y="4754824"/>
                <a:ext cx="7618412" cy="935831"/>
              </a:xfrm>
              <a:prstGeom prst="rect">
                <a:avLst/>
              </a:prstGeom>
              <a:blipFill>
                <a:blip r:embed="rId9"/>
                <a:stretch>
                  <a:fillRect/>
                </a:stretch>
              </a:blipFill>
              <a:ln>
                <a:noFill/>
              </a:ln>
            </p:spPr>
            <p:txBody>
              <a:bodyPr/>
              <a:lstStyle/>
              <a:p>
                <a:r>
                  <a:rPr lang="ru-RU">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5">
            <a:extLst>
              <a:ext uri="{FF2B5EF4-FFF2-40B4-BE49-F238E27FC236}">
                <a16:creationId xmlns:a16="http://schemas.microsoft.com/office/drawing/2014/main" id="{E15E9058-8897-48E7-90B5-7D3966B9C81A}"/>
              </a:ext>
            </a:extLst>
          </p:cNvPr>
          <p:cNvSpPr>
            <a:spLocks noChangeArrowheads="1"/>
          </p:cNvSpPr>
          <p:nvPr/>
        </p:nvSpPr>
        <p:spPr bwMode="auto">
          <a:xfrm>
            <a:off x="1524000" y="360364"/>
            <a:ext cx="9144000" cy="458787"/>
          </a:xfrm>
          <a:prstGeom prst="rect">
            <a:avLst/>
          </a:prstGeom>
          <a:solidFill>
            <a:srgbClr val="CDCDCD"/>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GB" altLang="ru-RU" sz="1400"/>
          </a:p>
        </p:txBody>
      </p:sp>
      <p:sp>
        <p:nvSpPr>
          <p:cNvPr id="9219" name="Text Box 4">
            <a:extLst>
              <a:ext uri="{FF2B5EF4-FFF2-40B4-BE49-F238E27FC236}">
                <a16:creationId xmlns:a16="http://schemas.microsoft.com/office/drawing/2014/main" id="{80562149-42D9-49E2-9668-28E32A349819}"/>
              </a:ext>
            </a:extLst>
          </p:cNvPr>
          <p:cNvSpPr txBox="1">
            <a:spLocks noChangeArrowheads="1"/>
          </p:cNvSpPr>
          <p:nvPr/>
        </p:nvSpPr>
        <p:spPr bwMode="auto">
          <a:xfrm>
            <a:off x="1919288" y="4724400"/>
            <a:ext cx="8532812"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ru-RU" sz="1800" b="1" dirty="0"/>
              <a:t>For the variance of      :</a:t>
            </a:r>
          </a:p>
          <a:p>
            <a:pPr>
              <a:spcBef>
                <a:spcPct val="50000"/>
              </a:spcBef>
              <a:buFontTx/>
              <a:buNone/>
            </a:pPr>
            <a:r>
              <a:rPr lang="en-US" altLang="ru-RU" sz="1500" b="1" dirty="0"/>
              <a:t>- </a:t>
            </a:r>
            <a:r>
              <a:rPr lang="en-US" altLang="ru-RU" sz="1800" b="1" dirty="0"/>
              <a:t>The larger is the population variance of </a:t>
            </a:r>
            <a:r>
              <a:rPr lang="en-US" altLang="ru-RU" sz="1800" b="1" i="1" dirty="0"/>
              <a:t>u</a:t>
            </a:r>
            <a:r>
              <a:rPr lang="en-US" altLang="ru-RU" sz="1800" b="1" dirty="0"/>
              <a:t>,</a:t>
            </a:r>
            <a:r>
              <a:rPr lang="en-US" altLang="ru-RU" sz="1500" b="1" dirty="0"/>
              <a:t> </a:t>
            </a:r>
            <a:r>
              <a:rPr lang="en-US" altLang="ru-RU" sz="1800" b="1" dirty="0"/>
              <a:t>the larger is the variance of      .</a:t>
            </a:r>
            <a:r>
              <a:rPr lang="en-US" altLang="ru-RU" sz="1800" dirty="0"/>
              <a:t> </a:t>
            </a:r>
            <a:endParaRPr lang="en-US" altLang="ru-RU" sz="1500" b="1" dirty="0"/>
          </a:p>
          <a:p>
            <a:pPr>
              <a:spcBef>
                <a:spcPct val="50000"/>
              </a:spcBef>
              <a:buFontTx/>
              <a:buChar char="-"/>
            </a:pPr>
            <a:r>
              <a:rPr lang="en-US" altLang="ru-RU" sz="1800" b="1" dirty="0"/>
              <a:t>the larger is the sum of the squared deviations of </a:t>
            </a:r>
            <a:r>
              <a:rPr lang="en-US" altLang="ru-RU" sz="1800" b="1" i="1" dirty="0"/>
              <a:t>X</a:t>
            </a:r>
            <a:r>
              <a:rPr lang="en-US" altLang="ru-RU" sz="1800" b="1" dirty="0"/>
              <a:t>, the smaller is the    variance of     .</a:t>
            </a:r>
          </a:p>
          <a:p>
            <a:pPr>
              <a:spcBef>
                <a:spcPct val="50000"/>
              </a:spcBef>
              <a:buFontTx/>
              <a:buNone/>
            </a:pPr>
            <a:r>
              <a:rPr lang="en-US" altLang="ru-RU" sz="1800" b="1" dirty="0"/>
              <a:t>The variance of      is also growing with the (mean X)</a:t>
            </a:r>
            <a:r>
              <a:rPr lang="en-US" altLang="ru-RU" sz="1800" b="1" i="1" baseline="30000" dirty="0"/>
              <a:t>2</a:t>
            </a:r>
            <a:r>
              <a:rPr lang="en-US" altLang="ru-RU" sz="1800" b="1" dirty="0"/>
              <a:t> growth. </a:t>
            </a:r>
            <a:endParaRPr lang="en-GB" altLang="ru-RU" sz="1800" b="1" dirty="0"/>
          </a:p>
        </p:txBody>
      </p:sp>
      <p:sp>
        <p:nvSpPr>
          <p:cNvPr id="11" name="Rectangle 4">
            <a:extLst>
              <a:ext uri="{FF2B5EF4-FFF2-40B4-BE49-F238E27FC236}">
                <a16:creationId xmlns:a16="http://schemas.microsoft.com/office/drawing/2014/main" id="{76B09A9F-B599-49CB-8498-F573A27FD7C7}"/>
              </a:ext>
            </a:extLst>
          </p:cNvPr>
          <p:cNvSpPr>
            <a:spLocks noChangeArrowheads="1"/>
          </p:cNvSpPr>
          <p:nvPr/>
        </p:nvSpPr>
        <p:spPr bwMode="auto">
          <a:xfrm>
            <a:off x="1524000" y="-1"/>
            <a:ext cx="9144000" cy="432000"/>
          </a:xfrm>
          <a:prstGeom prst="rect">
            <a:avLst/>
          </a:prstGeom>
          <a:solidFill>
            <a:srgbClr val="EAEAEA"/>
          </a:solidFill>
          <a:ln>
            <a:noFill/>
          </a:ln>
          <a:effectLst>
            <a:innerShdw blurRad="114300">
              <a:prstClr val="black"/>
            </a:innerShdw>
          </a:effectLst>
        </p:spPr>
        <p:txBody>
          <a:bodyPr/>
          <a:lstStyle/>
          <a:p>
            <a:pPr eaLnBrk="0" hangingPunct="0">
              <a:defRPr/>
            </a:pPr>
            <a:endParaRPr lang="en-GB" sz="1400">
              <a:latin typeface="Arial" charset="0"/>
            </a:endParaRPr>
          </a:p>
        </p:txBody>
      </p:sp>
      <p:sp>
        <p:nvSpPr>
          <p:cNvPr id="9223" name="Text Box 19">
            <a:extLst>
              <a:ext uri="{FF2B5EF4-FFF2-40B4-BE49-F238E27FC236}">
                <a16:creationId xmlns:a16="http://schemas.microsoft.com/office/drawing/2014/main" id="{7F72403A-4936-4797-95CA-ACA2FBFF48BF}"/>
              </a:ext>
            </a:extLst>
          </p:cNvPr>
          <p:cNvSpPr txBox="1">
            <a:spLocks noChangeArrowheads="1"/>
          </p:cNvSpPr>
          <p:nvPr/>
        </p:nvSpPr>
        <p:spPr bwMode="auto">
          <a:xfrm>
            <a:off x="1825625" y="25400"/>
            <a:ext cx="8528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GB" altLang="ru-RU" sz="1800" b="1"/>
              <a:t>PRECISION OF THE REGRESSION COEFFICIENTS</a:t>
            </a:r>
            <a:endParaRPr lang="en-GB" altLang="ru-RU" sz="1600">
              <a:latin typeface="Times New Roman" panose="02020603050405020304" pitchFamily="18" charset="0"/>
            </a:endParaRPr>
          </a:p>
        </p:txBody>
      </p:sp>
      <p:sp>
        <p:nvSpPr>
          <p:cNvPr id="14" name="Rectangle 16">
            <a:extLst>
              <a:ext uri="{FF2B5EF4-FFF2-40B4-BE49-F238E27FC236}">
                <a16:creationId xmlns:a16="http://schemas.microsoft.com/office/drawing/2014/main" id="{315144E9-0F77-4292-AA0D-15A3DC6591BD}"/>
              </a:ext>
            </a:extLst>
          </p:cNvPr>
          <p:cNvSpPr>
            <a:spLocks noChangeArrowheads="1"/>
          </p:cNvSpPr>
          <p:nvPr/>
        </p:nvSpPr>
        <p:spPr bwMode="auto">
          <a:xfrm>
            <a:off x="1524000" y="503625"/>
            <a:ext cx="9144000" cy="515550"/>
          </a:xfrm>
          <a:prstGeom prst="rect">
            <a:avLst/>
          </a:prstGeom>
          <a:solidFill>
            <a:srgbClr val="F5F5F5"/>
          </a:solidFill>
          <a:ln>
            <a:noFill/>
          </a:ln>
          <a:effectLst>
            <a:innerShdw blurRad="76200">
              <a:prstClr val="black"/>
            </a:innerShdw>
          </a:effectLst>
        </p:spPr>
        <p:txBody>
          <a:bodyPr wrap="none" anchor="ctr"/>
          <a:lstStyle/>
          <a:p>
            <a:pPr eaLnBrk="0" hangingPunct="0">
              <a:defRPr/>
            </a:pPr>
            <a:endParaRPr lang="en-GB" sz="1400">
              <a:latin typeface="Arial" charset="0"/>
            </a:endParaRPr>
          </a:p>
        </p:txBody>
      </p:sp>
      <p:sp>
        <p:nvSpPr>
          <p:cNvPr id="9227" name="Text Box 2">
            <a:extLst>
              <a:ext uri="{FF2B5EF4-FFF2-40B4-BE49-F238E27FC236}">
                <a16:creationId xmlns:a16="http://schemas.microsoft.com/office/drawing/2014/main" id="{3B31660A-9280-471D-B78E-B848850BF014}"/>
              </a:ext>
            </a:extLst>
          </p:cNvPr>
          <p:cNvSpPr txBox="1">
            <a:spLocks noChangeArrowheads="1"/>
          </p:cNvSpPr>
          <p:nvPr/>
        </p:nvSpPr>
        <p:spPr bwMode="auto">
          <a:xfrm>
            <a:off x="3454400" y="484188"/>
            <a:ext cx="5670550"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tabLst>
                <a:tab pos="581025" algn="l"/>
                <a:tab pos="2667000" algn="r"/>
                <a:tab pos="2757488" algn="l"/>
              </a:tabLst>
              <a:defRPr sz="3200">
                <a:solidFill>
                  <a:schemeClr val="tx1"/>
                </a:solidFill>
                <a:latin typeface="Arial" panose="020B0604020202020204" pitchFamily="34" charset="0"/>
              </a:defRPr>
            </a:lvl1pPr>
            <a:lvl2pPr marL="742950" indent="-285750" eaLnBrk="0" hangingPunct="0">
              <a:spcBef>
                <a:spcPct val="20000"/>
              </a:spcBef>
              <a:buChar char="–"/>
              <a:tabLst>
                <a:tab pos="581025" algn="l"/>
                <a:tab pos="2667000" algn="r"/>
                <a:tab pos="2757488" algn="l"/>
              </a:tabLst>
              <a:defRPr sz="2800">
                <a:solidFill>
                  <a:schemeClr val="tx1"/>
                </a:solidFill>
                <a:latin typeface="Arial" panose="020B0604020202020204" pitchFamily="34" charset="0"/>
              </a:defRPr>
            </a:lvl2pPr>
            <a:lvl3pPr marL="1143000" indent="-228600" eaLnBrk="0" hangingPunct="0">
              <a:spcBef>
                <a:spcPct val="20000"/>
              </a:spcBef>
              <a:buChar char="•"/>
              <a:tabLst>
                <a:tab pos="581025" algn="l"/>
                <a:tab pos="2667000" algn="r"/>
                <a:tab pos="2757488" algn="l"/>
              </a:tabLst>
              <a:defRPr sz="2400">
                <a:solidFill>
                  <a:schemeClr val="tx1"/>
                </a:solidFill>
                <a:latin typeface="Arial" panose="020B0604020202020204" pitchFamily="34" charset="0"/>
              </a:defRPr>
            </a:lvl3pPr>
            <a:lvl4pPr marL="1600200" indent="-228600" eaLnBrk="0" hangingPunct="0">
              <a:spcBef>
                <a:spcPct val="20000"/>
              </a:spcBef>
              <a:buChar char="–"/>
              <a:tabLst>
                <a:tab pos="581025" algn="l"/>
                <a:tab pos="2667000" algn="r"/>
                <a:tab pos="2757488" algn="l"/>
              </a:tabLst>
              <a:defRPr sz="2000">
                <a:solidFill>
                  <a:schemeClr val="tx1"/>
                </a:solidFill>
                <a:latin typeface="Arial" panose="020B0604020202020204" pitchFamily="34" charset="0"/>
              </a:defRPr>
            </a:lvl4pPr>
            <a:lvl5pPr marL="2057400" indent="-228600" eaLnBrk="0" hangingPunct="0">
              <a:spcBef>
                <a:spcPct val="20000"/>
              </a:spcBef>
              <a:buChar char="»"/>
              <a:tabLst>
                <a:tab pos="581025" algn="l"/>
                <a:tab pos="2667000" algn="r"/>
                <a:tab pos="2757488"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581025" algn="l"/>
                <a:tab pos="2667000" algn="r"/>
                <a:tab pos="2757488"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581025" algn="l"/>
                <a:tab pos="2667000" algn="r"/>
                <a:tab pos="2757488"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581025" algn="l"/>
                <a:tab pos="2667000" algn="r"/>
                <a:tab pos="2757488"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581025" algn="l"/>
                <a:tab pos="2667000" algn="r"/>
                <a:tab pos="2757488" algn="l"/>
              </a:tabLst>
              <a:defRPr sz="2000">
                <a:solidFill>
                  <a:schemeClr val="tx1"/>
                </a:solidFill>
                <a:latin typeface="Arial" panose="020B0604020202020204" pitchFamily="34" charset="0"/>
              </a:defRPr>
            </a:lvl9pPr>
          </a:lstStyle>
          <a:p>
            <a:pPr>
              <a:spcBef>
                <a:spcPct val="0"/>
              </a:spcBef>
              <a:buFontTx/>
              <a:buNone/>
            </a:pPr>
            <a:r>
              <a:rPr lang="en-US" altLang="ru-RU" sz="1800" b="1" dirty="0"/>
              <a:t>Simple regression model:</a:t>
            </a:r>
            <a:r>
              <a:rPr lang="en-US" altLang="ru-RU" sz="2400" b="1" dirty="0">
                <a:latin typeface="Times New Roman" panose="02020603050405020304" pitchFamily="18" charset="0"/>
              </a:rPr>
              <a:t>  </a:t>
            </a:r>
            <a:r>
              <a:rPr lang="en-US" altLang="ru-RU" sz="2400" b="1" i="1" dirty="0">
                <a:latin typeface="Times New Roman" panose="02020603050405020304" pitchFamily="18" charset="0"/>
              </a:rPr>
              <a:t>Y</a:t>
            </a:r>
            <a:r>
              <a:rPr lang="en-US" altLang="ru-RU" sz="2400" b="1" dirty="0">
                <a:latin typeface="Times New Roman" panose="02020603050405020304" pitchFamily="18" charset="0"/>
              </a:rPr>
              <a:t> = </a:t>
            </a:r>
            <a:r>
              <a:rPr lang="en-US" altLang="ru-RU" sz="2400" b="1" i="1" dirty="0">
                <a:latin typeface="Symbol" panose="05050102010706020507" pitchFamily="18" charset="2"/>
              </a:rPr>
              <a:t>b</a:t>
            </a:r>
            <a:r>
              <a:rPr lang="en-US" altLang="ru-RU" sz="2400" b="1" baseline="-25000" dirty="0">
                <a:latin typeface="Times New Roman" panose="02020603050405020304" pitchFamily="18" charset="0"/>
              </a:rPr>
              <a:t>1</a:t>
            </a:r>
            <a:r>
              <a:rPr lang="en-US" altLang="ru-RU" sz="2400" b="1" dirty="0">
                <a:latin typeface="Times New Roman" panose="02020603050405020304" pitchFamily="18" charset="0"/>
              </a:rPr>
              <a:t> + </a:t>
            </a:r>
            <a:r>
              <a:rPr lang="en-US" altLang="ru-RU" sz="2400" b="1" i="1" dirty="0">
                <a:latin typeface="Symbol" panose="05050102010706020507" pitchFamily="18" charset="2"/>
              </a:rPr>
              <a:t>b</a:t>
            </a:r>
            <a:r>
              <a:rPr lang="en-US" altLang="ru-RU" sz="2400" b="1" baseline="-25000" dirty="0">
                <a:latin typeface="Times New Roman" panose="02020603050405020304" pitchFamily="18" charset="0"/>
              </a:rPr>
              <a:t>2</a:t>
            </a:r>
            <a:r>
              <a:rPr lang="en-US" altLang="ru-RU" sz="2400" b="1" i="1" dirty="0">
                <a:latin typeface="Times New Roman" panose="02020603050405020304" pitchFamily="18" charset="0"/>
              </a:rPr>
              <a:t>X</a:t>
            </a:r>
            <a:r>
              <a:rPr lang="en-US" altLang="ru-RU" sz="2400" b="1" dirty="0">
                <a:latin typeface="Times New Roman" panose="02020603050405020304" pitchFamily="18" charset="0"/>
              </a:rPr>
              <a:t> + </a:t>
            </a:r>
            <a:r>
              <a:rPr lang="en-US" altLang="ru-RU" sz="2400" b="1" i="1" dirty="0">
                <a:latin typeface="Times New Roman" panose="02020603050405020304" pitchFamily="18" charset="0"/>
              </a:rPr>
              <a:t>u</a:t>
            </a:r>
            <a:endParaRPr lang="en-US" altLang="ru-RU" sz="2400" dirty="0">
              <a:latin typeface="Times New Roman" panose="02020603050405020304" pitchFamily="18" charset="0"/>
            </a:endParaRPr>
          </a:p>
          <a:p>
            <a:pPr>
              <a:spcBef>
                <a:spcPct val="0"/>
              </a:spcBef>
              <a:buFontTx/>
              <a:buNone/>
            </a:pPr>
            <a:endParaRPr lang="en-US" altLang="ru-RU" sz="2400" b="1"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9228" name="Object 16">
                <a:extLst>
                  <a:ext uri="{FF2B5EF4-FFF2-40B4-BE49-F238E27FC236}">
                    <a16:creationId xmlns:a16="http://schemas.microsoft.com/office/drawing/2014/main" id="{1EDD2E70-E205-4BB2-9DAC-5F5572DA9B8A}"/>
                  </a:ext>
                </a:extLst>
              </p:cNvPr>
              <p:cNvSpPr txBox="1"/>
              <p:nvPr/>
            </p:nvSpPr>
            <p:spPr bwMode="auto">
              <a:xfrm>
                <a:off x="3143672" y="3038013"/>
                <a:ext cx="3917950" cy="927562"/>
              </a:xfrm>
              <a:prstGeom prst="rect">
                <a:avLst/>
              </a:prstGeom>
              <a:noFill/>
              <a:ln>
                <a:noFill/>
              </a:ln>
              <a:effectLst/>
            </p:spPr>
            <p:txBody>
              <a:bodyPr>
                <a:spAutoFit/>
              </a:bodyPr>
              <a:lstStyle/>
              <a:p>
                <a:pPr/>
                <a14:m>
                  <m:oMathPara xmlns:m="http://schemas.openxmlformats.org/officeDocument/2006/math">
                    <m:oMathParaPr>
                      <m:jc m:val="centerGroup"/>
                    </m:oMathParaPr>
                    <m:oMath xmlns:m="http://schemas.openxmlformats.org/officeDocument/2006/math">
                      <m:sSubSup>
                        <m:sSubSupPr>
                          <m:ctrlPr>
                            <a:rPr lang="ru-RU" sz="2400" i="1">
                              <a:solidFill>
                                <a:srgbClr val="000000"/>
                              </a:solidFill>
                              <a:latin typeface="Cambria Math" panose="02040503050406030204" pitchFamily="18" charset="0"/>
                            </a:rPr>
                          </m:ctrlPr>
                        </m:sSubSupPr>
                        <m:e>
                          <m:r>
                            <a:rPr lang="ru-RU" sz="2400" i="1">
                              <a:solidFill>
                                <a:srgbClr val="000000"/>
                              </a:solidFill>
                              <a:latin typeface="Cambria Math" panose="02040503050406030204" pitchFamily="18" charset="0"/>
                            </a:rPr>
                            <m:t>𝜎</m:t>
                          </m:r>
                        </m:e>
                        <m:sub>
                          <m:sSub>
                            <m:sSubPr>
                              <m:ctrlPr>
                                <a:rPr lang="ru-RU" sz="2400" i="1">
                                  <a:solidFill>
                                    <a:srgbClr val="000000"/>
                                  </a:solidFill>
                                  <a:latin typeface="Cambria Math" panose="02040503050406030204" pitchFamily="18" charset="0"/>
                                </a:rPr>
                              </m:ctrlPr>
                            </m:sSub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1">
                                  <a:solidFill>
                                    <a:srgbClr val="000000"/>
                                  </a:solidFill>
                                  <a:latin typeface="Cambria Math" panose="02040503050406030204" pitchFamily="18" charset="0"/>
                                </a:rPr>
                                <m:t>1</m:t>
                              </m:r>
                            </m:sub>
                          </m:sSub>
                        </m:sub>
                        <m:sup>
                          <m:r>
                            <a:rPr lang="ru-RU" sz="2400" i="1">
                              <a:solidFill>
                                <a:srgbClr val="000000"/>
                              </a:solidFill>
                              <a:latin typeface="Cambria Math" panose="02040503050406030204" pitchFamily="18" charset="0"/>
                            </a:rPr>
                            <m:t>2</m:t>
                          </m:r>
                        </m:sup>
                      </m:sSubSup>
                      <m:r>
                        <a:rPr lang="ru-RU" sz="2400" i="1">
                          <a:solidFill>
                            <a:srgbClr val="000000"/>
                          </a:solidFill>
                          <a:latin typeface="Cambria Math" panose="02040503050406030204" pitchFamily="18" charset="0"/>
                        </a:rPr>
                        <m:t>=</m:t>
                      </m:r>
                      <m:sSubSup>
                        <m:sSubSupPr>
                          <m:ctrlPr>
                            <a:rPr lang="ru-RU" sz="2400" i="1">
                              <a:solidFill>
                                <a:srgbClr val="000000"/>
                              </a:solidFill>
                              <a:latin typeface="Cambria Math" panose="02040503050406030204" pitchFamily="18" charset="0"/>
                            </a:rPr>
                          </m:ctrlPr>
                        </m:sSubSupPr>
                        <m:e>
                          <m:r>
                            <a:rPr lang="ru-RU" sz="2400" i="1">
                              <a:solidFill>
                                <a:srgbClr val="000000"/>
                              </a:solidFill>
                              <a:latin typeface="Cambria Math" panose="02040503050406030204" pitchFamily="18" charset="0"/>
                            </a:rPr>
                            <m:t>𝜎</m:t>
                          </m:r>
                        </m:e>
                        <m:sub>
                          <m:r>
                            <a:rPr lang="ru-RU" sz="2400" i="1">
                              <a:solidFill>
                                <a:srgbClr val="000000"/>
                              </a:solidFill>
                              <a:latin typeface="Cambria Math" panose="02040503050406030204" pitchFamily="18" charset="0"/>
                            </a:rPr>
                            <m:t>𝑢</m:t>
                          </m:r>
                        </m:sub>
                        <m:sup>
                          <m:r>
                            <a:rPr lang="ru-RU" sz="2400" i="1">
                              <a:solidFill>
                                <a:srgbClr val="000000"/>
                              </a:solidFill>
                              <a:latin typeface="Cambria Math" panose="02040503050406030204" pitchFamily="18" charset="0"/>
                            </a:rPr>
                            <m:t>2</m:t>
                          </m:r>
                        </m:sup>
                      </m:sSubSup>
                      <m:d>
                        <m:dPr>
                          <m:begChr m:val="{"/>
                          <m:endChr m:val="}"/>
                          <m:ctrlPr>
                            <a:rPr lang="ru-RU" sz="2400" i="1">
                              <a:solidFill>
                                <a:srgbClr val="000000"/>
                              </a:solidFill>
                              <a:latin typeface="Cambria Math" panose="02040503050406030204" pitchFamily="18" charset="0"/>
                            </a:rPr>
                          </m:ctrlPr>
                        </m:dPr>
                        <m:e>
                          <m:f>
                            <m:fPr>
                              <m:ctrlPr>
                                <a:rPr lang="ru-RU" sz="2400" i="1">
                                  <a:solidFill>
                                    <a:srgbClr val="000000"/>
                                  </a:solidFill>
                                  <a:latin typeface="Cambria Math" panose="02040503050406030204" pitchFamily="18" charset="0"/>
                                </a:rPr>
                              </m:ctrlPr>
                            </m:fPr>
                            <m:num>
                              <m:r>
                                <a:rPr lang="ru-RU" sz="2400" i="1">
                                  <a:solidFill>
                                    <a:srgbClr val="000000"/>
                                  </a:solidFill>
                                  <a:latin typeface="Cambria Math" panose="02040503050406030204" pitchFamily="18" charset="0"/>
                                </a:rPr>
                                <m:t>1</m:t>
                              </m:r>
                            </m:num>
                            <m:den>
                              <m:r>
                                <a:rPr lang="ru-RU" sz="2400" i="1">
                                  <a:solidFill>
                                    <a:srgbClr val="000000"/>
                                  </a:solidFill>
                                  <a:latin typeface="Cambria Math" panose="02040503050406030204" pitchFamily="18" charset="0"/>
                                </a:rPr>
                                <m:t>𝑛</m:t>
                              </m:r>
                            </m:den>
                          </m:f>
                          <m:r>
                            <a:rPr lang="ru-RU" sz="2400" i="1">
                              <a:solidFill>
                                <a:srgbClr val="000000"/>
                              </a:solidFill>
                              <a:latin typeface="Cambria Math" panose="02040503050406030204" pitchFamily="18" charset="0"/>
                            </a:rPr>
                            <m:t>+</m:t>
                          </m:r>
                          <m:f>
                            <m:fPr>
                              <m:ctrlPr>
                                <a:rPr lang="ru-RU" sz="2400" i="1">
                                  <a:solidFill>
                                    <a:srgbClr val="000000"/>
                                  </a:solidFill>
                                  <a:latin typeface="Cambria Math" panose="02040503050406030204" pitchFamily="18" charset="0"/>
                                </a:rPr>
                              </m:ctrlPr>
                            </m:fPr>
                            <m:num>
                              <m:sSup>
                                <m:sSupPr>
                                  <m:ctrlPr>
                                    <a:rPr lang="ru-RU" sz="2400" i="1">
                                      <a:solidFill>
                                        <a:srgbClr val="000000"/>
                                      </a:solidFill>
                                      <a:latin typeface="Cambria Math" panose="02040503050406030204" pitchFamily="18" charset="0"/>
                                    </a:rPr>
                                  </m:ctrlPr>
                                </m:sSup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e>
                                <m:sup>
                                  <m:r>
                                    <a:rPr lang="ru-RU" sz="2400" i="1">
                                      <a:solidFill>
                                        <a:srgbClr val="000000"/>
                                      </a:solidFill>
                                      <a:latin typeface="Cambria Math" panose="02040503050406030204" pitchFamily="18" charset="0"/>
                                    </a:rPr>
                                    <m:t>2</m:t>
                                  </m:r>
                                </m:sup>
                              </m:sSup>
                            </m:num>
                            <m:den>
                              <m:nary>
                                <m:naryPr>
                                  <m:chr m:val="∑"/>
                                  <m:subHide m:val="on"/>
                                  <m:supHide m:val="on"/>
                                  <m:ctrlPr>
                                    <a:rPr lang="ru-RU" sz="2400" i="1">
                                      <a:solidFill>
                                        <a:srgbClr val="000000"/>
                                      </a:solidFill>
                                      <a:latin typeface="Cambria Math" panose="02040503050406030204" pitchFamily="18" charset="0"/>
                                    </a:rPr>
                                  </m:ctrlPr>
                                </m:naryPr>
                                <m:sub/>
                                <m:sup/>
                                <m:e>
                                  <m:sSup>
                                    <m:sSupPr>
                                      <m:ctrlPr>
                                        <a:rPr lang="ru-RU" sz="2400" i="1">
                                          <a:solidFill>
                                            <a:srgbClr val="000000"/>
                                          </a:solidFill>
                                          <a:latin typeface="Cambria Math" panose="02040503050406030204" pitchFamily="18" charset="0"/>
                                        </a:rPr>
                                      </m:ctrlPr>
                                    </m:sSupPr>
                                    <m:e>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e>
                                      </m:d>
                                    </m:e>
                                    <m:sup>
                                      <m:r>
                                        <a:rPr lang="ru-RU" sz="2400" i="1">
                                          <a:solidFill>
                                            <a:srgbClr val="000000"/>
                                          </a:solidFill>
                                          <a:latin typeface="Cambria Math" panose="02040503050406030204" pitchFamily="18" charset="0"/>
                                        </a:rPr>
                                        <m:t>2</m:t>
                                      </m:r>
                                    </m:sup>
                                  </m:sSup>
                                </m:e>
                              </m:nary>
                            </m:den>
                          </m:f>
                        </m:e>
                      </m:d>
                    </m:oMath>
                  </m:oMathPara>
                </a14:m>
                <a:endParaRPr lang="ru-RU" sz="2400" dirty="0"/>
              </a:p>
            </p:txBody>
          </p:sp>
        </mc:Choice>
        <mc:Fallback xmlns="">
          <p:sp>
            <p:nvSpPr>
              <p:cNvPr id="9228" name="Object 16">
                <a:extLst>
                  <a:ext uri="{FF2B5EF4-FFF2-40B4-BE49-F238E27FC236}">
                    <a16:creationId xmlns:a16="http://schemas.microsoft.com/office/drawing/2014/main" id="{1EDD2E70-E205-4BB2-9DAC-5F5572DA9B8A}"/>
                  </a:ext>
                </a:extLst>
              </p:cNvPr>
              <p:cNvSpPr txBox="1">
                <a:spLocks noRot="1" noChangeAspect="1" noMove="1" noResize="1" noEditPoints="1" noAdjustHandles="1" noChangeArrowheads="1" noChangeShapeType="1" noTextEdit="1"/>
              </p:cNvSpPr>
              <p:nvPr/>
            </p:nvSpPr>
            <p:spPr bwMode="auto">
              <a:xfrm>
                <a:off x="3143672" y="3038013"/>
                <a:ext cx="3917950" cy="927562"/>
              </a:xfrm>
              <a:prstGeom prst="rect">
                <a:avLst/>
              </a:prstGeom>
              <a:blipFill>
                <a:blip r:embed="rId2"/>
                <a:stretch>
                  <a:fillRect/>
                </a:stretch>
              </a:blipFill>
              <a:ln>
                <a:noFill/>
              </a:ln>
              <a:effectLst/>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9229" name="Object 17">
                <a:extLst>
                  <a:ext uri="{FF2B5EF4-FFF2-40B4-BE49-F238E27FC236}">
                    <a16:creationId xmlns:a16="http://schemas.microsoft.com/office/drawing/2014/main" id="{4BF58237-CA0B-492E-BDEF-500EE13D7DAA}"/>
                  </a:ext>
                </a:extLst>
              </p:cNvPr>
              <p:cNvSpPr txBox="1"/>
              <p:nvPr/>
            </p:nvSpPr>
            <p:spPr bwMode="auto">
              <a:xfrm>
                <a:off x="2238375" y="1484313"/>
                <a:ext cx="4361681" cy="906851"/>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ru-RU" sz="2400" i="1">
                              <a:solidFill>
                                <a:srgbClr val="000000"/>
                              </a:solidFill>
                              <a:latin typeface="Cambria Math" panose="02040503050406030204" pitchFamily="18" charset="0"/>
                            </a:rPr>
                          </m:ctrlPr>
                        </m:sSubSupPr>
                        <m:e>
                          <m:r>
                            <a:rPr lang="ru-RU" sz="2400" i="1">
                              <a:solidFill>
                                <a:srgbClr val="000000"/>
                              </a:solidFill>
                              <a:latin typeface="Cambria Math" panose="02040503050406030204" pitchFamily="18" charset="0"/>
                            </a:rPr>
                            <m:t>𝜎</m:t>
                          </m:r>
                        </m:e>
                        <m:sub>
                          <m:sSub>
                            <m:sSubPr>
                              <m:ctrlPr>
                                <a:rPr lang="ru-RU" sz="2400" i="1">
                                  <a:solidFill>
                                    <a:srgbClr val="000000"/>
                                  </a:solidFill>
                                  <a:latin typeface="Cambria Math" panose="02040503050406030204" pitchFamily="18" charset="0"/>
                                </a:rPr>
                              </m:ctrlPr>
                            </m:sSub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1">
                                  <a:solidFill>
                                    <a:srgbClr val="000000"/>
                                  </a:solidFill>
                                  <a:latin typeface="Cambria Math" panose="02040503050406030204" pitchFamily="18" charset="0"/>
                                </a:rPr>
                                <m:t>2</m:t>
                              </m:r>
                            </m:sub>
                          </m:sSub>
                        </m:sub>
                        <m:sup>
                          <m:r>
                            <a:rPr lang="ru-RU" sz="2400" i="1">
                              <a:solidFill>
                                <a:srgbClr val="000000"/>
                              </a:solidFill>
                              <a:latin typeface="Cambria Math" panose="02040503050406030204" pitchFamily="18" charset="0"/>
                            </a:rPr>
                            <m:t>2</m:t>
                          </m:r>
                        </m:sup>
                      </m:sSubSup>
                      <m:r>
                        <a:rPr lang="ru-RU" sz="2400" i="1">
                          <a:solidFill>
                            <a:srgbClr val="000000"/>
                          </a:solidFill>
                          <a:latin typeface="Cambria Math" panose="02040503050406030204" pitchFamily="18" charset="0"/>
                        </a:rPr>
                        <m:t>=</m:t>
                      </m:r>
                      <m:f>
                        <m:fPr>
                          <m:ctrlPr>
                            <a:rPr lang="ru-RU" sz="2400" i="1">
                              <a:solidFill>
                                <a:srgbClr val="000000"/>
                              </a:solidFill>
                              <a:latin typeface="Cambria Math" panose="02040503050406030204" pitchFamily="18" charset="0"/>
                            </a:rPr>
                          </m:ctrlPr>
                        </m:fPr>
                        <m:num>
                          <m:sSubSup>
                            <m:sSubSupPr>
                              <m:ctrlPr>
                                <a:rPr lang="ru-RU" sz="2400" i="1">
                                  <a:solidFill>
                                    <a:srgbClr val="000000"/>
                                  </a:solidFill>
                                  <a:latin typeface="Cambria Math" panose="02040503050406030204" pitchFamily="18" charset="0"/>
                                </a:rPr>
                              </m:ctrlPr>
                            </m:sSubSupPr>
                            <m:e>
                              <m:r>
                                <a:rPr lang="ru-RU" sz="2400" i="1">
                                  <a:solidFill>
                                    <a:srgbClr val="000000"/>
                                  </a:solidFill>
                                  <a:latin typeface="Cambria Math" panose="02040503050406030204" pitchFamily="18" charset="0"/>
                                </a:rPr>
                                <m:t>𝜎</m:t>
                              </m:r>
                            </m:e>
                            <m:sub>
                              <m:r>
                                <a:rPr lang="ru-RU" sz="2400" i="1">
                                  <a:solidFill>
                                    <a:srgbClr val="000000"/>
                                  </a:solidFill>
                                  <a:latin typeface="Cambria Math" panose="02040503050406030204" pitchFamily="18" charset="0"/>
                                </a:rPr>
                                <m:t>𝑢</m:t>
                              </m:r>
                            </m:sub>
                            <m:sup>
                              <m:r>
                                <a:rPr lang="ru-RU" sz="2400" i="1">
                                  <a:solidFill>
                                    <a:srgbClr val="000000"/>
                                  </a:solidFill>
                                  <a:latin typeface="Cambria Math" panose="02040503050406030204" pitchFamily="18" charset="0"/>
                                </a:rPr>
                                <m:t>2</m:t>
                              </m:r>
                            </m:sup>
                          </m:sSubSup>
                        </m:num>
                        <m:den>
                          <m:nary>
                            <m:naryPr>
                              <m:chr m:val="∑"/>
                              <m:subHide m:val="on"/>
                              <m:supHide m:val="on"/>
                              <m:ctrlPr>
                                <a:rPr lang="ru-RU" sz="2400" i="1">
                                  <a:solidFill>
                                    <a:srgbClr val="000000"/>
                                  </a:solidFill>
                                  <a:latin typeface="Cambria Math" panose="02040503050406030204" pitchFamily="18" charset="0"/>
                                </a:rPr>
                              </m:ctrlPr>
                            </m:naryPr>
                            <m:sub/>
                            <m:sup/>
                            <m:e>
                              <m:sSup>
                                <m:sSupPr>
                                  <m:ctrlPr>
                                    <a:rPr lang="ru-RU" sz="2400" i="1">
                                      <a:solidFill>
                                        <a:srgbClr val="000000"/>
                                      </a:solidFill>
                                      <a:latin typeface="Cambria Math" panose="02040503050406030204" pitchFamily="18" charset="0"/>
                                    </a:rPr>
                                  </m:ctrlPr>
                                </m:sSupPr>
                                <m:e>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𝑖</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e>
                                  </m:d>
                                </m:e>
                                <m:sup>
                                  <m:r>
                                    <a:rPr lang="ru-RU" sz="2400" i="1">
                                      <a:solidFill>
                                        <a:srgbClr val="000000"/>
                                      </a:solidFill>
                                      <a:latin typeface="Cambria Math" panose="02040503050406030204" pitchFamily="18" charset="0"/>
                                    </a:rPr>
                                    <m:t>2</m:t>
                                  </m:r>
                                </m:sup>
                              </m:sSup>
                            </m:e>
                          </m:nary>
                        </m:den>
                      </m:f>
                    </m:oMath>
                  </m:oMathPara>
                </a14:m>
                <a:endParaRPr lang="ru-RU" sz="2400" dirty="0"/>
              </a:p>
            </p:txBody>
          </p:sp>
        </mc:Choice>
        <mc:Fallback xmlns="">
          <p:sp>
            <p:nvSpPr>
              <p:cNvPr id="9229" name="Object 17">
                <a:extLst>
                  <a:ext uri="{FF2B5EF4-FFF2-40B4-BE49-F238E27FC236}">
                    <a16:creationId xmlns:a16="http://schemas.microsoft.com/office/drawing/2014/main" id="{4BF58237-CA0B-492E-BDEF-500EE13D7DAA}"/>
                  </a:ext>
                </a:extLst>
              </p:cNvPr>
              <p:cNvSpPr txBox="1">
                <a:spLocks noRot="1" noChangeAspect="1" noMove="1" noResize="1" noEditPoints="1" noAdjustHandles="1" noChangeArrowheads="1" noChangeShapeType="1" noTextEdit="1"/>
              </p:cNvSpPr>
              <p:nvPr/>
            </p:nvSpPr>
            <p:spPr bwMode="auto">
              <a:xfrm>
                <a:off x="2238375" y="1484313"/>
                <a:ext cx="4361681" cy="906851"/>
              </a:xfrm>
              <a:prstGeom prst="rect">
                <a:avLst/>
              </a:prstGeom>
              <a:blipFill>
                <a:blip r:embed="rId3"/>
                <a:stretch>
                  <a:fillRect/>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9231" name="Объект 1">
                <a:extLst>
                  <a:ext uri="{FF2B5EF4-FFF2-40B4-BE49-F238E27FC236}">
                    <a16:creationId xmlns:a16="http://schemas.microsoft.com/office/drawing/2014/main" id="{C6CA970D-6FA8-457F-910D-C706BC2C115F}"/>
                  </a:ext>
                </a:extLst>
              </p:cNvPr>
              <p:cNvSpPr txBox="1"/>
              <p:nvPr/>
            </p:nvSpPr>
            <p:spPr bwMode="auto">
              <a:xfrm>
                <a:off x="4151313" y="4724400"/>
                <a:ext cx="315912" cy="395288"/>
              </a:xfrm>
              <a:prstGeom prst="rect">
                <a:avLst/>
              </a:prstGeom>
              <a:noFill/>
              <a:ln>
                <a:noFill/>
              </a:ln>
            </p:spPr>
            <p:txBody>
              <a:bodyPr>
                <a:normAutofit fontScale="92500"/>
              </a:bodyPr>
              <a:lstStyle/>
              <a:p>
                <a:pPr/>
                <a14:m>
                  <m:oMathPara xmlns:m="http://schemas.openxmlformats.org/officeDocument/2006/math">
                    <m:oMathParaPr>
                      <m:jc m:val="centerGroup"/>
                    </m:oMathParaPr>
                    <m:oMath xmlns:m="http://schemas.openxmlformats.org/officeDocument/2006/math">
                      <m:sSub>
                        <m:sSubPr>
                          <m:ctrlPr>
                            <a:rPr lang="ru-RU" b="1" i="1">
                              <a:solidFill>
                                <a:srgbClr val="000000"/>
                              </a:solidFill>
                              <a:latin typeface="Cambria Math" panose="02040503050406030204" pitchFamily="18" charset="0"/>
                            </a:rPr>
                          </m:ctrlPr>
                        </m:sSubPr>
                        <m:e>
                          <m:acc>
                            <m:accPr>
                              <m:chr m:val="̂"/>
                              <m:ctrlPr>
                                <a:rPr lang="ru-RU" b="1" i="1">
                                  <a:solidFill>
                                    <a:srgbClr val="000000"/>
                                  </a:solidFill>
                                  <a:latin typeface="Cambria Math" panose="02040503050406030204" pitchFamily="18" charset="0"/>
                                </a:rPr>
                              </m:ctrlPr>
                            </m:accPr>
                            <m:e>
                              <m:r>
                                <a:rPr lang="ru-RU" b="1" i="1">
                                  <a:solidFill>
                                    <a:srgbClr val="000000"/>
                                  </a:solidFill>
                                  <a:latin typeface="Cambria Math" panose="02040503050406030204" pitchFamily="18" charset="0"/>
                                </a:rPr>
                                <m:t>𝜷</m:t>
                              </m:r>
                            </m:e>
                          </m:acc>
                        </m:e>
                        <m:sub>
                          <m:r>
                            <a:rPr lang="ru-RU" b="1" i="0">
                              <a:solidFill>
                                <a:srgbClr val="000000"/>
                              </a:solidFill>
                              <a:latin typeface="Cambria Math" panose="02040503050406030204" pitchFamily="18" charset="0"/>
                            </a:rPr>
                            <m:t>𝟐</m:t>
                          </m:r>
                        </m:sub>
                      </m:sSub>
                    </m:oMath>
                  </m:oMathPara>
                </a14:m>
                <a:endParaRPr lang="ru-RU" b="1" dirty="0"/>
              </a:p>
            </p:txBody>
          </p:sp>
        </mc:Choice>
        <mc:Fallback xmlns="">
          <p:sp>
            <p:nvSpPr>
              <p:cNvPr id="9231" name="Объект 1">
                <a:extLst>
                  <a:ext uri="{FF2B5EF4-FFF2-40B4-BE49-F238E27FC236}">
                    <a16:creationId xmlns:a16="http://schemas.microsoft.com/office/drawing/2014/main" id="{C6CA970D-6FA8-457F-910D-C706BC2C115F}"/>
                  </a:ext>
                </a:extLst>
              </p:cNvPr>
              <p:cNvSpPr txBox="1">
                <a:spLocks noRot="1" noChangeAspect="1" noMove="1" noResize="1" noEditPoints="1" noAdjustHandles="1" noChangeArrowheads="1" noChangeShapeType="1" noTextEdit="1"/>
              </p:cNvSpPr>
              <p:nvPr/>
            </p:nvSpPr>
            <p:spPr bwMode="auto">
              <a:xfrm>
                <a:off x="4151313" y="4724400"/>
                <a:ext cx="315912" cy="395288"/>
              </a:xfrm>
              <a:prstGeom prst="rect">
                <a:avLst/>
              </a:prstGeom>
              <a:blipFill>
                <a:blip r:embed="rId5"/>
                <a:stretch>
                  <a:fillRect l="-3846" r="-23077" b="-4615"/>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9232" name="Объект 2">
                <a:extLst>
                  <a:ext uri="{FF2B5EF4-FFF2-40B4-BE49-F238E27FC236}">
                    <a16:creationId xmlns:a16="http://schemas.microsoft.com/office/drawing/2014/main" id="{048A4A4D-9587-4F95-B3BB-B7D33CBE639E}"/>
                  </a:ext>
                </a:extLst>
              </p:cNvPr>
              <p:cNvSpPr txBox="1"/>
              <p:nvPr/>
            </p:nvSpPr>
            <p:spPr bwMode="auto">
              <a:xfrm>
                <a:off x="3729038" y="6242050"/>
                <a:ext cx="295275" cy="395288"/>
              </a:xfrm>
              <a:prstGeom prst="rect">
                <a:avLst/>
              </a:prstGeom>
              <a:noFill/>
              <a:ln>
                <a:noFill/>
              </a:ln>
            </p:spPr>
            <p:txBody>
              <a:bodyPr>
                <a:normAutofit/>
              </a:bodyPr>
              <a:lstStyle/>
              <a:p>
                <a:pPr/>
                <a14:m>
                  <m:oMathPara xmlns:m="http://schemas.openxmlformats.org/officeDocument/2006/math">
                    <m:oMathParaPr>
                      <m:jc m:val="centerGroup"/>
                    </m:oMathParaPr>
                    <m:oMath xmlns:m="http://schemas.openxmlformats.org/officeDocument/2006/math">
                      <m:sSub>
                        <m:sSubPr>
                          <m:ctrlPr>
                            <a:rPr lang="ru-RU" i="1">
                              <a:solidFill>
                                <a:srgbClr val="000000"/>
                              </a:solidFill>
                              <a:latin typeface="Cambria Math" panose="02040503050406030204" pitchFamily="18" charset="0"/>
                            </a:rPr>
                          </m:ctrlPr>
                        </m:sSubPr>
                        <m:e>
                          <m:acc>
                            <m:accPr>
                              <m:chr m:val="̂"/>
                              <m:ctrlPr>
                                <a:rPr lang="ru-RU" i="1">
                                  <a:solidFill>
                                    <a:srgbClr val="000000"/>
                                  </a:solidFill>
                                  <a:latin typeface="Cambria Math" panose="02040503050406030204" pitchFamily="18" charset="0"/>
                                </a:rPr>
                              </m:ctrlPr>
                            </m:accPr>
                            <m:e>
                              <m:r>
                                <a:rPr lang="ru-RU" i="1">
                                  <a:solidFill>
                                    <a:srgbClr val="000000"/>
                                  </a:solidFill>
                                  <a:latin typeface="Cambria Math" panose="02040503050406030204" pitchFamily="18" charset="0"/>
                                </a:rPr>
                                <m:t>𝛽</m:t>
                              </m:r>
                            </m:e>
                          </m:acc>
                        </m:e>
                        <m:sub>
                          <m:r>
                            <a:rPr lang="ru-RU" i="1">
                              <a:solidFill>
                                <a:srgbClr val="000000"/>
                              </a:solidFill>
                              <a:latin typeface="Cambria Math" panose="02040503050406030204" pitchFamily="18" charset="0"/>
                            </a:rPr>
                            <m:t>1</m:t>
                          </m:r>
                        </m:sub>
                      </m:sSub>
                    </m:oMath>
                  </m:oMathPara>
                </a14:m>
                <a:endParaRPr lang="ru-RU" dirty="0"/>
              </a:p>
            </p:txBody>
          </p:sp>
        </mc:Choice>
        <mc:Fallback xmlns="">
          <p:sp>
            <p:nvSpPr>
              <p:cNvPr id="9232" name="Объект 2">
                <a:extLst>
                  <a:ext uri="{FF2B5EF4-FFF2-40B4-BE49-F238E27FC236}">
                    <a16:creationId xmlns:a16="http://schemas.microsoft.com/office/drawing/2014/main" id="{048A4A4D-9587-4F95-B3BB-B7D33CBE639E}"/>
                  </a:ext>
                </a:extLst>
              </p:cNvPr>
              <p:cNvSpPr txBox="1">
                <a:spLocks noRot="1" noChangeAspect="1" noMove="1" noResize="1" noEditPoints="1" noAdjustHandles="1" noChangeArrowheads="1" noChangeShapeType="1" noTextEdit="1"/>
              </p:cNvSpPr>
              <p:nvPr/>
            </p:nvSpPr>
            <p:spPr bwMode="auto">
              <a:xfrm>
                <a:off x="3729038" y="6242050"/>
                <a:ext cx="295275" cy="395288"/>
              </a:xfrm>
              <a:prstGeom prst="rect">
                <a:avLst/>
              </a:prstGeom>
              <a:blipFill>
                <a:blip r:embed="rId6"/>
                <a:stretch>
                  <a:fillRect l="-6250" t="-6154" r="-25000" b="-10769"/>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9233" name="Объект 3">
                <a:extLst>
                  <a:ext uri="{FF2B5EF4-FFF2-40B4-BE49-F238E27FC236}">
                    <a16:creationId xmlns:a16="http://schemas.microsoft.com/office/drawing/2014/main" id="{C37D412C-E095-4463-9A49-BC3DA1009F93}"/>
                  </a:ext>
                </a:extLst>
              </p:cNvPr>
              <p:cNvSpPr txBox="1"/>
              <p:nvPr/>
            </p:nvSpPr>
            <p:spPr bwMode="auto">
              <a:xfrm>
                <a:off x="3297238" y="5846763"/>
                <a:ext cx="314325" cy="395287"/>
              </a:xfrm>
              <a:prstGeom prst="rect">
                <a:avLst/>
              </a:prstGeom>
              <a:noFill/>
              <a:ln>
                <a:noFill/>
              </a:ln>
            </p:spPr>
            <p:txBody>
              <a:bodyPr>
                <a:normAutofit fontScale="92500"/>
              </a:bodyPr>
              <a:lstStyle/>
              <a:p>
                <a:pPr/>
                <a14:m>
                  <m:oMathPara xmlns:m="http://schemas.openxmlformats.org/officeDocument/2006/math">
                    <m:oMathParaPr>
                      <m:jc m:val="centerGroup"/>
                    </m:oMathParaPr>
                    <m:oMath xmlns:m="http://schemas.openxmlformats.org/officeDocument/2006/math">
                      <m:sSub>
                        <m:sSubPr>
                          <m:ctrlPr>
                            <a:rPr lang="ru-RU" b="1" i="1">
                              <a:solidFill>
                                <a:srgbClr val="000000"/>
                              </a:solidFill>
                              <a:latin typeface="Cambria Math" panose="02040503050406030204" pitchFamily="18" charset="0"/>
                            </a:rPr>
                          </m:ctrlPr>
                        </m:sSubPr>
                        <m:e>
                          <m:acc>
                            <m:accPr>
                              <m:chr m:val="̂"/>
                              <m:ctrlPr>
                                <a:rPr lang="ru-RU" b="1" i="1">
                                  <a:solidFill>
                                    <a:srgbClr val="000000"/>
                                  </a:solidFill>
                                  <a:latin typeface="Cambria Math" panose="02040503050406030204" pitchFamily="18" charset="0"/>
                                </a:rPr>
                              </m:ctrlPr>
                            </m:accPr>
                            <m:e>
                              <m:r>
                                <a:rPr lang="ru-RU" b="1" i="1">
                                  <a:solidFill>
                                    <a:srgbClr val="000000"/>
                                  </a:solidFill>
                                  <a:latin typeface="Cambria Math" panose="02040503050406030204" pitchFamily="18" charset="0"/>
                                </a:rPr>
                                <m:t>𝜷</m:t>
                              </m:r>
                            </m:e>
                          </m:acc>
                        </m:e>
                        <m:sub>
                          <m:r>
                            <a:rPr lang="ru-RU" b="1" i="1">
                              <a:solidFill>
                                <a:srgbClr val="000000"/>
                              </a:solidFill>
                              <a:latin typeface="Cambria Math" panose="02040503050406030204" pitchFamily="18" charset="0"/>
                            </a:rPr>
                            <m:t>𝟐</m:t>
                          </m:r>
                        </m:sub>
                      </m:sSub>
                    </m:oMath>
                  </m:oMathPara>
                </a14:m>
                <a:endParaRPr lang="ru-RU" b="1" dirty="0"/>
              </a:p>
            </p:txBody>
          </p:sp>
        </mc:Choice>
        <mc:Fallback xmlns="">
          <p:sp>
            <p:nvSpPr>
              <p:cNvPr id="9233" name="Объект 3">
                <a:extLst>
                  <a:ext uri="{FF2B5EF4-FFF2-40B4-BE49-F238E27FC236}">
                    <a16:creationId xmlns:a16="http://schemas.microsoft.com/office/drawing/2014/main" id="{C37D412C-E095-4463-9A49-BC3DA1009F93}"/>
                  </a:ext>
                </a:extLst>
              </p:cNvPr>
              <p:cNvSpPr txBox="1">
                <a:spLocks noRot="1" noChangeAspect="1" noMove="1" noResize="1" noEditPoints="1" noAdjustHandles="1" noChangeArrowheads="1" noChangeShapeType="1" noTextEdit="1"/>
              </p:cNvSpPr>
              <p:nvPr/>
            </p:nvSpPr>
            <p:spPr bwMode="auto">
              <a:xfrm>
                <a:off x="3297238" y="5846763"/>
                <a:ext cx="314325" cy="395287"/>
              </a:xfrm>
              <a:prstGeom prst="rect">
                <a:avLst/>
              </a:prstGeom>
              <a:blipFill>
                <a:blip r:embed="rId7"/>
                <a:stretch>
                  <a:fillRect l="-3922" r="-25490" b="-4615"/>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9234" name="Объект 4">
                <a:extLst>
                  <a:ext uri="{FF2B5EF4-FFF2-40B4-BE49-F238E27FC236}">
                    <a16:creationId xmlns:a16="http://schemas.microsoft.com/office/drawing/2014/main" id="{CC37BA2E-8B12-455C-9C3E-3E7EC6A6B1E0}"/>
                  </a:ext>
                </a:extLst>
              </p:cNvPr>
              <p:cNvSpPr txBox="1"/>
              <p:nvPr/>
            </p:nvSpPr>
            <p:spPr bwMode="auto">
              <a:xfrm>
                <a:off x="9767888" y="5087938"/>
                <a:ext cx="315912" cy="395287"/>
              </a:xfrm>
              <a:prstGeom prst="rect">
                <a:avLst/>
              </a:prstGeom>
              <a:noFill/>
              <a:ln>
                <a:noFill/>
              </a:ln>
            </p:spPr>
            <p:txBody>
              <a:bodyPr>
                <a:normAutofit fontScale="92500"/>
              </a:bodyPr>
              <a:lstStyle/>
              <a:p>
                <a:pPr/>
                <a14:m>
                  <m:oMathPara xmlns:m="http://schemas.openxmlformats.org/officeDocument/2006/math">
                    <m:oMathParaPr>
                      <m:jc m:val="centerGroup"/>
                    </m:oMathParaPr>
                    <m:oMath xmlns:m="http://schemas.openxmlformats.org/officeDocument/2006/math">
                      <m:sSub>
                        <m:sSubPr>
                          <m:ctrlPr>
                            <a:rPr lang="ru-RU" b="1" i="1">
                              <a:solidFill>
                                <a:srgbClr val="000000"/>
                              </a:solidFill>
                              <a:latin typeface="Cambria Math" panose="02040503050406030204" pitchFamily="18" charset="0"/>
                            </a:rPr>
                          </m:ctrlPr>
                        </m:sSubPr>
                        <m:e>
                          <m:acc>
                            <m:accPr>
                              <m:chr m:val="̂"/>
                              <m:ctrlPr>
                                <a:rPr lang="ru-RU" b="1" i="1">
                                  <a:solidFill>
                                    <a:srgbClr val="000000"/>
                                  </a:solidFill>
                                  <a:latin typeface="Cambria Math" panose="02040503050406030204" pitchFamily="18" charset="0"/>
                                </a:rPr>
                              </m:ctrlPr>
                            </m:accPr>
                            <m:e>
                              <m:r>
                                <a:rPr lang="ru-RU" b="1" i="1">
                                  <a:solidFill>
                                    <a:srgbClr val="000000"/>
                                  </a:solidFill>
                                  <a:latin typeface="Cambria Math" panose="02040503050406030204" pitchFamily="18" charset="0"/>
                                </a:rPr>
                                <m:t>𝜷</m:t>
                              </m:r>
                            </m:e>
                          </m:acc>
                        </m:e>
                        <m:sub>
                          <m:r>
                            <a:rPr lang="ru-RU" b="1" i="1">
                              <a:solidFill>
                                <a:srgbClr val="000000"/>
                              </a:solidFill>
                              <a:latin typeface="Cambria Math" panose="02040503050406030204" pitchFamily="18" charset="0"/>
                            </a:rPr>
                            <m:t>𝟐</m:t>
                          </m:r>
                        </m:sub>
                      </m:sSub>
                    </m:oMath>
                  </m:oMathPara>
                </a14:m>
                <a:endParaRPr lang="ru-RU" b="1" dirty="0"/>
              </a:p>
            </p:txBody>
          </p:sp>
        </mc:Choice>
        <mc:Fallback xmlns="">
          <p:sp>
            <p:nvSpPr>
              <p:cNvPr id="9234" name="Объект 4">
                <a:extLst>
                  <a:ext uri="{FF2B5EF4-FFF2-40B4-BE49-F238E27FC236}">
                    <a16:creationId xmlns:a16="http://schemas.microsoft.com/office/drawing/2014/main" id="{CC37BA2E-8B12-455C-9C3E-3E7EC6A6B1E0}"/>
                  </a:ext>
                </a:extLst>
              </p:cNvPr>
              <p:cNvSpPr txBox="1">
                <a:spLocks noRot="1" noChangeAspect="1" noMove="1" noResize="1" noEditPoints="1" noAdjustHandles="1" noChangeArrowheads="1" noChangeShapeType="1" noTextEdit="1"/>
              </p:cNvSpPr>
              <p:nvPr/>
            </p:nvSpPr>
            <p:spPr bwMode="auto">
              <a:xfrm>
                <a:off x="9767888" y="5087938"/>
                <a:ext cx="315912" cy="395287"/>
              </a:xfrm>
              <a:prstGeom prst="rect">
                <a:avLst/>
              </a:prstGeom>
              <a:blipFill>
                <a:blip r:embed="rId8"/>
                <a:stretch>
                  <a:fillRect l="-1923" r="-23077" b="-6250"/>
                </a:stretch>
              </a:blipFill>
              <a:ln>
                <a:noFill/>
              </a:ln>
            </p:spPr>
            <p:txBody>
              <a:bodyPr/>
              <a:lstStyle/>
              <a:p>
                <a:r>
                  <a:rPr lang="ru-RU">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5">
            <a:extLst>
              <a:ext uri="{FF2B5EF4-FFF2-40B4-BE49-F238E27FC236}">
                <a16:creationId xmlns:a16="http://schemas.microsoft.com/office/drawing/2014/main" id="{5EFB3D94-1E1C-4F01-B296-9DA40C63C60C}"/>
              </a:ext>
            </a:extLst>
          </p:cNvPr>
          <p:cNvSpPr>
            <a:spLocks noChangeArrowheads="1"/>
          </p:cNvSpPr>
          <p:nvPr/>
        </p:nvSpPr>
        <p:spPr bwMode="auto">
          <a:xfrm>
            <a:off x="1524000" y="0"/>
            <a:ext cx="9144000" cy="458788"/>
          </a:xfrm>
          <a:prstGeom prst="rect">
            <a:avLst/>
          </a:prstGeom>
          <a:solidFill>
            <a:srgbClr val="CDCDCD"/>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GB" altLang="ru-RU" sz="1400"/>
          </a:p>
        </p:txBody>
      </p:sp>
      <p:sp>
        <p:nvSpPr>
          <p:cNvPr id="10243" name="Text Box 19">
            <a:extLst>
              <a:ext uri="{FF2B5EF4-FFF2-40B4-BE49-F238E27FC236}">
                <a16:creationId xmlns:a16="http://schemas.microsoft.com/office/drawing/2014/main" id="{E367DB1E-2461-436F-99D1-974B4F38E157}"/>
              </a:ext>
            </a:extLst>
          </p:cNvPr>
          <p:cNvSpPr txBox="1">
            <a:spLocks noChangeArrowheads="1"/>
          </p:cNvSpPr>
          <p:nvPr/>
        </p:nvSpPr>
        <p:spPr bwMode="auto">
          <a:xfrm>
            <a:off x="1825625" y="25400"/>
            <a:ext cx="8528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GB" altLang="ru-RU" sz="1800" b="1"/>
              <a:t>PRECISION OF THE REGRESSION COEFFICIENTS: PROOF FOR </a:t>
            </a:r>
            <a:endParaRPr lang="en-GB" altLang="ru-RU" sz="1800" b="1" i="1" baseline="-25000"/>
          </a:p>
        </p:txBody>
      </p:sp>
      <p:sp>
        <p:nvSpPr>
          <p:cNvPr id="10244" name="Rectangle 15">
            <a:extLst>
              <a:ext uri="{FF2B5EF4-FFF2-40B4-BE49-F238E27FC236}">
                <a16:creationId xmlns:a16="http://schemas.microsoft.com/office/drawing/2014/main" id="{38A88987-1003-4077-B1AA-7661568AB7B0}"/>
              </a:ext>
            </a:extLst>
          </p:cNvPr>
          <p:cNvSpPr>
            <a:spLocks noChangeArrowheads="1"/>
          </p:cNvSpPr>
          <p:nvPr/>
        </p:nvSpPr>
        <p:spPr bwMode="auto">
          <a:xfrm>
            <a:off x="1524001" y="31109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mc:AlternateContent xmlns:mc="http://schemas.openxmlformats.org/markup-compatibility/2006" xmlns:a14="http://schemas.microsoft.com/office/drawing/2010/main">
        <mc:Choice Requires="a14">
          <p:sp>
            <p:nvSpPr>
              <p:cNvPr id="10245" name="Object 14">
                <a:extLst>
                  <a:ext uri="{FF2B5EF4-FFF2-40B4-BE49-F238E27FC236}">
                    <a16:creationId xmlns:a16="http://schemas.microsoft.com/office/drawing/2014/main" id="{09544436-BF73-4190-91A8-67EE63151622}"/>
                  </a:ext>
                </a:extLst>
              </p:cNvPr>
              <p:cNvSpPr txBox="1"/>
              <p:nvPr/>
            </p:nvSpPr>
            <p:spPr bwMode="auto">
              <a:xfrm>
                <a:off x="1991544" y="962872"/>
                <a:ext cx="6185892" cy="650563"/>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ru-RU" sz="2400" i="1">
                              <a:solidFill>
                                <a:srgbClr val="000000"/>
                              </a:solidFill>
                              <a:latin typeface="Cambria Math" panose="02040503050406030204" pitchFamily="18" charset="0"/>
                            </a:rPr>
                          </m:ctrlPr>
                        </m:sSubSupPr>
                        <m:e>
                          <m:r>
                            <a:rPr lang="ru-RU" sz="2400" i="1">
                              <a:solidFill>
                                <a:srgbClr val="000000"/>
                              </a:solidFill>
                              <a:latin typeface="Cambria Math" panose="02040503050406030204" pitchFamily="18" charset="0"/>
                            </a:rPr>
                            <m:t>𝜎</m:t>
                          </m:r>
                        </m:e>
                        <m:sub>
                          <m:sSub>
                            <m:sSubPr>
                              <m:ctrlPr>
                                <a:rPr lang="ru-RU" sz="2400" i="1">
                                  <a:solidFill>
                                    <a:srgbClr val="000000"/>
                                  </a:solidFill>
                                  <a:latin typeface="Cambria Math" panose="02040503050406030204" pitchFamily="18" charset="0"/>
                                </a:rPr>
                              </m:ctrlPr>
                            </m:sSub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1">
                                  <a:solidFill>
                                    <a:srgbClr val="000000"/>
                                  </a:solidFill>
                                  <a:latin typeface="Cambria Math" panose="02040503050406030204" pitchFamily="18" charset="0"/>
                                </a:rPr>
                                <m:t>2</m:t>
                              </m:r>
                            </m:sub>
                          </m:sSub>
                        </m:sub>
                        <m:sup>
                          <m:r>
                            <a:rPr lang="ru-RU" sz="2400" i="1">
                              <a:solidFill>
                                <a:srgbClr val="000000"/>
                              </a:solidFill>
                              <a:latin typeface="Cambria Math" panose="02040503050406030204" pitchFamily="18" charset="0"/>
                            </a:rPr>
                            <m:t>2</m:t>
                          </m:r>
                        </m:sup>
                      </m:sSubSup>
                      <m:r>
                        <a:rPr lang="ru-RU" sz="2400" i="1">
                          <a:solidFill>
                            <a:srgbClr val="000000"/>
                          </a:solidFill>
                          <a:latin typeface="Cambria Math" panose="02040503050406030204" pitchFamily="18" charset="0"/>
                        </a:rPr>
                        <m:t>=</m:t>
                      </m:r>
                      <m:r>
                        <m:rPr>
                          <m:sty m:val="p"/>
                        </m:rPr>
                        <a:rPr lang="ru-RU" sz="2400" i="0">
                          <a:solidFill>
                            <a:srgbClr val="000000"/>
                          </a:solidFill>
                          <a:latin typeface="Cambria Math" panose="02040503050406030204" pitchFamily="18" charset="0"/>
                        </a:rPr>
                        <m:t>E</m:t>
                      </m:r>
                      <m:d>
                        <m:dPr>
                          <m:begChr m:val="{"/>
                          <m:endChr m:val="}"/>
                          <m:ctrlPr>
                            <a:rPr lang="ru-RU" sz="2400" i="1">
                              <a:solidFill>
                                <a:srgbClr val="000000"/>
                              </a:solidFill>
                              <a:latin typeface="Cambria Math" panose="02040503050406030204" pitchFamily="18" charset="0"/>
                            </a:rPr>
                          </m:ctrlPr>
                        </m:dPr>
                        <m:e>
                          <m:sSup>
                            <m:sSupPr>
                              <m:ctrlPr>
                                <a:rPr lang="ru-RU" sz="2400" i="1">
                                  <a:solidFill>
                                    <a:srgbClr val="000000"/>
                                  </a:solidFill>
                                  <a:latin typeface="Cambria Math" panose="02040503050406030204" pitchFamily="18" charset="0"/>
                                </a:rPr>
                              </m:ctrlPr>
                            </m:sSupPr>
                            <m:e>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1">
                                          <a:solidFill>
                                            <a:srgbClr val="000000"/>
                                          </a:solidFill>
                                          <a:latin typeface="Cambria Math" panose="02040503050406030204" pitchFamily="18" charset="0"/>
                                        </a:rPr>
                                        <m:t>2</m:t>
                                      </m:r>
                                    </m:sub>
                                  </m:sSub>
                                  <m:r>
                                    <a:rPr lang="ru-RU" sz="2400" i="1">
                                      <a:solidFill>
                                        <a:srgbClr val="000000"/>
                                      </a:solidFill>
                                      <a:latin typeface="Cambria Math" panose="02040503050406030204" pitchFamily="18" charset="0"/>
                                    </a:rPr>
                                    <m:t>−</m:t>
                                  </m:r>
                                  <m:r>
                                    <a:rPr lang="ru-RU" sz="2400" i="1">
                                      <a:solidFill>
                                        <a:srgbClr val="000000"/>
                                      </a:solidFill>
                                      <a:latin typeface="Cambria Math" panose="02040503050406030204" pitchFamily="18" charset="0"/>
                                    </a:rPr>
                                    <m:t>𝐸</m:t>
                                  </m:r>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1">
                                          <a:solidFill>
                                            <a:srgbClr val="000000"/>
                                          </a:solidFill>
                                          <a:latin typeface="Cambria Math" panose="02040503050406030204" pitchFamily="18" charset="0"/>
                                        </a:rPr>
                                        <m:t>2</m:t>
                                      </m:r>
                                    </m:sub>
                                  </m:sSub>
                                  <m:r>
                                    <a:rPr lang="ru-RU" sz="2400" i="1">
                                      <a:solidFill>
                                        <a:srgbClr val="000000"/>
                                      </a:solidFill>
                                      <a:latin typeface="Cambria Math" panose="02040503050406030204" pitchFamily="18" charset="0"/>
                                    </a:rPr>
                                    <m:t>)</m:t>
                                  </m:r>
                                </m:e>
                              </m:d>
                            </m:e>
                            <m:sup>
                              <m:r>
                                <a:rPr lang="ru-RU" sz="2400" i="1">
                                  <a:solidFill>
                                    <a:srgbClr val="000000"/>
                                  </a:solidFill>
                                  <a:latin typeface="Cambria Math" panose="02040503050406030204" pitchFamily="18" charset="0"/>
                                </a:rPr>
                                <m:t>2</m:t>
                              </m:r>
                            </m:sup>
                          </m:sSup>
                        </m:e>
                      </m:d>
                      <m:r>
                        <a:rPr lang="ru-RU" sz="2400" i="1">
                          <a:solidFill>
                            <a:srgbClr val="000000"/>
                          </a:solidFill>
                          <a:latin typeface="Cambria Math" panose="02040503050406030204" pitchFamily="18" charset="0"/>
                        </a:rPr>
                        <m:t>=</m:t>
                      </m:r>
                      <m:r>
                        <m:rPr>
                          <m:sty m:val="p"/>
                        </m:rPr>
                        <a:rPr lang="ru-RU" sz="2400" i="0">
                          <a:solidFill>
                            <a:srgbClr val="000000"/>
                          </a:solidFill>
                          <a:latin typeface="Cambria Math" panose="02040503050406030204" pitchFamily="18" charset="0"/>
                        </a:rPr>
                        <m:t>E</m:t>
                      </m:r>
                      <m:d>
                        <m:dPr>
                          <m:begChr m:val="{"/>
                          <m:endChr m:val="}"/>
                          <m:ctrlPr>
                            <a:rPr lang="ru-RU" sz="2400" i="1">
                              <a:solidFill>
                                <a:srgbClr val="000000"/>
                              </a:solidFill>
                              <a:latin typeface="Cambria Math" panose="02040503050406030204" pitchFamily="18" charset="0"/>
                            </a:rPr>
                          </m:ctrlPr>
                        </m:dPr>
                        <m:e>
                          <m:sSup>
                            <m:sSupPr>
                              <m:ctrlPr>
                                <a:rPr lang="ru-RU" sz="2400" i="1">
                                  <a:solidFill>
                                    <a:srgbClr val="000000"/>
                                  </a:solidFill>
                                  <a:latin typeface="Cambria Math" panose="02040503050406030204" pitchFamily="18" charset="0"/>
                                </a:rPr>
                              </m:ctrlPr>
                            </m:sSupPr>
                            <m:e>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1">
                                          <a:solidFill>
                                            <a:srgbClr val="000000"/>
                                          </a:solidFill>
                                          <a:latin typeface="Cambria Math" panose="02040503050406030204" pitchFamily="18" charset="0"/>
                                        </a:rPr>
                                        <m:t>2</m:t>
                                      </m:r>
                                    </m:sub>
                                  </m:sSub>
                                  <m:r>
                                    <a:rPr lang="ru-RU" sz="2400" i="1">
                                      <a:solidFill>
                                        <a:srgbClr val="000000"/>
                                      </a:solidFill>
                                      <a:latin typeface="Cambria Math" panose="02040503050406030204" pitchFamily="18" charset="0"/>
                                    </a:rPr>
                                    <m:t>−</m:t>
                                  </m:r>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𝛽</m:t>
                                      </m:r>
                                    </m:e>
                                    <m:sub>
                                      <m:r>
                                        <a:rPr lang="ru-RU" sz="2400" i="1">
                                          <a:solidFill>
                                            <a:srgbClr val="000000"/>
                                          </a:solidFill>
                                          <a:latin typeface="Cambria Math" panose="02040503050406030204" pitchFamily="18" charset="0"/>
                                        </a:rPr>
                                        <m:t>2</m:t>
                                      </m:r>
                                    </m:sub>
                                  </m:sSub>
                                </m:e>
                              </m:d>
                            </m:e>
                            <m:sup>
                              <m:r>
                                <a:rPr lang="ru-RU" sz="2400" i="1">
                                  <a:solidFill>
                                    <a:srgbClr val="000000"/>
                                  </a:solidFill>
                                  <a:latin typeface="Cambria Math" panose="02040503050406030204" pitchFamily="18" charset="0"/>
                                </a:rPr>
                                <m:t>2</m:t>
                              </m:r>
                            </m:sup>
                          </m:sSup>
                        </m:e>
                      </m:d>
                    </m:oMath>
                  </m:oMathPara>
                </a14:m>
                <a:endParaRPr lang="ru-RU" sz="2400" dirty="0"/>
              </a:p>
            </p:txBody>
          </p:sp>
        </mc:Choice>
        <mc:Fallback xmlns="">
          <p:sp>
            <p:nvSpPr>
              <p:cNvPr id="10245" name="Object 14">
                <a:extLst>
                  <a:ext uri="{FF2B5EF4-FFF2-40B4-BE49-F238E27FC236}">
                    <a16:creationId xmlns:a16="http://schemas.microsoft.com/office/drawing/2014/main" id="{09544436-BF73-4190-91A8-67EE63151622}"/>
                  </a:ext>
                </a:extLst>
              </p:cNvPr>
              <p:cNvSpPr txBox="1">
                <a:spLocks noRot="1" noChangeAspect="1" noMove="1" noResize="1" noEditPoints="1" noAdjustHandles="1" noChangeArrowheads="1" noChangeShapeType="1" noTextEdit="1"/>
              </p:cNvSpPr>
              <p:nvPr/>
            </p:nvSpPr>
            <p:spPr bwMode="auto">
              <a:xfrm>
                <a:off x="1991544" y="962872"/>
                <a:ext cx="6185892" cy="650563"/>
              </a:xfrm>
              <a:prstGeom prst="rect">
                <a:avLst/>
              </a:prstGeom>
              <a:blipFill>
                <a:blip r:embed="rId2"/>
                <a:stretch>
                  <a:fillRect/>
                </a:stretch>
              </a:blipFill>
              <a:ln>
                <a:noFill/>
              </a:ln>
            </p:spPr>
            <p:txBody>
              <a:bodyPr/>
              <a:lstStyle/>
              <a:p>
                <a:r>
                  <a:rPr lang="ru-RU">
                    <a:noFill/>
                  </a:rPr>
                  <a:t> </a:t>
                </a:r>
              </a:p>
            </p:txBody>
          </p:sp>
        </mc:Fallback>
      </mc:AlternateContent>
      <p:sp>
        <p:nvSpPr>
          <p:cNvPr id="10246" name="Rectangle 17">
            <a:extLst>
              <a:ext uri="{FF2B5EF4-FFF2-40B4-BE49-F238E27FC236}">
                <a16:creationId xmlns:a16="http://schemas.microsoft.com/office/drawing/2014/main" id="{21C839CA-0EF1-405B-9C46-E83759E59768}"/>
              </a:ext>
            </a:extLst>
          </p:cNvPr>
          <p:cNvSpPr>
            <a:spLocks noChangeArrowheads="1"/>
          </p:cNvSpPr>
          <p:nvPr/>
        </p:nvSpPr>
        <p:spPr bwMode="auto">
          <a:xfrm>
            <a:off x="1524001" y="297287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mc:AlternateContent xmlns:mc="http://schemas.openxmlformats.org/markup-compatibility/2006" xmlns:a14="http://schemas.microsoft.com/office/drawing/2010/main">
        <mc:Choice Requires="a14">
          <p:sp>
            <p:nvSpPr>
              <p:cNvPr id="10247" name="Object 16">
                <a:extLst>
                  <a:ext uri="{FF2B5EF4-FFF2-40B4-BE49-F238E27FC236}">
                    <a16:creationId xmlns:a16="http://schemas.microsoft.com/office/drawing/2014/main" id="{09B48FA3-889C-42A6-AA63-534ED0626015}"/>
                  </a:ext>
                </a:extLst>
              </p:cNvPr>
              <p:cNvSpPr txBox="1"/>
              <p:nvPr/>
            </p:nvSpPr>
            <p:spPr bwMode="auto">
              <a:xfrm>
                <a:off x="7759700" y="657225"/>
                <a:ext cx="3232844" cy="1271438"/>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r>
                        <a:rPr lang="ru-RU" sz="2400" i="1">
                          <a:solidFill>
                            <a:srgbClr val="000000"/>
                          </a:solidFill>
                          <a:latin typeface="Cambria Math" panose="02040503050406030204" pitchFamily="18" charset="0"/>
                        </a:rPr>
                        <m:t>=</m:t>
                      </m:r>
                      <m:r>
                        <m:rPr>
                          <m:sty m:val="p"/>
                        </m:rPr>
                        <a:rPr lang="ru-RU" sz="2400" i="0">
                          <a:solidFill>
                            <a:srgbClr val="000000"/>
                          </a:solidFill>
                          <a:latin typeface="Cambria Math" panose="02040503050406030204" pitchFamily="18" charset="0"/>
                        </a:rPr>
                        <m:t>E</m:t>
                      </m:r>
                      <m:d>
                        <m:dPr>
                          <m:begChr m:val="{"/>
                          <m:endChr m:val="}"/>
                          <m:ctrlPr>
                            <a:rPr lang="ru-RU" sz="2400" i="1">
                              <a:solidFill>
                                <a:srgbClr val="000000"/>
                              </a:solidFill>
                              <a:latin typeface="Cambria Math" panose="02040503050406030204" pitchFamily="18" charset="0"/>
                            </a:rPr>
                          </m:ctrlPr>
                        </m:dPr>
                        <m:e>
                          <m:sSup>
                            <m:sSupPr>
                              <m:ctrlPr>
                                <a:rPr lang="ru-RU" sz="2400" i="1">
                                  <a:solidFill>
                                    <a:srgbClr val="000000"/>
                                  </a:solidFill>
                                  <a:latin typeface="Cambria Math" panose="02040503050406030204" pitchFamily="18" charset="0"/>
                                </a:rPr>
                              </m:ctrlPr>
                            </m:sSupPr>
                            <m:e>
                              <m:d>
                                <m:dPr>
                                  <m:ctrlPr>
                                    <a:rPr lang="ru-RU" sz="2400" i="1">
                                      <a:solidFill>
                                        <a:srgbClr val="000000"/>
                                      </a:solidFill>
                                      <a:latin typeface="Cambria Math" panose="02040503050406030204" pitchFamily="18" charset="0"/>
                                    </a:rPr>
                                  </m:ctrlPr>
                                </m:dPr>
                                <m:e>
                                  <m:nary>
                                    <m:naryPr>
                                      <m:chr m:val="∑"/>
                                      <m:ctrlPr>
                                        <a:rPr lang="ru-RU" sz="2400" i="1">
                                          <a:solidFill>
                                            <a:srgbClr val="000000"/>
                                          </a:solidFill>
                                          <a:latin typeface="Cambria Math" panose="02040503050406030204" pitchFamily="18" charset="0"/>
                                        </a:rPr>
                                      </m:ctrlPr>
                                    </m:naryPr>
                                    <m:sub>
                                      <m:r>
                                        <a:rPr lang="ru-RU" sz="2400" i="1">
                                          <a:solidFill>
                                            <a:srgbClr val="000000"/>
                                          </a:solidFill>
                                          <a:latin typeface="Cambria Math" panose="02040503050406030204" pitchFamily="18" charset="0"/>
                                        </a:rPr>
                                        <m:t>𝑖</m:t>
                                      </m:r>
                                      <m:r>
                                        <a:rPr lang="ru-RU" sz="2400" i="1">
                                          <a:solidFill>
                                            <a:srgbClr val="000000"/>
                                          </a:solidFill>
                                          <a:latin typeface="Cambria Math" panose="02040503050406030204" pitchFamily="18" charset="0"/>
                                        </a:rPr>
                                        <m:t>=1</m:t>
                                      </m:r>
                                    </m:sub>
                                    <m:sup>
                                      <m:r>
                                        <a:rPr lang="ru-RU" sz="2400" i="1">
                                          <a:solidFill>
                                            <a:srgbClr val="000000"/>
                                          </a:solidFill>
                                          <a:latin typeface="Cambria Math" panose="02040503050406030204" pitchFamily="18" charset="0"/>
                                        </a:rPr>
                                        <m:t>𝑛</m:t>
                                      </m:r>
                                    </m:sup>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𝑎</m:t>
                                          </m:r>
                                        </m:e>
                                        <m:sub>
                                          <m:r>
                                            <a:rPr lang="ru-RU" sz="2400" i="1">
                                              <a:solidFill>
                                                <a:srgbClr val="000000"/>
                                              </a:solidFill>
                                              <a:latin typeface="Cambria Math" panose="02040503050406030204" pitchFamily="18" charset="0"/>
                                            </a:rPr>
                                            <m:t>𝑖</m:t>
                                          </m:r>
                                        </m:sub>
                                      </m:sSub>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𝑢</m:t>
                                          </m:r>
                                        </m:e>
                                        <m:sub>
                                          <m:r>
                                            <a:rPr lang="ru-RU" sz="2400" i="1">
                                              <a:solidFill>
                                                <a:srgbClr val="000000"/>
                                              </a:solidFill>
                                              <a:latin typeface="Cambria Math" panose="02040503050406030204" pitchFamily="18" charset="0"/>
                                            </a:rPr>
                                            <m:t>𝑖</m:t>
                                          </m:r>
                                        </m:sub>
                                      </m:sSub>
                                    </m:e>
                                  </m:nary>
                                </m:e>
                              </m:d>
                            </m:e>
                            <m:sup>
                              <m:r>
                                <a:rPr lang="ru-RU" sz="2400" i="1">
                                  <a:solidFill>
                                    <a:srgbClr val="000000"/>
                                  </a:solidFill>
                                  <a:latin typeface="Cambria Math" panose="02040503050406030204" pitchFamily="18" charset="0"/>
                                </a:rPr>
                                <m:t>2</m:t>
                              </m:r>
                            </m:sup>
                          </m:sSup>
                        </m:e>
                      </m:d>
                      <m:r>
                        <a:rPr lang="ru-RU" sz="2400" i="1">
                          <a:solidFill>
                            <a:srgbClr val="000000"/>
                          </a:solidFill>
                          <a:latin typeface="Cambria Math" panose="02040503050406030204" pitchFamily="18" charset="0"/>
                        </a:rPr>
                        <m:t>=</m:t>
                      </m:r>
                    </m:oMath>
                  </m:oMathPara>
                </a14:m>
                <a:endParaRPr lang="ru-RU" sz="2400" dirty="0"/>
              </a:p>
            </p:txBody>
          </p:sp>
        </mc:Choice>
        <mc:Fallback xmlns="">
          <p:sp>
            <p:nvSpPr>
              <p:cNvPr id="10247" name="Object 16">
                <a:extLst>
                  <a:ext uri="{FF2B5EF4-FFF2-40B4-BE49-F238E27FC236}">
                    <a16:creationId xmlns:a16="http://schemas.microsoft.com/office/drawing/2014/main" id="{09B48FA3-889C-42A6-AA63-534ED0626015}"/>
                  </a:ext>
                </a:extLst>
              </p:cNvPr>
              <p:cNvSpPr txBox="1">
                <a:spLocks noRot="1" noChangeAspect="1" noMove="1" noResize="1" noEditPoints="1" noAdjustHandles="1" noChangeArrowheads="1" noChangeShapeType="1" noTextEdit="1"/>
              </p:cNvSpPr>
              <p:nvPr/>
            </p:nvSpPr>
            <p:spPr bwMode="auto">
              <a:xfrm>
                <a:off x="7759700" y="657225"/>
                <a:ext cx="3232844" cy="1271438"/>
              </a:xfrm>
              <a:prstGeom prst="rect">
                <a:avLst/>
              </a:prstGeom>
              <a:blipFill>
                <a:blip r:embed="rId3"/>
                <a:stretch>
                  <a:fillRect/>
                </a:stretch>
              </a:blipFill>
              <a:ln>
                <a:noFill/>
              </a:ln>
            </p:spPr>
            <p:txBody>
              <a:bodyPr/>
              <a:lstStyle/>
              <a:p>
                <a:r>
                  <a:rPr lang="ru-RU">
                    <a:noFill/>
                  </a:rPr>
                  <a:t> </a:t>
                </a:r>
              </a:p>
            </p:txBody>
          </p:sp>
        </mc:Fallback>
      </mc:AlternateContent>
      <p:sp>
        <p:nvSpPr>
          <p:cNvPr id="10248" name="Rectangle 19">
            <a:extLst>
              <a:ext uri="{FF2B5EF4-FFF2-40B4-BE49-F238E27FC236}">
                <a16:creationId xmlns:a16="http://schemas.microsoft.com/office/drawing/2014/main" id="{FFAB857C-0928-4B47-A66B-F7CB09957D92}"/>
              </a:ext>
            </a:extLst>
          </p:cNvPr>
          <p:cNvSpPr>
            <a:spLocks noChangeArrowheads="1"/>
          </p:cNvSpPr>
          <p:nvPr/>
        </p:nvSpPr>
        <p:spPr bwMode="auto">
          <a:xfrm>
            <a:off x="1524001" y="27680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mc:AlternateContent xmlns:mc="http://schemas.openxmlformats.org/markup-compatibility/2006" xmlns:a14="http://schemas.microsoft.com/office/drawing/2010/main">
        <mc:Choice Requires="a14">
          <p:sp>
            <p:nvSpPr>
              <p:cNvPr id="10249" name="Object 18">
                <a:extLst>
                  <a:ext uri="{FF2B5EF4-FFF2-40B4-BE49-F238E27FC236}">
                    <a16:creationId xmlns:a16="http://schemas.microsoft.com/office/drawing/2014/main" id="{AD3643FA-67AC-4EC9-9F41-1CD3514C3D65}"/>
                  </a:ext>
                </a:extLst>
              </p:cNvPr>
              <p:cNvSpPr txBox="1"/>
              <p:nvPr/>
            </p:nvSpPr>
            <p:spPr bwMode="auto">
              <a:xfrm>
                <a:off x="1638300" y="2339975"/>
                <a:ext cx="9858300" cy="1271438"/>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r>
                        <a:rPr lang="ru-RU" sz="2400" i="1">
                          <a:solidFill>
                            <a:srgbClr val="000000"/>
                          </a:solidFill>
                          <a:latin typeface="Cambria Math" panose="02040503050406030204" pitchFamily="18" charset="0"/>
                        </a:rPr>
                        <m:t>=</m:t>
                      </m:r>
                      <m:r>
                        <m:rPr>
                          <m:sty m:val="p"/>
                        </m:rPr>
                        <a:rPr lang="ru-RU" sz="2400" i="0">
                          <a:solidFill>
                            <a:srgbClr val="000000"/>
                          </a:solidFill>
                          <a:latin typeface="Cambria Math" panose="02040503050406030204" pitchFamily="18" charset="0"/>
                        </a:rPr>
                        <m:t>E</m:t>
                      </m:r>
                      <m:d>
                        <m:dPr>
                          <m:begChr m:val="{"/>
                          <m:endChr m:val="}"/>
                          <m:ctrlPr>
                            <a:rPr lang="ru-RU" sz="2400" i="1">
                              <a:solidFill>
                                <a:srgbClr val="000000"/>
                              </a:solidFill>
                              <a:latin typeface="Cambria Math" panose="02040503050406030204" pitchFamily="18" charset="0"/>
                            </a:rPr>
                          </m:ctrlPr>
                        </m:dPr>
                        <m:e>
                          <m:nary>
                            <m:naryPr>
                              <m:chr m:val="∑"/>
                              <m:ctrlPr>
                                <a:rPr lang="ru-RU" sz="2400" i="1">
                                  <a:solidFill>
                                    <a:srgbClr val="000000"/>
                                  </a:solidFill>
                                  <a:latin typeface="Cambria Math" panose="02040503050406030204" pitchFamily="18" charset="0"/>
                                </a:rPr>
                              </m:ctrlPr>
                            </m:naryPr>
                            <m:sub>
                              <m:r>
                                <a:rPr lang="ru-RU" sz="2400" i="1">
                                  <a:solidFill>
                                    <a:srgbClr val="000000"/>
                                  </a:solidFill>
                                  <a:latin typeface="Cambria Math" panose="02040503050406030204" pitchFamily="18" charset="0"/>
                                </a:rPr>
                                <m:t>𝑖</m:t>
                              </m:r>
                              <m:r>
                                <a:rPr lang="ru-RU" sz="2400" i="1">
                                  <a:solidFill>
                                    <a:srgbClr val="000000"/>
                                  </a:solidFill>
                                  <a:latin typeface="Cambria Math" panose="02040503050406030204" pitchFamily="18" charset="0"/>
                                </a:rPr>
                                <m:t>=1</m:t>
                              </m:r>
                            </m:sub>
                            <m:sup>
                              <m:r>
                                <a:rPr lang="ru-RU" sz="2400" i="1">
                                  <a:solidFill>
                                    <a:srgbClr val="000000"/>
                                  </a:solidFill>
                                  <a:latin typeface="Cambria Math" panose="02040503050406030204" pitchFamily="18" charset="0"/>
                                </a:rPr>
                                <m:t>𝑛</m:t>
                              </m:r>
                            </m:sup>
                            <m:e>
                              <m:sSubSup>
                                <m:sSubSupPr>
                                  <m:ctrlPr>
                                    <a:rPr lang="ru-RU" sz="2400" i="1">
                                      <a:solidFill>
                                        <a:srgbClr val="000000"/>
                                      </a:solidFill>
                                      <a:latin typeface="Cambria Math" panose="02040503050406030204" pitchFamily="18" charset="0"/>
                                    </a:rPr>
                                  </m:ctrlPr>
                                </m:sSubSupPr>
                                <m:e>
                                  <m:r>
                                    <a:rPr lang="ru-RU" sz="2400" i="1">
                                      <a:solidFill>
                                        <a:srgbClr val="000000"/>
                                      </a:solidFill>
                                      <a:latin typeface="Cambria Math" panose="02040503050406030204" pitchFamily="18" charset="0"/>
                                    </a:rPr>
                                    <m:t>𝑎</m:t>
                                  </m:r>
                                </m:e>
                                <m:sub>
                                  <m:r>
                                    <a:rPr lang="ru-RU" sz="2400" i="1">
                                      <a:solidFill>
                                        <a:srgbClr val="000000"/>
                                      </a:solidFill>
                                      <a:latin typeface="Cambria Math" panose="02040503050406030204" pitchFamily="18" charset="0"/>
                                    </a:rPr>
                                    <m:t>𝑖</m:t>
                                  </m:r>
                                </m:sub>
                                <m:sup>
                                  <m:r>
                                    <a:rPr lang="ru-RU" sz="2400" i="1">
                                      <a:solidFill>
                                        <a:srgbClr val="000000"/>
                                      </a:solidFill>
                                      <a:latin typeface="Cambria Math" panose="02040503050406030204" pitchFamily="18" charset="0"/>
                                    </a:rPr>
                                    <m:t>2</m:t>
                                  </m:r>
                                </m:sup>
                              </m:sSubSup>
                              <m:sSubSup>
                                <m:sSubSupPr>
                                  <m:ctrlPr>
                                    <a:rPr lang="ru-RU" sz="2400" i="1">
                                      <a:solidFill>
                                        <a:srgbClr val="000000"/>
                                      </a:solidFill>
                                      <a:latin typeface="Cambria Math" panose="02040503050406030204" pitchFamily="18" charset="0"/>
                                    </a:rPr>
                                  </m:ctrlPr>
                                </m:sSubSupPr>
                                <m:e>
                                  <m:r>
                                    <a:rPr lang="ru-RU" sz="2400" i="1">
                                      <a:solidFill>
                                        <a:srgbClr val="000000"/>
                                      </a:solidFill>
                                      <a:latin typeface="Cambria Math" panose="02040503050406030204" pitchFamily="18" charset="0"/>
                                    </a:rPr>
                                    <m:t>𝑢</m:t>
                                  </m:r>
                                </m:e>
                                <m:sub>
                                  <m:r>
                                    <a:rPr lang="ru-RU" sz="2400" i="1">
                                      <a:solidFill>
                                        <a:srgbClr val="000000"/>
                                      </a:solidFill>
                                      <a:latin typeface="Cambria Math" panose="02040503050406030204" pitchFamily="18" charset="0"/>
                                    </a:rPr>
                                    <m:t>𝑖</m:t>
                                  </m:r>
                                </m:sub>
                                <m:sup>
                                  <m:r>
                                    <a:rPr lang="ru-RU" sz="2400" i="1">
                                      <a:solidFill>
                                        <a:srgbClr val="000000"/>
                                      </a:solidFill>
                                      <a:latin typeface="Cambria Math" panose="02040503050406030204" pitchFamily="18" charset="0"/>
                                    </a:rPr>
                                    <m:t>2</m:t>
                                  </m:r>
                                </m:sup>
                              </m:sSubSup>
                            </m:e>
                          </m:nary>
                          <m:r>
                            <a:rPr lang="ru-RU" sz="2400" i="1">
                              <a:solidFill>
                                <a:srgbClr val="000000"/>
                              </a:solidFill>
                              <a:latin typeface="Cambria Math" panose="02040503050406030204" pitchFamily="18" charset="0"/>
                            </a:rPr>
                            <m:t>+</m:t>
                          </m:r>
                          <m:nary>
                            <m:naryPr>
                              <m:chr m:val="∑"/>
                              <m:ctrlPr>
                                <a:rPr lang="ru-RU" sz="2400" i="1">
                                  <a:solidFill>
                                    <a:srgbClr val="000000"/>
                                  </a:solidFill>
                                  <a:latin typeface="Cambria Math" panose="02040503050406030204" pitchFamily="18" charset="0"/>
                                </a:rPr>
                              </m:ctrlPr>
                            </m:naryPr>
                            <m:sub>
                              <m:r>
                                <a:rPr lang="ru-RU" sz="2400" i="1">
                                  <a:solidFill>
                                    <a:srgbClr val="000000"/>
                                  </a:solidFill>
                                  <a:latin typeface="Cambria Math" panose="02040503050406030204" pitchFamily="18" charset="0"/>
                                </a:rPr>
                                <m:t>𝑖</m:t>
                              </m:r>
                              <m:r>
                                <a:rPr lang="ru-RU" sz="2400" i="1">
                                  <a:solidFill>
                                    <a:srgbClr val="000000"/>
                                  </a:solidFill>
                                  <a:latin typeface="Cambria Math" panose="02040503050406030204" pitchFamily="18" charset="0"/>
                                </a:rPr>
                                <m:t>=1</m:t>
                              </m:r>
                            </m:sub>
                            <m:sup>
                              <m:r>
                                <a:rPr lang="ru-RU" sz="2400" i="1">
                                  <a:solidFill>
                                    <a:srgbClr val="000000"/>
                                  </a:solidFill>
                                  <a:latin typeface="Cambria Math" panose="02040503050406030204" pitchFamily="18" charset="0"/>
                                </a:rPr>
                                <m:t>𝑛</m:t>
                              </m:r>
                            </m:sup>
                            <m:e>
                              <m:nary>
                                <m:naryPr>
                                  <m:chr m:val="∑"/>
                                  <m:supHide m:val="on"/>
                                  <m:ctrlPr>
                                    <a:rPr lang="ru-RU" sz="2400" i="1">
                                      <a:solidFill>
                                        <a:srgbClr val="000000"/>
                                      </a:solidFill>
                                      <a:latin typeface="Cambria Math" panose="02040503050406030204" pitchFamily="18" charset="0"/>
                                    </a:rPr>
                                  </m:ctrlPr>
                                </m:naryPr>
                                <m:sub>
                                  <m:r>
                                    <a:rPr lang="ru-RU" sz="2400" i="1">
                                      <a:solidFill>
                                        <a:srgbClr val="000000"/>
                                      </a:solidFill>
                                      <a:latin typeface="Cambria Math" panose="02040503050406030204" pitchFamily="18" charset="0"/>
                                    </a:rPr>
                                    <m:t>𝑗</m:t>
                                  </m:r>
                                  <m:r>
                                    <a:rPr lang="ru-RU" sz="2400" i="1">
                                      <a:solidFill>
                                        <a:srgbClr val="000000"/>
                                      </a:solidFill>
                                      <a:latin typeface="Cambria Math" panose="02040503050406030204" pitchFamily="18" charset="0"/>
                                    </a:rPr>
                                    <m:t>≠</m:t>
                                  </m:r>
                                  <m:r>
                                    <a:rPr lang="ru-RU" sz="2400" i="1">
                                      <a:solidFill>
                                        <a:srgbClr val="000000"/>
                                      </a:solidFill>
                                      <a:latin typeface="Cambria Math" panose="02040503050406030204" pitchFamily="18" charset="0"/>
                                    </a:rPr>
                                    <m:t>𝑖</m:t>
                                  </m:r>
                                </m:sub>
                                <m:sup/>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𝑎</m:t>
                                      </m:r>
                                    </m:e>
                                    <m:sub>
                                      <m:r>
                                        <a:rPr lang="ru-RU" sz="2400" i="1">
                                          <a:solidFill>
                                            <a:srgbClr val="000000"/>
                                          </a:solidFill>
                                          <a:latin typeface="Cambria Math" panose="02040503050406030204" pitchFamily="18" charset="0"/>
                                        </a:rPr>
                                        <m:t>𝑖</m:t>
                                      </m:r>
                                    </m:sub>
                                  </m:sSub>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𝑎</m:t>
                                      </m:r>
                                    </m:e>
                                    <m:sub>
                                      <m:r>
                                        <a:rPr lang="ru-RU" sz="2400" i="1">
                                          <a:solidFill>
                                            <a:srgbClr val="000000"/>
                                          </a:solidFill>
                                          <a:latin typeface="Cambria Math" panose="02040503050406030204" pitchFamily="18" charset="0"/>
                                        </a:rPr>
                                        <m:t>𝑗</m:t>
                                      </m:r>
                                    </m:sub>
                                  </m:sSub>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𝑢</m:t>
                                      </m:r>
                                    </m:e>
                                    <m:sub>
                                      <m:r>
                                        <a:rPr lang="ru-RU" sz="2400" i="1">
                                          <a:solidFill>
                                            <a:srgbClr val="000000"/>
                                          </a:solidFill>
                                          <a:latin typeface="Cambria Math" panose="02040503050406030204" pitchFamily="18" charset="0"/>
                                        </a:rPr>
                                        <m:t>𝑖</m:t>
                                      </m:r>
                                    </m:sub>
                                  </m:sSub>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𝑢</m:t>
                                      </m:r>
                                    </m:e>
                                    <m:sub>
                                      <m:r>
                                        <a:rPr lang="ru-RU" sz="2400" i="1">
                                          <a:solidFill>
                                            <a:srgbClr val="000000"/>
                                          </a:solidFill>
                                          <a:latin typeface="Cambria Math" panose="02040503050406030204" pitchFamily="18" charset="0"/>
                                        </a:rPr>
                                        <m:t>𝑗</m:t>
                                      </m:r>
                                    </m:sub>
                                  </m:sSub>
                                </m:e>
                              </m:nary>
                            </m:e>
                          </m:nary>
                        </m:e>
                      </m:d>
                      <m:r>
                        <a:rPr lang="ru-RU" sz="2400" i="1">
                          <a:solidFill>
                            <a:srgbClr val="000000"/>
                          </a:solidFill>
                          <a:latin typeface="Cambria Math" panose="02040503050406030204" pitchFamily="18" charset="0"/>
                        </a:rPr>
                        <m:t>=</m:t>
                      </m:r>
                      <m:nary>
                        <m:naryPr>
                          <m:chr m:val="∑"/>
                          <m:ctrlPr>
                            <a:rPr lang="ru-RU" sz="2400" i="1">
                              <a:solidFill>
                                <a:srgbClr val="000000"/>
                              </a:solidFill>
                              <a:latin typeface="Cambria Math" panose="02040503050406030204" pitchFamily="18" charset="0"/>
                            </a:rPr>
                          </m:ctrlPr>
                        </m:naryPr>
                        <m:sub>
                          <m:r>
                            <a:rPr lang="ru-RU" sz="2400" i="1">
                              <a:solidFill>
                                <a:srgbClr val="000000"/>
                              </a:solidFill>
                              <a:latin typeface="Cambria Math" panose="02040503050406030204" pitchFamily="18" charset="0"/>
                            </a:rPr>
                            <m:t>𝑖</m:t>
                          </m:r>
                          <m:r>
                            <a:rPr lang="ru-RU" sz="2400" i="1">
                              <a:solidFill>
                                <a:srgbClr val="000000"/>
                              </a:solidFill>
                              <a:latin typeface="Cambria Math" panose="02040503050406030204" pitchFamily="18" charset="0"/>
                            </a:rPr>
                            <m:t>=1</m:t>
                          </m:r>
                        </m:sub>
                        <m:sup>
                          <m:r>
                            <a:rPr lang="ru-RU" sz="2400" i="1">
                              <a:solidFill>
                                <a:srgbClr val="000000"/>
                              </a:solidFill>
                              <a:latin typeface="Cambria Math" panose="02040503050406030204" pitchFamily="18" charset="0"/>
                            </a:rPr>
                            <m:t>𝑛</m:t>
                          </m:r>
                        </m:sup>
                        <m:e>
                          <m:sSubSup>
                            <m:sSubSupPr>
                              <m:ctrlPr>
                                <a:rPr lang="ru-RU" sz="2400" i="1">
                                  <a:solidFill>
                                    <a:srgbClr val="000000"/>
                                  </a:solidFill>
                                  <a:latin typeface="Cambria Math" panose="02040503050406030204" pitchFamily="18" charset="0"/>
                                </a:rPr>
                              </m:ctrlPr>
                            </m:sSubSupPr>
                            <m:e>
                              <m:r>
                                <a:rPr lang="ru-RU" sz="2400" i="1">
                                  <a:solidFill>
                                    <a:srgbClr val="000000"/>
                                  </a:solidFill>
                                  <a:latin typeface="Cambria Math" panose="02040503050406030204" pitchFamily="18" charset="0"/>
                                </a:rPr>
                                <m:t>𝑎</m:t>
                              </m:r>
                            </m:e>
                            <m:sub>
                              <m:r>
                                <a:rPr lang="ru-RU" sz="2400" i="1">
                                  <a:solidFill>
                                    <a:srgbClr val="000000"/>
                                  </a:solidFill>
                                  <a:latin typeface="Cambria Math" panose="02040503050406030204" pitchFamily="18" charset="0"/>
                                </a:rPr>
                                <m:t>𝑖</m:t>
                              </m:r>
                            </m:sub>
                            <m:sup>
                              <m:r>
                                <a:rPr lang="ru-RU" sz="2400" i="1">
                                  <a:solidFill>
                                    <a:srgbClr val="000000"/>
                                  </a:solidFill>
                                  <a:latin typeface="Cambria Math" panose="02040503050406030204" pitchFamily="18" charset="0"/>
                                </a:rPr>
                                <m:t>2</m:t>
                              </m:r>
                            </m:sup>
                          </m:sSubSup>
                          <m:r>
                            <m:rPr>
                              <m:sty m:val="p"/>
                            </m:rPr>
                            <a:rPr lang="ru-RU" sz="2400" i="0">
                              <a:solidFill>
                                <a:srgbClr val="000000"/>
                              </a:solidFill>
                              <a:latin typeface="Cambria Math" panose="02040503050406030204" pitchFamily="18" charset="0"/>
                            </a:rPr>
                            <m:t>E</m:t>
                          </m:r>
                          <m:d>
                            <m:dPr>
                              <m:ctrlPr>
                                <a:rPr lang="ru-RU" sz="2400" i="1">
                                  <a:solidFill>
                                    <a:srgbClr val="000000"/>
                                  </a:solidFill>
                                  <a:latin typeface="Cambria Math" panose="02040503050406030204" pitchFamily="18" charset="0"/>
                                </a:rPr>
                              </m:ctrlPr>
                            </m:dPr>
                            <m:e>
                              <m:sSubSup>
                                <m:sSubSupPr>
                                  <m:ctrlPr>
                                    <a:rPr lang="ru-RU" sz="2400" i="1">
                                      <a:solidFill>
                                        <a:srgbClr val="000000"/>
                                      </a:solidFill>
                                      <a:latin typeface="Cambria Math" panose="02040503050406030204" pitchFamily="18" charset="0"/>
                                    </a:rPr>
                                  </m:ctrlPr>
                                </m:sSubSupPr>
                                <m:e>
                                  <m:r>
                                    <a:rPr lang="ru-RU" sz="2400" i="1">
                                      <a:solidFill>
                                        <a:srgbClr val="000000"/>
                                      </a:solidFill>
                                      <a:latin typeface="Cambria Math" panose="02040503050406030204" pitchFamily="18" charset="0"/>
                                    </a:rPr>
                                    <m:t>𝑢</m:t>
                                  </m:r>
                                </m:e>
                                <m:sub>
                                  <m:r>
                                    <a:rPr lang="ru-RU" sz="2400" i="1">
                                      <a:solidFill>
                                        <a:srgbClr val="000000"/>
                                      </a:solidFill>
                                      <a:latin typeface="Cambria Math" panose="02040503050406030204" pitchFamily="18" charset="0"/>
                                    </a:rPr>
                                    <m:t>𝑖</m:t>
                                  </m:r>
                                </m:sub>
                                <m:sup>
                                  <m:r>
                                    <a:rPr lang="ru-RU" sz="2400" i="1">
                                      <a:solidFill>
                                        <a:srgbClr val="000000"/>
                                      </a:solidFill>
                                      <a:latin typeface="Cambria Math" panose="02040503050406030204" pitchFamily="18" charset="0"/>
                                    </a:rPr>
                                    <m:t>2</m:t>
                                  </m:r>
                                </m:sup>
                              </m:sSubSup>
                            </m:e>
                          </m:d>
                        </m:e>
                      </m:nary>
                      <m:r>
                        <a:rPr lang="ru-RU" sz="2400" i="1">
                          <a:solidFill>
                            <a:srgbClr val="000000"/>
                          </a:solidFill>
                          <a:latin typeface="Cambria Math" panose="02040503050406030204" pitchFamily="18" charset="0"/>
                        </a:rPr>
                        <m:t>+</m:t>
                      </m:r>
                      <m:nary>
                        <m:naryPr>
                          <m:chr m:val="∑"/>
                          <m:ctrlPr>
                            <a:rPr lang="ru-RU" sz="2400" i="1">
                              <a:solidFill>
                                <a:srgbClr val="000000"/>
                              </a:solidFill>
                              <a:latin typeface="Cambria Math" panose="02040503050406030204" pitchFamily="18" charset="0"/>
                            </a:rPr>
                          </m:ctrlPr>
                        </m:naryPr>
                        <m:sub>
                          <m:r>
                            <a:rPr lang="ru-RU" sz="2400" i="1">
                              <a:solidFill>
                                <a:srgbClr val="000000"/>
                              </a:solidFill>
                              <a:latin typeface="Cambria Math" panose="02040503050406030204" pitchFamily="18" charset="0"/>
                            </a:rPr>
                            <m:t>𝑖</m:t>
                          </m:r>
                          <m:r>
                            <a:rPr lang="ru-RU" sz="2400" i="1">
                              <a:solidFill>
                                <a:srgbClr val="000000"/>
                              </a:solidFill>
                              <a:latin typeface="Cambria Math" panose="02040503050406030204" pitchFamily="18" charset="0"/>
                            </a:rPr>
                            <m:t>=1</m:t>
                          </m:r>
                        </m:sub>
                        <m:sup>
                          <m:r>
                            <a:rPr lang="ru-RU" sz="2400" i="1">
                              <a:solidFill>
                                <a:srgbClr val="000000"/>
                              </a:solidFill>
                              <a:latin typeface="Cambria Math" panose="02040503050406030204" pitchFamily="18" charset="0"/>
                            </a:rPr>
                            <m:t>𝑛</m:t>
                          </m:r>
                        </m:sup>
                        <m:e>
                          <m:nary>
                            <m:naryPr>
                              <m:chr m:val="∑"/>
                              <m:supHide m:val="on"/>
                              <m:ctrlPr>
                                <a:rPr lang="ru-RU" sz="2400" i="1">
                                  <a:solidFill>
                                    <a:srgbClr val="000000"/>
                                  </a:solidFill>
                                  <a:latin typeface="Cambria Math" panose="02040503050406030204" pitchFamily="18" charset="0"/>
                                </a:rPr>
                              </m:ctrlPr>
                            </m:naryPr>
                            <m:sub>
                              <m:r>
                                <a:rPr lang="ru-RU" sz="2400" i="1">
                                  <a:solidFill>
                                    <a:srgbClr val="000000"/>
                                  </a:solidFill>
                                  <a:latin typeface="Cambria Math" panose="02040503050406030204" pitchFamily="18" charset="0"/>
                                </a:rPr>
                                <m:t>𝑗</m:t>
                              </m:r>
                              <m:r>
                                <a:rPr lang="ru-RU" sz="2400" i="1">
                                  <a:solidFill>
                                    <a:srgbClr val="000000"/>
                                  </a:solidFill>
                                  <a:latin typeface="Cambria Math" panose="02040503050406030204" pitchFamily="18" charset="0"/>
                                </a:rPr>
                                <m:t>≠</m:t>
                              </m:r>
                              <m:r>
                                <a:rPr lang="ru-RU" sz="2400" i="1">
                                  <a:solidFill>
                                    <a:srgbClr val="000000"/>
                                  </a:solidFill>
                                  <a:latin typeface="Cambria Math" panose="02040503050406030204" pitchFamily="18" charset="0"/>
                                </a:rPr>
                                <m:t>𝑖</m:t>
                              </m:r>
                            </m:sub>
                            <m:sup/>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𝑎</m:t>
                                  </m:r>
                                </m:e>
                                <m:sub>
                                  <m:r>
                                    <a:rPr lang="ru-RU" sz="2400" i="1">
                                      <a:solidFill>
                                        <a:srgbClr val="000000"/>
                                      </a:solidFill>
                                      <a:latin typeface="Cambria Math" panose="02040503050406030204" pitchFamily="18" charset="0"/>
                                    </a:rPr>
                                    <m:t>𝑖</m:t>
                                  </m:r>
                                </m:sub>
                              </m:sSub>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𝑎</m:t>
                                  </m:r>
                                </m:e>
                                <m:sub>
                                  <m:r>
                                    <a:rPr lang="ru-RU" sz="2400" i="1">
                                      <a:solidFill>
                                        <a:srgbClr val="000000"/>
                                      </a:solidFill>
                                      <a:latin typeface="Cambria Math" panose="02040503050406030204" pitchFamily="18" charset="0"/>
                                    </a:rPr>
                                    <m:t>𝑗</m:t>
                                  </m:r>
                                </m:sub>
                              </m:sSub>
                              <m:r>
                                <m:rPr>
                                  <m:sty m:val="p"/>
                                </m:rPr>
                                <a:rPr lang="ru-RU" sz="2400" i="0">
                                  <a:solidFill>
                                    <a:srgbClr val="000000"/>
                                  </a:solidFill>
                                  <a:latin typeface="Cambria Math" panose="02040503050406030204" pitchFamily="18" charset="0"/>
                                </a:rPr>
                                <m:t>E</m:t>
                              </m:r>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𝑢</m:t>
                                      </m:r>
                                    </m:e>
                                    <m:sub>
                                      <m:r>
                                        <a:rPr lang="ru-RU" sz="2400" i="1">
                                          <a:solidFill>
                                            <a:srgbClr val="000000"/>
                                          </a:solidFill>
                                          <a:latin typeface="Cambria Math" panose="02040503050406030204" pitchFamily="18" charset="0"/>
                                        </a:rPr>
                                        <m:t>𝑖</m:t>
                                      </m:r>
                                    </m:sub>
                                  </m:sSub>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𝑢</m:t>
                                      </m:r>
                                    </m:e>
                                    <m:sub>
                                      <m:r>
                                        <a:rPr lang="ru-RU" sz="2400" i="1">
                                          <a:solidFill>
                                            <a:srgbClr val="000000"/>
                                          </a:solidFill>
                                          <a:latin typeface="Cambria Math" panose="02040503050406030204" pitchFamily="18" charset="0"/>
                                        </a:rPr>
                                        <m:t>𝑗</m:t>
                                      </m:r>
                                    </m:sub>
                                  </m:sSub>
                                </m:e>
                              </m:d>
                            </m:e>
                          </m:nary>
                        </m:e>
                      </m:nary>
                      <m:r>
                        <a:rPr lang="ru-RU" sz="2400" i="1">
                          <a:solidFill>
                            <a:srgbClr val="000000"/>
                          </a:solidFill>
                          <a:latin typeface="Cambria Math" panose="02040503050406030204" pitchFamily="18" charset="0"/>
                        </a:rPr>
                        <m:t>=</m:t>
                      </m:r>
                    </m:oMath>
                  </m:oMathPara>
                </a14:m>
                <a:endParaRPr lang="ru-RU" sz="2400" dirty="0"/>
              </a:p>
            </p:txBody>
          </p:sp>
        </mc:Choice>
        <mc:Fallback xmlns="">
          <p:sp>
            <p:nvSpPr>
              <p:cNvPr id="10249" name="Object 18">
                <a:extLst>
                  <a:ext uri="{FF2B5EF4-FFF2-40B4-BE49-F238E27FC236}">
                    <a16:creationId xmlns:a16="http://schemas.microsoft.com/office/drawing/2014/main" id="{AD3643FA-67AC-4EC9-9F41-1CD3514C3D65}"/>
                  </a:ext>
                </a:extLst>
              </p:cNvPr>
              <p:cNvSpPr txBox="1">
                <a:spLocks noRot="1" noChangeAspect="1" noMove="1" noResize="1" noEditPoints="1" noAdjustHandles="1" noChangeArrowheads="1" noChangeShapeType="1" noTextEdit="1"/>
              </p:cNvSpPr>
              <p:nvPr/>
            </p:nvSpPr>
            <p:spPr bwMode="auto">
              <a:xfrm>
                <a:off x="1638300" y="2339975"/>
                <a:ext cx="9858300" cy="1271438"/>
              </a:xfrm>
              <a:prstGeom prst="rect">
                <a:avLst/>
              </a:prstGeom>
              <a:blipFill>
                <a:blip r:embed="rId4"/>
                <a:stretch>
                  <a:fillRect/>
                </a:stretch>
              </a:blipFill>
              <a:ln>
                <a:noFill/>
              </a:ln>
            </p:spPr>
            <p:txBody>
              <a:bodyPr/>
              <a:lstStyle/>
              <a:p>
                <a:r>
                  <a:rPr lang="ru-RU">
                    <a:noFill/>
                  </a:rPr>
                  <a:t> </a:t>
                </a:r>
              </a:p>
            </p:txBody>
          </p:sp>
        </mc:Fallback>
      </mc:AlternateContent>
      <p:sp>
        <p:nvSpPr>
          <p:cNvPr id="10250" name="Rectangle 21">
            <a:extLst>
              <a:ext uri="{FF2B5EF4-FFF2-40B4-BE49-F238E27FC236}">
                <a16:creationId xmlns:a16="http://schemas.microsoft.com/office/drawing/2014/main" id="{75DE4129-0E12-4EE2-B6B7-850AE087A66E}"/>
              </a:ext>
            </a:extLst>
          </p:cNvPr>
          <p:cNvSpPr>
            <a:spLocks noChangeArrowheads="1"/>
          </p:cNvSpPr>
          <p:nvPr/>
        </p:nvSpPr>
        <p:spPr bwMode="auto">
          <a:xfrm>
            <a:off x="1524001" y="29157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altLang="ru-RU" sz="1800"/>
          </a:p>
        </p:txBody>
      </p:sp>
      <mc:AlternateContent xmlns:mc="http://schemas.openxmlformats.org/markup-compatibility/2006" xmlns:a14="http://schemas.microsoft.com/office/drawing/2010/main">
        <mc:Choice Requires="a14">
          <p:sp>
            <p:nvSpPr>
              <p:cNvPr id="10251" name="Object 20">
                <a:extLst>
                  <a:ext uri="{FF2B5EF4-FFF2-40B4-BE49-F238E27FC236}">
                    <a16:creationId xmlns:a16="http://schemas.microsoft.com/office/drawing/2014/main" id="{FB021717-7CD4-4151-9B89-73E0F836E178}"/>
                  </a:ext>
                </a:extLst>
              </p:cNvPr>
              <p:cNvSpPr txBox="1"/>
              <p:nvPr/>
            </p:nvSpPr>
            <p:spPr bwMode="auto">
              <a:xfrm>
                <a:off x="1524000" y="4039522"/>
                <a:ext cx="6156176" cy="1717675"/>
              </a:xfrm>
              <a:prstGeom prst="rect">
                <a:avLst/>
              </a:prstGeom>
              <a:noFill/>
              <a:ln>
                <a:noFill/>
              </a:ln>
            </p:spPr>
            <p:txBody>
              <a:bodyPr>
                <a:normAutofit/>
              </a:bodyPr>
              <a:lstStyle/>
              <a:p>
                <a:pPr/>
                <a14:m>
                  <m:oMathPara xmlns:m="http://schemas.openxmlformats.org/officeDocument/2006/math">
                    <m:oMathParaPr>
                      <m:jc m:val="centerGroup"/>
                    </m:oMathParaPr>
                    <m:oMath xmlns:m="http://schemas.openxmlformats.org/officeDocument/2006/math">
                      <m:r>
                        <a:rPr lang="ru-RU" sz="2400" i="1">
                          <a:solidFill>
                            <a:srgbClr val="000000"/>
                          </a:solidFill>
                          <a:latin typeface="Cambria Math" panose="02040503050406030204" pitchFamily="18" charset="0"/>
                        </a:rPr>
                        <m:t>=</m:t>
                      </m:r>
                      <m:nary>
                        <m:naryPr>
                          <m:chr m:val="∑"/>
                          <m:ctrlPr>
                            <a:rPr lang="ru-RU" sz="2400" i="1">
                              <a:solidFill>
                                <a:srgbClr val="000000"/>
                              </a:solidFill>
                              <a:latin typeface="Cambria Math" panose="02040503050406030204" pitchFamily="18" charset="0"/>
                            </a:rPr>
                          </m:ctrlPr>
                        </m:naryPr>
                        <m:sub>
                          <m:r>
                            <a:rPr lang="ru-RU" sz="2400" i="1">
                              <a:solidFill>
                                <a:srgbClr val="000000"/>
                              </a:solidFill>
                              <a:latin typeface="Cambria Math" panose="02040503050406030204" pitchFamily="18" charset="0"/>
                            </a:rPr>
                            <m:t>𝑖</m:t>
                          </m:r>
                          <m:r>
                            <a:rPr lang="ru-RU" sz="2400" i="1">
                              <a:solidFill>
                                <a:srgbClr val="000000"/>
                              </a:solidFill>
                              <a:latin typeface="Cambria Math" panose="02040503050406030204" pitchFamily="18" charset="0"/>
                            </a:rPr>
                            <m:t>=1</m:t>
                          </m:r>
                        </m:sub>
                        <m:sup>
                          <m:r>
                            <a:rPr lang="ru-RU" sz="2400" i="1">
                              <a:solidFill>
                                <a:srgbClr val="000000"/>
                              </a:solidFill>
                              <a:latin typeface="Cambria Math" panose="02040503050406030204" pitchFamily="18" charset="0"/>
                            </a:rPr>
                            <m:t>𝑛</m:t>
                          </m:r>
                        </m:sup>
                        <m:e>
                          <m:sSubSup>
                            <m:sSubSupPr>
                              <m:ctrlPr>
                                <a:rPr lang="ru-RU" sz="2400" i="1">
                                  <a:solidFill>
                                    <a:srgbClr val="000000"/>
                                  </a:solidFill>
                                  <a:latin typeface="Cambria Math" panose="02040503050406030204" pitchFamily="18" charset="0"/>
                                </a:rPr>
                              </m:ctrlPr>
                            </m:sSubSupPr>
                            <m:e>
                              <m:r>
                                <a:rPr lang="ru-RU" sz="2400" i="1">
                                  <a:solidFill>
                                    <a:srgbClr val="000000"/>
                                  </a:solidFill>
                                  <a:latin typeface="Cambria Math" panose="02040503050406030204" pitchFamily="18" charset="0"/>
                                </a:rPr>
                                <m:t>𝑎</m:t>
                              </m:r>
                            </m:e>
                            <m:sub>
                              <m:r>
                                <a:rPr lang="ru-RU" sz="2400" i="1">
                                  <a:solidFill>
                                    <a:srgbClr val="000000"/>
                                  </a:solidFill>
                                  <a:latin typeface="Cambria Math" panose="02040503050406030204" pitchFamily="18" charset="0"/>
                                </a:rPr>
                                <m:t>𝑖</m:t>
                              </m:r>
                            </m:sub>
                            <m:sup>
                              <m:r>
                                <a:rPr lang="ru-RU" sz="2400" i="1">
                                  <a:solidFill>
                                    <a:srgbClr val="000000"/>
                                  </a:solidFill>
                                  <a:latin typeface="Cambria Math" panose="02040503050406030204" pitchFamily="18" charset="0"/>
                                </a:rPr>
                                <m:t>2</m:t>
                              </m:r>
                            </m:sup>
                          </m:sSubSup>
                          <m:sSubSup>
                            <m:sSubSupPr>
                              <m:ctrlPr>
                                <a:rPr lang="ru-RU" sz="2400" i="1">
                                  <a:solidFill>
                                    <a:srgbClr val="000000"/>
                                  </a:solidFill>
                                  <a:latin typeface="Cambria Math" panose="02040503050406030204" pitchFamily="18" charset="0"/>
                                </a:rPr>
                              </m:ctrlPr>
                            </m:sSubSupPr>
                            <m:e>
                              <m:r>
                                <a:rPr lang="ru-RU" sz="2400" i="1">
                                  <a:solidFill>
                                    <a:srgbClr val="000000"/>
                                  </a:solidFill>
                                  <a:latin typeface="Cambria Math" panose="02040503050406030204" pitchFamily="18" charset="0"/>
                                </a:rPr>
                                <m:t>𝜎</m:t>
                              </m:r>
                            </m:e>
                            <m:sub>
                              <m:r>
                                <a:rPr lang="ru-RU" sz="2400" i="1">
                                  <a:solidFill>
                                    <a:srgbClr val="000000"/>
                                  </a:solidFill>
                                  <a:latin typeface="Cambria Math" panose="02040503050406030204" pitchFamily="18" charset="0"/>
                                </a:rPr>
                                <m:t>𝑢</m:t>
                              </m:r>
                            </m:sub>
                            <m:sup>
                              <m:r>
                                <a:rPr lang="ru-RU" sz="2400" i="1">
                                  <a:solidFill>
                                    <a:srgbClr val="000000"/>
                                  </a:solidFill>
                                  <a:latin typeface="Cambria Math" panose="02040503050406030204" pitchFamily="18" charset="0"/>
                                </a:rPr>
                                <m:t>2</m:t>
                              </m:r>
                            </m:sup>
                          </m:sSubSup>
                        </m:e>
                      </m:nary>
                      <m:r>
                        <a:rPr lang="ru-RU" sz="2400" i="1">
                          <a:solidFill>
                            <a:srgbClr val="000000"/>
                          </a:solidFill>
                          <a:latin typeface="Cambria Math" panose="02040503050406030204" pitchFamily="18" charset="0"/>
                        </a:rPr>
                        <m:t>=</m:t>
                      </m:r>
                      <m:sSubSup>
                        <m:sSubSupPr>
                          <m:ctrlPr>
                            <a:rPr lang="ru-RU" sz="2400" i="1">
                              <a:solidFill>
                                <a:srgbClr val="000000"/>
                              </a:solidFill>
                              <a:latin typeface="Cambria Math" panose="02040503050406030204" pitchFamily="18" charset="0"/>
                            </a:rPr>
                          </m:ctrlPr>
                        </m:sSubSupPr>
                        <m:e>
                          <m:r>
                            <a:rPr lang="ru-RU" sz="2400" i="1">
                              <a:solidFill>
                                <a:srgbClr val="000000"/>
                              </a:solidFill>
                              <a:latin typeface="Cambria Math" panose="02040503050406030204" pitchFamily="18" charset="0"/>
                            </a:rPr>
                            <m:t>𝜎</m:t>
                          </m:r>
                        </m:e>
                        <m:sub>
                          <m:r>
                            <a:rPr lang="ru-RU" sz="2400" i="1">
                              <a:solidFill>
                                <a:srgbClr val="000000"/>
                              </a:solidFill>
                              <a:latin typeface="Cambria Math" panose="02040503050406030204" pitchFamily="18" charset="0"/>
                            </a:rPr>
                            <m:t>𝑢</m:t>
                          </m:r>
                        </m:sub>
                        <m:sup>
                          <m:r>
                            <a:rPr lang="ru-RU" sz="2400" i="1">
                              <a:solidFill>
                                <a:srgbClr val="000000"/>
                              </a:solidFill>
                              <a:latin typeface="Cambria Math" panose="02040503050406030204" pitchFamily="18" charset="0"/>
                            </a:rPr>
                            <m:t>2</m:t>
                          </m:r>
                        </m:sup>
                      </m:sSubSup>
                      <m:nary>
                        <m:naryPr>
                          <m:chr m:val="∑"/>
                          <m:ctrlPr>
                            <a:rPr lang="ru-RU" sz="2400" i="1">
                              <a:solidFill>
                                <a:srgbClr val="000000"/>
                              </a:solidFill>
                              <a:latin typeface="Cambria Math" panose="02040503050406030204" pitchFamily="18" charset="0"/>
                            </a:rPr>
                          </m:ctrlPr>
                        </m:naryPr>
                        <m:sub>
                          <m:r>
                            <a:rPr lang="ru-RU" sz="2400" i="1">
                              <a:solidFill>
                                <a:srgbClr val="000000"/>
                              </a:solidFill>
                              <a:latin typeface="Cambria Math" panose="02040503050406030204" pitchFamily="18" charset="0"/>
                            </a:rPr>
                            <m:t>𝑖</m:t>
                          </m:r>
                          <m:r>
                            <a:rPr lang="ru-RU" sz="2400" i="1">
                              <a:solidFill>
                                <a:srgbClr val="000000"/>
                              </a:solidFill>
                              <a:latin typeface="Cambria Math" panose="02040503050406030204" pitchFamily="18" charset="0"/>
                            </a:rPr>
                            <m:t>=1</m:t>
                          </m:r>
                        </m:sub>
                        <m:sup>
                          <m:r>
                            <a:rPr lang="ru-RU" sz="2400" i="1">
                              <a:solidFill>
                                <a:srgbClr val="000000"/>
                              </a:solidFill>
                              <a:latin typeface="Cambria Math" panose="02040503050406030204" pitchFamily="18" charset="0"/>
                            </a:rPr>
                            <m:t>𝑛</m:t>
                          </m:r>
                        </m:sup>
                        <m:e>
                          <m:sSubSup>
                            <m:sSubSupPr>
                              <m:ctrlPr>
                                <a:rPr lang="ru-RU" sz="2400" i="1">
                                  <a:solidFill>
                                    <a:srgbClr val="000000"/>
                                  </a:solidFill>
                                  <a:latin typeface="Cambria Math" panose="02040503050406030204" pitchFamily="18" charset="0"/>
                                </a:rPr>
                              </m:ctrlPr>
                            </m:sSubSupPr>
                            <m:e>
                              <m:r>
                                <a:rPr lang="ru-RU" sz="2400" i="1">
                                  <a:solidFill>
                                    <a:srgbClr val="000000"/>
                                  </a:solidFill>
                                  <a:latin typeface="Cambria Math" panose="02040503050406030204" pitchFamily="18" charset="0"/>
                                </a:rPr>
                                <m:t>𝑎</m:t>
                              </m:r>
                            </m:e>
                            <m:sub>
                              <m:r>
                                <a:rPr lang="ru-RU" sz="2400" i="1">
                                  <a:solidFill>
                                    <a:srgbClr val="000000"/>
                                  </a:solidFill>
                                  <a:latin typeface="Cambria Math" panose="02040503050406030204" pitchFamily="18" charset="0"/>
                                </a:rPr>
                                <m:t>𝑖</m:t>
                              </m:r>
                            </m:sub>
                            <m:sup>
                              <m:r>
                                <a:rPr lang="ru-RU" sz="2400" i="1">
                                  <a:solidFill>
                                    <a:srgbClr val="000000"/>
                                  </a:solidFill>
                                  <a:latin typeface="Cambria Math" panose="02040503050406030204" pitchFamily="18" charset="0"/>
                                </a:rPr>
                                <m:t>2</m:t>
                              </m:r>
                            </m:sup>
                          </m:sSubSup>
                        </m:e>
                      </m:nary>
                      <m:r>
                        <a:rPr lang="ru-RU" sz="2400" i="1">
                          <a:solidFill>
                            <a:srgbClr val="000000"/>
                          </a:solidFill>
                          <a:latin typeface="Cambria Math" panose="02040503050406030204" pitchFamily="18" charset="0"/>
                        </a:rPr>
                        <m:t>=</m:t>
                      </m:r>
                      <m:f>
                        <m:fPr>
                          <m:ctrlPr>
                            <a:rPr lang="ru-RU" sz="2400" i="1">
                              <a:solidFill>
                                <a:srgbClr val="000000"/>
                              </a:solidFill>
                              <a:latin typeface="Cambria Math" panose="02040503050406030204" pitchFamily="18" charset="0"/>
                            </a:rPr>
                          </m:ctrlPr>
                        </m:fPr>
                        <m:num>
                          <m:sSubSup>
                            <m:sSubSupPr>
                              <m:ctrlPr>
                                <a:rPr lang="ru-RU" sz="2400" i="1">
                                  <a:solidFill>
                                    <a:srgbClr val="000000"/>
                                  </a:solidFill>
                                  <a:latin typeface="Cambria Math" panose="02040503050406030204" pitchFamily="18" charset="0"/>
                                </a:rPr>
                              </m:ctrlPr>
                            </m:sSubSupPr>
                            <m:e>
                              <m:r>
                                <a:rPr lang="ru-RU" sz="2400" i="1">
                                  <a:solidFill>
                                    <a:srgbClr val="000000"/>
                                  </a:solidFill>
                                  <a:latin typeface="Cambria Math" panose="02040503050406030204" pitchFamily="18" charset="0"/>
                                </a:rPr>
                                <m:t>𝜎</m:t>
                              </m:r>
                            </m:e>
                            <m:sub>
                              <m:r>
                                <a:rPr lang="ru-RU" sz="2400" i="1">
                                  <a:solidFill>
                                    <a:srgbClr val="000000"/>
                                  </a:solidFill>
                                  <a:latin typeface="Cambria Math" panose="02040503050406030204" pitchFamily="18" charset="0"/>
                                </a:rPr>
                                <m:t>𝑢</m:t>
                              </m:r>
                            </m:sub>
                            <m:sup>
                              <m:r>
                                <a:rPr lang="ru-RU" sz="2400" i="1">
                                  <a:solidFill>
                                    <a:srgbClr val="000000"/>
                                  </a:solidFill>
                                  <a:latin typeface="Cambria Math" panose="02040503050406030204" pitchFamily="18" charset="0"/>
                                </a:rPr>
                                <m:t>2</m:t>
                              </m:r>
                            </m:sup>
                          </m:sSubSup>
                        </m:num>
                        <m:den>
                          <m:nary>
                            <m:naryPr>
                              <m:chr m:val="∑"/>
                              <m:ctrlPr>
                                <a:rPr lang="ru-RU" sz="2400" i="1">
                                  <a:solidFill>
                                    <a:srgbClr val="000000"/>
                                  </a:solidFill>
                                  <a:latin typeface="Cambria Math" panose="02040503050406030204" pitchFamily="18" charset="0"/>
                                </a:rPr>
                              </m:ctrlPr>
                            </m:naryPr>
                            <m:sub>
                              <m:r>
                                <a:rPr lang="ru-RU" sz="2400" i="1">
                                  <a:solidFill>
                                    <a:srgbClr val="000000"/>
                                  </a:solidFill>
                                  <a:latin typeface="Cambria Math" panose="02040503050406030204" pitchFamily="18" charset="0"/>
                                </a:rPr>
                                <m:t>𝑗</m:t>
                              </m:r>
                              <m:r>
                                <a:rPr lang="ru-RU" sz="2400" i="1">
                                  <a:solidFill>
                                    <a:srgbClr val="000000"/>
                                  </a:solidFill>
                                  <a:latin typeface="Cambria Math" panose="02040503050406030204" pitchFamily="18" charset="0"/>
                                </a:rPr>
                                <m:t>=1</m:t>
                              </m:r>
                            </m:sub>
                            <m:sup>
                              <m:r>
                                <a:rPr lang="ru-RU" sz="2400" i="1">
                                  <a:solidFill>
                                    <a:srgbClr val="000000"/>
                                  </a:solidFill>
                                  <a:latin typeface="Cambria Math" panose="02040503050406030204" pitchFamily="18" charset="0"/>
                                </a:rPr>
                                <m:t>𝑛</m:t>
                              </m:r>
                            </m:sup>
                            <m:e>
                              <m:sSup>
                                <m:sSupPr>
                                  <m:ctrlPr>
                                    <a:rPr lang="ru-RU" sz="2400" i="1">
                                      <a:solidFill>
                                        <a:srgbClr val="000000"/>
                                      </a:solidFill>
                                      <a:latin typeface="Cambria Math" panose="02040503050406030204" pitchFamily="18" charset="0"/>
                                    </a:rPr>
                                  </m:ctrlPr>
                                </m:sSupPr>
                                <m:e>
                                  <m:d>
                                    <m:dPr>
                                      <m:ctrlPr>
                                        <a:rPr lang="ru-RU" sz="2400" i="1">
                                          <a:solidFill>
                                            <a:srgbClr val="000000"/>
                                          </a:solidFill>
                                          <a:latin typeface="Cambria Math" panose="02040503050406030204" pitchFamily="18" charset="0"/>
                                        </a:rPr>
                                      </m:ctrlPr>
                                    </m:dPr>
                                    <m:e>
                                      <m:sSub>
                                        <m:sSubPr>
                                          <m:ctrlPr>
                                            <a:rPr lang="ru-RU" sz="2400" i="1">
                                              <a:solidFill>
                                                <a:srgbClr val="000000"/>
                                              </a:solidFill>
                                              <a:latin typeface="Cambria Math" panose="02040503050406030204" pitchFamily="18" charset="0"/>
                                            </a:rPr>
                                          </m:ctrlPr>
                                        </m:sSubPr>
                                        <m:e>
                                          <m:r>
                                            <a:rPr lang="ru-RU" sz="2400" i="1">
                                              <a:solidFill>
                                                <a:srgbClr val="000000"/>
                                              </a:solidFill>
                                              <a:latin typeface="Cambria Math" panose="02040503050406030204" pitchFamily="18" charset="0"/>
                                            </a:rPr>
                                            <m:t>𝑋</m:t>
                                          </m:r>
                                        </m:e>
                                        <m:sub>
                                          <m:r>
                                            <a:rPr lang="ru-RU" sz="2400" i="1">
                                              <a:solidFill>
                                                <a:srgbClr val="000000"/>
                                              </a:solidFill>
                                              <a:latin typeface="Cambria Math" panose="02040503050406030204" pitchFamily="18" charset="0"/>
                                            </a:rPr>
                                            <m:t>𝑗</m:t>
                                          </m:r>
                                        </m:sub>
                                      </m:sSub>
                                      <m:r>
                                        <a:rPr lang="ru-RU" sz="2400" i="1">
                                          <a:solidFill>
                                            <a:srgbClr val="000000"/>
                                          </a:solidFill>
                                          <a:latin typeface="Cambria Math" panose="02040503050406030204" pitchFamily="18" charset="0"/>
                                        </a:rPr>
                                        <m:t>−</m:t>
                                      </m:r>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𝑋</m:t>
                                          </m:r>
                                        </m:e>
                                      </m:acc>
                                    </m:e>
                                  </m:d>
                                </m:e>
                                <m:sup>
                                  <m:r>
                                    <a:rPr lang="ru-RU" sz="2400" i="1">
                                      <a:solidFill>
                                        <a:srgbClr val="000000"/>
                                      </a:solidFill>
                                      <a:latin typeface="Cambria Math" panose="02040503050406030204" pitchFamily="18" charset="0"/>
                                    </a:rPr>
                                    <m:t>2</m:t>
                                  </m:r>
                                </m:sup>
                              </m:sSup>
                            </m:e>
                          </m:nary>
                        </m:den>
                      </m:f>
                    </m:oMath>
                  </m:oMathPara>
                </a14:m>
                <a:endParaRPr lang="ru-RU" sz="2400" dirty="0"/>
              </a:p>
            </p:txBody>
          </p:sp>
        </mc:Choice>
        <mc:Fallback xmlns="">
          <p:sp>
            <p:nvSpPr>
              <p:cNvPr id="10251" name="Object 20">
                <a:extLst>
                  <a:ext uri="{FF2B5EF4-FFF2-40B4-BE49-F238E27FC236}">
                    <a16:creationId xmlns:a16="http://schemas.microsoft.com/office/drawing/2014/main" id="{FB021717-7CD4-4151-9B89-73E0F836E178}"/>
                  </a:ext>
                </a:extLst>
              </p:cNvPr>
              <p:cNvSpPr txBox="1">
                <a:spLocks noRot="1" noChangeAspect="1" noMove="1" noResize="1" noEditPoints="1" noAdjustHandles="1" noChangeArrowheads="1" noChangeShapeType="1" noTextEdit="1"/>
              </p:cNvSpPr>
              <p:nvPr/>
            </p:nvSpPr>
            <p:spPr bwMode="auto">
              <a:xfrm>
                <a:off x="1524000" y="4039522"/>
                <a:ext cx="6156176" cy="1717675"/>
              </a:xfrm>
              <a:prstGeom prst="rect">
                <a:avLst/>
              </a:prstGeom>
              <a:blipFill>
                <a:blip r:embed="rId5"/>
                <a:stretch>
                  <a:fillRect/>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0253" name="Объект 1">
                <a:extLst>
                  <a:ext uri="{FF2B5EF4-FFF2-40B4-BE49-F238E27FC236}">
                    <a16:creationId xmlns:a16="http://schemas.microsoft.com/office/drawing/2014/main" id="{D9EB23DF-13EC-42D6-9550-40F1380E50E3}"/>
                  </a:ext>
                </a:extLst>
              </p:cNvPr>
              <p:cNvSpPr txBox="1"/>
              <p:nvPr/>
            </p:nvSpPr>
            <p:spPr bwMode="auto">
              <a:xfrm>
                <a:off x="9767888" y="-9525"/>
                <a:ext cx="336550" cy="481670"/>
              </a:xfrm>
              <a:prstGeom prst="rect">
                <a:avLst/>
              </a:prstGeom>
              <a:noFill/>
              <a:ln>
                <a:noFill/>
              </a:ln>
            </p:spPr>
            <p:txBody>
              <a:bodyPr>
                <a:spAutoFit/>
              </a:bodyPr>
              <a:lstStyle/>
              <a:p>
                <a:pPr/>
                <a14:m>
                  <m:oMathPara xmlns:m="http://schemas.openxmlformats.org/officeDocument/2006/math">
                    <m:oMathParaPr>
                      <m:jc m:val="centerGroup"/>
                    </m:oMathParaPr>
                    <m:oMath xmlns:m="http://schemas.openxmlformats.org/officeDocument/2006/math">
                      <m:sSub>
                        <m:sSubPr>
                          <m:ctrlPr>
                            <a:rPr lang="ru-RU" sz="2400" i="1">
                              <a:solidFill>
                                <a:srgbClr val="000000"/>
                              </a:solidFill>
                              <a:latin typeface="Cambria Math" panose="02040503050406030204" pitchFamily="18" charset="0"/>
                            </a:rPr>
                          </m:ctrlPr>
                        </m:sSubPr>
                        <m:e>
                          <m:acc>
                            <m:accPr>
                              <m:chr m:val="̂"/>
                              <m:ctrlPr>
                                <a:rPr lang="ru-RU" sz="2400" i="1">
                                  <a:solidFill>
                                    <a:srgbClr val="000000"/>
                                  </a:solidFill>
                                  <a:latin typeface="Cambria Math" panose="02040503050406030204" pitchFamily="18" charset="0"/>
                                </a:rPr>
                              </m:ctrlPr>
                            </m:accPr>
                            <m:e>
                              <m:r>
                                <a:rPr lang="ru-RU" sz="2400" i="1">
                                  <a:solidFill>
                                    <a:srgbClr val="000000"/>
                                  </a:solidFill>
                                  <a:latin typeface="Cambria Math" panose="02040503050406030204" pitchFamily="18" charset="0"/>
                                </a:rPr>
                                <m:t>𝛽</m:t>
                              </m:r>
                            </m:e>
                          </m:acc>
                        </m:e>
                        <m:sub>
                          <m:r>
                            <a:rPr lang="ru-RU" sz="2400" i="1">
                              <a:solidFill>
                                <a:srgbClr val="000000"/>
                              </a:solidFill>
                              <a:latin typeface="Cambria Math" panose="02040503050406030204" pitchFamily="18" charset="0"/>
                            </a:rPr>
                            <m:t>2</m:t>
                          </m:r>
                        </m:sub>
                      </m:sSub>
                    </m:oMath>
                  </m:oMathPara>
                </a14:m>
                <a:endParaRPr lang="ru-RU" sz="2400" dirty="0"/>
              </a:p>
            </p:txBody>
          </p:sp>
        </mc:Choice>
        <mc:Fallback xmlns="">
          <p:sp>
            <p:nvSpPr>
              <p:cNvPr id="10253" name="Объект 1">
                <a:extLst>
                  <a:ext uri="{FF2B5EF4-FFF2-40B4-BE49-F238E27FC236}">
                    <a16:creationId xmlns:a16="http://schemas.microsoft.com/office/drawing/2014/main" id="{D9EB23DF-13EC-42D6-9550-40F1380E50E3}"/>
                  </a:ext>
                </a:extLst>
              </p:cNvPr>
              <p:cNvSpPr txBox="1">
                <a:spLocks noRot="1" noChangeAspect="1" noMove="1" noResize="1" noEditPoints="1" noAdjustHandles="1" noChangeArrowheads="1" noChangeShapeType="1" noTextEdit="1"/>
              </p:cNvSpPr>
              <p:nvPr/>
            </p:nvSpPr>
            <p:spPr bwMode="auto">
              <a:xfrm>
                <a:off x="9767888" y="-9525"/>
                <a:ext cx="336550" cy="481670"/>
              </a:xfrm>
              <a:prstGeom prst="rect">
                <a:avLst/>
              </a:prstGeom>
              <a:blipFill>
                <a:blip r:embed="rId7"/>
                <a:stretch>
                  <a:fillRect r="-8929"/>
                </a:stretch>
              </a:blipFill>
              <a:ln>
                <a:noFill/>
              </a:ln>
            </p:spPr>
            <p:txBody>
              <a:bodyPr/>
              <a:lstStyle/>
              <a:p>
                <a:r>
                  <a:rPr lang="ru-RU">
                    <a:noFill/>
                  </a:rPr>
                  <a:t> </a:t>
                </a:r>
              </a:p>
            </p:txBody>
          </p:sp>
        </mc:Fallback>
      </mc:AlternateContent>
    </p:spTree>
  </p:cSld>
  <p:clrMapOvr>
    <a:masterClrMapping/>
  </p:clrMapOvr>
</p:sld>
</file>

<file path=ppt/theme/theme1.xml><?xml version="1.0" encoding="utf-8"?>
<a:theme xmlns:a="http://schemas.openxmlformats.org/drawingml/2006/main" name="Оформление по умолчанию">
  <a:themeElements>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Оформление по умолчанию">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8218</TotalTime>
  <Words>1067</Words>
  <Application>Microsoft Macintosh PowerPoint</Application>
  <PresentationFormat>Широкоэкранный</PresentationFormat>
  <Paragraphs>147</Paragraphs>
  <Slides>21</Slides>
  <Notes>1</Notes>
  <HiddenSlides>0</HiddenSlides>
  <MMClips>0</MMClips>
  <ScaleCrop>false</ScaleCrop>
  <HeadingPairs>
    <vt:vector size="8" baseType="variant">
      <vt:variant>
        <vt:lpstr>Использованные шрифты</vt:lpstr>
      </vt:variant>
      <vt:variant>
        <vt:i4>5</vt:i4>
      </vt:variant>
      <vt:variant>
        <vt:lpstr>Тема</vt:lpstr>
      </vt:variant>
      <vt:variant>
        <vt:i4>1</vt:i4>
      </vt:variant>
      <vt:variant>
        <vt:lpstr>Внедренные серверы OLE</vt:lpstr>
      </vt:variant>
      <vt:variant>
        <vt:i4>2</vt:i4>
      </vt:variant>
      <vt:variant>
        <vt:lpstr>Заголовки слайдов</vt:lpstr>
      </vt:variant>
      <vt:variant>
        <vt:i4>21</vt:i4>
      </vt:variant>
    </vt:vector>
  </HeadingPairs>
  <TitlesOfParts>
    <vt:vector size="29" baseType="lpstr">
      <vt:lpstr>Arial</vt:lpstr>
      <vt:lpstr>Calibri</vt:lpstr>
      <vt:lpstr>Cambria Math</vt:lpstr>
      <vt:lpstr>Symbol</vt:lpstr>
      <vt:lpstr>Times New Roman</vt:lpstr>
      <vt:lpstr>Оформление по умолчанию</vt:lpstr>
      <vt:lpstr>Формула</vt:lpstr>
      <vt:lpstr>EViews</vt:lpstr>
      <vt:lpstr>Elements of Econometrics. Lecture 3. Simple Linear Regression Model (continued).</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The of Real GDP (PPP) per capita and Life expectancy at birth (2020) World Development Indicators</vt:lpstr>
      <vt:lpstr>The Simple Regression Model: some nonlinearities</vt:lpstr>
      <vt:lpstr>Презентация PowerPoint</vt:lpstr>
      <vt:lpstr>Презентация PowerPoint</vt:lpstr>
      <vt:lpstr>Презентация PowerPoint</vt:lpstr>
    </vt:vector>
  </TitlesOfParts>
  <Company>SU-HSE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ICEF</dc:creator>
  <cp:lastModifiedBy>Елена Семерикова</cp:lastModifiedBy>
  <cp:revision>92</cp:revision>
  <dcterms:created xsi:type="dcterms:W3CDTF">2012-09-02T05:35:43Z</dcterms:created>
  <dcterms:modified xsi:type="dcterms:W3CDTF">2022-09-20T07:46:51Z</dcterms:modified>
</cp:coreProperties>
</file>