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notesSlides/notesSlide3.xml" ContentType="application/vnd.openxmlformats-officedocument.presentationml.notes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theme/theme2.xml" ContentType="application/vnd.openxmlformats-officedocument.theme+xml"/>
  <Override PartName="/ppt/slideLayouts/slideLayout15.xml" ContentType="application/vnd.openxmlformats-officedocument.presentationml.slideLayout+xml"/>
  <Override PartName="/ppt/slides/slide24.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notesSlides/notesSlide12.xml" ContentType="application/vnd.openxmlformats-officedocument.presentationml.notesSlide+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2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9FD1A70-EDC4-1B67-5E3C-E95A42E67689}">
  <a:tblStyle styleId="{21E4AEA4-8DFA-4A89-87EB-49C32662AFE0}" styleName="Medium Style 2 - Accent 2">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a:solidFill>
                <a:schemeClr val="lt1"/>
              </a:solidFill>
            </a:ln>
          </a:top>
        </a:tcBdr>
        <a:fill>
          <a:solidFill>
            <a:schemeClr val="accent2"/>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2"/>
          </a:solidFill>
        </a:fill>
      </a:tcStyle>
    </a:firstRow>
    <a:neCell>
      <a:tcStyle>
        <a:tcBdr/>
      </a:tcStyle>
    </a:neCell>
    <a:nwCell>
      <a:tcStyle>
        <a:tcBdr/>
      </a:tcStyle>
    </a:nwCell>
  </a:tblStyle>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 styleId="{69FD1A70-EDC4-1B67-5E3C-E95A42E67689}" styleName="Medium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schemeClr val="lt1"/>
      </a:tcTxStyle>
      <a:tcStyle>
        <a:tcBdr/>
        <a:fill>
          <a:solidFill>
            <a:schemeClr val="accent1"/>
          </a:solidFill>
        </a:fill>
      </a:tcStyle>
    </a:lastCol>
    <a:firstCol>
      <a:tcTxStyle b="on">
        <a:fontRef idx="minor"/>
        <a:schemeClr val="lt1"/>
      </a:tcTxStyle>
      <a:tcStyle>
        <a:tcBdr/>
        <a:fill>
          <a:solidFill>
            <a:schemeClr val="accent1"/>
          </a:solidFill>
        </a:fill>
      </a:tcStyle>
    </a:firstCol>
    <a:lastRow>
      <a:tcTxStyle b="on">
        <a:fontRef idx="minor"/>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0" d="100"/>
          <a:sy n="80" d="100"/>
        </p:scale>
        <p:origin x="682" y="53"/>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notesMaster" Target="notesMasters/notesMaster1.xml"/><Relationship Id="rId30" Type="http://schemas.openxmlformats.org/officeDocument/2006/relationships/presProps" Target="presProps.xml" /><Relationship Id="rId31" Type="http://schemas.openxmlformats.org/officeDocument/2006/relationships/tableStyles" Target="tableStyles.xml" /><Relationship Id="rId32"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3AA869E-C70E-D834-8DDD-9C1BE522985C}"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82AE40E-4150-5003-1FB4-D4124D94D9A4}"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7ADE958-5E1A-4C4B-11F7-3C87D44494EF}"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49C1782-DB69-A330-EA6A-806E6B607A7D}"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22800F3-0626-4E3B-CFC5-CE4B5327AFD3}"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ACF9985-01F3-A485-F14C-B8F909281E99}"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9ECF3B7-9331-E23A-F20B-89B8EBC861F8}"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5CF99E0-A111-87F7-426C-FCDFD6951D1C}"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DA700E0-768A-59FB-8EF5-5F88FE841494}"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5824339-8EAF-024D-A4CB-FEA6A5111521}"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B153C32-2E77-0E5F-4857-48AA53E8DB4F}"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4B33B9B-D562-EE0F-7F77-FE83376153EA}"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2181AC0-2939-B100-B7C6-E2CCC08A859A}"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1E6F67B-477C-5DC7-AD7B-4188057F9993}"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1CA1395-A7AE-05F8-7DAC-F9384D63D6F6}" type="slidenum">
              <a:rPr/>
              <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9193A9F-EA62-B83E-65B2-3C9DA490262B}" type="slidenum">
              <a:rPr/>
              <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42935DC-609A-9D12-D871-47E9D00B9F87}" type="slidenum">
              <a:rPr/>
              <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5C8FE37-2321-A368-F3C2-CEEDABC5FB59}"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D5ED9A6-E58D-B59A-5D16-A76C78195EEF}"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BED702E-E054-B819-5C80-0E0B852ABBAA}"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ADE6FB4-BA8E-9383-DD87-75AC35CC2ACE}"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5614117-0826-64E2-3A29-9A89FED7F9AA}"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8B1A002-DB1C-57B2-0259-F303F0C8D300}"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F441CBD-B44A-C1B8-B763-3B695F822799}"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4A0A0F6-E0D7-3241-D110-7F7B74278199}"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Титульный слайд">
    <p:spTree>
      <p:nvGrpSpPr>
        <p:cNvPr id="1" name=""/>
        <p:cNvGrpSpPr/>
        <p:nvPr/>
      </p:nvGrpSpPr>
      <p:grpSpPr bwMode="auto">
        <a:xfrm>
          <a:off x="0" y="0"/>
          <a:ext cx="0" cy="0"/>
          <a:chOff x="0" y="0"/>
          <a:chExt cx="0" cy="0"/>
        </a:xfrm>
      </p:grpSpPr>
      <p:grpSp>
        <p:nvGrpSpPr>
          <p:cNvPr id="7" name="Group 6"/>
          <p:cNvGrpSpPr/>
          <p:nvPr/>
        </p:nvGrpSpPr>
        <p:grpSpPr bwMode="auto">
          <a:xfrm>
            <a:off x="0" y="-8467"/>
            <a:ext cx="12192000" cy="6866466"/>
            <a:chOff x="0" y="-8467"/>
            <a:chExt cx="12192000" cy="6866466"/>
          </a:xfrm>
        </p:grpSpPr>
        <p:cxnSp>
          <p:nvCxnSpPr>
            <p:cNvPr id="32" name="Straight Connector 31"/>
            <p:cNvCxnSpPr>
              <a:cxnSpLocks/>
            </p:cNvCxnSpPr>
            <p:nvPr/>
          </p:nvCxnSpPr>
          <p:spPr bwMode="auto">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p:cNvCxnSpPr>
            <p:nvPr/>
          </p:nvCxnSpPr>
          <p:spPr bwMode="auto">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bwMode="auto">
            <a:xfrm>
              <a:off x="9181476" y="-8467"/>
              <a:ext cx="3007349" cy="6866466"/>
            </a:xfrm>
            <a:custGeom>
              <a:avLst/>
              <a:gdLst/>
              <a:ahLst/>
              <a:cxnLst/>
              <a:rect l="l" t="t" r="r" b="b"/>
              <a:pathLst>
                <a:path w="3007349" h="6866467" fill="norm" stroke="1" extrusionOk="0">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bwMode="auto">
            <a:xfrm>
              <a:off x="9603442" y="-8467"/>
              <a:ext cx="2588558" cy="6866466"/>
            </a:xfrm>
            <a:custGeom>
              <a:avLst/>
              <a:gdLst/>
              <a:ahLst/>
              <a:cxnLst/>
              <a:rect l="l" t="t" r="r" b="b"/>
              <a:pathLst>
                <a:path w="2573311" h="6866467" fill="norm" stroke="1"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bwMode="auto">
            <a:xfrm>
              <a:off x="8932333" y="3048000"/>
              <a:ext cx="3259666"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bwMode="auto">
            <a:xfrm>
              <a:off x="9334500" y="-8467"/>
              <a:ext cx="2854326" cy="6866466"/>
            </a:xfrm>
            <a:custGeom>
              <a:avLst/>
              <a:gdLst/>
              <a:ahLst/>
              <a:cxnLst/>
              <a:rect l="l" t="t" r="r" b="b"/>
              <a:pathLst>
                <a:path w="2858013" h="6866467" fill="norm" stroke="1" extrusionOk="0">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bwMode="auto">
            <a:xfrm>
              <a:off x="10898730" y="-8467"/>
              <a:ext cx="1290094" cy="6866466"/>
            </a:xfrm>
            <a:custGeom>
              <a:avLst/>
              <a:gdLst/>
              <a:ahLst/>
              <a:cxnLst/>
              <a:rect l="l" t="t" r="r" b="b"/>
              <a:pathLst>
                <a:path w="1290094" h="6858000" fill="norm" stroke="1" extrusionOk="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bwMode="auto">
            <a:xfrm>
              <a:off x="10938999" y="-8467"/>
              <a:ext cx="1249825" cy="6866466"/>
            </a:xfrm>
            <a:custGeom>
              <a:avLst/>
              <a:gdLst/>
              <a:ahLst/>
              <a:cxnLst/>
              <a:rect l="l" t="t" r="r" b="b"/>
              <a:pathLst>
                <a:path w="1249825" h="6858000" fill="norm" stroke="1" extrusionOk="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bwMode="auto">
            <a:xfrm>
              <a:off x="10371666" y="3589867"/>
              <a:ext cx="1817158"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bwMode="auto">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bwMode="auto">
          <a:xfrm>
            <a:off x="1507067" y="2404534"/>
            <a:ext cx="7766936" cy="1646302"/>
          </a:xfrm>
        </p:spPr>
        <p:txBody>
          <a:bodyPr anchor="b">
            <a:noAutofit/>
          </a:bodyPr>
          <a:lstStyle>
            <a:lvl1pPr algn="r">
              <a:defRPr sz="5400">
                <a:solidFill>
                  <a:schemeClr val="accent1"/>
                </a:solidFill>
              </a:defRPr>
            </a:lvl1pPr>
          </a:lstStyle>
          <a:p>
            <a:pPr>
              <a:defRPr/>
            </a:pPr>
            <a:r>
              <a:rPr lang="ru-RU"/>
              <a:t>Образец заголовка</a:t>
            </a:r>
            <a:endParaRPr lang="en-US"/>
          </a:p>
        </p:txBody>
      </p:sp>
      <p:sp>
        <p:nvSpPr>
          <p:cNvPr id="3" name="Subtitle 2"/>
          <p:cNvSpPr>
            <a:spLocks noGrp="1"/>
          </p:cNvSpPr>
          <p:nvPr>
            <p:ph type="subTitle" idx="1"/>
          </p:nvPr>
        </p:nvSpPr>
        <p:spPr bwMode="auto">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en-US"/>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Заголовок и подпись">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609600"/>
            <a:ext cx="8596668" cy="3403600"/>
          </a:xfrm>
        </p:spPr>
        <p:txBody>
          <a:bodyPr anchor="ctr">
            <a:normAutofit/>
          </a:bodyPr>
          <a:lstStyle>
            <a:lvl1pPr algn="l">
              <a:defRPr sz="44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Цитата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31334" y="609600"/>
            <a:ext cx="8094134"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
        <p:nvSpPr>
          <p:cNvPr id="20" name="TextBox 19"/>
          <p:cNvSpPr txBox="1"/>
          <p:nvPr/>
        </p:nvSpPr>
        <p:spPr bwMode="auto">
          <a:xfrm>
            <a:off x="541870" y="790378"/>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2" name="TextBox 21"/>
          <p:cNvSpPr txBox="1"/>
          <p:nvPr/>
        </p:nvSpPr>
        <p:spPr bwMode="auto">
          <a:xfrm>
            <a:off x="8893011" y="288655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Карточка имени">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1931988"/>
            <a:ext cx="8596668" cy="2595460"/>
          </a:xfrm>
        </p:spPr>
        <p:txBody>
          <a:bodyPr anchor="b">
            <a:normAutofit/>
          </a:bodyPr>
          <a:lstStyle>
            <a:lvl1pPr algn="l">
              <a:defRPr sz="44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Цитата карточки имени">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31334" y="609600"/>
            <a:ext cx="8094134"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
        <p:nvSpPr>
          <p:cNvPr id="24" name="TextBox 23"/>
          <p:cNvSpPr txBox="1"/>
          <p:nvPr/>
        </p:nvSpPr>
        <p:spPr bwMode="auto">
          <a:xfrm>
            <a:off x="541870" y="790378"/>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5" name="TextBox 24"/>
          <p:cNvSpPr txBox="1"/>
          <p:nvPr/>
        </p:nvSpPr>
        <p:spPr bwMode="auto">
          <a:xfrm>
            <a:off x="8893011" y="288655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Истина или ложь">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85799" y="609600"/>
            <a:ext cx="8588203"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Заголовок и вертикальный текст">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Vertical Text Placeholder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Вертикальный заголовок и текст">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7967673" y="609599"/>
            <a:ext cx="1304743" cy="5251451"/>
          </a:xfrm>
        </p:spPr>
        <p:txBody>
          <a:bodyPr vert="eaVert" anchor="ctr"/>
          <a:lstStyle/>
          <a:p>
            <a:pPr>
              <a:defRPr/>
            </a:pPr>
            <a:r>
              <a:rPr lang="ru-RU"/>
              <a:t>Образец заголовка</a:t>
            </a:r>
            <a:endParaRPr lang="en-US"/>
          </a:p>
        </p:txBody>
      </p:sp>
      <p:sp>
        <p:nvSpPr>
          <p:cNvPr id="3" name="Vertical Text Placeholder 2"/>
          <p:cNvSpPr>
            <a:spLocks noGrp="1"/>
          </p:cNvSpPr>
          <p:nvPr>
            <p:ph type="body" orient="vert" idx="1"/>
          </p:nvPr>
        </p:nvSpPr>
        <p:spPr bwMode="auto">
          <a:xfrm>
            <a:off x="677335" y="609600"/>
            <a:ext cx="7060150" cy="5251450"/>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Заголовок и объект">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lvl1pPr>
              <a:defRPr sz="3600"/>
            </a:lvl1pPr>
          </a:lstStyle>
          <a:p>
            <a:pPr>
              <a:defRPr/>
            </a:pPr>
            <a:r>
              <a:rPr lang="ru-RU"/>
              <a:t>Образец заголовка</a:t>
            </a:r>
            <a:endParaRPr lang="en-US"/>
          </a:p>
        </p:txBody>
      </p:sp>
      <p:sp>
        <p:nvSpPr>
          <p:cNvPr id="3" name="Content Placeholder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Заголовок раздела">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2700867"/>
            <a:ext cx="8596668" cy="1826581"/>
          </a:xfrm>
        </p:spPr>
        <p:txBody>
          <a:bodyPr anchor="b"/>
          <a:lstStyle>
            <a:lvl1pPr algn="l">
              <a:defRPr sz="40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Два объекта">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Content Placeholder 2"/>
          <p:cNvSpPr>
            <a:spLocks noGrp="1"/>
          </p:cNvSpPr>
          <p:nvPr>
            <p:ph sz="half" idx="1"/>
          </p:nvPr>
        </p:nvSpPr>
        <p:spPr bwMode="auto">
          <a:xfrm>
            <a:off x="677334" y="2160589"/>
            <a:ext cx="4184035" cy="3880772"/>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Content Placeholder 3"/>
          <p:cNvSpPr>
            <a:spLocks noGrp="1"/>
          </p:cNvSpPr>
          <p:nvPr>
            <p:ph sz="half" idx="2"/>
          </p:nvPr>
        </p:nvSpPr>
        <p:spPr bwMode="auto">
          <a:xfrm>
            <a:off x="5089970" y="2160589"/>
            <a:ext cx="4184034" cy="3880773"/>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Date Placeholder 4"/>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Сравнение">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Content Placeholder 3"/>
          <p:cNvSpPr>
            <a:spLocks noGrp="1"/>
          </p:cNvSpPr>
          <p:nvPr>
            <p:ph sz="half" idx="2"/>
          </p:nvPr>
        </p:nvSpPr>
        <p:spPr bwMode="auto">
          <a:xfrm>
            <a:off x="675745" y="2737245"/>
            <a:ext cx="4185623" cy="330411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Text Placeholder 4"/>
          <p:cNvSpPr>
            <a:spLocks noGrp="1"/>
          </p:cNvSpPr>
          <p:nvPr>
            <p:ph type="body" sz="quarter" idx="3"/>
          </p:nvPr>
        </p:nvSpPr>
        <p:spPr bwMode="auto">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Content Placeholder 5"/>
          <p:cNvSpPr>
            <a:spLocks noGrp="1"/>
          </p:cNvSpPr>
          <p:nvPr>
            <p:ph sz="quarter" idx="4"/>
          </p:nvPr>
        </p:nvSpPr>
        <p:spPr bwMode="auto">
          <a:xfrm>
            <a:off x="5088384" y="2737245"/>
            <a:ext cx="4185617" cy="330411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7" name="Date Placeholder 6"/>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Только заголовок">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609600"/>
            <a:ext cx="8596668" cy="1320800"/>
          </a:xfrm>
        </p:spPr>
        <p:txBody>
          <a:bodyPr/>
          <a:lstStyle/>
          <a:p>
            <a:pPr>
              <a:defRPr/>
            </a:pPr>
            <a:r>
              <a:rPr lang="ru-RU"/>
              <a:t>Образец заголовка</a:t>
            </a:r>
            <a:endParaRPr lang="en-US"/>
          </a:p>
        </p:txBody>
      </p:sp>
      <p:sp>
        <p:nvSpPr>
          <p:cNvPr id="3" name="Date Placeholder 2"/>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Пустой слайд">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Объект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1498604"/>
            <a:ext cx="3854528" cy="1278466"/>
          </a:xfrm>
        </p:spPr>
        <p:txBody>
          <a:bodyPr anchor="b">
            <a:normAutofit/>
          </a:bodyPr>
          <a:lstStyle>
            <a:lvl1pPr>
              <a:defRPr sz="2000"/>
            </a:lvl1pPr>
          </a:lstStyle>
          <a:p>
            <a:pPr>
              <a:defRPr/>
            </a:pPr>
            <a:r>
              <a:rPr lang="ru-RU"/>
              <a:t>Образец заголовка</a:t>
            </a:r>
            <a:endParaRPr lang="en-US"/>
          </a:p>
        </p:txBody>
      </p:sp>
      <p:sp>
        <p:nvSpPr>
          <p:cNvPr id="3" name="Content Placeholder 2"/>
          <p:cNvSpPr>
            <a:spLocks noGrp="1"/>
          </p:cNvSpPr>
          <p:nvPr>
            <p:ph idx="1"/>
          </p:nvPr>
        </p:nvSpPr>
        <p:spPr bwMode="auto">
          <a:xfrm>
            <a:off x="4760461" y="514924"/>
            <a:ext cx="4513541" cy="552643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Text Placeholder 3"/>
          <p:cNvSpPr>
            <a:spLocks noGrp="1"/>
          </p:cNvSpPr>
          <p:nvPr>
            <p:ph type="body" sz="half" idx="2"/>
          </p:nvPr>
        </p:nvSpPr>
        <p:spPr bwMode="auto">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defRPr/>
            </a:pPr>
            <a:r>
              <a:rPr lang="ru-RU"/>
              <a:t>Образец текста</a:t>
            </a:r>
            <a:endParaRPr/>
          </a:p>
        </p:txBody>
      </p:sp>
      <p:sp>
        <p:nvSpPr>
          <p:cNvPr id="5" name="Date Placeholder 4"/>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Рисунок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4800600"/>
            <a:ext cx="8596667" cy="566738"/>
          </a:xfrm>
        </p:spPr>
        <p:txBody>
          <a:bodyPr anchor="b">
            <a:normAutofit/>
          </a:bodyPr>
          <a:lstStyle>
            <a:lvl1pPr algn="l">
              <a:defRPr sz="2400" b="0"/>
            </a:lvl1pPr>
          </a:lstStyle>
          <a:p>
            <a:pPr>
              <a:defRPr/>
            </a:pPr>
            <a:r>
              <a:rPr lang="ru-RU"/>
              <a:t>Образец заголовка</a:t>
            </a:r>
            <a:endParaRPr lang="en-US"/>
          </a:p>
        </p:txBody>
      </p:sp>
      <p:sp>
        <p:nvSpPr>
          <p:cNvPr id="3" name="Picture Placeholder 2"/>
          <p:cNvSpPr>
            <a:spLocks noChangeAspect="1" noGrp="1"/>
          </p:cNvSpPr>
          <p:nvPr>
            <p:ph type="pic" idx="1"/>
          </p:nvPr>
        </p:nvSpPr>
        <p:spPr bwMode="auto">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ru-RU"/>
              <a:t>Вставка рисунка</a:t>
            </a:r>
            <a:endParaRPr lang="en-US"/>
          </a:p>
        </p:txBody>
      </p:sp>
      <p:sp>
        <p:nvSpPr>
          <p:cNvPr id="4" name="Text Placeholder 3"/>
          <p:cNvSpPr>
            <a:spLocks noGrp="1"/>
          </p:cNvSpPr>
          <p:nvPr>
            <p:ph type="body" sz="half" idx="2"/>
          </p:nvPr>
        </p:nvSpPr>
        <p:spPr bwMode="auto">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Date Placeholder 4"/>
          <p:cNvSpPr>
            <a:spLocks noGrp="1"/>
          </p:cNvSpPr>
          <p:nvPr>
            <p:ph type="dt" sz="half" idx="10"/>
          </p:nvPr>
        </p:nvSpPr>
        <p:spPr bwMode="auto"/>
        <p:txBody>
          <a:bodyPr/>
          <a:lstStyle/>
          <a:p>
            <a:pPr>
              <a:defRPr/>
            </a:pPr>
            <a:fld id="{B3B7C885-B81A-4DB8-BD04-363F10E73211}"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916BAC16-625E-48D0-A4F5-C04B52C4F9F7}"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7" name="Group 6"/>
          <p:cNvGrpSpPr/>
          <p:nvPr/>
        </p:nvGrpSpPr>
        <p:grpSpPr bwMode="auto">
          <a:xfrm>
            <a:off x="0" y="-8467"/>
            <a:ext cx="12192000" cy="6866466"/>
            <a:chOff x="0" y="-8467"/>
            <a:chExt cx="12192000" cy="6866466"/>
          </a:xfrm>
        </p:grpSpPr>
        <p:cxnSp>
          <p:nvCxnSpPr>
            <p:cNvPr id="20" name="Straight Connector 19"/>
            <p:cNvCxnSpPr>
              <a:cxnSpLocks/>
            </p:cNvCxnSpPr>
            <p:nvPr/>
          </p:nvCxnSpPr>
          <p:spPr bwMode="auto">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p:cNvCxnSpPr>
            <p:nvPr/>
          </p:nvCxnSpPr>
          <p:spPr bwMode="auto">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bwMode="auto">
            <a:xfrm>
              <a:off x="9181476" y="-8467"/>
              <a:ext cx="3007349" cy="6866466"/>
            </a:xfrm>
            <a:custGeom>
              <a:avLst/>
              <a:gdLst/>
              <a:ahLst/>
              <a:cxnLst/>
              <a:rect l="l" t="t" r="r" b="b"/>
              <a:pathLst>
                <a:path w="3007349" h="6866467" fill="norm" stroke="1" extrusionOk="0">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bwMode="auto">
            <a:xfrm>
              <a:off x="9603442" y="-8467"/>
              <a:ext cx="2588558" cy="6866466"/>
            </a:xfrm>
            <a:custGeom>
              <a:avLst/>
              <a:gdLst/>
              <a:ahLst/>
              <a:cxnLst/>
              <a:rect l="l" t="t" r="r" b="b"/>
              <a:pathLst>
                <a:path w="2573311" h="6866467" fill="norm" stroke="1"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bwMode="auto">
            <a:xfrm>
              <a:off x="8932333" y="3048000"/>
              <a:ext cx="3259666"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bwMode="auto">
            <a:xfrm>
              <a:off x="9334500" y="-8467"/>
              <a:ext cx="2854326" cy="6866466"/>
            </a:xfrm>
            <a:custGeom>
              <a:avLst/>
              <a:gdLst/>
              <a:ahLst/>
              <a:cxnLst/>
              <a:rect l="l" t="t" r="r" b="b"/>
              <a:pathLst>
                <a:path w="2858013" h="6866467" fill="norm" stroke="1" extrusionOk="0">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bwMode="auto">
            <a:xfrm>
              <a:off x="10898730" y="-8467"/>
              <a:ext cx="1290094" cy="6866466"/>
            </a:xfrm>
            <a:custGeom>
              <a:avLst/>
              <a:gdLst/>
              <a:ahLst/>
              <a:cxnLst/>
              <a:rect l="l" t="t" r="r" b="b"/>
              <a:pathLst>
                <a:path w="1290094" h="6858000" fill="norm" stroke="1" extrusionOk="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bwMode="auto">
            <a:xfrm>
              <a:off x="10938999" y="-8467"/>
              <a:ext cx="1249825" cy="6866466"/>
            </a:xfrm>
            <a:custGeom>
              <a:avLst/>
              <a:gdLst/>
              <a:ahLst/>
              <a:cxnLst/>
              <a:rect l="l" t="t" r="r" b="b"/>
              <a:pathLst>
                <a:path w="1249825" h="6858000" fill="norm" stroke="1" extrusionOk="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bwMode="auto">
            <a:xfrm>
              <a:off x="10371666" y="3589867"/>
              <a:ext cx="1817158"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bwMode="auto">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bwMode="auto">
          <a:xfrm>
            <a:off x="677334" y="609600"/>
            <a:ext cx="8596668" cy="1320800"/>
          </a:xfrm>
          <a:prstGeom prst="rect">
            <a:avLst/>
          </a:prstGeom>
        </p:spPr>
        <p:txBody>
          <a:bodyPr vert="horz" lIns="91440" tIns="45720" rIns="91440" bIns="45720" rtlCol="0" anchor="t">
            <a:normAutofit/>
          </a:body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4" y="2160589"/>
            <a:ext cx="8596668" cy="3880773"/>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2"/>
          </p:nvPr>
        </p:nvSpPr>
        <p:spPr bwMode="auto">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3B7C885-B81A-4DB8-BD04-363F10E73211}" type="datetimeFigureOut">
              <a:rPr lang="en-US"/>
              <a:t/>
            </a:fld>
            <a:endParaRPr lang="en-US"/>
          </a:p>
        </p:txBody>
      </p:sp>
      <p:sp>
        <p:nvSpPr>
          <p:cNvPr id="5" name="Footer Placeholder 4"/>
          <p:cNvSpPr>
            <a:spLocks noGrp="1"/>
          </p:cNvSpPr>
          <p:nvPr>
            <p:ph type="ftr" sz="quarter" idx="3"/>
          </p:nvPr>
        </p:nvSpPr>
        <p:spPr bwMode="auto">
          <a:xfrm>
            <a:off x="677334" y="6041362"/>
            <a:ext cx="6297611"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defRPr/>
            </a:pPr>
            <a:fld id="{916BAC16-625E-48D0-A4F5-C04B52C4F9F7}"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a:spcBef>
          <a:spcPts val="0"/>
        </a:spcBef>
        <a:buNone/>
        <a:defRPr sz="36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 Id="rId11" Type="http://schemas.openxmlformats.org/officeDocument/2006/relationships/image" Target="../media/image26.png"/><Relationship Id="rId12" Type="http://schemas.openxmlformats.org/officeDocument/2006/relationships/image" Target="../media/image2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6.jpg"/><Relationship Id="rId5" Type="http://schemas.openxmlformats.org/officeDocument/2006/relationships/image" Target="../media/image5.png"/><Relationship Id="rId6" Type="http://schemas.openxmlformats.org/officeDocument/2006/relationships/image" Target="../media/image7.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jpg"/><Relationship Id="rId4" Type="http://schemas.openxmlformats.org/officeDocument/2006/relationships/image" Target="../media/image6.jp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5.png"/><Relationship Id="rId4" Type="http://schemas.openxmlformats.org/officeDocument/2006/relationships/image" Target="../media/image36.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7.png"/><Relationship Id="rId4" Type="http://schemas.openxmlformats.org/officeDocument/2006/relationships/image" Target="../media/image14.jpg"/><Relationship Id="rId5" Type="http://schemas.openxmlformats.org/officeDocument/2006/relationships/image" Target="../media/image7.jpg"/><Relationship Id="rId6" Type="http://schemas.openxmlformats.org/officeDocument/2006/relationships/image" Target="../media/image36.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8.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9.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9.png"/><Relationship Id="rId4" Type="http://schemas.openxmlformats.org/officeDocument/2006/relationships/image" Target="../media/image40.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7.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jpg"/><Relationship Id="rId5" Type="http://schemas.openxmlformats.org/officeDocument/2006/relationships/image" Target="../media/image7.jpg"/><Relationship Id="rId6" Type="http://schemas.openxmlformats.org/officeDocument/2006/relationships/image" Target="../media/image8.jpg"/><Relationship Id="rId7" Type="http://schemas.openxmlformats.org/officeDocument/2006/relationships/image" Target="../media/image9.jp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jpg"/><Relationship Id="rId11" Type="http://schemas.openxmlformats.org/officeDocument/2006/relationships/image" Target="../media/image13.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9.jpg"/><Relationship Id="rId5" Type="http://schemas.openxmlformats.org/officeDocument/2006/relationships/image" Target="../media/image10.png"/><Relationship Id="rId6" Type="http://schemas.openxmlformats.org/officeDocument/2006/relationships/image" Target="../media/image14.jpg"/><Relationship Id="rId7" Type="http://schemas.openxmlformats.org/officeDocument/2006/relationships/image" Target="../media/image6.jpg"/><Relationship Id="rId8" Type="http://schemas.openxmlformats.org/officeDocument/2006/relationships/image" Target="../media/image5.png"/><Relationship Id="rId9" Type="http://schemas.openxmlformats.org/officeDocument/2006/relationships/image" Target="../media/image7.jpg"/><Relationship Id="rId10" Type="http://schemas.openxmlformats.org/officeDocument/2006/relationships/image" Target="../media/image11.png"/><Relationship Id="rId11" Type="http://schemas.openxmlformats.org/officeDocument/2006/relationships/image" Target="../media/image12.jpg"/><Relationship Id="rId12" Type="http://schemas.openxmlformats.org/officeDocument/2006/relationships/image" Target="../media/image13.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txBox="1"/>
          <p:nvPr/>
        </p:nvSpPr>
        <p:spPr bwMode="auto">
          <a:xfrm>
            <a:off x="548640" y="243470"/>
            <a:ext cx="10891520" cy="1450757"/>
          </a:xfrm>
          <a:prstGeom prst="rect">
            <a:avLst/>
          </a:prstGeom>
          <a:solidFill>
            <a:schemeClr val="bg1"/>
          </a:solidFill>
          <a:ln w="28575">
            <a:solidFill>
              <a:schemeClr val="tx1"/>
            </a:solidFill>
          </a:ln>
        </p:spPr>
        <p:txBody>
          <a:bodyPr vert="horz" lIns="91440" tIns="45720" rIns="91440" bIns="45720" rtlCol="0" anchor="ctr" anchorCtr="0">
            <a:normAutofit fontScale="92500" lnSpcReduction="20000"/>
          </a:bodyPr>
          <a:lstStyle>
            <a:lvl1pPr algn="r" defTabSz="457200">
              <a:spcBef>
                <a:spcPts val="0"/>
              </a:spcBef>
              <a:buNone/>
              <a:defRPr sz="54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ctr">
              <a:defRPr/>
            </a:pPr>
            <a:r>
              <a:rPr lang="ru-RU" b="1"/>
              <a:t>Методы и стандарты программирования</a:t>
            </a:r>
            <a:endParaRPr lang="en-US" b="1"/>
          </a:p>
        </p:txBody>
      </p:sp>
      <p:sp>
        <p:nvSpPr>
          <p:cNvPr id="5" name="Объект 2"/>
          <p:cNvSpPr txBox="1"/>
          <p:nvPr/>
        </p:nvSpPr>
        <p:spPr bwMode="auto">
          <a:xfrm>
            <a:off x="677334" y="2011680"/>
            <a:ext cx="10762826" cy="4246880"/>
          </a:xfrm>
          <a:prstGeom prst="rect">
            <a:avLst/>
          </a:prstGeom>
          <a:solidFill>
            <a:schemeClr val="bg1"/>
          </a:solidFill>
        </p:spPr>
        <p:txBody>
          <a:bodyPr vert="horz" lIns="91440" tIns="45720" rIns="91440" bIns="45720" rtlCol="0" anchor="t">
            <a:normAutofit/>
          </a:bodyPr>
          <a:lstStyle>
            <a:lvl1pPr marL="0" indent="0" algn="r" defTabSz="457200">
              <a:spcBef>
                <a:spcPts val="1000"/>
              </a:spcBef>
              <a:spcAft>
                <a:spcPts val="0"/>
              </a:spcAft>
              <a:buClr>
                <a:schemeClr val="accent1"/>
              </a:buClr>
              <a:buSzPct val="80000"/>
              <a:buFont typeface="Wingdings 3"/>
              <a:buNone/>
              <a:defRPr sz="1800">
                <a:solidFill>
                  <a:schemeClr val="tx1">
                    <a:lumMod val="50000"/>
                    <a:lumOff val="50000"/>
                  </a:schemeClr>
                </a:solidFill>
                <a:latin typeface="+mn-lt"/>
                <a:ea typeface="+mn-ea"/>
                <a:cs typeface="+mn-cs"/>
              </a:defRPr>
            </a:lvl1pPr>
            <a:lvl2pPr marL="457200" indent="0" algn="ctr" defTabSz="457200">
              <a:spcBef>
                <a:spcPts val="1000"/>
              </a:spcBef>
              <a:spcAft>
                <a:spcPts val="0"/>
              </a:spcAft>
              <a:buClr>
                <a:schemeClr val="accent1"/>
              </a:buClr>
              <a:buSzPct val="80000"/>
              <a:buFont typeface="Wingdings 3"/>
              <a:buNone/>
              <a:defRPr sz="1600">
                <a:solidFill>
                  <a:schemeClr val="tx1">
                    <a:tint val="75000"/>
                  </a:schemeClr>
                </a:solidFill>
                <a:latin typeface="+mn-lt"/>
                <a:ea typeface="+mn-ea"/>
                <a:cs typeface="+mn-cs"/>
              </a:defRPr>
            </a:lvl2pPr>
            <a:lvl3pPr marL="914400" indent="0" algn="ctr" defTabSz="457200">
              <a:spcBef>
                <a:spcPts val="1000"/>
              </a:spcBef>
              <a:spcAft>
                <a:spcPts val="0"/>
              </a:spcAft>
              <a:buClr>
                <a:schemeClr val="accent1"/>
              </a:buClr>
              <a:buSzPct val="80000"/>
              <a:buFont typeface="Wingdings 3"/>
              <a:buNone/>
              <a:defRPr sz="1400">
                <a:solidFill>
                  <a:schemeClr val="tx1">
                    <a:tint val="75000"/>
                  </a:schemeClr>
                </a:solidFill>
                <a:latin typeface="+mn-lt"/>
                <a:ea typeface="+mn-ea"/>
                <a:cs typeface="+mn-cs"/>
              </a:defRPr>
            </a:lvl3pPr>
            <a:lvl4pPr marL="13716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4pPr>
            <a:lvl5pPr marL="18288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5pPr>
            <a:lvl6pPr marL="22860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6pPr>
            <a:lvl7pPr marL="27432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7pPr>
            <a:lvl8pPr marL="32004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8pPr>
            <a:lvl9pPr marL="36576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9pPr>
          </a:lstStyle>
          <a:p>
            <a:pPr algn="l">
              <a:defRPr/>
            </a:pPr>
            <a:endParaRPr lang="ru-RU" sz="2400"/>
          </a:p>
          <a:p>
            <a:pPr algn="l">
              <a:buFont typeface="Arial"/>
              <a:buChar char="•"/>
              <a:defRPr/>
            </a:pPr>
            <a:r>
              <a:rPr lang="ru-RU" sz="3200"/>
              <a:t>Объектно-ориентированное программирование в </a:t>
            </a:r>
            <a:r>
              <a:rPr lang="en-US" sz="3200"/>
              <a:t>C++</a:t>
            </a:r>
            <a:endParaRPr lang="ru-RU" sz="3200"/>
          </a:p>
          <a:p>
            <a:pPr marL="914400" indent="52388" algn="l">
              <a:buFont typeface="Arial"/>
              <a:buChar char="•"/>
              <a:tabLst>
                <a:tab pos="1082675" algn="l"/>
                <a:tab pos="1146175" algn="l"/>
              </a:tabLst>
              <a:defRPr/>
            </a:pPr>
            <a:r>
              <a:rPr lang="ru-RU" sz="2400"/>
              <a:t> Конструкторы копирования </a:t>
            </a:r>
            <a:endParaRPr/>
          </a:p>
          <a:p>
            <a:pPr lvl="2" algn="l">
              <a:buFont typeface="Arial"/>
              <a:buChar char="•"/>
              <a:defRPr/>
            </a:pPr>
            <a:r>
              <a:rPr lang="ru-RU" sz="2400"/>
              <a:t> Наследование</a:t>
            </a:r>
            <a:endParaRPr/>
          </a:p>
          <a:p>
            <a:pPr lvl="2" algn="l">
              <a:buFont typeface="Arial"/>
              <a:buChar char="•"/>
              <a:defRPr/>
            </a:pPr>
            <a:r>
              <a:rPr lang="ru-RU" sz="2400"/>
              <a:t> Полиморфизм</a:t>
            </a:r>
            <a:endParaRPr/>
          </a:p>
          <a:p>
            <a:pPr algn="l">
              <a:defRPr/>
            </a:pPr>
            <a:endParaRPr lang="ru-RU" sz="2400"/>
          </a:p>
          <a:p>
            <a:pPr algn="l">
              <a:defRPr/>
            </a:pPr>
            <a:endParaRPr lang="ru-RU" sz="2400"/>
          </a:p>
          <a:p>
            <a:pPr algn="l">
              <a:defRPr/>
            </a:pPr>
            <a:endParaRPr lang="ru-RU" sz="2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546539" y="373929"/>
            <a:ext cx="11321808"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Ромбовидное наследование </a:t>
            </a:r>
            <a:br>
              <a:rPr lang="en-US"/>
            </a:br>
            <a:r>
              <a:rPr lang="ru-RU"/>
              <a:t>(</a:t>
            </a:r>
            <a:r>
              <a:rPr lang="en-US"/>
              <a:t>diamond problem</a:t>
            </a:r>
            <a:r>
              <a:rPr lang="ru-RU"/>
              <a:t>)</a:t>
            </a:r>
            <a:endParaRPr lang="en-US"/>
          </a:p>
        </p:txBody>
      </p:sp>
      <p:pic>
        <p:nvPicPr>
          <p:cNvPr id="9" name="Рисунок 8"/>
          <p:cNvPicPr>
            <a:picLocks noChangeAspect="1"/>
          </p:cNvPicPr>
          <p:nvPr/>
        </p:nvPicPr>
        <p:blipFill>
          <a:blip r:embed="rId3"/>
          <a:stretch/>
        </p:blipFill>
        <p:spPr bwMode="auto">
          <a:xfrm>
            <a:off x="584030" y="3733457"/>
            <a:ext cx="3289737" cy="1472422"/>
          </a:xfrm>
          <a:prstGeom prst="rect">
            <a:avLst/>
          </a:prstGeom>
        </p:spPr>
      </p:pic>
      <p:pic>
        <p:nvPicPr>
          <p:cNvPr id="10" name="Рисунок 9"/>
          <p:cNvPicPr>
            <a:picLocks noChangeAspect="1"/>
          </p:cNvPicPr>
          <p:nvPr/>
        </p:nvPicPr>
        <p:blipFill>
          <a:blip r:embed="rId4"/>
          <a:stretch/>
        </p:blipFill>
        <p:spPr bwMode="auto">
          <a:xfrm>
            <a:off x="546535" y="5322441"/>
            <a:ext cx="3467139" cy="558754"/>
          </a:xfrm>
          <a:prstGeom prst="rect">
            <a:avLst/>
          </a:prstGeom>
        </p:spPr>
      </p:pic>
      <p:sp>
        <p:nvSpPr>
          <p:cNvPr id="11" name="TextBox 10"/>
          <p:cNvSpPr txBox="1"/>
          <p:nvPr/>
        </p:nvSpPr>
        <p:spPr bwMode="auto">
          <a:xfrm>
            <a:off x="538334" y="5766838"/>
            <a:ext cx="4014951" cy="646331"/>
          </a:xfrm>
          <a:prstGeom prst="rect">
            <a:avLst/>
          </a:prstGeom>
          <a:noFill/>
        </p:spPr>
        <p:txBody>
          <a:bodyPr wrap="square" rtlCol="0">
            <a:spAutoFit/>
          </a:bodyPr>
          <a:lstStyle/>
          <a:p>
            <a:pPr>
              <a:defRPr/>
            </a:pPr>
            <a:r>
              <a:rPr lang="ru-RU"/>
              <a:t>Компилятор не знает, откуда ему брать _</a:t>
            </a:r>
            <a:r>
              <a:rPr lang="en-US"/>
              <a:t>i</a:t>
            </a:r>
            <a:endParaRPr/>
          </a:p>
        </p:txBody>
      </p:sp>
      <p:pic>
        <p:nvPicPr>
          <p:cNvPr id="12" name="Рисунок 11"/>
          <p:cNvPicPr>
            <a:picLocks noChangeAspect="1"/>
          </p:cNvPicPr>
          <p:nvPr/>
        </p:nvPicPr>
        <p:blipFill>
          <a:blip r:embed="rId5"/>
          <a:stretch/>
        </p:blipFill>
        <p:spPr bwMode="auto">
          <a:xfrm>
            <a:off x="5677178" y="1627337"/>
            <a:ext cx="2948286" cy="1164882"/>
          </a:xfrm>
          <a:prstGeom prst="rect">
            <a:avLst/>
          </a:prstGeom>
        </p:spPr>
      </p:pic>
      <p:sp>
        <p:nvSpPr>
          <p:cNvPr id="13" name="TextBox 12"/>
          <p:cNvSpPr txBox="1"/>
          <p:nvPr/>
        </p:nvSpPr>
        <p:spPr bwMode="auto">
          <a:xfrm>
            <a:off x="5677178" y="2973279"/>
            <a:ext cx="6191168" cy="369332"/>
          </a:xfrm>
          <a:prstGeom prst="rect">
            <a:avLst/>
          </a:prstGeom>
          <a:solidFill>
            <a:schemeClr val="bg1"/>
          </a:solidFill>
        </p:spPr>
        <p:txBody>
          <a:bodyPr wrap="square" rtlCol="0">
            <a:spAutoFit/>
          </a:bodyPr>
          <a:lstStyle/>
          <a:p>
            <a:pPr>
              <a:defRPr/>
            </a:pPr>
            <a:r>
              <a:rPr lang="ru-RU"/>
              <a:t>Ок</a:t>
            </a:r>
            <a:r>
              <a:rPr lang="en-US"/>
              <a:t>, </a:t>
            </a:r>
            <a:r>
              <a:rPr lang="ru-RU"/>
              <a:t>но все равно будет две копии класса </a:t>
            </a:r>
            <a:r>
              <a:rPr lang="en-US"/>
              <a:t>A</a:t>
            </a:r>
            <a:endParaRPr/>
          </a:p>
        </p:txBody>
      </p:sp>
      <p:pic>
        <p:nvPicPr>
          <p:cNvPr id="14" name="Рисунок 13"/>
          <p:cNvPicPr>
            <a:picLocks noChangeAspect="1"/>
          </p:cNvPicPr>
          <p:nvPr/>
        </p:nvPicPr>
        <p:blipFill>
          <a:blip r:embed="rId6"/>
          <a:stretch/>
        </p:blipFill>
        <p:spPr bwMode="auto">
          <a:xfrm>
            <a:off x="8773388" y="1631720"/>
            <a:ext cx="3094960" cy="1139699"/>
          </a:xfrm>
          <a:prstGeom prst="rect">
            <a:avLst/>
          </a:prstGeom>
        </p:spPr>
      </p:pic>
      <p:pic>
        <p:nvPicPr>
          <p:cNvPr id="16" name="Рисунок 15"/>
          <p:cNvPicPr>
            <a:picLocks noChangeAspect="1"/>
          </p:cNvPicPr>
          <p:nvPr/>
        </p:nvPicPr>
        <p:blipFill>
          <a:blip r:embed="rId7"/>
          <a:stretch/>
        </p:blipFill>
        <p:spPr bwMode="auto">
          <a:xfrm>
            <a:off x="5677178" y="3451585"/>
            <a:ext cx="3172532" cy="1275787"/>
          </a:xfrm>
          <a:prstGeom prst="rect">
            <a:avLst/>
          </a:prstGeom>
        </p:spPr>
      </p:pic>
      <p:sp>
        <p:nvSpPr>
          <p:cNvPr id="17" name="TextBox 16"/>
          <p:cNvSpPr txBox="1"/>
          <p:nvPr/>
        </p:nvSpPr>
        <p:spPr bwMode="auto">
          <a:xfrm>
            <a:off x="9953297" y="3754797"/>
            <a:ext cx="1275203" cy="923330"/>
          </a:xfrm>
          <a:prstGeom prst="rect">
            <a:avLst/>
          </a:prstGeom>
          <a:solidFill>
            <a:schemeClr val="bg1"/>
          </a:solidFill>
        </p:spPr>
        <p:txBody>
          <a:bodyPr wrap="square" rtlCol="0">
            <a:spAutoFit/>
          </a:bodyPr>
          <a:lstStyle/>
          <a:p>
            <a:pPr>
              <a:defRPr/>
            </a:pPr>
            <a:r>
              <a:rPr lang="en-US"/>
              <a:t>MSVC: </a:t>
            </a:r>
            <a:r>
              <a:rPr lang="ru-RU"/>
              <a:t>Ок</a:t>
            </a:r>
            <a:endParaRPr lang="en-US"/>
          </a:p>
          <a:p>
            <a:pPr>
              <a:defRPr/>
            </a:pPr>
            <a:r>
              <a:rPr lang="en-US"/>
              <a:t>g++: </a:t>
            </a:r>
            <a:r>
              <a:rPr lang="ru-RU"/>
              <a:t>Не ок</a:t>
            </a:r>
            <a:endParaRPr/>
          </a:p>
          <a:p>
            <a:pPr>
              <a:defRPr/>
            </a:pPr>
            <a:endParaRPr lang="en-US"/>
          </a:p>
        </p:txBody>
      </p:sp>
      <p:pic>
        <p:nvPicPr>
          <p:cNvPr id="20" name="Рисунок 19"/>
          <p:cNvPicPr>
            <a:picLocks noChangeAspect="1"/>
          </p:cNvPicPr>
          <p:nvPr/>
        </p:nvPicPr>
        <p:blipFill>
          <a:blip r:embed="rId8"/>
          <a:stretch/>
        </p:blipFill>
        <p:spPr bwMode="auto">
          <a:xfrm>
            <a:off x="5677178" y="4949632"/>
            <a:ext cx="6222132" cy="718383"/>
          </a:xfrm>
          <a:prstGeom prst="rect">
            <a:avLst/>
          </a:prstGeom>
        </p:spPr>
      </p:pic>
      <p:pic>
        <p:nvPicPr>
          <p:cNvPr id="21" name="Рисунок 20"/>
          <p:cNvPicPr>
            <a:picLocks noChangeAspect="1"/>
          </p:cNvPicPr>
          <p:nvPr/>
        </p:nvPicPr>
        <p:blipFill>
          <a:blip r:embed="rId9"/>
          <a:stretch/>
        </p:blipFill>
        <p:spPr bwMode="auto">
          <a:xfrm>
            <a:off x="546539" y="1574892"/>
            <a:ext cx="2890344" cy="366580"/>
          </a:xfrm>
          <a:prstGeom prst="rect">
            <a:avLst/>
          </a:prstGeom>
        </p:spPr>
      </p:pic>
      <p:pic>
        <p:nvPicPr>
          <p:cNvPr id="22" name="Рисунок 21"/>
          <p:cNvPicPr>
            <a:picLocks noChangeAspect="1"/>
          </p:cNvPicPr>
          <p:nvPr/>
        </p:nvPicPr>
        <p:blipFill>
          <a:blip r:embed="rId10"/>
          <a:srcRect l="0" t="23675" r="0" b="0"/>
          <a:stretch/>
        </p:blipFill>
        <p:spPr bwMode="auto">
          <a:xfrm>
            <a:off x="538334" y="1998363"/>
            <a:ext cx="4690661" cy="430944"/>
          </a:xfrm>
          <a:prstGeom prst="rect">
            <a:avLst/>
          </a:prstGeom>
        </p:spPr>
      </p:pic>
      <p:pic>
        <p:nvPicPr>
          <p:cNvPr id="23" name="Рисунок 22"/>
          <p:cNvPicPr>
            <a:picLocks noChangeAspect="1"/>
          </p:cNvPicPr>
          <p:nvPr/>
        </p:nvPicPr>
        <p:blipFill>
          <a:blip r:embed="rId11"/>
          <a:stretch/>
        </p:blipFill>
        <p:spPr bwMode="auto">
          <a:xfrm>
            <a:off x="546537" y="2444551"/>
            <a:ext cx="4982717" cy="422775"/>
          </a:xfrm>
          <a:prstGeom prst="rect">
            <a:avLst/>
          </a:prstGeom>
        </p:spPr>
      </p:pic>
      <p:pic>
        <p:nvPicPr>
          <p:cNvPr id="25" name="Рисунок 24"/>
          <p:cNvPicPr>
            <a:picLocks noChangeAspect="1"/>
          </p:cNvPicPr>
          <p:nvPr/>
        </p:nvPicPr>
        <p:blipFill>
          <a:blip r:embed="rId12"/>
          <a:stretch/>
        </p:blipFill>
        <p:spPr bwMode="auto">
          <a:xfrm>
            <a:off x="546536" y="2792219"/>
            <a:ext cx="3878319" cy="832076"/>
          </a:xfrm>
          <a:prstGeom prst="rect">
            <a:avLst/>
          </a:prstGeom>
        </p:spPr>
      </p:pic>
      <p:sp>
        <p:nvSpPr>
          <p:cNvPr id="1710055744" name=""/>
          <p:cNvSpPr txBox="1"/>
          <p:nvPr/>
        </p:nvSpPr>
        <p:spPr bwMode="auto">
          <a:xfrm flipH="0" flipV="0">
            <a:off x="8385815" y="6361409"/>
            <a:ext cx="3460432"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examples/6_virtual_inheritance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40" y="1698134"/>
            <a:ext cx="11235557" cy="849753"/>
          </a:xfrm>
          <a:prstGeom prst="rect">
            <a:avLst/>
          </a:prstGeom>
          <a:solidFill>
            <a:schemeClr val="bg1"/>
          </a:solidFill>
        </p:spPr>
        <p:txBody>
          <a:bodyPr>
            <a:normAutofit/>
          </a:bodyPr>
          <a:lstStyle/>
          <a:p>
            <a:pPr>
              <a:buClr>
                <a:schemeClr val="accent1"/>
              </a:buClr>
              <a:buSzPct val="80000"/>
              <a:buFont typeface="Wingdings"/>
              <a:buChar char="Ø"/>
              <a:defRPr/>
            </a:pPr>
            <a:r>
              <a:rPr lang="ru-RU"/>
              <a:t>Но мы хотели только одну копию класса А</a:t>
            </a:r>
            <a:r>
              <a:rPr lang="en-US"/>
              <a:t>, </a:t>
            </a:r>
            <a:r>
              <a:rPr lang="ru-RU"/>
              <a:t>что же делать?</a:t>
            </a:r>
            <a:endParaRPr/>
          </a:p>
          <a:p>
            <a:pPr>
              <a:buClr>
                <a:schemeClr val="accent1"/>
              </a:buClr>
              <a:buSzPct val="80000"/>
              <a:buFont typeface="Wingdings"/>
              <a:buChar char="Ø"/>
              <a:defRPr/>
            </a:pPr>
            <a:r>
              <a:rPr lang="ru-RU"/>
              <a:t>Использовать ключевое слово </a:t>
            </a:r>
            <a:r>
              <a:rPr lang="en-US"/>
              <a:t>virtual </a:t>
            </a:r>
            <a:r>
              <a:rPr lang="ru-RU"/>
              <a:t>при наследовании класса А</a:t>
            </a:r>
            <a:endParaRPr lang="en-US"/>
          </a:p>
        </p:txBody>
      </p:sp>
      <p:sp>
        <p:nvSpPr>
          <p:cNvPr id="4" name="Заголовок 1"/>
          <p:cNvSpPr>
            <a:spLocks noGrp="1"/>
          </p:cNvSpPr>
          <p:nvPr>
            <p:ph type="title"/>
          </p:nvPr>
        </p:nvSpPr>
        <p:spPr bwMode="auto">
          <a:xfrm>
            <a:off x="546539" y="373929"/>
            <a:ext cx="11235558"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Ромбовидное наследование </a:t>
            </a:r>
            <a:br>
              <a:rPr lang="en-US"/>
            </a:br>
            <a:r>
              <a:rPr lang="ru-RU"/>
              <a:t>(</a:t>
            </a:r>
            <a:r>
              <a:rPr lang="en-US"/>
              <a:t>diamond problem</a:t>
            </a:r>
            <a:r>
              <a:rPr lang="ru-RU"/>
              <a:t>)</a:t>
            </a:r>
            <a:endParaRPr lang="en-US"/>
          </a:p>
        </p:txBody>
      </p:sp>
      <p:pic>
        <p:nvPicPr>
          <p:cNvPr id="5" name="Рисунок 4"/>
          <p:cNvPicPr>
            <a:picLocks noChangeAspect="1"/>
          </p:cNvPicPr>
          <p:nvPr/>
        </p:nvPicPr>
        <p:blipFill>
          <a:blip r:embed="rId3"/>
          <a:stretch/>
        </p:blipFill>
        <p:spPr bwMode="auto">
          <a:xfrm>
            <a:off x="569724" y="2869167"/>
            <a:ext cx="3889079" cy="393119"/>
          </a:xfrm>
          <a:prstGeom prst="rect">
            <a:avLst/>
          </a:prstGeom>
        </p:spPr>
      </p:pic>
      <p:pic>
        <p:nvPicPr>
          <p:cNvPr id="6" name="Рисунок 5"/>
          <p:cNvPicPr>
            <a:picLocks noChangeAspect="1"/>
          </p:cNvPicPr>
          <p:nvPr/>
        </p:nvPicPr>
        <p:blipFill>
          <a:blip r:embed="rId4"/>
          <a:srcRect l="896" t="10543" r="0" b="0"/>
          <a:stretch/>
        </p:blipFill>
        <p:spPr bwMode="auto">
          <a:xfrm>
            <a:off x="546539" y="3404890"/>
            <a:ext cx="3888192" cy="357351"/>
          </a:xfrm>
          <a:prstGeom prst="rect">
            <a:avLst/>
          </a:prstGeom>
        </p:spPr>
      </p:pic>
      <p:pic>
        <p:nvPicPr>
          <p:cNvPr id="8" name="Рисунок 7"/>
          <p:cNvPicPr>
            <a:picLocks noChangeAspect="1"/>
          </p:cNvPicPr>
          <p:nvPr/>
        </p:nvPicPr>
        <p:blipFill>
          <a:blip r:embed="rId5"/>
          <a:stretch/>
        </p:blipFill>
        <p:spPr bwMode="auto">
          <a:xfrm>
            <a:off x="660020" y="4395516"/>
            <a:ext cx="3538232" cy="722865"/>
          </a:xfrm>
          <a:prstGeom prst="rect">
            <a:avLst/>
          </a:prstGeom>
        </p:spPr>
      </p:pic>
      <p:sp>
        <p:nvSpPr>
          <p:cNvPr id="9" name="Объект 2"/>
          <p:cNvSpPr txBox="1"/>
          <p:nvPr/>
        </p:nvSpPr>
        <p:spPr bwMode="auto">
          <a:xfrm>
            <a:off x="4550981" y="2547887"/>
            <a:ext cx="7231115" cy="3695257"/>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a:t>Если базовый класс объявляется виртуальным, то только один его экземпляр будет включен в объект наследующего класса</a:t>
            </a:r>
            <a:endParaRPr/>
          </a:p>
          <a:p>
            <a:pPr>
              <a:buClr>
                <a:schemeClr val="accent1"/>
              </a:buClr>
              <a:buSzPct val="80000"/>
              <a:buFont typeface="Wingdings"/>
              <a:buChar char="Ø"/>
              <a:defRPr/>
            </a:pPr>
            <a:r>
              <a:rPr lang="ru-RU"/>
              <a:t>Разница между обычным базовым и виртуальным классами становится очевидной только тогда, когда этот базовый класс наследуется более одного раза</a:t>
            </a:r>
            <a:endParaRPr/>
          </a:p>
          <a:p>
            <a:pPr>
              <a:buClr>
                <a:schemeClr val="accent1"/>
              </a:buClr>
              <a:buSzPct val="80000"/>
              <a:buFont typeface="Wingdings"/>
              <a:buChar char="Ø"/>
              <a:defRPr/>
            </a:pPr>
            <a:r>
              <a:rPr lang="ru-RU"/>
              <a:t>При этом конструктор виртуального базового класса вызывается напрямую из последнего в иерархии класса, а не из его непосредственных потомков, как раньше</a:t>
            </a:r>
            <a:endParaRPr/>
          </a:p>
          <a:p>
            <a:pPr>
              <a:buClr>
                <a:schemeClr val="accent1"/>
              </a:buClr>
              <a:buSzPct val="80000"/>
              <a:buFont typeface="Wingdings"/>
              <a:buChar char="Ø"/>
              <a:defRPr/>
            </a:pPr>
            <a:r>
              <a:rPr lang="ru-RU"/>
              <a:t>Поэтому если нужно передать аргументы в конструктор базового виртуального класса, нужно делать это сразу</a:t>
            </a:r>
            <a:endParaRPr lang="en-US"/>
          </a:p>
        </p:txBody>
      </p:sp>
      <p:sp>
        <p:nvSpPr>
          <p:cNvPr id="1663405470" name=""/>
          <p:cNvSpPr txBox="1"/>
          <p:nvPr/>
        </p:nvSpPr>
        <p:spPr bwMode="auto">
          <a:xfrm flipH="0" flipV="0">
            <a:off x="7537053" y="6361409"/>
            <a:ext cx="4322362"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examples/7_virtual_inheritance_correct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36908986" name="Заголовок 1"/>
          <p:cNvSpPr>
            <a:spLocks noGrp="1"/>
          </p:cNvSpPr>
          <p:nvPr>
            <p:ph type="title"/>
          </p:nvPr>
        </p:nvSpPr>
        <p:spPr bwMode="auto">
          <a:xfrm>
            <a:off x="546538" y="373928"/>
            <a:ext cx="11235557" cy="845271"/>
          </a:xfrm>
          <a:prstGeom prst="rect">
            <a:avLst/>
          </a:prstGeom>
          <a:solidFill>
            <a:schemeClr val="bg1"/>
          </a:solidFill>
          <a:ln>
            <a:solidFill>
              <a:schemeClr val="tx1"/>
            </a:solidFill>
          </a:ln>
        </p:spPr>
        <p:txBody>
          <a:bodyPr>
            <a:normAutofit/>
          </a:bodyPr>
          <a:lstStyle/>
          <a:p>
            <a:pPr algn="ctr">
              <a:defRPr/>
            </a:pPr>
            <a:r>
              <a:rPr lang="ru-RU"/>
              <a:t>Полиморфизм</a:t>
            </a:r>
            <a:endParaRPr lang="en-US"/>
          </a:p>
        </p:txBody>
      </p:sp>
      <p:pic>
        <p:nvPicPr>
          <p:cNvPr id="1125633411" name=""/>
          <p:cNvPicPr>
            <a:picLocks noChangeAspect="1"/>
          </p:cNvPicPr>
          <p:nvPr/>
        </p:nvPicPr>
        <p:blipFill>
          <a:blip r:embed="rId3"/>
          <a:stretch/>
        </p:blipFill>
        <p:spPr bwMode="auto">
          <a:xfrm flipH="0" flipV="0">
            <a:off x="5011689" y="1795037"/>
            <a:ext cx="1348170" cy="1348170"/>
          </a:xfrm>
          <a:prstGeom prst="rect">
            <a:avLst/>
          </a:prstGeom>
        </p:spPr>
      </p:pic>
      <p:sp>
        <p:nvSpPr>
          <p:cNvPr id="427851693" name=""/>
          <p:cNvSpPr/>
          <p:nvPr/>
        </p:nvSpPr>
        <p:spPr bwMode="auto">
          <a:xfrm flipH="0" flipV="0">
            <a:off x="6477396" y="1990908"/>
            <a:ext cx="1653790" cy="761134"/>
          </a:xfrm>
          <a:prstGeom prst="wedgeEllipseCallout">
            <a:avLst>
              <a:gd name="adj1" fmla="val -20833"/>
              <a:gd name="adj2" fmla="val 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p>
            <a:pPr>
              <a:defRPr/>
            </a:pPr>
            <a:r>
              <a:rPr sz="1400">
                <a:solidFill>
                  <a:schemeClr val="tx1"/>
                </a:solidFill>
              </a:rPr>
              <a:t>Я человечек!</a:t>
            </a:r>
            <a:endParaRPr sz="1400">
              <a:solidFill>
                <a:schemeClr val="tx1"/>
              </a:solidFill>
            </a:endParaRPr>
          </a:p>
        </p:txBody>
      </p:sp>
      <p:sp>
        <p:nvSpPr>
          <p:cNvPr id="1137042678" name=""/>
          <p:cNvSpPr txBox="1"/>
          <p:nvPr/>
        </p:nvSpPr>
        <p:spPr bwMode="auto">
          <a:xfrm flipH="0" flipV="0">
            <a:off x="4780820" y="1311972"/>
            <a:ext cx="1873017"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a:defRPr/>
            </a:pPr>
            <a:r>
              <a:rPr/>
              <a:t>class Person</a:t>
            </a:r>
            <a:endParaRPr/>
          </a:p>
        </p:txBody>
      </p:sp>
      <p:sp>
        <p:nvSpPr>
          <p:cNvPr id="1682901875" name=""/>
          <p:cNvSpPr txBox="1"/>
          <p:nvPr/>
        </p:nvSpPr>
        <p:spPr bwMode="auto">
          <a:xfrm flipH="0" flipV="0">
            <a:off x="6064904" y="1605832"/>
            <a:ext cx="2563159"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a:defRPr/>
            </a:pPr>
            <a:r>
              <a:rPr/>
              <a:t>void say() const</a:t>
            </a:r>
            <a:endParaRPr/>
          </a:p>
        </p:txBody>
      </p:sp>
      <p:sp>
        <p:nvSpPr>
          <p:cNvPr id="1371419637" name=""/>
          <p:cNvSpPr txBox="1"/>
          <p:nvPr/>
        </p:nvSpPr>
        <p:spPr bwMode="auto">
          <a:xfrm flipH="0" flipV="0">
            <a:off x="691947" y="3502990"/>
            <a:ext cx="1878058"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a:defRPr/>
            </a:pPr>
            <a:r>
              <a:rPr/>
              <a:t>class Young</a:t>
            </a:r>
            <a:endParaRPr/>
          </a:p>
        </p:txBody>
      </p:sp>
      <p:pic>
        <p:nvPicPr>
          <p:cNvPr id="2144401093" name=""/>
          <p:cNvPicPr>
            <a:picLocks noChangeAspect="1"/>
          </p:cNvPicPr>
          <p:nvPr/>
        </p:nvPicPr>
        <p:blipFill>
          <a:blip r:embed="rId4"/>
          <a:stretch/>
        </p:blipFill>
        <p:spPr bwMode="auto">
          <a:xfrm flipH="0" flipV="0">
            <a:off x="1031149" y="4142656"/>
            <a:ext cx="1127647" cy="1673086"/>
          </a:xfrm>
          <a:prstGeom prst="rect">
            <a:avLst/>
          </a:prstGeom>
        </p:spPr>
      </p:pic>
      <p:pic>
        <p:nvPicPr>
          <p:cNvPr id="348368566" name=""/>
          <p:cNvPicPr>
            <a:picLocks noChangeAspect="1"/>
          </p:cNvPicPr>
          <p:nvPr/>
        </p:nvPicPr>
        <p:blipFill>
          <a:blip r:embed="rId5"/>
          <a:stretch/>
        </p:blipFill>
        <p:spPr bwMode="auto">
          <a:xfrm flipH="0" flipV="0">
            <a:off x="4928265" y="3966246"/>
            <a:ext cx="1514674" cy="1625751"/>
          </a:xfrm>
          <a:prstGeom prst="rect">
            <a:avLst/>
          </a:prstGeom>
        </p:spPr>
      </p:pic>
      <p:sp>
        <p:nvSpPr>
          <p:cNvPr id="1208031830" name=""/>
          <p:cNvSpPr txBox="1"/>
          <p:nvPr/>
        </p:nvSpPr>
        <p:spPr bwMode="auto">
          <a:xfrm flipH="0" flipV="0">
            <a:off x="4618517" y="3458666"/>
            <a:ext cx="1880217"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a:defRPr/>
            </a:pPr>
            <a:r>
              <a:rPr/>
              <a:t>class Adult</a:t>
            </a:r>
            <a:endParaRPr/>
          </a:p>
        </p:txBody>
      </p:sp>
      <p:pic>
        <p:nvPicPr>
          <p:cNvPr id="1511450315" name=""/>
          <p:cNvPicPr>
            <a:picLocks noChangeAspect="1"/>
          </p:cNvPicPr>
          <p:nvPr/>
        </p:nvPicPr>
        <p:blipFill>
          <a:blip r:embed="rId6"/>
          <a:stretch/>
        </p:blipFill>
        <p:spPr bwMode="auto">
          <a:xfrm flipH="0" flipV="0">
            <a:off x="8502448" y="3882435"/>
            <a:ext cx="1752598" cy="1752598"/>
          </a:xfrm>
          <a:prstGeom prst="rect">
            <a:avLst/>
          </a:prstGeom>
        </p:spPr>
      </p:pic>
      <p:sp>
        <p:nvSpPr>
          <p:cNvPr id="40732237" name=""/>
          <p:cNvSpPr/>
          <p:nvPr/>
        </p:nvSpPr>
        <p:spPr bwMode="auto">
          <a:xfrm flipH="0" flipV="0">
            <a:off x="10192771" y="4443335"/>
            <a:ext cx="1742070" cy="814272"/>
          </a:xfrm>
          <a:prstGeom prst="wedgeEllipseCallout">
            <a:avLst>
              <a:gd name="adj1" fmla="val -20833"/>
              <a:gd name="adj2" fmla="val 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p>
            <a:pPr>
              <a:defRPr/>
            </a:pPr>
            <a:r>
              <a:rPr sz="1400">
                <a:solidFill>
                  <a:schemeClr val="tx1"/>
                </a:solidFill>
              </a:rPr>
              <a:t>Покрашусь в фиолетовый</a:t>
            </a:r>
            <a:endParaRPr/>
          </a:p>
        </p:txBody>
      </p:sp>
      <p:sp>
        <p:nvSpPr>
          <p:cNvPr id="1166711688" name=""/>
          <p:cNvSpPr/>
          <p:nvPr/>
        </p:nvSpPr>
        <p:spPr bwMode="auto">
          <a:xfrm flipH="0" flipV="0">
            <a:off x="2111574" y="4280997"/>
            <a:ext cx="1688094" cy="924205"/>
          </a:xfrm>
          <a:prstGeom prst="wedgeEllipseCallout">
            <a:avLst>
              <a:gd name="adj1" fmla="val -20833"/>
              <a:gd name="adj2" fmla="val 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p>
            <a:pPr>
              <a:defRPr/>
            </a:pPr>
            <a:r>
              <a:rPr sz="1200">
                <a:solidFill>
                  <a:schemeClr val="tx1"/>
                </a:solidFill>
              </a:rPr>
              <a:t>*понимают только те, кто младше 18ти*</a:t>
            </a:r>
            <a:endParaRPr/>
          </a:p>
        </p:txBody>
      </p:sp>
      <p:sp>
        <p:nvSpPr>
          <p:cNvPr id="174682257" name=""/>
          <p:cNvSpPr/>
          <p:nvPr/>
        </p:nvSpPr>
        <p:spPr bwMode="auto">
          <a:xfrm flipH="0" flipV="0">
            <a:off x="6378152" y="4254721"/>
            <a:ext cx="1721416" cy="814272"/>
          </a:xfrm>
          <a:prstGeom prst="wedgeEllipseCallout">
            <a:avLst>
              <a:gd name="adj1" fmla="val -20833"/>
              <a:gd name="adj2" fmla="val 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p>
            <a:pPr>
              <a:defRPr/>
            </a:pPr>
            <a:r>
              <a:rPr sz="1600">
                <a:solidFill>
                  <a:schemeClr val="tx1"/>
                </a:solidFill>
              </a:rPr>
              <a:t>У </a:t>
            </a:r>
            <a:r>
              <a:rPr sz="1600">
                <a:solidFill>
                  <a:schemeClr val="tx1"/>
                </a:solidFill>
              </a:rPr>
              <a:t>меня ипотека(((</a:t>
            </a:r>
            <a:endParaRPr sz="1600"/>
          </a:p>
        </p:txBody>
      </p:sp>
      <p:sp>
        <p:nvSpPr>
          <p:cNvPr id="744441108" name=""/>
          <p:cNvSpPr txBox="1"/>
          <p:nvPr/>
        </p:nvSpPr>
        <p:spPr bwMode="auto">
          <a:xfrm flipH="0" flipV="0">
            <a:off x="8580916" y="3418680"/>
            <a:ext cx="1881655"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a:defRPr/>
            </a:pPr>
            <a:r>
              <a:rPr/>
              <a:t>class Old</a:t>
            </a:r>
            <a:endParaRPr/>
          </a:p>
        </p:txBody>
      </p:sp>
      <p:sp>
        <p:nvSpPr>
          <p:cNvPr id="227622659" name=""/>
          <p:cNvSpPr txBox="1"/>
          <p:nvPr/>
        </p:nvSpPr>
        <p:spPr bwMode="auto">
          <a:xfrm flipH="0" flipV="0">
            <a:off x="1973491" y="3880137"/>
            <a:ext cx="1877695"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a:defRPr/>
            </a:pPr>
            <a:r>
              <a:rPr lang="en-US" sz="1800" b="0" i="0" u="none" strike="noStrike" cap="none" spc="0">
                <a:solidFill>
                  <a:schemeClr val="tx1"/>
                </a:solidFill>
                <a:latin typeface="+mn-lt"/>
                <a:ea typeface="+mn-ea"/>
                <a:cs typeface="+mn-cs"/>
              </a:rPr>
              <a:t>void say() const</a:t>
            </a:r>
            <a:endParaRPr/>
          </a:p>
        </p:txBody>
      </p:sp>
      <p:sp>
        <p:nvSpPr>
          <p:cNvPr id="2064036693" name=""/>
          <p:cNvSpPr txBox="1"/>
          <p:nvPr/>
        </p:nvSpPr>
        <p:spPr bwMode="auto">
          <a:xfrm flipH="0" flipV="0">
            <a:off x="6275396" y="3843923"/>
            <a:ext cx="1878414"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a:defRPr/>
            </a:pPr>
            <a:r>
              <a:rPr lang="en-US" sz="1800" b="0" i="0" u="none" strike="noStrike" cap="none" spc="0">
                <a:solidFill>
                  <a:schemeClr val="tx1"/>
                </a:solidFill>
                <a:latin typeface="Trebuchet MS"/>
                <a:ea typeface="Arial"/>
                <a:cs typeface="Arial"/>
              </a:rPr>
              <a:t>void say() const</a:t>
            </a:r>
            <a:endParaRPr sz="1800"/>
          </a:p>
        </p:txBody>
      </p:sp>
      <p:sp>
        <p:nvSpPr>
          <p:cNvPr id="1706910586" name=""/>
          <p:cNvSpPr txBox="1"/>
          <p:nvPr/>
        </p:nvSpPr>
        <p:spPr bwMode="auto">
          <a:xfrm flipH="0" flipV="0">
            <a:off x="9953367" y="3938230"/>
            <a:ext cx="1878414"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a:defRPr/>
            </a:pPr>
            <a:r>
              <a:rPr lang="en-US" sz="1800" b="0" i="0" u="none" strike="noStrike" cap="none" spc="0">
                <a:solidFill>
                  <a:schemeClr val="tx1"/>
                </a:solidFill>
                <a:latin typeface="Trebuchet MS"/>
                <a:ea typeface="Arial"/>
                <a:cs typeface="Arial"/>
              </a:rPr>
              <a:t>void say() const</a:t>
            </a:r>
            <a:endParaRPr sz="1800"/>
          </a:p>
        </p:txBody>
      </p:sp>
      <p:sp>
        <p:nvSpPr>
          <p:cNvPr id="1209832229" name=""/>
          <p:cNvSpPr txBox="1"/>
          <p:nvPr/>
        </p:nvSpPr>
        <p:spPr bwMode="auto">
          <a:xfrm flipH="0" flipV="0">
            <a:off x="6696819" y="2868892"/>
            <a:ext cx="1345008"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solidFill>
                  <a:schemeClr val="accent5"/>
                </a:solidFill>
              </a:rPr>
              <a:t>интерфейс</a:t>
            </a:r>
            <a:endParaRPr/>
          </a:p>
        </p:txBody>
      </p:sp>
      <p:sp>
        <p:nvSpPr>
          <p:cNvPr id="1929757037" name=""/>
          <p:cNvSpPr txBox="1"/>
          <p:nvPr/>
        </p:nvSpPr>
        <p:spPr bwMode="auto">
          <a:xfrm flipH="0" flipV="0">
            <a:off x="2311546" y="5415179"/>
            <a:ext cx="1630661"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solidFill>
                  <a:schemeClr val="accent5"/>
                </a:solidFill>
              </a:rPr>
              <a:t>реализация</a:t>
            </a:r>
            <a:endParaRPr>
              <a:solidFill>
                <a:schemeClr val="accent5"/>
              </a:solidFill>
            </a:endParaRPr>
          </a:p>
        </p:txBody>
      </p:sp>
      <p:sp>
        <p:nvSpPr>
          <p:cNvPr id="921723675" name=""/>
          <p:cNvSpPr txBox="1"/>
          <p:nvPr/>
        </p:nvSpPr>
        <p:spPr bwMode="auto">
          <a:xfrm flipH="0" flipV="0">
            <a:off x="6519144" y="5378965"/>
            <a:ext cx="163102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solidFill>
                  <a:schemeClr val="accent5"/>
                </a:solidFill>
              </a:rPr>
              <a:t>реализация</a:t>
            </a:r>
            <a:endParaRPr>
              <a:solidFill>
                <a:schemeClr val="accent5"/>
              </a:solidFill>
            </a:endParaRPr>
          </a:p>
        </p:txBody>
      </p:sp>
      <p:sp>
        <p:nvSpPr>
          <p:cNvPr id="633481655" name=""/>
          <p:cNvSpPr txBox="1"/>
          <p:nvPr/>
        </p:nvSpPr>
        <p:spPr bwMode="auto">
          <a:xfrm flipH="0" flipV="0">
            <a:off x="10291421" y="5426118"/>
            <a:ext cx="163102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solidFill>
                  <a:schemeClr val="accent5"/>
                </a:solidFill>
              </a:rPr>
              <a:t>реализация</a:t>
            </a:r>
            <a:endParaRPr>
              <a:solidFill>
                <a:schemeClr val="accent5"/>
              </a:solidFill>
            </a:endParaRPr>
          </a:p>
        </p:txBody>
      </p:sp>
      <p:sp>
        <p:nvSpPr>
          <p:cNvPr id="982115980" name=""/>
          <p:cNvSpPr txBox="1"/>
          <p:nvPr/>
        </p:nvSpPr>
        <p:spPr bwMode="auto">
          <a:xfrm flipH="0" flipV="0">
            <a:off x="4406064" y="6295395"/>
            <a:ext cx="4613359"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один интерфейс - множество реализаций</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0" advClick="1" advTm="10000"/>
    </mc:Choice>
    <mc:Fallback>
      <p:transition advClick="1" advTm="10000"/>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9" y="1502979"/>
            <a:ext cx="11235557" cy="4538383"/>
          </a:xfrm>
          <a:prstGeom prst="rect">
            <a:avLst/>
          </a:prstGeom>
          <a:solidFill>
            <a:schemeClr val="bg1"/>
          </a:solidFill>
        </p:spPr>
        <p:txBody>
          <a:bodyPr>
            <a:normAutofit/>
          </a:bodyPr>
          <a:lstStyle/>
          <a:p>
            <a:pPr>
              <a:buClr>
                <a:schemeClr val="accent1"/>
              </a:buClr>
              <a:buSzPct val="80000"/>
              <a:buFont typeface="Wingdings"/>
              <a:buChar char="Ø"/>
              <a:defRPr/>
            </a:pPr>
            <a:r>
              <a:rPr lang="ru-RU" sz="2400"/>
              <a:t>Полиморфизм - один интерфейс, много методов</a:t>
            </a:r>
            <a:endParaRPr/>
          </a:p>
          <a:p>
            <a:pPr>
              <a:buClr>
                <a:schemeClr val="accent1"/>
              </a:buClr>
              <a:buSzPct val="80000"/>
              <a:buFont typeface="Wingdings"/>
              <a:buChar char="Ø"/>
              <a:defRPr/>
            </a:pPr>
            <a:r>
              <a:rPr lang="ru-RU" sz="2400"/>
              <a:t>Это означает, что ко всем функциям-членам общего класса можно получить доступ одним и тем же способом, несмотря на возможное различие в конкретных действиях, связанных с каждой отдельной операцией</a:t>
            </a:r>
            <a:endParaRPr/>
          </a:p>
          <a:p>
            <a:pPr>
              <a:buClr>
                <a:schemeClr val="accent1"/>
              </a:buClr>
              <a:buSzPct val="80000"/>
              <a:buFont typeface="Wingdings"/>
              <a:buChar char="Ø"/>
              <a:defRPr/>
            </a:pPr>
            <a:r>
              <a:rPr lang="ru-RU" sz="2400"/>
              <a:t>В C++ полиморфизм поддерживается как во время выполнения, так в период компиляции программы</a:t>
            </a:r>
            <a:endParaRPr/>
          </a:p>
          <a:p>
            <a:pPr>
              <a:buClr>
                <a:schemeClr val="accent1"/>
              </a:buClr>
              <a:buSzPct val="80000"/>
              <a:buFont typeface="Wingdings"/>
              <a:buChar char="Ø"/>
              <a:defRPr/>
            </a:pPr>
            <a:r>
              <a:rPr lang="ru-RU" sz="2400"/>
              <a:t>Перегрузка функций – пример полиморфизма</a:t>
            </a:r>
            <a:endParaRPr/>
          </a:p>
          <a:p>
            <a:pPr>
              <a:buClr>
                <a:schemeClr val="accent1"/>
              </a:buClr>
              <a:buSzPct val="80000"/>
              <a:buFont typeface="Wingdings"/>
              <a:buChar char="Ø"/>
              <a:defRPr/>
            </a:pPr>
            <a:endParaRPr lang="en-US" sz="2400"/>
          </a:p>
        </p:txBody>
      </p:sp>
      <p:sp>
        <p:nvSpPr>
          <p:cNvPr id="4" name="Заголовок 1"/>
          <p:cNvSpPr>
            <a:spLocks noGrp="1"/>
          </p:cNvSpPr>
          <p:nvPr>
            <p:ph type="title"/>
          </p:nvPr>
        </p:nvSpPr>
        <p:spPr bwMode="auto">
          <a:xfrm>
            <a:off x="546539" y="373929"/>
            <a:ext cx="11235558" cy="845271"/>
          </a:xfrm>
          <a:prstGeom prst="rect">
            <a:avLst/>
          </a:prstGeom>
          <a:solidFill>
            <a:schemeClr val="bg1"/>
          </a:solidFill>
          <a:ln>
            <a:solidFill>
              <a:schemeClr val="tx1"/>
            </a:solidFill>
          </a:ln>
        </p:spPr>
        <p:txBody>
          <a:bodyPr>
            <a:normAutofit/>
          </a:bodyPr>
          <a:lstStyle/>
          <a:p>
            <a:pPr algn="ctr">
              <a:defRPr/>
            </a:pPr>
            <a:r>
              <a:rPr lang="ru-RU"/>
              <a:t>Полиморфизм</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41796292" name=""/>
          <p:cNvSpPr/>
          <p:nvPr/>
        </p:nvSpPr>
        <p:spPr bwMode="auto">
          <a:xfrm flipH="0" flipV="0">
            <a:off x="3327885" y="1887499"/>
            <a:ext cx="1417295" cy="12642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p>
            <a:pPr>
              <a:defRPr/>
            </a:pPr>
            <a:r>
              <a:rPr>
                <a:solidFill>
                  <a:schemeClr val="tx1"/>
                </a:solidFill>
              </a:rPr>
              <a:t>Derived</a:t>
            </a:r>
            <a:endParaRPr/>
          </a:p>
        </p:txBody>
      </p:sp>
      <p:sp>
        <p:nvSpPr>
          <p:cNvPr id="3" name="Объект 2"/>
          <p:cNvSpPr>
            <a:spLocks noGrp="1"/>
          </p:cNvSpPr>
          <p:nvPr>
            <p:ph idx="1"/>
          </p:nvPr>
        </p:nvSpPr>
        <p:spPr bwMode="auto">
          <a:xfrm flipH="0" flipV="0">
            <a:off x="6003545" y="1473653"/>
            <a:ext cx="5778551" cy="3882367"/>
          </a:xfrm>
          <a:prstGeom prst="rect">
            <a:avLst/>
          </a:prstGeom>
          <a:solidFill>
            <a:schemeClr val="bg1"/>
          </a:solidFill>
        </p:spPr>
        <p:txBody>
          <a:bodyPr>
            <a:noAutofit/>
          </a:bodyPr>
          <a:lstStyle/>
          <a:p>
            <a:pPr>
              <a:buClr>
                <a:schemeClr val="accent1"/>
              </a:buClr>
              <a:buSzPct val="80000"/>
              <a:buFont typeface="Wingdings"/>
              <a:buChar char="Ø"/>
              <a:defRPr/>
            </a:pPr>
            <a:r>
              <a:rPr lang="ru-RU" sz="1600"/>
              <a:t>Обычно указатели могут указывать только на переменные своего типа: </a:t>
            </a:r>
            <a:r>
              <a:rPr lang="en-US" sz="1600"/>
              <a:t>int* ptr </a:t>
            </a:r>
            <a:r>
              <a:rPr lang="ru-RU" sz="1600"/>
              <a:t>может указывать только на </a:t>
            </a:r>
            <a:r>
              <a:rPr lang="en-US" sz="1600"/>
              <a:t>int</a:t>
            </a:r>
            <a:endParaRPr sz="1200"/>
          </a:p>
          <a:p>
            <a:pPr>
              <a:buClr>
                <a:schemeClr val="accent1"/>
              </a:buClr>
              <a:buSzPct val="80000"/>
              <a:buFont typeface="Wingdings"/>
              <a:buChar char="Ø"/>
              <a:defRPr/>
            </a:pPr>
            <a:r>
              <a:rPr lang="ru-RU" sz="1600"/>
              <a:t>Указатель на базовый класс может указывать на объект производного класса!</a:t>
            </a:r>
            <a:endParaRPr lang="en-US" sz="1600"/>
          </a:p>
          <a:p>
            <a:pPr>
              <a:buClr>
                <a:schemeClr val="accent1"/>
              </a:buClr>
              <a:buSzPct val="80000"/>
              <a:buFont typeface="Wingdings"/>
              <a:buChar char="Ø"/>
              <a:defRPr/>
            </a:pPr>
            <a:r>
              <a:rPr lang="ru-RU" sz="1600"/>
              <a:t>Но по этому указателю можно получить доступ только к тому, что есть в базовом типе</a:t>
            </a:r>
            <a:endParaRPr lang="en-US" sz="1600"/>
          </a:p>
          <a:p>
            <a:pPr>
              <a:buClr>
                <a:schemeClr val="accent1"/>
              </a:buClr>
              <a:buSzPct val="80000"/>
              <a:buFont typeface="Wingdings"/>
              <a:buChar char="Ø"/>
              <a:defRPr/>
            </a:pPr>
            <a:r>
              <a:rPr lang="ru-RU" sz="1600"/>
              <a:t>Если метод или данные специфичны для производного типа, через указатель на базовый тип они недоступны</a:t>
            </a:r>
            <a:endParaRPr sz="1200"/>
          </a:p>
          <a:p>
            <a:pPr>
              <a:buClr>
                <a:schemeClr val="accent1"/>
              </a:buClr>
              <a:buSzPct val="80000"/>
              <a:buFont typeface="Wingdings"/>
              <a:buChar char="Ø"/>
              <a:defRPr/>
            </a:pPr>
            <a:r>
              <a:rPr lang="ru-RU" sz="1600"/>
              <a:t>Можно преобразовать указатель на базовый класс в указатель на производный класс, используя механизм приведения типов, и тогда станет возможным доступ ко всему функционалу  производного класса</a:t>
            </a:r>
            <a:endParaRPr lang="en-US" sz="1600"/>
          </a:p>
        </p:txBody>
      </p:sp>
      <p:sp>
        <p:nvSpPr>
          <p:cNvPr id="4" name="Заголовок 1"/>
          <p:cNvSpPr>
            <a:spLocks noGrp="1"/>
          </p:cNvSpPr>
          <p:nvPr>
            <p:ph type="title"/>
          </p:nvPr>
        </p:nvSpPr>
        <p:spPr bwMode="auto">
          <a:xfrm>
            <a:off x="546539" y="373929"/>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Указатель на базовый тип </a:t>
            </a:r>
            <a:endParaRPr lang="en-US"/>
          </a:p>
        </p:txBody>
      </p:sp>
      <p:sp>
        <p:nvSpPr>
          <p:cNvPr id="1167824184" name=""/>
          <p:cNvSpPr/>
          <p:nvPr/>
        </p:nvSpPr>
        <p:spPr bwMode="auto">
          <a:xfrm flipH="0" flipV="0">
            <a:off x="808089" y="2640839"/>
            <a:ext cx="1013113" cy="372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p>
            <a:pPr>
              <a:defRPr/>
            </a:pPr>
            <a:r>
              <a:rPr/>
              <a:t>Base</a:t>
            </a:r>
            <a:endParaRPr/>
          </a:p>
        </p:txBody>
      </p:sp>
      <p:sp>
        <p:nvSpPr>
          <p:cNvPr id="1486604231" name=""/>
          <p:cNvSpPr/>
          <p:nvPr/>
        </p:nvSpPr>
        <p:spPr bwMode="auto">
          <a:xfrm flipH="0" flipV="0">
            <a:off x="3475483" y="2640839"/>
            <a:ext cx="1013112" cy="372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p>
            <a:pPr>
              <a:defRPr/>
            </a:pPr>
            <a:r>
              <a:rPr/>
              <a:t>Base</a:t>
            </a:r>
            <a:endParaRPr/>
          </a:p>
        </p:txBody>
      </p:sp>
      <p:cxnSp>
        <p:nvCxnSpPr>
          <p:cNvPr id="0" name=""/>
          <p:cNvCxnSpPr>
            <a:cxnSpLocks/>
          </p:cNvCxnSpPr>
          <p:nvPr/>
        </p:nvCxnSpPr>
        <p:spPr bwMode="auto">
          <a:xfrm flipH="1" flipV="1">
            <a:off x="2080976" y="2424362"/>
            <a:ext cx="935181" cy="0"/>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951840702" name=""/>
          <p:cNvSpPr txBox="1"/>
          <p:nvPr/>
        </p:nvSpPr>
        <p:spPr bwMode="auto">
          <a:xfrm flipH="0" flipV="0">
            <a:off x="1691705" y="3199546"/>
            <a:ext cx="1678223"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Object slicing</a:t>
            </a:r>
            <a:endParaRPr/>
          </a:p>
        </p:txBody>
      </p:sp>
      <p:sp>
        <p:nvSpPr>
          <p:cNvPr id="332079558" name=""/>
          <p:cNvSpPr txBox="1"/>
          <p:nvPr/>
        </p:nvSpPr>
        <p:spPr bwMode="auto">
          <a:xfrm flipH="0" flipV="0">
            <a:off x="764794" y="1438839"/>
            <a:ext cx="2054905"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Base b = Derived()</a:t>
            </a:r>
            <a:endParaRPr/>
          </a:p>
        </p:txBody>
      </p:sp>
      <p:cxnSp>
        <p:nvCxnSpPr>
          <p:cNvPr id="0" name=""/>
          <p:cNvCxnSpPr>
            <a:cxnSpLocks/>
          </p:cNvCxnSpPr>
          <p:nvPr/>
        </p:nvCxnSpPr>
        <p:spPr bwMode="auto">
          <a:xfrm flipH="1" flipV="0">
            <a:off x="4320217" y="1748953"/>
            <a:ext cx="306531" cy="394854"/>
          </a:xfrm>
          <a:prstGeom prst="line">
            <a:avLst/>
          </a:prstGeom>
          <a:ln w="12700" cap="rnd" cmpd="sng" algn="ctr">
            <a:solidFill>
              <a:schemeClr val="accent4">
                <a:lumMod val="60000"/>
                <a:lumOff val="40000"/>
              </a:schemeClr>
            </a:solidFill>
            <a:prstDash val="solid"/>
          </a:ln>
        </p:spPr>
        <p:style>
          <a:lnRef idx="1">
            <a:schemeClr val="accent1">
              <a:shade val="50000"/>
            </a:schemeClr>
          </a:lnRef>
          <a:fillRef idx="0">
            <a:schemeClr val="accent1"/>
          </a:fillRef>
          <a:effectRef idx="0">
            <a:schemeClr val="accent1"/>
          </a:effectRef>
          <a:fontRef idx="minor">
            <a:schemeClr val="tx1"/>
          </a:fontRef>
        </p:style>
      </p:cxnSp>
      <p:cxnSp>
        <p:nvCxnSpPr>
          <p:cNvPr id="1512947273" name=""/>
          <p:cNvCxnSpPr>
            <a:cxnSpLocks/>
          </p:cNvCxnSpPr>
          <p:nvPr/>
        </p:nvCxnSpPr>
        <p:spPr bwMode="auto">
          <a:xfrm flipH="1" flipV="0">
            <a:off x="4645798" y="2161125"/>
            <a:ext cx="306530" cy="394853"/>
          </a:xfrm>
          <a:prstGeom prst="line">
            <a:avLst/>
          </a:prstGeom>
          <a:ln w="12700" cap="rnd" cmpd="sng" algn="ctr">
            <a:solidFill>
              <a:schemeClr val="accent4">
                <a:lumMod val="60000"/>
                <a:lumOff val="40000"/>
              </a:schemeClr>
            </a:solidFill>
            <a:prstDash val="solid"/>
          </a:ln>
        </p:spPr>
        <p:style>
          <a:lnRef idx="1">
            <a:schemeClr val="accent1">
              <a:shade val="50000"/>
            </a:schemeClr>
          </a:lnRef>
          <a:fillRef idx="0">
            <a:schemeClr val="accent1"/>
          </a:fillRef>
          <a:effectRef idx="0">
            <a:schemeClr val="accent1"/>
          </a:effectRef>
          <a:fontRef idx="minor">
            <a:schemeClr val="tx1"/>
          </a:fontRef>
        </p:style>
      </p:cxnSp>
      <p:cxnSp>
        <p:nvCxnSpPr>
          <p:cNvPr id="1505286518" name=""/>
          <p:cNvCxnSpPr>
            <a:cxnSpLocks/>
          </p:cNvCxnSpPr>
          <p:nvPr/>
        </p:nvCxnSpPr>
        <p:spPr bwMode="auto">
          <a:xfrm flipH="1" flipV="0">
            <a:off x="4559207" y="2853853"/>
            <a:ext cx="306530" cy="394853"/>
          </a:xfrm>
          <a:prstGeom prst="line">
            <a:avLst/>
          </a:prstGeom>
          <a:ln w="12700" cap="rnd" cmpd="sng" algn="ctr">
            <a:solidFill>
              <a:schemeClr val="accent4">
                <a:lumMod val="60000"/>
                <a:lumOff val="40000"/>
              </a:schemeClr>
            </a:solidFill>
            <a:prstDash val="solid"/>
          </a:ln>
        </p:spPr>
        <p:style>
          <a:lnRef idx="1">
            <a:schemeClr val="accent1">
              <a:shade val="50000"/>
            </a:schemeClr>
          </a:lnRef>
          <a:fillRef idx="0">
            <a:schemeClr val="accent1"/>
          </a:fillRef>
          <a:effectRef idx="0">
            <a:schemeClr val="accent1"/>
          </a:effectRef>
          <a:fontRef idx="minor">
            <a:schemeClr val="tx1"/>
          </a:fontRef>
        </p:style>
      </p:cxnSp>
      <p:sp>
        <p:nvSpPr>
          <p:cNvPr id="562979722" name=""/>
          <p:cNvSpPr txBox="1"/>
          <p:nvPr/>
        </p:nvSpPr>
        <p:spPr bwMode="auto">
          <a:xfrm flipH="0" flipV="0">
            <a:off x="775734" y="4278986"/>
            <a:ext cx="2753091"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Person person* = Adult();</a:t>
            </a:r>
            <a:endParaRPr/>
          </a:p>
          <a:p>
            <a:pPr>
              <a:defRPr/>
            </a:pPr>
            <a:r>
              <a:rPr/>
              <a:t>person-&gt;say();</a:t>
            </a:r>
            <a:endParaRPr/>
          </a:p>
        </p:txBody>
      </p:sp>
      <p:sp>
        <p:nvSpPr>
          <p:cNvPr id="709254947" name=""/>
          <p:cNvSpPr/>
          <p:nvPr/>
        </p:nvSpPr>
        <p:spPr bwMode="auto">
          <a:xfrm flipH="0" flipV="0">
            <a:off x="766890" y="5527864"/>
            <a:ext cx="1721416" cy="814272"/>
          </a:xfrm>
          <a:prstGeom prst="wedgeEllipseCallout">
            <a:avLst>
              <a:gd name="adj1" fmla="val -20833"/>
              <a:gd name="adj2" fmla="val 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p>
            <a:pPr>
              <a:defRPr/>
            </a:pPr>
            <a:r>
              <a:rPr sz="1600">
                <a:solidFill>
                  <a:schemeClr val="tx1"/>
                </a:solidFill>
              </a:rPr>
              <a:t>У </a:t>
            </a:r>
            <a:r>
              <a:rPr sz="1600">
                <a:solidFill>
                  <a:schemeClr val="tx1"/>
                </a:solidFill>
              </a:rPr>
              <a:t>меня ипотека(((</a:t>
            </a:r>
            <a:endParaRPr sz="1600"/>
          </a:p>
        </p:txBody>
      </p:sp>
      <p:sp>
        <p:nvSpPr>
          <p:cNvPr id="2053999370" name=""/>
          <p:cNvSpPr/>
          <p:nvPr/>
        </p:nvSpPr>
        <p:spPr bwMode="auto">
          <a:xfrm flipH="0" flipV="0">
            <a:off x="3465577" y="5538803"/>
            <a:ext cx="1845833" cy="814272"/>
          </a:xfrm>
          <a:prstGeom prst="wedgeEllipseCallout">
            <a:avLst>
              <a:gd name="adj1" fmla="val -20833"/>
              <a:gd name="adj2" fmla="val 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p>
            <a:pPr>
              <a:defRPr/>
            </a:pPr>
            <a:r>
              <a:rPr sz="1600">
                <a:solidFill>
                  <a:schemeClr val="tx1"/>
                </a:solidFill>
              </a:rPr>
              <a:t>Я человечек!</a:t>
            </a:r>
            <a:endParaRPr sz="1600"/>
          </a:p>
        </p:txBody>
      </p:sp>
      <p:sp>
        <p:nvSpPr>
          <p:cNvPr id="2058469394" name=""/>
          <p:cNvSpPr txBox="1"/>
          <p:nvPr/>
        </p:nvSpPr>
        <p:spPr bwMode="auto">
          <a:xfrm flipH="0" flipV="0">
            <a:off x="1133613" y="5097697"/>
            <a:ext cx="825528"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Хотим</a:t>
            </a:r>
            <a:endParaRPr/>
          </a:p>
        </p:txBody>
      </p:sp>
      <p:sp>
        <p:nvSpPr>
          <p:cNvPr id="99749839" name=""/>
          <p:cNvSpPr txBox="1"/>
          <p:nvPr/>
        </p:nvSpPr>
        <p:spPr bwMode="auto">
          <a:xfrm flipH="0" flipV="0">
            <a:off x="3737993" y="5108637"/>
            <a:ext cx="1101788"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Получим</a:t>
            </a:r>
            <a:endParaRPr/>
          </a:p>
        </p:txBody>
      </p:sp>
      <p:sp>
        <p:nvSpPr>
          <p:cNvPr id="1680142645" name=""/>
          <p:cNvSpPr txBox="1"/>
          <p:nvPr/>
        </p:nvSpPr>
        <p:spPr bwMode="auto">
          <a:xfrm flipH="0" flipV="0">
            <a:off x="8631014" y="6285965"/>
            <a:ext cx="315515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examples/8_people_pointers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362512999" name=""/>
          <p:cNvPicPr>
            <a:picLocks noChangeAspect="1"/>
          </p:cNvPicPr>
          <p:nvPr/>
        </p:nvPicPr>
        <p:blipFill>
          <a:blip r:embed="rId3"/>
          <a:stretch/>
        </p:blipFill>
        <p:spPr bwMode="auto">
          <a:xfrm flipH="0" flipV="0">
            <a:off x="626417" y="1653576"/>
            <a:ext cx="1348170" cy="1348170"/>
          </a:xfrm>
          <a:prstGeom prst="rect">
            <a:avLst/>
          </a:prstGeom>
        </p:spPr>
      </p:pic>
      <p:sp>
        <p:nvSpPr>
          <p:cNvPr id="1644941712" name=""/>
          <p:cNvSpPr/>
          <p:nvPr/>
        </p:nvSpPr>
        <p:spPr bwMode="auto">
          <a:xfrm flipH="0" flipV="0">
            <a:off x="2063831" y="1943754"/>
            <a:ext cx="1653789" cy="761134"/>
          </a:xfrm>
          <a:prstGeom prst="wedgeEllipseCallout">
            <a:avLst>
              <a:gd name="adj1" fmla="val -20833"/>
              <a:gd name="adj2" fmla="val 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p>
            <a:pPr>
              <a:defRPr/>
            </a:pPr>
            <a:r>
              <a:rPr sz="1400">
                <a:solidFill>
                  <a:schemeClr val="tx1"/>
                </a:solidFill>
              </a:rPr>
              <a:t>Я человечек!</a:t>
            </a:r>
            <a:endParaRPr sz="1400">
              <a:solidFill>
                <a:schemeClr val="tx1"/>
              </a:solidFill>
            </a:endParaRPr>
          </a:p>
        </p:txBody>
      </p:sp>
      <p:sp>
        <p:nvSpPr>
          <p:cNvPr id="1138849149" name=""/>
          <p:cNvSpPr txBox="1"/>
          <p:nvPr/>
        </p:nvSpPr>
        <p:spPr bwMode="auto">
          <a:xfrm flipH="0" flipV="0">
            <a:off x="395548" y="1170511"/>
            <a:ext cx="1873377"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a:defRPr/>
            </a:pPr>
            <a:r>
              <a:rPr/>
              <a:t>class Person</a:t>
            </a:r>
            <a:endParaRPr/>
          </a:p>
        </p:txBody>
      </p:sp>
      <p:sp>
        <p:nvSpPr>
          <p:cNvPr id="488076350" name="Заголовок 1"/>
          <p:cNvSpPr>
            <a:spLocks noGrp="1"/>
          </p:cNvSpPr>
          <p:nvPr>
            <p:ph type="title"/>
          </p:nvPr>
        </p:nvSpPr>
        <p:spPr bwMode="auto">
          <a:xfrm>
            <a:off x="546537" y="222711"/>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Виртуальные методы</a:t>
            </a:r>
            <a:endParaRPr lang="en-US"/>
          </a:p>
        </p:txBody>
      </p:sp>
      <p:sp>
        <p:nvSpPr>
          <p:cNvPr id="2072365194" name=""/>
          <p:cNvSpPr txBox="1"/>
          <p:nvPr/>
        </p:nvSpPr>
        <p:spPr bwMode="auto">
          <a:xfrm flipH="0" flipV="0">
            <a:off x="6633284" y="1192470"/>
            <a:ext cx="1878418"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a:defRPr/>
            </a:pPr>
            <a:r>
              <a:rPr/>
              <a:t>class Young</a:t>
            </a:r>
            <a:endParaRPr/>
          </a:p>
        </p:txBody>
      </p:sp>
      <p:pic>
        <p:nvPicPr>
          <p:cNvPr id="158639592" name=""/>
          <p:cNvPicPr>
            <a:picLocks noChangeAspect="1"/>
          </p:cNvPicPr>
          <p:nvPr/>
        </p:nvPicPr>
        <p:blipFill>
          <a:blip r:embed="rId4"/>
          <a:stretch/>
        </p:blipFill>
        <p:spPr bwMode="auto">
          <a:xfrm flipH="0" flipV="0">
            <a:off x="7066793" y="1596368"/>
            <a:ext cx="1127647" cy="1673086"/>
          </a:xfrm>
          <a:prstGeom prst="rect">
            <a:avLst/>
          </a:prstGeom>
        </p:spPr>
      </p:pic>
      <p:sp>
        <p:nvSpPr>
          <p:cNvPr id="2004557851" name=""/>
          <p:cNvSpPr/>
          <p:nvPr/>
        </p:nvSpPr>
        <p:spPr bwMode="auto">
          <a:xfrm flipH="0" flipV="0">
            <a:off x="8618752" y="1970478"/>
            <a:ext cx="1688094" cy="924205"/>
          </a:xfrm>
          <a:prstGeom prst="wedgeEllipseCallout">
            <a:avLst>
              <a:gd name="adj1" fmla="val -20833"/>
              <a:gd name="adj2" fmla="val 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p>
            <a:pPr>
              <a:defRPr/>
            </a:pPr>
            <a:r>
              <a:rPr sz="1200">
                <a:solidFill>
                  <a:schemeClr val="tx1"/>
                </a:solidFill>
              </a:rPr>
              <a:t>*понимают только те, кто младше 18ти*</a:t>
            </a:r>
            <a:endParaRPr/>
          </a:p>
        </p:txBody>
      </p:sp>
      <p:sp>
        <p:nvSpPr>
          <p:cNvPr id="1073076026" name=""/>
          <p:cNvSpPr txBox="1"/>
          <p:nvPr/>
        </p:nvSpPr>
        <p:spPr bwMode="auto">
          <a:xfrm flipH="0" flipV="0">
            <a:off x="867083" y="3296435"/>
            <a:ext cx="11567325"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solidFill>
                  <a:schemeClr val="accent5"/>
                </a:solidFill>
              </a:rPr>
              <a:t>Полиморфные классы</a:t>
            </a:r>
            <a:r>
              <a:rPr/>
              <a:t> - класс, содержащий виртуальную функцию, </a:t>
            </a:r>
            <a:r>
              <a:rPr/>
              <a:t>и все его производные классы</a:t>
            </a:r>
            <a:endParaRPr/>
          </a:p>
        </p:txBody>
      </p:sp>
      <p:sp>
        <p:nvSpPr>
          <p:cNvPr id="843502488" name=""/>
          <p:cNvSpPr/>
          <p:nvPr/>
        </p:nvSpPr>
        <p:spPr bwMode="auto">
          <a:xfrm flipH="0" flipV="0">
            <a:off x="660755" y="5470773"/>
            <a:ext cx="1688094" cy="924205"/>
          </a:xfrm>
          <a:prstGeom prst="wedgeEllipseCallout">
            <a:avLst>
              <a:gd name="adj1" fmla="val -20833"/>
              <a:gd name="adj2" fmla="val 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p>
            <a:pPr>
              <a:defRPr/>
            </a:pPr>
            <a:r>
              <a:rPr sz="1200">
                <a:solidFill>
                  <a:schemeClr val="tx1"/>
                </a:solidFill>
              </a:rPr>
              <a:t>*понимают только те, кто младше 18ти*</a:t>
            </a:r>
            <a:endParaRPr/>
          </a:p>
        </p:txBody>
      </p:sp>
      <p:sp>
        <p:nvSpPr>
          <p:cNvPr id="904158535" name=""/>
          <p:cNvSpPr txBox="1"/>
          <p:nvPr/>
        </p:nvSpPr>
        <p:spPr bwMode="auto">
          <a:xfrm flipH="0" flipV="0">
            <a:off x="395548" y="4050891"/>
            <a:ext cx="11658016"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a:defRPr/>
            </a:pPr>
            <a:r>
              <a:rPr/>
              <a:t>Теперь методы </a:t>
            </a:r>
            <a:r>
              <a:rPr/>
              <a:t>производного класса можно вызвать </a:t>
            </a:r>
            <a:r>
              <a:rPr/>
              <a:t>по указателю на базовый класс</a:t>
            </a:r>
            <a:endParaRPr/>
          </a:p>
        </p:txBody>
      </p:sp>
      <p:sp>
        <p:nvSpPr>
          <p:cNvPr id="1753065844" name=""/>
          <p:cNvSpPr txBox="1"/>
          <p:nvPr/>
        </p:nvSpPr>
        <p:spPr bwMode="auto">
          <a:xfrm flipH="0" flipV="0">
            <a:off x="8211672" y="5814430"/>
            <a:ext cx="3751201" cy="91475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lgn="r">
              <a:defRPr/>
            </a:pPr>
            <a:r>
              <a:rPr/>
              <a:t>examples/9_people_virtual</a:t>
            </a:r>
            <a:endParaRPr/>
          </a:p>
          <a:p>
            <a:pPr algn="r">
              <a:defRPr/>
            </a:pPr>
            <a:r>
              <a:rPr lang="en-US" sz="1800" b="0" i="0" u="none" strike="noStrike" cap="none" spc="0">
                <a:solidFill>
                  <a:schemeClr val="tx1"/>
                </a:solidFill>
                <a:latin typeface="+mn-lt"/>
                <a:ea typeface="+mn-ea"/>
                <a:cs typeface="+mn-cs"/>
              </a:rPr>
              <a:t>examples/10_no_virt_destr</a:t>
            </a:r>
            <a:endParaRPr lang="en-US" sz="1800" b="0" i="0" u="none" strike="noStrike" cap="none" spc="0">
              <a:solidFill>
                <a:schemeClr val="tx1"/>
              </a:solidFill>
              <a:latin typeface="Times New Roman"/>
              <a:cs typeface="Times New Roman"/>
            </a:endParaRPr>
          </a:p>
          <a:p>
            <a:pPr algn="r">
              <a:defRPr/>
            </a:pPr>
            <a:r>
              <a:rPr lang="en-US" sz="1800" b="0" i="0" u="none" strike="noStrike" cap="none" spc="0">
                <a:solidFill>
                  <a:schemeClr val="tx1"/>
                </a:solidFill>
                <a:latin typeface="+mn-lt"/>
                <a:ea typeface="+mn-ea"/>
                <a:cs typeface="+mn-cs"/>
              </a:rPr>
              <a:t>examples/11_people_virtual_destr</a:t>
            </a:r>
            <a:endParaRPr sz="1800"/>
          </a:p>
        </p:txBody>
      </p:sp>
      <p:pic>
        <p:nvPicPr>
          <p:cNvPr id="1277355042" name=""/>
          <p:cNvPicPr>
            <a:picLocks noChangeAspect="1"/>
          </p:cNvPicPr>
          <p:nvPr/>
        </p:nvPicPr>
        <p:blipFill>
          <a:blip r:embed="rId5"/>
          <a:stretch/>
        </p:blipFill>
        <p:spPr bwMode="auto">
          <a:xfrm>
            <a:off x="2121905" y="1320296"/>
            <a:ext cx="3038474" cy="542925"/>
          </a:xfrm>
          <a:prstGeom prst="rect">
            <a:avLst/>
          </a:prstGeom>
        </p:spPr>
      </p:pic>
      <p:pic>
        <p:nvPicPr>
          <p:cNvPr id="1240836217" name=""/>
          <p:cNvPicPr>
            <a:picLocks noChangeAspect="1"/>
          </p:cNvPicPr>
          <p:nvPr/>
        </p:nvPicPr>
        <p:blipFill>
          <a:blip r:embed="rId6"/>
          <a:stretch/>
        </p:blipFill>
        <p:spPr bwMode="auto">
          <a:xfrm>
            <a:off x="8487623" y="1320296"/>
            <a:ext cx="3152774" cy="514350"/>
          </a:xfrm>
          <a:prstGeom prst="rect">
            <a:avLst/>
          </a:prstGeom>
        </p:spPr>
      </p:pic>
      <p:sp>
        <p:nvSpPr>
          <p:cNvPr id="1913569955" name=""/>
          <p:cNvSpPr/>
          <p:nvPr/>
        </p:nvSpPr>
        <p:spPr bwMode="auto">
          <a:xfrm flipH="0" flipV="0">
            <a:off x="6235803" y="5481713"/>
            <a:ext cx="1688094" cy="924205"/>
          </a:xfrm>
          <a:prstGeom prst="wedgeEllipseCallout">
            <a:avLst>
              <a:gd name="adj1" fmla="val -20833"/>
              <a:gd name="adj2" fmla="val 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p>
            <a:pPr>
              <a:defRPr/>
            </a:pPr>
            <a:r>
              <a:rPr>
                <a:solidFill>
                  <a:schemeClr val="tx1"/>
                </a:solidFill>
              </a:rPr>
              <a:t>Пока!</a:t>
            </a:r>
            <a:endParaRPr/>
          </a:p>
        </p:txBody>
      </p:sp>
      <p:pic>
        <p:nvPicPr>
          <p:cNvPr id="1370618723" name=""/>
          <p:cNvPicPr>
            <a:picLocks noChangeAspect="1"/>
          </p:cNvPicPr>
          <p:nvPr/>
        </p:nvPicPr>
        <p:blipFill>
          <a:blip r:embed="rId7"/>
          <a:stretch/>
        </p:blipFill>
        <p:spPr bwMode="auto">
          <a:xfrm>
            <a:off x="565841" y="4809653"/>
            <a:ext cx="2971800" cy="504824"/>
          </a:xfrm>
          <a:prstGeom prst="rect">
            <a:avLst/>
          </a:prstGeom>
        </p:spPr>
      </p:pic>
      <p:pic>
        <p:nvPicPr>
          <p:cNvPr id="549546353" name=""/>
          <p:cNvPicPr>
            <a:picLocks noChangeAspect="1"/>
          </p:cNvPicPr>
          <p:nvPr/>
        </p:nvPicPr>
        <p:blipFill>
          <a:blip r:embed="rId8"/>
          <a:stretch/>
        </p:blipFill>
        <p:spPr bwMode="auto">
          <a:xfrm>
            <a:off x="6224257" y="4621039"/>
            <a:ext cx="3429000" cy="75247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8" y="1365162"/>
            <a:ext cx="11235558" cy="4852953"/>
          </a:xfrm>
          <a:prstGeom prst="rect">
            <a:avLst/>
          </a:prstGeom>
          <a:solidFill>
            <a:schemeClr val="bg1"/>
          </a:solidFill>
        </p:spPr>
        <p:txBody>
          <a:bodyPr>
            <a:noAutofit/>
          </a:bodyPr>
          <a:lstStyle/>
          <a:p>
            <a:pPr>
              <a:buClr>
                <a:schemeClr val="accent1"/>
              </a:buClr>
              <a:buSzPct val="80000"/>
              <a:buFont typeface="Wingdings"/>
              <a:buChar char="Ø"/>
              <a:defRPr/>
            </a:pPr>
            <a:r>
              <a:rPr lang="ru-RU"/>
              <a:t>Как всё-таки вызвать метод из производного класса по указателю на базовый класс?</a:t>
            </a:r>
            <a:endParaRPr/>
          </a:p>
          <a:p>
            <a:pPr>
              <a:buClr>
                <a:schemeClr val="accent1"/>
              </a:buClr>
              <a:buSzPct val="80000"/>
              <a:buFont typeface="Wingdings"/>
              <a:buChar char="Ø"/>
              <a:defRPr/>
            </a:pPr>
            <a:r>
              <a:rPr lang="ru-RU"/>
              <a:t>Объявляем в базовом классе функцию как </a:t>
            </a:r>
            <a:r>
              <a:rPr lang="en-US"/>
              <a:t>virtual. </a:t>
            </a:r>
            <a:r>
              <a:rPr lang="ru-RU"/>
              <a:t>Например</a:t>
            </a:r>
            <a:r>
              <a:rPr lang="en-US"/>
              <a:t>:</a:t>
            </a:r>
            <a:endParaRPr/>
          </a:p>
          <a:p>
            <a:pPr>
              <a:buClr>
                <a:schemeClr val="accent1"/>
              </a:buClr>
              <a:buSzPct val="80000"/>
              <a:buFont typeface="Wingdings"/>
              <a:buChar char="Ø"/>
              <a:defRPr/>
            </a:pPr>
            <a:endParaRPr lang="ru-RU"/>
          </a:p>
          <a:p>
            <a:pPr>
              <a:buClr>
                <a:schemeClr val="accent1"/>
              </a:buClr>
              <a:buSzPct val="80000"/>
              <a:buFont typeface="Wingdings"/>
              <a:buChar char="Ø"/>
              <a:defRPr/>
            </a:pPr>
            <a:r>
              <a:rPr lang="ru-RU"/>
              <a:t>В производном классе объявляем точно такую же функцию, но с другой реализацией: т.е. переопределяем виртуальную функцию из базового класса</a:t>
            </a:r>
            <a:endParaRPr/>
          </a:p>
          <a:p>
            <a:pPr>
              <a:buClr>
                <a:schemeClr val="accent1"/>
              </a:buClr>
              <a:buSzPct val="80000"/>
              <a:buFont typeface="Wingdings"/>
              <a:buChar char="Ø"/>
              <a:defRPr/>
            </a:pPr>
            <a:r>
              <a:rPr lang="ru-RU"/>
              <a:t>Начиная с С++11 в производном классе после объявления функции, переопределяющей виртуальную функцию базового класса, можно  добавить ключевое слово </a:t>
            </a:r>
            <a:r>
              <a:rPr lang="en-US"/>
              <a:t>override. </a:t>
            </a:r>
            <a:r>
              <a:rPr lang="ru-RU"/>
              <a:t>Например:</a:t>
            </a:r>
            <a:endParaRPr/>
          </a:p>
          <a:p>
            <a:pPr>
              <a:buClr>
                <a:schemeClr val="accent1"/>
              </a:buClr>
              <a:buSzPct val="80000"/>
              <a:buFont typeface="Wingdings"/>
              <a:buChar char="Ø"/>
              <a:defRPr/>
            </a:pPr>
            <a:endParaRPr lang="en-US"/>
          </a:p>
          <a:p>
            <a:pPr>
              <a:buClr>
                <a:schemeClr val="accent1"/>
              </a:buClr>
              <a:buSzPct val="80000"/>
              <a:buFont typeface="Wingdings"/>
              <a:buChar char="Ø"/>
              <a:defRPr/>
            </a:pPr>
            <a:r>
              <a:rPr lang="ru-RU"/>
              <a:t>Это не обязательно, но значительно облегчает чтение кода, показывая, что данная функция переопределяет виртуальную функцию из базового класса</a:t>
            </a:r>
            <a:endParaRPr/>
          </a:p>
          <a:p>
            <a:pPr>
              <a:buClr>
                <a:schemeClr val="accent1"/>
              </a:buClr>
              <a:buSzPct val="80000"/>
              <a:buFont typeface="Wingdings"/>
              <a:buChar char="Ø"/>
              <a:defRPr/>
            </a:pPr>
            <a:r>
              <a:rPr lang="ru-RU"/>
              <a:t>Класс, содержащий виртуальную функцию, и его производные классы называются полиморфными классами</a:t>
            </a:r>
            <a:endParaRPr/>
          </a:p>
          <a:p>
            <a:pPr>
              <a:buClr>
                <a:schemeClr val="accent1"/>
              </a:buClr>
              <a:buSzPct val="80000"/>
              <a:buFont typeface="Wingdings"/>
              <a:buChar char="Ø"/>
              <a:defRPr/>
            </a:pPr>
            <a:r>
              <a:rPr lang="ru-RU"/>
              <a:t>Переопределять виртуальную функцию не обязательно. Без этого она будет обычным методом класса</a:t>
            </a:r>
            <a:endParaRPr/>
          </a:p>
          <a:p>
            <a:pPr>
              <a:buClr>
                <a:schemeClr val="accent1"/>
              </a:buClr>
              <a:buSzPct val="80000"/>
              <a:buFont typeface="Wingdings"/>
              <a:buChar char="Ø"/>
              <a:defRPr/>
            </a:pPr>
            <a:endParaRPr lang="ru-RU"/>
          </a:p>
        </p:txBody>
      </p:sp>
      <p:sp>
        <p:nvSpPr>
          <p:cNvPr id="4" name="Заголовок 1"/>
          <p:cNvSpPr>
            <a:spLocks noGrp="1"/>
          </p:cNvSpPr>
          <p:nvPr>
            <p:ph type="title"/>
          </p:nvPr>
        </p:nvSpPr>
        <p:spPr bwMode="auto">
          <a:xfrm>
            <a:off x="546538" y="269865"/>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Виртуальные методы</a:t>
            </a:r>
            <a:endParaRPr lang="en-US"/>
          </a:p>
        </p:txBody>
      </p:sp>
      <p:pic>
        <p:nvPicPr>
          <p:cNvPr id="5" name="Рисунок 4"/>
          <p:cNvPicPr>
            <a:picLocks noChangeAspect="1"/>
          </p:cNvPicPr>
          <p:nvPr/>
        </p:nvPicPr>
        <p:blipFill>
          <a:blip r:embed="rId3"/>
          <a:srcRect l="0" t="13693" r="0" b="18254"/>
          <a:stretch/>
        </p:blipFill>
        <p:spPr bwMode="auto">
          <a:xfrm>
            <a:off x="4307423" y="2160910"/>
            <a:ext cx="3713786" cy="336331"/>
          </a:xfrm>
          <a:prstGeom prst="rect">
            <a:avLst/>
          </a:prstGeom>
        </p:spPr>
      </p:pic>
      <p:pic>
        <p:nvPicPr>
          <p:cNvPr id="6" name="Рисунок 5"/>
          <p:cNvPicPr>
            <a:picLocks noChangeAspect="1"/>
          </p:cNvPicPr>
          <p:nvPr/>
        </p:nvPicPr>
        <p:blipFill>
          <a:blip r:embed="rId4"/>
          <a:srcRect l="0" t="15043" r="0" b="19757"/>
          <a:stretch/>
        </p:blipFill>
        <p:spPr bwMode="auto">
          <a:xfrm>
            <a:off x="4399735" y="4010836"/>
            <a:ext cx="3529162" cy="34684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01409203" name="Заголовок 1"/>
          <p:cNvSpPr>
            <a:spLocks noGrp="1"/>
          </p:cNvSpPr>
          <p:nvPr>
            <p:ph type="title"/>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Чисто виртуальные методы</a:t>
            </a:r>
            <a:endParaRPr lang="en-US"/>
          </a:p>
        </p:txBody>
      </p:sp>
      <p:pic>
        <p:nvPicPr>
          <p:cNvPr id="115702709" name=""/>
          <p:cNvPicPr>
            <a:picLocks noChangeAspect="1"/>
          </p:cNvPicPr>
          <p:nvPr/>
        </p:nvPicPr>
        <p:blipFill>
          <a:blip r:embed="rId3"/>
          <a:stretch/>
        </p:blipFill>
        <p:spPr bwMode="auto">
          <a:xfrm>
            <a:off x="2263366" y="1461757"/>
            <a:ext cx="3514725" cy="295274"/>
          </a:xfrm>
          <a:prstGeom prst="rect">
            <a:avLst/>
          </a:prstGeom>
        </p:spPr>
      </p:pic>
      <p:pic>
        <p:nvPicPr>
          <p:cNvPr id="2114608365" name=""/>
          <p:cNvPicPr>
            <a:picLocks noChangeAspect="1"/>
          </p:cNvPicPr>
          <p:nvPr/>
        </p:nvPicPr>
        <p:blipFill>
          <a:blip r:embed="rId4"/>
          <a:stretch/>
        </p:blipFill>
        <p:spPr bwMode="auto">
          <a:xfrm flipH="0" flipV="0">
            <a:off x="626416" y="1653575"/>
            <a:ext cx="1348170" cy="1348170"/>
          </a:xfrm>
          <a:prstGeom prst="rect">
            <a:avLst/>
          </a:prstGeom>
        </p:spPr>
      </p:pic>
      <p:sp>
        <p:nvSpPr>
          <p:cNvPr id="147924690" name=""/>
          <p:cNvSpPr/>
          <p:nvPr/>
        </p:nvSpPr>
        <p:spPr bwMode="auto">
          <a:xfrm flipH="0" flipV="0">
            <a:off x="2488212" y="1802293"/>
            <a:ext cx="1653788" cy="761134"/>
          </a:xfrm>
          <a:prstGeom prst="wedgeEllipseCallout">
            <a:avLst>
              <a:gd name="adj1" fmla="val -20833"/>
              <a:gd name="adj2" fmla="val 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solidFill>
                <a:schemeClr val="tx1"/>
              </a:solidFill>
            </a:endParaRPr>
          </a:p>
        </p:txBody>
      </p:sp>
      <p:sp>
        <p:nvSpPr>
          <p:cNvPr id="1833019936" name=""/>
          <p:cNvSpPr txBox="1"/>
          <p:nvPr/>
        </p:nvSpPr>
        <p:spPr bwMode="auto">
          <a:xfrm flipH="0" flipV="0">
            <a:off x="395547" y="1170510"/>
            <a:ext cx="1873737"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a:defRPr/>
            </a:pPr>
            <a:r>
              <a:rPr/>
              <a:t>class Person</a:t>
            </a:r>
            <a:endParaRPr/>
          </a:p>
        </p:txBody>
      </p:sp>
      <p:sp>
        <p:nvSpPr>
          <p:cNvPr id="375418180" name=""/>
          <p:cNvSpPr txBox="1"/>
          <p:nvPr/>
        </p:nvSpPr>
        <p:spPr bwMode="auto">
          <a:xfrm flipH="0" flipV="0">
            <a:off x="2152128" y="2787177"/>
            <a:ext cx="4484692" cy="5794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1600"/>
              <a:t>Интерфейс есть, реализации нет.</a:t>
            </a:r>
            <a:endParaRPr sz="1600"/>
          </a:p>
          <a:p>
            <a:pPr>
              <a:defRPr/>
            </a:pPr>
            <a:r>
              <a:rPr sz="1600"/>
              <a:t>Она бы всё равно никогда не использовалась</a:t>
            </a:r>
            <a:endParaRPr sz="1600"/>
          </a:p>
        </p:txBody>
      </p:sp>
      <p:sp>
        <p:nvSpPr>
          <p:cNvPr id="71704815" name=""/>
          <p:cNvSpPr txBox="1"/>
          <p:nvPr/>
        </p:nvSpPr>
        <p:spPr bwMode="auto">
          <a:xfrm flipH="0" flipV="0">
            <a:off x="7010511" y="1192469"/>
            <a:ext cx="1881298"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a:defRPr/>
            </a:pPr>
            <a:r>
              <a:rPr/>
              <a:t>class Old</a:t>
            </a:r>
            <a:endParaRPr/>
          </a:p>
        </p:txBody>
      </p:sp>
      <p:sp>
        <p:nvSpPr>
          <p:cNvPr id="248254361" name=""/>
          <p:cNvSpPr txBox="1"/>
          <p:nvPr/>
        </p:nvSpPr>
        <p:spPr bwMode="auto">
          <a:xfrm flipH="0" flipV="0">
            <a:off x="8715890" y="3022945"/>
            <a:ext cx="2470140"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Здесь всё по-старому</a:t>
            </a:r>
            <a:endParaRPr/>
          </a:p>
        </p:txBody>
      </p:sp>
      <p:pic>
        <p:nvPicPr>
          <p:cNvPr id="524410003" name=""/>
          <p:cNvPicPr>
            <a:picLocks noChangeAspect="1"/>
          </p:cNvPicPr>
          <p:nvPr/>
        </p:nvPicPr>
        <p:blipFill>
          <a:blip r:embed="rId5"/>
          <a:stretch/>
        </p:blipFill>
        <p:spPr bwMode="auto">
          <a:xfrm flipH="0" flipV="0">
            <a:off x="6993537" y="1619069"/>
            <a:ext cx="1752598" cy="1752598"/>
          </a:xfrm>
          <a:prstGeom prst="rect">
            <a:avLst/>
          </a:prstGeom>
        </p:spPr>
      </p:pic>
      <p:sp>
        <p:nvSpPr>
          <p:cNvPr id="1865666801" name=""/>
          <p:cNvSpPr/>
          <p:nvPr/>
        </p:nvSpPr>
        <p:spPr bwMode="auto">
          <a:xfrm flipH="0" flipV="0">
            <a:off x="8919628" y="1897048"/>
            <a:ext cx="1742070" cy="814272"/>
          </a:xfrm>
          <a:prstGeom prst="wedgeEllipseCallout">
            <a:avLst>
              <a:gd name="adj1" fmla="val -20833"/>
              <a:gd name="adj2" fmla="val 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p>
            <a:pPr>
              <a:defRPr/>
            </a:pPr>
            <a:r>
              <a:rPr sz="1400">
                <a:solidFill>
                  <a:schemeClr val="tx1"/>
                </a:solidFill>
              </a:rPr>
              <a:t>Покрашусь в фиолетовый</a:t>
            </a:r>
            <a:endParaRPr/>
          </a:p>
        </p:txBody>
      </p:sp>
      <p:pic>
        <p:nvPicPr>
          <p:cNvPr id="2097712236" name="Рисунок 5"/>
          <p:cNvPicPr>
            <a:picLocks noChangeAspect="1"/>
          </p:cNvPicPr>
          <p:nvPr/>
        </p:nvPicPr>
        <p:blipFill>
          <a:blip r:embed="rId6"/>
          <a:srcRect l="0" t="15043" r="0" b="19757"/>
          <a:stretch/>
        </p:blipFill>
        <p:spPr bwMode="auto">
          <a:xfrm flipH="0" flipV="0">
            <a:off x="8596393" y="1511701"/>
            <a:ext cx="3180679" cy="312591"/>
          </a:xfrm>
          <a:prstGeom prst="rect">
            <a:avLst/>
          </a:prstGeom>
        </p:spPr>
      </p:pic>
      <p:sp>
        <p:nvSpPr>
          <p:cNvPr id="2072955960" name=""/>
          <p:cNvSpPr txBox="1"/>
          <p:nvPr/>
        </p:nvSpPr>
        <p:spPr bwMode="auto">
          <a:xfrm flipH="0" flipV="0">
            <a:off x="614925" y="3966014"/>
            <a:ext cx="4134507"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class Person - </a:t>
            </a:r>
            <a:r>
              <a:rPr>
                <a:solidFill>
                  <a:schemeClr val="accent5"/>
                </a:solidFill>
              </a:rPr>
              <a:t>абстрактный класс</a:t>
            </a:r>
            <a:endParaRPr/>
          </a:p>
          <a:p>
            <a:pPr>
              <a:defRPr/>
            </a:pPr>
            <a:r>
              <a:rPr/>
              <a:t>Нельзя создать объект класса Person</a:t>
            </a:r>
            <a:endParaRPr/>
          </a:p>
        </p:txBody>
      </p:sp>
      <p:sp>
        <p:nvSpPr>
          <p:cNvPr id="1820511728" name=""/>
          <p:cNvSpPr txBox="1"/>
          <p:nvPr/>
        </p:nvSpPr>
        <p:spPr bwMode="auto">
          <a:xfrm flipH="0" flipV="0">
            <a:off x="7310717" y="3909430"/>
            <a:ext cx="4015633" cy="91475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Классы-наследники обязаны </a:t>
            </a:r>
            <a:endParaRPr/>
          </a:p>
          <a:p>
            <a:pPr>
              <a:defRPr/>
            </a:pPr>
            <a:r>
              <a:rPr/>
              <a:t>переопределить </a:t>
            </a:r>
            <a:r>
              <a:rPr/>
              <a:t>чисто виртуальные </a:t>
            </a:r>
            <a:endParaRPr/>
          </a:p>
          <a:p>
            <a:pPr>
              <a:defRPr/>
            </a:pPr>
            <a:r>
              <a:rPr/>
              <a:t>методы</a:t>
            </a:r>
            <a:endParaRPr/>
          </a:p>
        </p:txBody>
      </p:sp>
      <p:sp>
        <p:nvSpPr>
          <p:cNvPr id="1774273737" name=""/>
          <p:cNvSpPr txBox="1"/>
          <p:nvPr/>
        </p:nvSpPr>
        <p:spPr bwMode="auto">
          <a:xfrm flipH="0" flipV="0">
            <a:off x="8102894" y="6285964"/>
            <a:ext cx="3692936"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examples/12_people_pure_virtual</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8" y="1477417"/>
            <a:ext cx="11235558" cy="1255273"/>
          </a:xfrm>
          <a:prstGeom prst="rect">
            <a:avLst/>
          </a:prstGeom>
          <a:solidFill>
            <a:schemeClr val="bg1"/>
          </a:solidFill>
        </p:spPr>
        <p:txBody>
          <a:bodyPr>
            <a:normAutofit/>
          </a:bodyPr>
          <a:lstStyle/>
          <a:p>
            <a:pPr>
              <a:buClr>
                <a:schemeClr val="accent1"/>
              </a:buClr>
              <a:buSzPct val="80000"/>
              <a:buFont typeface="Wingdings"/>
              <a:buChar char="Ø"/>
              <a:defRPr/>
            </a:pPr>
            <a:r>
              <a:rPr lang="ru-RU" sz="2000"/>
              <a:t>Часто на практике определение виртуальной функции в базовом классе бесполезно – оно никогда не будет использоваться</a:t>
            </a:r>
            <a:endParaRPr/>
          </a:p>
          <a:p>
            <a:pPr>
              <a:buClr>
                <a:schemeClr val="accent1"/>
              </a:buClr>
              <a:buSzPct val="80000"/>
              <a:buFont typeface="Wingdings"/>
              <a:buChar char="Ø"/>
              <a:defRPr/>
            </a:pPr>
            <a:r>
              <a:rPr lang="ru-RU" sz="2000"/>
              <a:t>Такую функцию можно объявить как чисто виртуальную (</a:t>
            </a:r>
            <a:r>
              <a:rPr lang="en-US" sz="2000"/>
              <a:t>pure virtual</a:t>
            </a:r>
            <a:r>
              <a:rPr lang="ru-RU" sz="2000"/>
              <a:t>):</a:t>
            </a:r>
            <a:endParaRPr lang="en-US" sz="2000"/>
          </a:p>
        </p:txBody>
      </p:sp>
      <p:sp>
        <p:nvSpPr>
          <p:cNvPr id="4" name="Заголовок 1"/>
          <p:cNvSpPr>
            <a:spLocks noGrp="1"/>
          </p:cNvSpPr>
          <p:nvPr>
            <p:ph type="title"/>
          </p:nvPr>
        </p:nvSpPr>
        <p:spPr bwMode="auto">
          <a:xfrm>
            <a:off x="546538" y="269865"/>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Абстрактные классы</a:t>
            </a:r>
            <a:endParaRPr lang="en-US"/>
          </a:p>
        </p:txBody>
      </p:sp>
      <p:pic>
        <p:nvPicPr>
          <p:cNvPr id="5" name="Рисунок 4"/>
          <p:cNvPicPr>
            <a:picLocks noChangeAspect="1"/>
          </p:cNvPicPr>
          <p:nvPr/>
        </p:nvPicPr>
        <p:blipFill>
          <a:blip r:embed="rId3"/>
          <a:stretch/>
        </p:blipFill>
        <p:spPr bwMode="auto">
          <a:xfrm>
            <a:off x="1841451" y="3160987"/>
            <a:ext cx="8046679" cy="356048"/>
          </a:xfrm>
          <a:prstGeom prst="rect">
            <a:avLst/>
          </a:prstGeom>
        </p:spPr>
      </p:pic>
      <p:sp>
        <p:nvSpPr>
          <p:cNvPr id="6" name="Объект 2"/>
          <p:cNvSpPr txBox="1"/>
          <p:nvPr/>
        </p:nvSpPr>
        <p:spPr bwMode="auto">
          <a:xfrm>
            <a:off x="546538" y="3970305"/>
            <a:ext cx="11235558" cy="2329343"/>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sz="2000"/>
              <a:t>Класс, содержащий хотя бы одну чисто виртуальную функцию, называется абстрактным классом</a:t>
            </a:r>
            <a:endParaRPr/>
          </a:p>
          <a:p>
            <a:pPr>
              <a:buClr>
                <a:schemeClr val="accent1"/>
              </a:buClr>
              <a:buSzPct val="80000"/>
              <a:buFont typeface="Wingdings"/>
              <a:buChar char="Ø"/>
              <a:defRPr/>
            </a:pPr>
            <a:r>
              <a:rPr lang="ru-RU" sz="2000"/>
              <a:t>Создать объект такого класса нельзя</a:t>
            </a:r>
            <a:endParaRPr/>
          </a:p>
          <a:p>
            <a:pPr>
              <a:buClr>
                <a:schemeClr val="accent1"/>
              </a:buClr>
              <a:buSzPct val="80000"/>
              <a:buFont typeface="Wingdings"/>
              <a:buChar char="Ø"/>
              <a:defRPr/>
            </a:pPr>
            <a:r>
              <a:rPr lang="ru-RU" sz="2000"/>
              <a:t>Производные классы абстрактного класса обязательно должны переопределить чисто витруальную функцию!</a:t>
            </a:r>
            <a:endParaRPr lang="en-US" sz="2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96593798" name=""/>
          <p:cNvSpPr/>
          <p:nvPr/>
        </p:nvSpPr>
        <p:spPr bwMode="auto">
          <a:xfrm flipH="0" flipV="0">
            <a:off x="4564815" y="3973190"/>
            <a:ext cx="3009961" cy="27088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p>
            <a:pPr>
              <a:defRPr/>
            </a:pPr>
            <a:r>
              <a:rPr>
                <a:solidFill>
                  <a:schemeClr val="tx1"/>
                </a:solidFill>
              </a:rPr>
              <a:t>Derived</a:t>
            </a:r>
            <a:endParaRPr/>
          </a:p>
        </p:txBody>
      </p:sp>
      <p:sp>
        <p:nvSpPr>
          <p:cNvPr id="34805474" name="Заголовок 1"/>
          <p:cNvSpPr>
            <a:spLocks noGrp="1"/>
          </p:cNvSpPr>
          <p:nvPr>
            <p:ph type="title"/>
          </p:nvPr>
        </p:nvSpPr>
        <p:spPr bwMode="auto">
          <a:xfrm>
            <a:off x="546536" y="269865"/>
            <a:ext cx="11235556" cy="624317"/>
          </a:xfrm>
          <a:prstGeom prst="rect">
            <a:avLst/>
          </a:prstGeom>
          <a:solidFill>
            <a:schemeClr val="bg1"/>
          </a:solidFill>
          <a:ln>
            <a:solidFill>
              <a:schemeClr val="tx1"/>
            </a:solidFill>
          </a:ln>
        </p:spPr>
        <p:txBody>
          <a:bodyPr>
            <a:normAutofit fontScale="90000"/>
          </a:bodyPr>
          <a:lstStyle/>
          <a:p>
            <a:pPr algn="ctr">
              <a:defRPr/>
            </a:pPr>
            <a:r>
              <a:rPr lang="ru-RU"/>
              <a:t>Полиморфизм. vtable</a:t>
            </a:r>
            <a:endParaRPr lang="en-US"/>
          </a:p>
        </p:txBody>
      </p:sp>
      <p:sp>
        <p:nvSpPr>
          <p:cNvPr id="983072126" name=""/>
          <p:cNvSpPr txBox="1"/>
          <p:nvPr/>
        </p:nvSpPr>
        <p:spPr bwMode="auto">
          <a:xfrm flipH="0" flipV="0">
            <a:off x="587968" y="3777650"/>
            <a:ext cx="2054905"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Base b = Derived()</a:t>
            </a:r>
            <a:endParaRPr/>
          </a:p>
        </p:txBody>
      </p:sp>
      <p:sp>
        <p:nvSpPr>
          <p:cNvPr id="1704554766" name=""/>
          <p:cNvSpPr/>
          <p:nvPr/>
        </p:nvSpPr>
        <p:spPr bwMode="auto">
          <a:xfrm flipH="0" flipV="0">
            <a:off x="708492" y="1419727"/>
            <a:ext cx="2036806" cy="2121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p>
            <a:pPr>
              <a:defRPr/>
            </a:pPr>
            <a:r>
              <a:rPr/>
              <a:t>Base</a:t>
            </a:r>
            <a:endParaRPr/>
          </a:p>
        </p:txBody>
      </p:sp>
      <p:graphicFrame>
        <p:nvGraphicFramePr>
          <p:cNvPr id="1014965602" name=""/>
          <p:cNvGraphicFramePr>
            <a:graphicFrameLocks xmlns:a="http://schemas.openxmlformats.org/drawingml/2006/main"/>
          </p:cNvGraphicFramePr>
          <p:nvPr/>
        </p:nvGraphicFramePr>
        <p:xfrm>
          <a:off x="834738" y="2248654"/>
          <a:ext cx="1443483" cy="1109979"/>
        </p:xfrm>
        <a:graphic>
          <a:graphicData uri="http://schemas.openxmlformats.org/drawingml/2006/table">
            <a:tbl>
              <a:tblPr firstRow="1" firstCol="0" lastRow="0" lastCol="0" bandRow="1" bandCol="0">
                <a:tableStyleId>{21E4AEA4-8DFA-4A89-87EB-49C32662AFE0}</a:tableStyleId>
              </a:tblPr>
              <a:tblGrid>
                <a:gridCol w="476927"/>
                <a:gridCol w="476927"/>
                <a:gridCol w="476927"/>
              </a:tblGrid>
              <a:tr h="253440">
                <a:tc>
                  <a:txBody>
                    <a:bodyPr/>
                    <a:p>
                      <a:pPr>
                        <a:defRPr/>
                      </a:pPr>
                      <a:endParaRPr/>
                    </a:p>
                  </a:txBody>
                  <a:tcPr/>
                </a:tc>
                <a:tc>
                  <a:txBody>
                    <a:bodyPr/>
                    <a:p>
                      <a:pPr>
                        <a:defRPr/>
                      </a:pPr>
                      <a:endParaRPr/>
                    </a:p>
                  </a:txBody>
                  <a:tcPr/>
                </a:tc>
                <a:tc>
                  <a:txBody>
                    <a:bodyPr/>
                    <a:p>
                      <a:pPr>
                        <a:defRPr/>
                      </a:pPr>
                      <a:endParaRPr/>
                    </a:p>
                  </a:txBody>
                  <a:tcPr/>
                </a:tc>
              </a:tr>
              <a:tr h="266140">
                <a:tc>
                  <a:txBody>
                    <a:bodyPr/>
                    <a:p>
                      <a:pPr>
                        <a:defRPr/>
                      </a:pPr>
                      <a:endParaRPr/>
                    </a:p>
                  </a:txBody>
                  <a:tcPr/>
                </a:tc>
                <a:tc>
                  <a:txBody>
                    <a:bodyPr/>
                    <a:p>
                      <a:pPr>
                        <a:defRPr/>
                      </a:pPr>
                      <a:endParaRPr/>
                    </a:p>
                  </a:txBody>
                  <a:tcPr/>
                </a:tc>
                <a:tc>
                  <a:txBody>
                    <a:bodyPr/>
                    <a:p>
                      <a:pPr>
                        <a:defRPr/>
                      </a:pPr>
                      <a:endParaRPr/>
                    </a:p>
                  </a:txBody>
                  <a:tcPr/>
                </a:tc>
              </a:tr>
              <a:tr h="253440">
                <a:tc>
                  <a:txBody>
                    <a:bodyPr/>
                    <a:p>
                      <a:pPr>
                        <a:defRPr/>
                      </a:pPr>
                      <a:endParaRPr/>
                    </a:p>
                  </a:txBody>
                  <a:tcPr/>
                </a:tc>
                <a:tc>
                  <a:txBody>
                    <a:bodyPr/>
                    <a:p>
                      <a:pPr>
                        <a:defRPr/>
                      </a:pPr>
                      <a:endParaRPr/>
                    </a:p>
                  </a:txBody>
                  <a:tcPr/>
                </a:tc>
                <a:tc>
                  <a:txBody>
                    <a:bodyPr/>
                    <a:p>
                      <a:pPr>
                        <a:defRPr/>
                      </a:pPr>
                      <a:endParaRPr/>
                    </a:p>
                  </a:txBody>
                  <a:tcPr/>
                </a:tc>
              </a:tr>
            </a:tbl>
          </a:graphicData>
        </a:graphic>
      </p:graphicFrame>
      <p:sp>
        <p:nvSpPr>
          <p:cNvPr id="976602331" name=""/>
          <p:cNvSpPr txBox="1"/>
          <p:nvPr/>
        </p:nvSpPr>
        <p:spPr bwMode="auto">
          <a:xfrm flipH="0" flipV="0">
            <a:off x="765816" y="1891262"/>
            <a:ext cx="136130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solidFill>
                  <a:schemeClr val="tx1"/>
                </a:solidFill>
              </a:rPr>
              <a:t>Base vtable</a:t>
            </a:r>
            <a:endParaRPr>
              <a:solidFill>
                <a:schemeClr val="accent5"/>
              </a:solidFill>
            </a:endParaRPr>
          </a:p>
        </p:txBody>
      </p:sp>
      <p:sp>
        <p:nvSpPr>
          <p:cNvPr id="1799306929" name=""/>
          <p:cNvSpPr/>
          <p:nvPr/>
        </p:nvSpPr>
        <p:spPr bwMode="auto">
          <a:xfrm flipH="0" flipV="0">
            <a:off x="661338" y="4333811"/>
            <a:ext cx="2036805" cy="2225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p>
            <a:pPr>
              <a:defRPr/>
            </a:pPr>
            <a:r>
              <a:rPr/>
              <a:t>Base</a:t>
            </a:r>
            <a:endParaRPr/>
          </a:p>
        </p:txBody>
      </p:sp>
      <p:graphicFrame>
        <p:nvGraphicFramePr>
          <p:cNvPr id="15492162" name=""/>
          <p:cNvGraphicFramePr>
            <a:graphicFrameLocks xmlns:a="http://schemas.openxmlformats.org/drawingml/2006/main"/>
          </p:cNvGraphicFramePr>
          <p:nvPr/>
        </p:nvGraphicFramePr>
        <p:xfrm>
          <a:off x="787584" y="5266475"/>
          <a:ext cx="1443483" cy="1109979"/>
        </p:xfrm>
        <a:graphic>
          <a:graphicData uri="http://schemas.openxmlformats.org/drawingml/2006/table">
            <a:tbl>
              <a:tblPr firstRow="1" firstCol="0" lastRow="0" lastCol="0" bandRow="1" bandCol="0">
                <a:tableStyleId>{21E4AEA4-8DFA-4A89-87EB-49C32662AFE0}</a:tableStyleId>
              </a:tblPr>
              <a:tblGrid>
                <a:gridCol w="476926"/>
                <a:gridCol w="476926"/>
                <a:gridCol w="476926"/>
              </a:tblGrid>
              <a:tr h="253440">
                <a:tc>
                  <a:txBody>
                    <a:bodyPr/>
                    <a:p>
                      <a:pPr>
                        <a:defRPr/>
                      </a:pPr>
                      <a:endParaRPr/>
                    </a:p>
                  </a:txBody>
                  <a:tcPr/>
                </a:tc>
                <a:tc>
                  <a:txBody>
                    <a:bodyPr/>
                    <a:p>
                      <a:pPr>
                        <a:defRPr/>
                      </a:pPr>
                      <a:endParaRPr/>
                    </a:p>
                  </a:txBody>
                  <a:tcPr/>
                </a:tc>
                <a:tc>
                  <a:txBody>
                    <a:bodyPr/>
                    <a:p>
                      <a:pPr>
                        <a:defRPr/>
                      </a:pPr>
                      <a:endParaRPr/>
                    </a:p>
                  </a:txBody>
                  <a:tcPr/>
                </a:tc>
              </a:tr>
              <a:tr h="266140">
                <a:tc>
                  <a:txBody>
                    <a:bodyPr/>
                    <a:p>
                      <a:pPr>
                        <a:defRPr/>
                      </a:pPr>
                      <a:endParaRPr/>
                    </a:p>
                  </a:txBody>
                  <a:tcPr/>
                </a:tc>
                <a:tc>
                  <a:txBody>
                    <a:bodyPr/>
                    <a:p>
                      <a:pPr>
                        <a:defRPr/>
                      </a:pPr>
                      <a:endParaRPr/>
                    </a:p>
                  </a:txBody>
                  <a:tcPr/>
                </a:tc>
                <a:tc>
                  <a:txBody>
                    <a:bodyPr/>
                    <a:p>
                      <a:pPr>
                        <a:defRPr/>
                      </a:pPr>
                      <a:endParaRPr/>
                    </a:p>
                  </a:txBody>
                  <a:tcPr/>
                </a:tc>
              </a:tr>
              <a:tr h="253440">
                <a:tc>
                  <a:txBody>
                    <a:bodyPr/>
                    <a:p>
                      <a:pPr>
                        <a:defRPr/>
                      </a:pPr>
                      <a:endParaRPr/>
                    </a:p>
                  </a:txBody>
                  <a:tcPr/>
                </a:tc>
                <a:tc>
                  <a:txBody>
                    <a:bodyPr/>
                    <a:p>
                      <a:pPr>
                        <a:defRPr/>
                      </a:pPr>
                      <a:endParaRPr/>
                    </a:p>
                  </a:txBody>
                  <a:tcPr/>
                </a:tc>
                <a:tc>
                  <a:txBody>
                    <a:bodyPr/>
                    <a:p>
                      <a:pPr>
                        <a:defRPr/>
                      </a:pPr>
                      <a:endParaRPr/>
                    </a:p>
                  </a:txBody>
                  <a:tcPr/>
                </a:tc>
              </a:tr>
            </a:tbl>
          </a:graphicData>
        </a:graphic>
      </p:graphicFrame>
      <p:sp>
        <p:nvSpPr>
          <p:cNvPr id="1536257900" name=""/>
          <p:cNvSpPr txBox="1"/>
          <p:nvPr/>
        </p:nvSpPr>
        <p:spPr bwMode="auto">
          <a:xfrm flipH="0" flipV="0">
            <a:off x="718662" y="4909083"/>
            <a:ext cx="1677518"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solidFill>
                  <a:schemeClr val="accent5"/>
                </a:solidFill>
              </a:rPr>
              <a:t>Derived vtable</a:t>
            </a:r>
            <a:endParaRPr>
              <a:solidFill>
                <a:schemeClr val="accent5"/>
              </a:solidFill>
            </a:endParaRPr>
          </a:p>
        </p:txBody>
      </p:sp>
      <p:cxnSp>
        <p:nvCxnSpPr>
          <p:cNvPr id="0" name=""/>
          <p:cNvCxnSpPr>
            <a:cxnSpLocks/>
          </p:cNvCxnSpPr>
          <p:nvPr/>
        </p:nvCxnSpPr>
        <p:spPr bwMode="auto">
          <a:xfrm flipH="1" flipV="0">
            <a:off x="2934875" y="5371187"/>
            <a:ext cx="1358019" cy="0"/>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p:cNvCxnSpPr>
            <a:cxnSpLocks/>
          </p:cNvCxnSpPr>
          <p:nvPr/>
        </p:nvCxnSpPr>
        <p:spPr bwMode="auto">
          <a:xfrm flipH="1" flipV="0">
            <a:off x="5999851" y="3777400"/>
            <a:ext cx="386658" cy="273489"/>
          </a:xfrm>
          <a:prstGeom prst="line">
            <a:avLst/>
          </a:prstGeom>
          <a:ln w="12700" cap="rnd" cmpd="sng" algn="ctr">
            <a:solidFill>
              <a:schemeClr val="accent5"/>
            </a:solidFill>
            <a:prstDash val="solid"/>
          </a:ln>
        </p:spPr>
        <p:style>
          <a:lnRef idx="1">
            <a:schemeClr val="accent1">
              <a:shade val="50000"/>
            </a:schemeClr>
          </a:lnRef>
          <a:fillRef idx="0">
            <a:schemeClr val="accent1"/>
          </a:fillRef>
          <a:effectRef idx="0">
            <a:schemeClr val="accent1"/>
          </a:effectRef>
          <a:fontRef idx="minor">
            <a:schemeClr val="tx1"/>
          </a:fontRef>
        </p:style>
      </p:cxnSp>
      <p:cxnSp>
        <p:nvCxnSpPr>
          <p:cNvPr id="1217761618" name=""/>
          <p:cNvCxnSpPr>
            <a:cxnSpLocks/>
          </p:cNvCxnSpPr>
          <p:nvPr/>
        </p:nvCxnSpPr>
        <p:spPr bwMode="auto">
          <a:xfrm flipH="1" flipV="0">
            <a:off x="6859552" y="3788340"/>
            <a:ext cx="386658" cy="273489"/>
          </a:xfrm>
          <a:prstGeom prst="line">
            <a:avLst/>
          </a:prstGeom>
          <a:ln w="12700" cap="rnd" cmpd="sng" algn="ctr">
            <a:solidFill>
              <a:schemeClr val="accent5"/>
            </a:solidFill>
            <a:prstDash val="solid"/>
          </a:ln>
        </p:spPr>
        <p:style>
          <a:lnRef idx="1">
            <a:schemeClr val="accent1">
              <a:shade val="50000"/>
            </a:schemeClr>
          </a:lnRef>
          <a:fillRef idx="0">
            <a:schemeClr val="accent1"/>
          </a:fillRef>
          <a:effectRef idx="0">
            <a:schemeClr val="accent1"/>
          </a:effectRef>
          <a:fontRef idx="minor">
            <a:schemeClr val="tx1"/>
          </a:fontRef>
        </p:style>
      </p:cxnSp>
      <p:cxnSp>
        <p:nvCxnSpPr>
          <p:cNvPr id="1450968360" name=""/>
          <p:cNvCxnSpPr>
            <a:cxnSpLocks/>
          </p:cNvCxnSpPr>
          <p:nvPr/>
        </p:nvCxnSpPr>
        <p:spPr bwMode="auto">
          <a:xfrm flipH="1" flipV="0">
            <a:off x="7331087" y="4212721"/>
            <a:ext cx="386658" cy="273489"/>
          </a:xfrm>
          <a:prstGeom prst="line">
            <a:avLst/>
          </a:prstGeom>
          <a:ln w="12700" cap="rnd" cmpd="sng" algn="ctr">
            <a:solidFill>
              <a:schemeClr val="accent5"/>
            </a:solidFill>
            <a:prstDash val="solid"/>
          </a:ln>
        </p:spPr>
        <p:style>
          <a:lnRef idx="1">
            <a:schemeClr val="accent1">
              <a:shade val="50000"/>
            </a:schemeClr>
          </a:lnRef>
          <a:fillRef idx="0">
            <a:schemeClr val="accent1"/>
          </a:fillRef>
          <a:effectRef idx="0">
            <a:schemeClr val="accent1"/>
          </a:effectRef>
          <a:fontRef idx="minor">
            <a:schemeClr val="tx1"/>
          </a:fontRef>
        </p:style>
      </p:cxnSp>
      <p:cxnSp>
        <p:nvCxnSpPr>
          <p:cNvPr id="2006168182" name=""/>
          <p:cNvCxnSpPr>
            <a:cxnSpLocks/>
          </p:cNvCxnSpPr>
          <p:nvPr/>
        </p:nvCxnSpPr>
        <p:spPr bwMode="auto">
          <a:xfrm flipH="1" flipV="0">
            <a:off x="7378240" y="4920023"/>
            <a:ext cx="386658" cy="273489"/>
          </a:xfrm>
          <a:prstGeom prst="line">
            <a:avLst/>
          </a:prstGeom>
          <a:ln w="12700" cap="rnd" cmpd="sng" algn="ctr">
            <a:solidFill>
              <a:schemeClr val="accent5"/>
            </a:solidFill>
            <a:prstDash val="solid"/>
          </a:ln>
        </p:spPr>
        <p:style>
          <a:lnRef idx="1">
            <a:schemeClr val="accent1">
              <a:shade val="50000"/>
            </a:schemeClr>
          </a:lnRef>
          <a:fillRef idx="0">
            <a:schemeClr val="accent1"/>
          </a:fillRef>
          <a:effectRef idx="0">
            <a:schemeClr val="accent1"/>
          </a:effectRef>
          <a:fontRef idx="minor">
            <a:schemeClr val="tx1"/>
          </a:fontRef>
        </p:style>
      </p:cxnSp>
      <p:sp>
        <p:nvSpPr>
          <p:cNvPr id="1161895956" name="Content Placeholder 2"/>
          <p:cNvSpPr>
            <a:spLocks noGrp="1"/>
          </p:cNvSpPr>
          <p:nvPr>
            <p:ph idx="1"/>
          </p:nvPr>
        </p:nvSpPr>
        <p:spPr bwMode="auto">
          <a:xfrm flipH="0" flipV="0">
            <a:off x="3613885" y="1183960"/>
            <a:ext cx="8188432" cy="2414257"/>
          </a:xfrm>
          <a:prstGeom prst="rect">
            <a:avLst/>
          </a:prstGeom>
          <a:solidFill>
            <a:schemeClr val="bg1"/>
          </a:solidFill>
        </p:spPr>
        <p:txBody>
          <a:bodyPr vertOverflow="overflow" horzOverflow="overflow" vert="horz" wrap="square" lIns="91440" tIns="45720" rIns="91440" bIns="45720" numCol="1" spcCol="0" rtlCol="0" fromWordArt="0" anchor="t" anchorCtr="0" forceAA="0" upright="0" compatLnSpc="0">
            <a:normAutofit fontScale="70000" lnSpcReduction="6000"/>
          </a:bodyPr>
          <a:lstStyle/>
          <a:p>
            <a:pPr>
              <a:buClr>
                <a:schemeClr val="accent1"/>
              </a:buClr>
              <a:buSzPct val="80000"/>
              <a:buFont typeface="Wingdings"/>
              <a:buChar char="Ø"/>
              <a:defRPr/>
            </a:pPr>
            <a:r>
              <a:rPr/>
              <a:t>Каждый</a:t>
            </a:r>
            <a:r>
              <a:rPr/>
              <a:t> </a:t>
            </a:r>
            <a:r>
              <a:rPr/>
              <a:t>класс</a:t>
            </a:r>
            <a:r>
              <a:rPr lang="ru-RU"/>
              <a:t>, имеющий виртуальные методы,</a:t>
            </a:r>
            <a:r>
              <a:rPr lang="ru-RU"/>
              <a:t> </a:t>
            </a:r>
            <a:r>
              <a:rPr/>
              <a:t>имеет</a:t>
            </a:r>
            <a:r>
              <a:rPr/>
              <a:t> </a:t>
            </a:r>
            <a:r>
              <a:rPr/>
              <a:t>свою</a:t>
            </a:r>
            <a:r>
              <a:rPr/>
              <a:t> </a:t>
            </a:r>
            <a:r>
              <a:rPr/>
              <a:t>таблицу</a:t>
            </a:r>
            <a:r>
              <a:rPr/>
              <a:t> </a:t>
            </a:r>
            <a:r>
              <a:rPr/>
              <a:t>виртуальных</a:t>
            </a:r>
            <a:r>
              <a:rPr/>
              <a:t> </a:t>
            </a:r>
            <a:r>
              <a:rPr/>
              <a:t>методов</a:t>
            </a:r>
            <a:r>
              <a:rPr/>
              <a:t> (</a:t>
            </a:r>
            <a:r>
              <a:rPr/>
              <a:t>vtable</a:t>
            </a:r>
            <a:r>
              <a:rPr/>
              <a:t>)</a:t>
            </a:r>
            <a:endParaRPr/>
          </a:p>
          <a:p>
            <a:pPr>
              <a:buClr>
                <a:schemeClr val="accent1"/>
              </a:buClr>
              <a:buSzPct val="80000"/>
              <a:buFont typeface="Wingdings"/>
              <a:buChar char="Ø"/>
              <a:defRPr/>
            </a:pPr>
            <a:r>
              <a:rPr/>
              <a:t>В vtable хранятся указатели на методы класса</a:t>
            </a:r>
            <a:endParaRPr/>
          </a:p>
          <a:p>
            <a:pPr>
              <a:buClr>
                <a:schemeClr val="accent1"/>
              </a:buClr>
              <a:buSzPct val="80000"/>
              <a:buFont typeface="Wingdings"/>
              <a:buChar char="Ø"/>
              <a:defRPr/>
            </a:pPr>
            <a:r>
              <a:rPr/>
              <a:t>vtable</a:t>
            </a:r>
            <a:r>
              <a:rPr/>
              <a:t> </a:t>
            </a:r>
            <a:r>
              <a:rPr/>
              <a:t>общая</a:t>
            </a:r>
            <a:r>
              <a:rPr/>
              <a:t> </a:t>
            </a:r>
            <a:r>
              <a:rPr/>
              <a:t>для</a:t>
            </a:r>
            <a:r>
              <a:rPr/>
              <a:t> </a:t>
            </a:r>
            <a:r>
              <a:rPr/>
              <a:t>всех</a:t>
            </a:r>
            <a:r>
              <a:rPr/>
              <a:t> </a:t>
            </a:r>
            <a:r>
              <a:rPr/>
              <a:t>объектов</a:t>
            </a:r>
            <a:r>
              <a:rPr/>
              <a:t> </a:t>
            </a:r>
            <a:r>
              <a:rPr/>
              <a:t>одного</a:t>
            </a:r>
            <a:r>
              <a:rPr/>
              <a:t> </a:t>
            </a:r>
            <a:r>
              <a:rPr/>
              <a:t>класса</a:t>
            </a:r>
            <a:r>
              <a:rPr/>
              <a:t>, </a:t>
            </a:r>
            <a:r>
              <a:rPr/>
              <a:t>т.е</a:t>
            </a:r>
            <a:r>
              <a:rPr/>
              <a:t>. </a:t>
            </a:r>
            <a:r>
              <a:rPr/>
              <a:t>дейсвует</a:t>
            </a:r>
            <a:r>
              <a:rPr/>
              <a:t> </a:t>
            </a:r>
            <a:r>
              <a:rPr/>
              <a:t>как</a:t>
            </a:r>
            <a:r>
              <a:rPr/>
              <a:t> </a:t>
            </a:r>
            <a:r>
              <a:rPr/>
              <a:t>статическая</a:t>
            </a:r>
            <a:r>
              <a:rPr/>
              <a:t> </a:t>
            </a:r>
            <a:r>
              <a:rPr/>
              <a:t>переменная-член</a:t>
            </a:r>
            <a:r>
              <a:rPr/>
              <a:t> </a:t>
            </a:r>
            <a:r>
              <a:rPr/>
              <a:t>данных</a:t>
            </a:r>
            <a:endParaRPr/>
          </a:p>
          <a:p>
            <a:pPr>
              <a:buClr>
                <a:schemeClr val="accent1"/>
              </a:buClr>
              <a:buSzPct val="80000"/>
              <a:buFont typeface="Wingdings"/>
              <a:buChar char="Ø"/>
              <a:defRPr/>
            </a:pPr>
            <a:r>
              <a:rPr/>
              <a:t>При присваивании все члены производного класса, которые отстутсвуют в базовом классе, отбрасываются</a:t>
            </a:r>
            <a:endParaRPr/>
          </a:p>
          <a:p>
            <a:pPr>
              <a:buClr>
                <a:schemeClr val="accent1"/>
              </a:buClr>
              <a:buSzPct val="80000"/>
              <a:buFont typeface="Wingdings"/>
              <a:buChar char="Ø"/>
              <a:defRPr/>
            </a:pPr>
            <a:r>
              <a:rPr/>
              <a:t>Оставшиеся члены класса после присваивания сохраняют значения, полученные в производном классе</a:t>
            </a:r>
            <a:endParaRPr/>
          </a:p>
          <a:p>
            <a:pPr>
              <a:buClr>
                <a:schemeClr val="accent1"/>
              </a:buClr>
              <a:buSzPct val="80000"/>
              <a:buFont typeface="Wingdings"/>
              <a:buChar char="Ø"/>
              <a:defRPr/>
            </a:pPr>
            <a:r>
              <a:rPr/>
              <a:t>Так по указателю на базовый класс можно вызвать методы из производного класса</a:t>
            </a:r>
            <a:endParaRPr/>
          </a:p>
        </p:txBody>
      </p:sp>
      <p:sp>
        <p:nvSpPr>
          <p:cNvPr id="1464366630" name=""/>
          <p:cNvSpPr/>
          <p:nvPr/>
        </p:nvSpPr>
        <p:spPr bwMode="auto">
          <a:xfrm flipH="0" flipV="0">
            <a:off x="4774629" y="4448488"/>
            <a:ext cx="2036805" cy="2121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p>
            <a:pPr>
              <a:defRPr/>
            </a:pPr>
            <a:r>
              <a:rPr/>
              <a:t>Base</a:t>
            </a:r>
            <a:endParaRPr/>
          </a:p>
        </p:txBody>
      </p:sp>
      <p:graphicFrame>
        <p:nvGraphicFramePr>
          <p:cNvPr id="1933105738" name=""/>
          <p:cNvGraphicFramePr>
            <a:graphicFrameLocks xmlns:a="http://schemas.openxmlformats.org/drawingml/2006/main"/>
          </p:cNvGraphicFramePr>
          <p:nvPr/>
        </p:nvGraphicFramePr>
        <p:xfrm>
          <a:off x="4900875" y="5277415"/>
          <a:ext cx="1443483" cy="1109979"/>
        </p:xfrm>
        <a:graphic>
          <a:graphicData uri="http://schemas.openxmlformats.org/drawingml/2006/table">
            <a:tbl>
              <a:tblPr firstRow="1" firstCol="0" lastRow="0" lastCol="0" bandRow="1" bandCol="0">
                <a:tableStyleId>{21E4AEA4-8DFA-4A89-87EB-49C32662AFE0}</a:tableStyleId>
              </a:tblPr>
              <a:tblGrid>
                <a:gridCol w="476926"/>
                <a:gridCol w="476926"/>
                <a:gridCol w="476926"/>
              </a:tblGrid>
              <a:tr h="253440">
                <a:tc>
                  <a:txBody>
                    <a:bodyPr/>
                    <a:p>
                      <a:pPr>
                        <a:defRPr/>
                      </a:pPr>
                      <a:endParaRPr/>
                    </a:p>
                  </a:txBody>
                  <a:tcPr/>
                </a:tc>
                <a:tc>
                  <a:txBody>
                    <a:bodyPr/>
                    <a:p>
                      <a:pPr>
                        <a:defRPr/>
                      </a:pPr>
                      <a:endParaRPr/>
                    </a:p>
                  </a:txBody>
                  <a:tcPr/>
                </a:tc>
                <a:tc>
                  <a:txBody>
                    <a:bodyPr/>
                    <a:p>
                      <a:pPr>
                        <a:defRPr/>
                      </a:pPr>
                      <a:endParaRPr/>
                    </a:p>
                  </a:txBody>
                  <a:tcPr/>
                </a:tc>
              </a:tr>
              <a:tr h="266140">
                <a:tc>
                  <a:txBody>
                    <a:bodyPr/>
                    <a:p>
                      <a:pPr>
                        <a:defRPr/>
                      </a:pPr>
                      <a:endParaRPr/>
                    </a:p>
                  </a:txBody>
                  <a:tcPr/>
                </a:tc>
                <a:tc>
                  <a:txBody>
                    <a:bodyPr/>
                    <a:p>
                      <a:pPr>
                        <a:defRPr/>
                      </a:pPr>
                      <a:endParaRPr/>
                    </a:p>
                  </a:txBody>
                  <a:tcPr/>
                </a:tc>
                <a:tc>
                  <a:txBody>
                    <a:bodyPr/>
                    <a:p>
                      <a:pPr>
                        <a:defRPr/>
                      </a:pPr>
                      <a:endParaRPr/>
                    </a:p>
                  </a:txBody>
                  <a:tcPr/>
                </a:tc>
              </a:tr>
              <a:tr h="253440">
                <a:tc>
                  <a:txBody>
                    <a:bodyPr/>
                    <a:p>
                      <a:pPr>
                        <a:defRPr/>
                      </a:pPr>
                      <a:endParaRPr/>
                    </a:p>
                  </a:txBody>
                  <a:tcPr/>
                </a:tc>
                <a:tc>
                  <a:txBody>
                    <a:bodyPr/>
                    <a:p>
                      <a:pPr>
                        <a:defRPr/>
                      </a:pPr>
                      <a:endParaRPr/>
                    </a:p>
                  </a:txBody>
                  <a:tcPr/>
                </a:tc>
                <a:tc>
                  <a:txBody>
                    <a:bodyPr/>
                    <a:p>
                      <a:pPr>
                        <a:defRPr/>
                      </a:pPr>
                      <a:endParaRPr/>
                    </a:p>
                  </a:txBody>
                  <a:tcPr/>
                </a:tc>
              </a:tr>
            </a:tbl>
          </a:graphicData>
        </a:graphic>
      </p:graphicFrame>
      <p:sp>
        <p:nvSpPr>
          <p:cNvPr id="651436912" name=""/>
          <p:cNvSpPr txBox="1"/>
          <p:nvPr/>
        </p:nvSpPr>
        <p:spPr bwMode="auto">
          <a:xfrm flipH="0" flipV="0">
            <a:off x="4831953" y="4920022"/>
            <a:ext cx="1746387"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en-US" sz="1800" b="0" i="0" u="none" strike="noStrike" cap="none" spc="0">
                <a:solidFill>
                  <a:schemeClr val="accent5"/>
                </a:solidFill>
                <a:latin typeface="+mn-lt"/>
                <a:ea typeface="+mn-ea"/>
                <a:cs typeface="+mn-cs"/>
              </a:rPr>
              <a:t>Derived </a:t>
            </a:r>
            <a:r>
              <a:rPr>
                <a:solidFill>
                  <a:schemeClr val="tx1"/>
                </a:solidFill>
              </a:rPr>
              <a:t> vtable</a:t>
            </a:r>
            <a:endParaRPr>
              <a:solidFill>
                <a:schemeClr val="accent5"/>
              </a:solidFill>
            </a:endParaRPr>
          </a:p>
        </p:txBody>
      </p:sp>
      <p:sp>
        <p:nvSpPr>
          <p:cNvPr id="471829896" name=""/>
          <p:cNvSpPr txBox="1"/>
          <p:nvPr/>
        </p:nvSpPr>
        <p:spPr bwMode="auto">
          <a:xfrm flipH="0" flipV="0">
            <a:off x="9658958" y="6285963"/>
            <a:ext cx="2266319"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examples/13_vtable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40806662" name="Заголовок 1"/>
          <p:cNvSpPr>
            <a:spLocks noGrp="1"/>
          </p:cNvSpPr>
          <p:nvPr>
            <p:ph type="title"/>
          </p:nvPr>
        </p:nvSpPr>
        <p:spPr bwMode="auto">
          <a:xfrm>
            <a:off x="677333" y="289846"/>
            <a:ext cx="11191011" cy="776139"/>
          </a:xfrm>
          <a:prstGeom prst="rect">
            <a:avLst/>
          </a:prstGeom>
          <a:solidFill>
            <a:schemeClr val="bg1"/>
          </a:solidFill>
          <a:ln>
            <a:solidFill>
              <a:schemeClr val="tx1"/>
            </a:solidFill>
          </a:ln>
        </p:spPr>
        <p:txBody>
          <a:bodyPr/>
          <a:lstStyle/>
          <a:p>
            <a:pPr algn="ctr">
              <a:defRPr/>
            </a:pPr>
            <a:r>
              <a:rPr lang="ru-RU"/>
              <a:t>ООП. Конструкторы копирования</a:t>
            </a:r>
            <a:endParaRPr lang="en-US"/>
          </a:p>
        </p:txBody>
      </p:sp>
      <p:pic>
        <p:nvPicPr>
          <p:cNvPr id="880713598" name=""/>
          <p:cNvPicPr>
            <a:picLocks noChangeAspect="1"/>
          </p:cNvPicPr>
          <p:nvPr/>
        </p:nvPicPr>
        <p:blipFill>
          <a:blip r:embed="rId3"/>
          <a:stretch/>
        </p:blipFill>
        <p:spPr bwMode="auto">
          <a:xfrm>
            <a:off x="701386" y="1462665"/>
            <a:ext cx="5895974" cy="1828800"/>
          </a:xfrm>
          <a:prstGeom prst="rect">
            <a:avLst/>
          </a:prstGeom>
        </p:spPr>
      </p:pic>
      <p:pic>
        <p:nvPicPr>
          <p:cNvPr id="656147685" name=""/>
          <p:cNvPicPr>
            <a:picLocks noChangeAspect="1"/>
          </p:cNvPicPr>
          <p:nvPr/>
        </p:nvPicPr>
        <p:blipFill>
          <a:blip r:embed="rId4"/>
          <a:stretch/>
        </p:blipFill>
        <p:spPr bwMode="auto">
          <a:xfrm>
            <a:off x="677333" y="3437054"/>
            <a:ext cx="3695699" cy="476249"/>
          </a:xfrm>
          <a:prstGeom prst="rect">
            <a:avLst/>
          </a:prstGeom>
        </p:spPr>
      </p:pic>
      <p:sp>
        <p:nvSpPr>
          <p:cNvPr id="1914098626" name=""/>
          <p:cNvSpPr/>
          <p:nvPr/>
        </p:nvSpPr>
        <p:spPr bwMode="auto">
          <a:xfrm flipH="0" flipV="0">
            <a:off x="850363" y="4342908"/>
            <a:ext cx="2608711" cy="987136"/>
          </a:xfrm>
          <a:prstGeom prst="rect">
            <a:avLst/>
          </a:prstGeom>
          <a:solidFill>
            <a:schemeClr val="bg1"/>
          </a:solidFill>
          <a:ln w="19050" cap="rnd"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p>
            <a:pPr>
              <a:defRPr/>
            </a:pPr>
            <a:r>
              <a:rPr>
                <a:solidFill>
                  <a:schemeClr val="tx1"/>
                </a:solidFill>
              </a:rPr>
              <a:t>chunk</a:t>
            </a:r>
            <a:endParaRPr>
              <a:solidFill>
                <a:schemeClr val="tx1"/>
              </a:solidFill>
            </a:endParaRPr>
          </a:p>
          <a:p>
            <a:pPr marL="283879" indent="-283879">
              <a:buFont typeface="Arial"/>
              <a:buChar char="•"/>
              <a:defRPr/>
            </a:pPr>
            <a:r>
              <a:rPr>
                <a:solidFill>
                  <a:schemeClr val="tx1"/>
                </a:solidFill>
              </a:rPr>
              <a:t>_len = 125</a:t>
            </a:r>
            <a:endParaRPr>
              <a:solidFill>
                <a:schemeClr val="tx1"/>
              </a:solidFill>
            </a:endParaRPr>
          </a:p>
          <a:p>
            <a:pPr marL="283879" indent="-283879">
              <a:buFont typeface="Arial"/>
              <a:buChar char="•"/>
              <a:defRPr/>
            </a:pPr>
            <a:r>
              <a:rPr>
                <a:solidFill>
                  <a:schemeClr val="tx1"/>
                </a:solidFill>
              </a:rPr>
              <a:t>_buf = </a:t>
            </a:r>
            <a:r>
              <a:rPr lang="en-US" sz="1800" b="0" i="0" u="none" strike="noStrike" cap="none" spc="0">
                <a:solidFill>
                  <a:schemeClr val="tx1"/>
                </a:solidFill>
                <a:highlight>
                  <a:srgbClr val="00FFFF"/>
                </a:highlight>
                <a:latin typeface="Trebuchet MS"/>
                <a:ea typeface="Trebuchet MS"/>
                <a:cs typeface="Trebuchet MS"/>
              </a:rPr>
              <a:t>0xDEADBEEF</a:t>
            </a:r>
            <a:endParaRPr>
              <a:solidFill>
                <a:schemeClr val="tx1"/>
              </a:solidFill>
              <a:highlight>
                <a:srgbClr val="0000FF"/>
              </a:highlight>
            </a:endParaRPr>
          </a:p>
        </p:txBody>
      </p:sp>
      <p:sp>
        <p:nvSpPr>
          <p:cNvPr id="73999000" name=""/>
          <p:cNvSpPr/>
          <p:nvPr/>
        </p:nvSpPr>
        <p:spPr bwMode="auto">
          <a:xfrm flipH="0" flipV="0">
            <a:off x="3837987" y="4342908"/>
            <a:ext cx="2699413" cy="987135"/>
          </a:xfrm>
          <a:prstGeom prst="rect">
            <a:avLst/>
          </a:prstGeom>
          <a:solidFill>
            <a:schemeClr val="bg1"/>
          </a:solidFill>
          <a:ln w="19050" cap="rnd"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p>
            <a:pPr>
              <a:defRPr/>
            </a:pPr>
            <a:r>
              <a:rPr>
                <a:solidFill>
                  <a:schemeClr val="tx1"/>
                </a:solidFill>
              </a:rPr>
              <a:t>anotherChunk</a:t>
            </a:r>
            <a:endParaRPr>
              <a:solidFill>
                <a:schemeClr val="tx1"/>
              </a:solidFill>
            </a:endParaRPr>
          </a:p>
          <a:p>
            <a:pPr marL="283878" indent="-283878">
              <a:buFont typeface="Arial"/>
              <a:buChar char="•"/>
              <a:defRPr/>
            </a:pPr>
            <a:r>
              <a:rPr>
                <a:solidFill>
                  <a:schemeClr val="tx1"/>
                </a:solidFill>
              </a:rPr>
              <a:t>_len = 125</a:t>
            </a:r>
            <a:endParaRPr>
              <a:solidFill>
                <a:schemeClr val="tx1"/>
              </a:solidFill>
            </a:endParaRPr>
          </a:p>
          <a:p>
            <a:pPr marL="283878" indent="-283878">
              <a:buFont typeface="Arial"/>
              <a:buChar char="•"/>
              <a:defRPr/>
            </a:pPr>
            <a:r>
              <a:rPr>
                <a:solidFill>
                  <a:schemeClr val="tx1"/>
                </a:solidFill>
              </a:rPr>
              <a:t>_buf = </a:t>
            </a:r>
            <a:r>
              <a:rPr lang="en-US" sz="1800" b="0" i="0" u="none" strike="noStrike" cap="none" spc="0">
                <a:solidFill>
                  <a:schemeClr val="tx1"/>
                </a:solidFill>
                <a:highlight>
                  <a:srgbClr val="00FFFF"/>
                </a:highlight>
                <a:latin typeface="Trebuchet MS"/>
                <a:ea typeface="Trebuchet MS"/>
                <a:cs typeface="Trebuchet MS"/>
              </a:rPr>
              <a:t>0xDEADBEEF</a:t>
            </a:r>
            <a:endParaRPr>
              <a:solidFill>
                <a:schemeClr val="tx1"/>
              </a:solidFill>
            </a:endParaRPr>
          </a:p>
        </p:txBody>
      </p:sp>
      <p:sp>
        <p:nvSpPr>
          <p:cNvPr id="1728176011" name=""/>
          <p:cNvSpPr/>
          <p:nvPr/>
        </p:nvSpPr>
        <p:spPr bwMode="auto">
          <a:xfrm flipH="0" flipV="0">
            <a:off x="850363" y="5787646"/>
            <a:ext cx="396418" cy="367796"/>
          </a:xfrm>
          <a:prstGeom prst="rect">
            <a:avLst/>
          </a:prstGeom>
          <a:solidFill>
            <a:schemeClr val="bg1"/>
          </a:solidFill>
          <a:ln w="19050" cap="rnd"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588638087" name=""/>
          <p:cNvSpPr/>
          <p:nvPr/>
        </p:nvSpPr>
        <p:spPr bwMode="auto">
          <a:xfrm flipH="0" flipV="0">
            <a:off x="1229428" y="5787646"/>
            <a:ext cx="358365" cy="367796"/>
          </a:xfrm>
          <a:prstGeom prst="rect">
            <a:avLst/>
          </a:prstGeom>
          <a:solidFill>
            <a:srgbClr val="08FAFA"/>
          </a:solidFill>
          <a:ln w="19050" cap="rnd"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441799389" name=""/>
          <p:cNvSpPr/>
          <p:nvPr/>
        </p:nvSpPr>
        <p:spPr bwMode="auto">
          <a:xfrm flipH="0" flipV="0">
            <a:off x="1587794" y="5787646"/>
            <a:ext cx="396417" cy="367796"/>
          </a:xfrm>
          <a:prstGeom prst="rect">
            <a:avLst/>
          </a:prstGeom>
          <a:solidFill>
            <a:schemeClr val="bg1"/>
          </a:solidFill>
          <a:ln w="19050" cap="rnd"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999791861" name=""/>
          <p:cNvSpPr/>
          <p:nvPr/>
        </p:nvSpPr>
        <p:spPr bwMode="auto">
          <a:xfrm flipH="0" flipV="0">
            <a:off x="1966859" y="5787646"/>
            <a:ext cx="358365" cy="367795"/>
          </a:xfrm>
          <a:prstGeom prst="rect">
            <a:avLst/>
          </a:prstGeom>
          <a:solidFill>
            <a:schemeClr val="bg1"/>
          </a:solidFill>
          <a:ln w="19050" cap="rnd"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26159560" name=""/>
          <p:cNvSpPr/>
          <p:nvPr/>
        </p:nvSpPr>
        <p:spPr bwMode="auto">
          <a:xfrm flipH="0" flipV="0">
            <a:off x="2325225" y="5787646"/>
            <a:ext cx="396417" cy="367796"/>
          </a:xfrm>
          <a:prstGeom prst="rect">
            <a:avLst/>
          </a:prstGeom>
          <a:solidFill>
            <a:schemeClr val="bg1"/>
          </a:solidFill>
          <a:ln w="19050" cap="rnd"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797681568" name=""/>
          <p:cNvSpPr/>
          <p:nvPr/>
        </p:nvSpPr>
        <p:spPr bwMode="auto">
          <a:xfrm flipH="0" flipV="0">
            <a:off x="2704290" y="5787646"/>
            <a:ext cx="358365" cy="367795"/>
          </a:xfrm>
          <a:prstGeom prst="rect">
            <a:avLst/>
          </a:prstGeom>
          <a:solidFill>
            <a:schemeClr val="bg1"/>
          </a:solidFill>
          <a:ln w="19050" cap="rnd"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746741024" name=""/>
          <p:cNvSpPr/>
          <p:nvPr/>
        </p:nvSpPr>
        <p:spPr bwMode="auto">
          <a:xfrm flipH="0" flipV="0">
            <a:off x="3062656" y="5787646"/>
            <a:ext cx="396417" cy="367795"/>
          </a:xfrm>
          <a:prstGeom prst="rect">
            <a:avLst/>
          </a:prstGeom>
          <a:solidFill>
            <a:schemeClr val="bg1"/>
          </a:solidFill>
          <a:ln w="19050" cap="rnd"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2016668038" name=""/>
          <p:cNvSpPr/>
          <p:nvPr/>
        </p:nvSpPr>
        <p:spPr bwMode="auto">
          <a:xfrm flipH="0" flipV="0">
            <a:off x="3441721" y="5787646"/>
            <a:ext cx="358365" cy="367795"/>
          </a:xfrm>
          <a:prstGeom prst="rect">
            <a:avLst/>
          </a:prstGeom>
          <a:solidFill>
            <a:schemeClr val="bg1"/>
          </a:solidFill>
          <a:ln w="19050" cap="rnd"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cxnSp>
        <p:nvCxnSpPr>
          <p:cNvPr id="0" name=""/>
          <p:cNvCxnSpPr>
            <a:cxnSpLocks/>
          </p:cNvCxnSpPr>
          <p:nvPr/>
        </p:nvCxnSpPr>
        <p:spPr bwMode="auto">
          <a:xfrm flipH="0" flipV="0">
            <a:off x="1350519" y="5173143"/>
            <a:ext cx="0" cy="565841"/>
          </a:xfrm>
          <a:prstGeom prst="line">
            <a:avLst/>
          </a:prstGeom>
          <a:ln w="12700"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p:cNvCxnSpPr>
            <a:cxnSpLocks/>
          </p:cNvCxnSpPr>
          <p:nvPr/>
        </p:nvCxnSpPr>
        <p:spPr bwMode="auto">
          <a:xfrm flipH="1" flipV="0">
            <a:off x="1408611" y="5173143"/>
            <a:ext cx="3138911" cy="575272"/>
          </a:xfrm>
          <a:prstGeom prst="line">
            <a:avLst/>
          </a:prstGeom>
          <a:ln w="12700"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457051400" name=""/>
          <p:cNvSpPr txBox="1"/>
          <p:nvPr/>
        </p:nvSpPr>
        <p:spPr bwMode="auto">
          <a:xfrm flipH="0" flipV="0">
            <a:off x="332004" y="5787646"/>
            <a:ext cx="435413"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a:t>
            </a:r>
            <a:endParaRPr/>
          </a:p>
        </p:txBody>
      </p:sp>
      <p:sp>
        <p:nvSpPr>
          <p:cNvPr id="208889712" name=""/>
          <p:cNvSpPr txBox="1"/>
          <p:nvPr/>
        </p:nvSpPr>
        <p:spPr bwMode="auto">
          <a:xfrm flipH="0" flipV="0">
            <a:off x="3890467" y="5787646"/>
            <a:ext cx="435413"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a:t>
            </a:r>
            <a:endParaRPr/>
          </a:p>
        </p:txBody>
      </p:sp>
      <p:sp>
        <p:nvSpPr>
          <p:cNvPr id="1030622390" name=""/>
          <p:cNvSpPr txBox="1"/>
          <p:nvPr/>
        </p:nvSpPr>
        <p:spPr bwMode="auto">
          <a:xfrm flipH="0" flipV="0">
            <a:off x="1925791" y="6219950"/>
            <a:ext cx="940942"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Память</a:t>
            </a:r>
            <a:endParaRPr/>
          </a:p>
        </p:txBody>
      </p:sp>
      <p:sp>
        <p:nvSpPr>
          <p:cNvPr id="1733241435" name="Объект 2"/>
          <p:cNvSpPr>
            <a:spLocks noGrp="1"/>
          </p:cNvSpPr>
          <p:nvPr>
            <p:ph idx="1"/>
          </p:nvPr>
        </p:nvSpPr>
        <p:spPr bwMode="auto">
          <a:xfrm flipH="0" flipV="0">
            <a:off x="6829751" y="1152453"/>
            <a:ext cx="5038592" cy="5010912"/>
          </a:xfrm>
          <a:prstGeom prst="rect">
            <a:avLst/>
          </a:prstGeom>
          <a:solidFill>
            <a:schemeClr val="bg1"/>
          </a:solidFill>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a:buClr>
                <a:schemeClr val="accent1"/>
              </a:buClr>
              <a:buSzPct val="80000"/>
              <a:buFont typeface="Wingdings"/>
              <a:buChar char="Ø"/>
              <a:defRPr/>
            </a:pPr>
            <a:r>
              <a:rPr lang="ru-RU"/>
              <a:t>Копирование объекта происходит при:</a:t>
            </a:r>
            <a:endParaRPr/>
          </a:p>
          <a:p>
            <a:pPr>
              <a:buClr>
                <a:schemeClr val="accent1"/>
              </a:buClr>
              <a:buSzPct val="80000"/>
              <a:buFont typeface="Wingdings"/>
              <a:buChar char="Ø"/>
              <a:defRPr/>
            </a:pPr>
            <a:r>
              <a:rPr lang="ru-RU"/>
              <a:t>Передаче объекта в функцию по значению</a:t>
            </a:r>
            <a:endParaRPr/>
          </a:p>
          <a:p>
            <a:pPr>
              <a:buClr>
                <a:schemeClr val="accent1"/>
              </a:buClr>
              <a:buSzPct val="80000"/>
              <a:buFont typeface="Wingdings"/>
              <a:buChar char="Ø"/>
              <a:defRPr/>
            </a:pPr>
            <a:r>
              <a:rPr lang="ru-RU"/>
              <a:t>Возвращении объекта из функции</a:t>
            </a:r>
            <a:endParaRPr/>
          </a:p>
          <a:p>
            <a:pPr>
              <a:buClr>
                <a:schemeClr val="accent1"/>
              </a:buClr>
              <a:buSzPct val="80000"/>
              <a:buFont typeface="Wingdings"/>
              <a:buChar char="Ø"/>
              <a:defRPr/>
            </a:pPr>
            <a:r>
              <a:rPr lang="ru-RU"/>
              <a:t>При присваивании одного объекта другому</a:t>
            </a:r>
            <a:endParaRPr/>
          </a:p>
          <a:p>
            <a:pPr>
              <a:buClr>
                <a:schemeClr val="accent1"/>
              </a:buClr>
              <a:buSzPct val="80000"/>
              <a:buFont typeface="Wingdings"/>
              <a:buChar char="Ø"/>
              <a:defRPr/>
            </a:pPr>
            <a:r>
              <a:rPr lang="ru-RU"/>
              <a:t>При копировании объекта побитово копируется занимаемая им область памяти</a:t>
            </a:r>
            <a:endParaRPr lang="ru-RU"/>
          </a:p>
          <a:p>
            <a:pPr>
              <a:buClr>
                <a:schemeClr val="accent1"/>
              </a:buClr>
              <a:buSzPct val="80000"/>
              <a:buFont typeface="Wingdings"/>
              <a:buChar char="Ø"/>
              <a:defRPr/>
            </a:pPr>
            <a:r>
              <a:rPr lang="ru-RU" sz="1800" b="0" i="0" u="none" strike="noStrike" cap="none" spc="0">
                <a:solidFill>
                  <a:schemeClr val="tx1">
                    <a:lumMod val="75000"/>
                    <a:lumOff val="25000"/>
                  </a:schemeClr>
                </a:solidFill>
                <a:latin typeface="+mn-lt"/>
                <a:ea typeface="+mn-ea"/>
                <a:cs typeface="+mn-cs"/>
              </a:rPr>
              <a:t>Проблемы начинаются, когда класс управляет памятью на куче: в этом случае указатель на выделенную объектом область памяти будет скопирован, а сама область памяти – нет</a:t>
            </a:r>
            <a:endParaRPr sz="1800"/>
          </a:p>
          <a:p>
            <a:pPr>
              <a:buClr>
                <a:schemeClr val="accent1"/>
              </a:buClr>
              <a:buSzPct val="80000"/>
              <a:buFont typeface="Wingdings"/>
              <a:buChar char="Ø"/>
              <a:defRPr/>
            </a:pPr>
            <a:r>
              <a:rPr lang="ru-RU" sz="1800" b="0" i="0" u="none" strike="noStrike" cap="none" spc="0">
                <a:solidFill>
                  <a:schemeClr val="tx1">
                    <a:lumMod val="75000"/>
                    <a:lumOff val="25000"/>
                  </a:schemeClr>
                </a:solidFill>
                <a:latin typeface="+mn-lt"/>
                <a:ea typeface="+mn-ea"/>
                <a:cs typeface="+mn-cs"/>
              </a:rPr>
              <a:t>Два одинаковых указателя будут указывать на одну и ту же область памяти. Соответственно, в деструкторе одна и та же область памяти будет освобождена дважды. Ничего хорошего </a:t>
            </a:r>
            <a:endParaRPr/>
          </a:p>
        </p:txBody>
      </p:sp>
      <p:sp>
        <p:nvSpPr>
          <p:cNvPr id="663955137" name=""/>
          <p:cNvSpPr txBox="1"/>
          <p:nvPr/>
        </p:nvSpPr>
        <p:spPr bwMode="auto">
          <a:xfrm flipH="0" flipV="0">
            <a:off x="9353640" y="6318178"/>
            <a:ext cx="2516575"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examples/1_copy_cats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3378604" name="Заголовок 1"/>
          <p:cNvSpPr>
            <a:spLocks noGrp="1"/>
          </p:cNvSpPr>
          <p:nvPr>
            <p:ph type="title"/>
          </p:nvPr>
        </p:nvSpPr>
        <p:spPr bwMode="auto">
          <a:xfrm>
            <a:off x="546537" y="269865"/>
            <a:ext cx="11235557" cy="624318"/>
          </a:xfrm>
          <a:prstGeom prst="rect">
            <a:avLst/>
          </a:prstGeom>
          <a:solidFill>
            <a:schemeClr val="bg1"/>
          </a:solidFill>
          <a:ln>
            <a:solidFill>
              <a:schemeClr val="tx1"/>
            </a:solidFill>
          </a:ln>
        </p:spPr>
        <p:txBody>
          <a:bodyPr>
            <a:normAutofit fontScale="90000"/>
          </a:bodyPr>
          <a:lstStyle/>
          <a:p>
            <a:pPr algn="ctr">
              <a:defRPr/>
            </a:pPr>
            <a:r>
              <a:rPr lang="ru-RU"/>
              <a:t>Полиморфизм. vtable</a:t>
            </a:r>
            <a:endParaRPr lang="en-US"/>
          </a:p>
        </p:txBody>
      </p:sp>
      <p:pic>
        <p:nvPicPr>
          <p:cNvPr id="1531504865" name="Рисунок 1531504864"/>
          <p:cNvPicPr>
            <a:picLocks noChangeAspect="1"/>
          </p:cNvPicPr>
          <p:nvPr/>
        </p:nvPicPr>
        <p:blipFill>
          <a:blip r:embed="rId3"/>
          <a:stretch/>
        </p:blipFill>
        <p:spPr bwMode="auto">
          <a:xfrm>
            <a:off x="2005816" y="2667362"/>
            <a:ext cx="7772917" cy="3747916"/>
          </a:xfrm>
          <a:prstGeom prst="rect">
            <a:avLst/>
          </a:prstGeom>
        </p:spPr>
      </p:pic>
      <p:sp>
        <p:nvSpPr>
          <p:cNvPr id="172110094" name="Content Placeholder 2"/>
          <p:cNvSpPr>
            <a:spLocks noGrp="1"/>
          </p:cNvSpPr>
          <p:nvPr/>
        </p:nvSpPr>
        <p:spPr bwMode="auto">
          <a:xfrm>
            <a:off x="546537" y="1007050"/>
            <a:ext cx="11245538" cy="723000"/>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На</a:t>
            </a:r>
            <a:r>
              <a:rPr/>
              <a:t> </a:t>
            </a:r>
            <a:r>
              <a:rPr/>
              <a:t>уровне</a:t>
            </a:r>
            <a:r>
              <a:rPr/>
              <a:t> </a:t>
            </a:r>
            <a:r>
              <a:rPr/>
              <a:t>компилятора</a:t>
            </a:r>
            <a:r>
              <a:rPr/>
              <a:t> </a:t>
            </a:r>
            <a:r>
              <a:rPr/>
              <a:t>полиморфизм</a:t>
            </a:r>
            <a:r>
              <a:rPr/>
              <a:t> </a:t>
            </a:r>
            <a:r>
              <a:rPr/>
              <a:t>реализуется</a:t>
            </a:r>
            <a:r>
              <a:rPr/>
              <a:t> </a:t>
            </a:r>
            <a:r>
              <a:rPr/>
              <a:t>при</a:t>
            </a:r>
            <a:r>
              <a:rPr/>
              <a:t> </a:t>
            </a:r>
            <a:r>
              <a:rPr/>
              <a:t>помощи</a:t>
            </a:r>
            <a:r>
              <a:rPr/>
              <a:t> </a:t>
            </a:r>
            <a:r>
              <a:rPr/>
              <a:t>таблицы</a:t>
            </a:r>
            <a:r>
              <a:rPr/>
              <a:t> </a:t>
            </a:r>
            <a:r>
              <a:rPr/>
              <a:t>виртуальных</a:t>
            </a:r>
            <a:r>
              <a:rPr/>
              <a:t> </a:t>
            </a:r>
            <a:r>
              <a:rPr/>
              <a:t>методов</a:t>
            </a:r>
            <a:r>
              <a:rPr/>
              <a:t> - </a:t>
            </a:r>
            <a:r>
              <a:rPr/>
              <a:t>vtable</a:t>
            </a:r>
            <a:r>
              <a:rPr/>
              <a:t> </a:t>
            </a:r>
            <a:endParaRPr/>
          </a:p>
        </p:txBody>
      </p:sp>
      <p:sp>
        <p:nvSpPr>
          <p:cNvPr id="7" name="Content Placeholder 2"/>
          <p:cNvSpPr>
            <a:spLocks noGrp="1"/>
          </p:cNvSpPr>
          <p:nvPr/>
        </p:nvSpPr>
        <p:spPr bwMode="auto">
          <a:xfrm>
            <a:off x="536556" y="1725114"/>
            <a:ext cx="11245538" cy="722999"/>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Компилируем</a:t>
            </a:r>
            <a:r>
              <a:rPr/>
              <a:t> </a:t>
            </a:r>
            <a:r>
              <a:rPr/>
              <a:t>программу</a:t>
            </a:r>
            <a:r>
              <a:rPr/>
              <a:t> </a:t>
            </a:r>
            <a:r>
              <a:rPr/>
              <a:t>для</a:t>
            </a:r>
            <a:r>
              <a:rPr/>
              <a:t> </a:t>
            </a:r>
            <a:r>
              <a:rPr/>
              <a:t>отладки</a:t>
            </a:r>
            <a:r>
              <a:rPr/>
              <a:t> и </a:t>
            </a:r>
            <a:r>
              <a:rPr/>
              <a:t>передаём</a:t>
            </a:r>
            <a:r>
              <a:rPr/>
              <a:t> </a:t>
            </a:r>
            <a:r>
              <a:rPr/>
              <a:t>бинарный</a:t>
            </a:r>
            <a:r>
              <a:rPr/>
              <a:t> </a:t>
            </a:r>
            <a:r>
              <a:rPr/>
              <a:t>файл</a:t>
            </a:r>
            <a:r>
              <a:rPr/>
              <a:t>  </a:t>
            </a:r>
            <a:r>
              <a:rPr/>
              <a:t>отладчику</a:t>
            </a:r>
            <a:r>
              <a:rPr/>
              <a:t>: </a:t>
            </a:r>
            <a:r>
              <a:rPr/>
              <a:t>например</a:t>
            </a:r>
            <a:r>
              <a:rPr/>
              <a:t>, </a:t>
            </a:r>
            <a:br>
              <a:rPr/>
            </a:br>
            <a:r>
              <a:rPr i="1"/>
              <a:t>g++ –g main.cpp </a:t>
            </a:r>
            <a:r>
              <a:rPr i="1">
                <a:latin typeface="Andale Mono"/>
                <a:ea typeface="Andale Mono"/>
                <a:cs typeface="Andale Mono"/>
              </a:rPr>
              <a:t>&amp;&amp;</a:t>
            </a:r>
            <a:r>
              <a:rPr i="1"/>
              <a:t> </a:t>
            </a:r>
            <a:r>
              <a:rPr i="1"/>
              <a:t>gdb</a:t>
            </a:r>
            <a:r>
              <a:rPr i="1"/>
              <a:t> </a:t>
            </a:r>
            <a:r>
              <a:rPr i="1"/>
              <a:t>a.out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85436596" name="Заголовок 1"/>
          <p:cNvSpPr>
            <a:spLocks noGrp="1"/>
          </p:cNvSpPr>
          <p:nvPr>
            <p:ph type="title"/>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pic>
        <p:nvPicPr>
          <p:cNvPr id="1921053732" name="Рисунок 1921053731"/>
          <p:cNvPicPr>
            <a:picLocks noChangeAspect="1"/>
          </p:cNvPicPr>
          <p:nvPr/>
        </p:nvPicPr>
        <p:blipFill>
          <a:blip r:embed="rId3"/>
          <a:srcRect l="0" t="52384" r="0" b="34128"/>
          <a:stretch/>
        </p:blipFill>
        <p:spPr bwMode="auto">
          <a:xfrm>
            <a:off x="611935" y="1484784"/>
            <a:ext cx="11104761" cy="719233"/>
          </a:xfrm>
          <a:prstGeom prst="rect">
            <a:avLst/>
          </a:prstGeom>
        </p:spPr>
      </p:pic>
      <p:pic>
        <p:nvPicPr>
          <p:cNvPr id="2120815292" name="Рисунок 2120815291"/>
          <p:cNvPicPr>
            <a:picLocks noChangeAspect="1"/>
          </p:cNvPicPr>
          <p:nvPr/>
        </p:nvPicPr>
        <p:blipFill>
          <a:blip r:embed="rId4"/>
          <a:stretch/>
        </p:blipFill>
        <p:spPr bwMode="auto">
          <a:xfrm>
            <a:off x="631089" y="3050668"/>
            <a:ext cx="11104761" cy="2687108"/>
          </a:xfrm>
          <a:prstGeom prst="rect">
            <a:avLst/>
          </a:prstGeom>
        </p:spPr>
      </p:pic>
      <p:sp>
        <p:nvSpPr>
          <p:cNvPr id="1800028406" name="Content Placeholder 2"/>
          <p:cNvSpPr>
            <a:spLocks noGrp="1"/>
          </p:cNvSpPr>
          <p:nvPr/>
        </p:nvSpPr>
        <p:spPr bwMode="auto">
          <a:xfrm>
            <a:off x="490312" y="2278007"/>
            <a:ext cx="11245538" cy="722999"/>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Дамп 300 байт памяти начиная с адреса 0x404500 – адрес 0x404510 смещен на 16 (0x10) байт от начала  vtable</a:t>
            </a:r>
            <a:endParaRPr/>
          </a:p>
        </p:txBody>
      </p:sp>
      <p:sp>
        <p:nvSpPr>
          <p:cNvPr id="545771629" name="Content Placeholder 2"/>
          <p:cNvSpPr>
            <a:spLocks noGrp="1"/>
          </p:cNvSpPr>
          <p:nvPr/>
        </p:nvSpPr>
        <p:spPr bwMode="auto">
          <a:xfrm>
            <a:off x="548628" y="5893618"/>
            <a:ext cx="11245538" cy="518894"/>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В vtable также записаны адреса в памяти - 64 b LE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55355597" name="Заголовок 1"/>
          <p:cNvSpPr>
            <a:spLocks noGrp="1"/>
          </p:cNvSpPr>
          <p:nvPr>
            <p:ph type="title"/>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pic>
        <p:nvPicPr>
          <p:cNvPr id="2028929060" name="Рисунок 2028929059"/>
          <p:cNvPicPr>
            <a:picLocks noChangeAspect="1"/>
          </p:cNvPicPr>
          <p:nvPr/>
        </p:nvPicPr>
        <p:blipFill>
          <a:blip r:embed="rId3"/>
          <a:stretch/>
        </p:blipFill>
        <p:spPr bwMode="auto">
          <a:xfrm>
            <a:off x="1855819" y="1924147"/>
            <a:ext cx="8201025" cy="638174"/>
          </a:xfrm>
          <a:prstGeom prst="rect">
            <a:avLst/>
          </a:prstGeom>
        </p:spPr>
      </p:pic>
      <p:sp>
        <p:nvSpPr>
          <p:cNvPr id="81060322" name="Content Placeholder 2"/>
          <p:cNvSpPr>
            <a:spLocks noGrp="1"/>
          </p:cNvSpPr>
          <p:nvPr/>
        </p:nvSpPr>
        <p:spPr bwMode="auto">
          <a:xfrm>
            <a:off x="548628" y="1189833"/>
            <a:ext cx="11245538" cy="528613"/>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Просмотр записей, на которые указывают адреса из vtable</a:t>
            </a:r>
            <a:endParaRPr/>
          </a:p>
        </p:txBody>
      </p:sp>
      <p:pic>
        <p:nvPicPr>
          <p:cNvPr id="1993467139" name="Рисунок 1993467138"/>
          <p:cNvPicPr>
            <a:picLocks noChangeAspect="1"/>
          </p:cNvPicPr>
          <p:nvPr/>
        </p:nvPicPr>
        <p:blipFill>
          <a:blip r:embed="rId4"/>
          <a:stretch/>
        </p:blipFill>
        <p:spPr bwMode="auto">
          <a:xfrm>
            <a:off x="626383" y="2703933"/>
            <a:ext cx="4488003" cy="666749"/>
          </a:xfrm>
          <a:prstGeom prst="rect">
            <a:avLst/>
          </a:prstGeom>
        </p:spPr>
      </p:pic>
      <p:pic>
        <p:nvPicPr>
          <p:cNvPr id="1095634022" name="Рисунок 1095634021"/>
          <p:cNvPicPr>
            <a:picLocks noChangeAspect="1"/>
          </p:cNvPicPr>
          <p:nvPr/>
        </p:nvPicPr>
        <p:blipFill>
          <a:blip r:embed="rId5"/>
          <a:stretch/>
        </p:blipFill>
        <p:spPr bwMode="auto">
          <a:xfrm>
            <a:off x="5703626" y="2703933"/>
            <a:ext cx="5838824" cy="666749"/>
          </a:xfrm>
          <a:prstGeom prst="rect">
            <a:avLst/>
          </a:prstGeom>
        </p:spPr>
      </p:pic>
      <p:graphicFrame>
        <p:nvGraphicFramePr>
          <p:cNvPr id="750344246" name="Таблица 750344245"/>
          <p:cNvGraphicFramePr>
            <a:graphicFrameLocks xmlns:a="http://schemas.openxmlformats.org/drawingml/2006/main"/>
          </p:cNvGraphicFramePr>
          <p:nvPr/>
        </p:nvGraphicFramePr>
        <p:xfrm>
          <a:off x="548628" y="4442926"/>
          <a:ext cx="11220766" cy="1463040"/>
        </p:xfrm>
        <a:graphic>
          <a:graphicData uri="http://schemas.openxmlformats.org/drawingml/2006/table">
            <a:tbl>
              <a:tblPr firstRow="1" firstCol="0" lastRow="0" lastCol="0" bandRow="1" bandCol="0">
                <a:tableStyleId>{69FD1A70-EDC4-1B67-5E3C-E95A42E67689}</a:tableStyleId>
              </a:tblPr>
              <a:tblGrid>
                <a:gridCol w="4320000"/>
                <a:gridCol w="3160511"/>
                <a:gridCol w="3740255"/>
              </a:tblGrid>
              <a:tr h="365759">
                <a:tc>
                  <a:txBody>
                    <a:bodyPr/>
                    <a:p>
                      <a:pPr algn="ctr">
                        <a:defRPr/>
                      </a:pPr>
                      <a:r>
                        <a:rPr/>
                        <a:t>Адрес в vtable</a:t>
                      </a:r>
                      <a:endParaRPr/>
                    </a:p>
                  </a:txBody>
                  <a:tcPr/>
                </a:tc>
                <a:tc>
                  <a:txBody>
                    <a:bodyPr/>
                    <a:p>
                      <a:pPr algn="ctr">
                        <a:defRPr/>
                      </a:pPr>
                      <a:r>
                        <a:rPr/>
                        <a:t>Значение</a:t>
                      </a:r>
                      <a:endParaRPr/>
                    </a:p>
                  </a:txBody>
                  <a:tcPr/>
                </a:tc>
                <a:tc>
                  <a:txBody>
                    <a:bodyPr/>
                    <a:p>
                      <a:pPr algn="ctr">
                        <a:defRPr/>
                      </a:pPr>
                      <a:r>
                        <a:rPr/>
                        <a:t>Указывает на</a:t>
                      </a:r>
                      <a:endParaRPr/>
                    </a:p>
                  </a:txBody>
                  <a:tcPr/>
                </a:tc>
              </a:tr>
              <a:tr h="365759">
                <a:tc>
                  <a:txBody>
                    <a:bodyPr/>
                    <a:p>
                      <a:pPr>
                        <a:defRPr/>
                      </a:pPr>
                      <a:r>
                        <a:rPr/>
                        <a:t>0x404508 &lt;vtable for Parent+8&gt;</a:t>
                      </a:r>
                      <a:endParaRPr/>
                    </a:p>
                  </a:txBody>
                  <a:tcPr/>
                </a:tc>
                <a:tc>
                  <a:txBody>
                    <a:bodyPr/>
                    <a:p>
                      <a:pPr>
                        <a:defRPr/>
                      </a:pPr>
                      <a:r>
                        <a:rPr/>
                        <a:t>0x4044b0</a:t>
                      </a:r>
                      <a:endParaRPr/>
                    </a:p>
                  </a:txBody>
                  <a:tcPr/>
                </a:tc>
                <a:tc>
                  <a:txBody>
                    <a:bodyPr/>
                    <a:p>
                      <a:pPr>
                        <a:defRPr/>
                      </a:pPr>
                      <a:r>
                        <a:rPr/>
                        <a:t>Typeinfo для класса Parent</a:t>
                      </a:r>
                      <a:endParaRPr/>
                    </a:p>
                  </a:txBody>
                  <a:tcPr/>
                </a:tc>
              </a:tr>
              <a:tr h="365759">
                <a:tc>
                  <a:txBody>
                    <a:bodyPr/>
                    <a:p>
                      <a:pPr>
                        <a:defRPr/>
                      </a:pPr>
                      <a:r>
                        <a:rPr/>
                        <a:t>0x404510 </a:t>
                      </a:r>
                      <a:r>
                        <a:rPr lang="en-US" sz="1800" b="0" i="0" u="none" strike="noStrike" cap="none" spc="0">
                          <a:solidFill>
                            <a:schemeClr val="dk1"/>
                          </a:solidFill>
                          <a:latin typeface="+mn-lt"/>
                          <a:ea typeface="+mn-ea"/>
                          <a:cs typeface="+mn-cs"/>
                        </a:rPr>
                        <a:t>&lt;vtable for Parent+16&gt;</a:t>
                      </a:r>
                      <a:endParaRPr/>
                    </a:p>
                  </a:txBody>
                  <a:tcPr/>
                </a:tc>
                <a:tc>
                  <a:txBody>
                    <a:bodyPr/>
                    <a:p>
                      <a:pPr>
                        <a:defRPr/>
                      </a:pPr>
                      <a:r>
                        <a:rPr/>
                        <a:t>0x402cf0</a:t>
                      </a:r>
                      <a:endParaRPr/>
                    </a:p>
                  </a:txBody>
                  <a:tcPr/>
                </a:tc>
                <a:tc>
                  <a:txBody>
                    <a:bodyPr/>
                    <a:p>
                      <a:pPr>
                        <a:defRPr/>
                      </a:pPr>
                      <a:r>
                        <a:rPr/>
                        <a:t>Метод Parent::Foo</a:t>
                      </a:r>
                      <a:endParaRPr/>
                    </a:p>
                  </a:txBody>
                  <a:tcPr/>
                </a:tc>
              </a:tr>
              <a:tr h="365759">
                <a:tc>
                  <a:txBody>
                    <a:bodyPr/>
                    <a:p>
                      <a:pPr>
                        <a:defRPr/>
                      </a:pPr>
                      <a:r>
                        <a:rPr lang="en-US" sz="1800" b="0" i="0" u="none" strike="noStrike" cap="none" spc="0">
                          <a:solidFill>
                            <a:schemeClr val="dk1"/>
                          </a:solidFill>
                          <a:latin typeface="+mn-lt"/>
                          <a:ea typeface="+mn-ea"/>
                          <a:cs typeface="+mn-cs"/>
                        </a:rPr>
                        <a:t>0x404510 &lt;vtable for Parent+24&gt;</a:t>
                      </a:r>
                      <a:endParaRPr/>
                    </a:p>
                  </a:txBody>
                  <a:tcPr/>
                </a:tc>
                <a:tc>
                  <a:txBody>
                    <a:bodyPr/>
                    <a:p>
                      <a:pPr>
                        <a:defRPr/>
                      </a:pPr>
                      <a:r>
                        <a:rPr/>
                        <a:t>0x402ce0</a:t>
                      </a:r>
                      <a:endParaRPr/>
                    </a:p>
                  </a:txBody>
                  <a:tcPr/>
                </a:tc>
                <a:tc>
                  <a:txBody>
                    <a:bodyPr/>
                    <a:p>
                      <a:pPr>
                        <a:defRPr/>
                      </a:pPr>
                      <a:r>
                        <a:rPr lang="en-US" sz="1800" b="0" i="0" u="none" strike="noStrike" cap="none" spc="0">
                          <a:solidFill>
                            <a:schemeClr val="dk1"/>
                          </a:solidFill>
                          <a:latin typeface="+mn-lt"/>
                          <a:ea typeface="+mn-ea"/>
                          <a:cs typeface="+mn-cs"/>
                        </a:rPr>
                        <a:t>Метод Parent::FooNotOverriden</a:t>
                      </a:r>
                      <a:endParaRPr/>
                    </a:p>
                  </a:txBody>
                  <a:tcPr/>
                </a:tc>
              </a:tr>
            </a:tbl>
          </a:graphicData>
        </a:graphic>
      </p:graphicFrame>
      <p:sp>
        <p:nvSpPr>
          <p:cNvPr id="1025929637" name="Content Placeholder 2"/>
          <p:cNvSpPr>
            <a:spLocks noGrp="1"/>
          </p:cNvSpPr>
          <p:nvPr/>
        </p:nvSpPr>
        <p:spPr bwMode="auto">
          <a:xfrm>
            <a:off x="451433" y="3697434"/>
            <a:ext cx="11245538" cy="528613"/>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vtable класса Parent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29951969" name="Заголовок 1"/>
          <p:cNvSpPr>
            <a:spLocks noGrp="1"/>
          </p:cNvSpPr>
          <p:nvPr>
            <p:ph type="title"/>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pic>
        <p:nvPicPr>
          <p:cNvPr id="1384456264" name="Рисунок 1384456263"/>
          <p:cNvPicPr>
            <a:picLocks noChangeAspect="1"/>
          </p:cNvPicPr>
          <p:nvPr/>
        </p:nvPicPr>
        <p:blipFill>
          <a:blip r:embed="rId3"/>
          <a:srcRect l="0" t="-38548" r="0" b="38548"/>
          <a:stretch/>
        </p:blipFill>
        <p:spPr bwMode="auto">
          <a:xfrm>
            <a:off x="1897806" y="1115136"/>
            <a:ext cx="8629650" cy="857250"/>
          </a:xfrm>
          <a:prstGeom prst="rect">
            <a:avLst/>
          </a:prstGeom>
        </p:spPr>
      </p:pic>
      <p:pic>
        <p:nvPicPr>
          <p:cNvPr id="1337922642" name="Рисунок 1337922641"/>
          <p:cNvPicPr>
            <a:picLocks noChangeAspect="1"/>
          </p:cNvPicPr>
          <p:nvPr/>
        </p:nvPicPr>
        <p:blipFill>
          <a:blip r:embed="rId4"/>
          <a:stretch/>
        </p:blipFill>
        <p:spPr bwMode="auto">
          <a:xfrm>
            <a:off x="841893" y="2373017"/>
            <a:ext cx="4210049" cy="657225"/>
          </a:xfrm>
          <a:prstGeom prst="rect">
            <a:avLst/>
          </a:prstGeom>
        </p:spPr>
      </p:pic>
      <p:pic>
        <p:nvPicPr>
          <p:cNvPr id="1386793810" name="Рисунок 1386793809"/>
          <p:cNvPicPr>
            <a:picLocks noChangeAspect="1"/>
          </p:cNvPicPr>
          <p:nvPr/>
        </p:nvPicPr>
        <p:blipFill>
          <a:blip r:embed="rId5"/>
          <a:stretch/>
        </p:blipFill>
        <p:spPr bwMode="auto">
          <a:xfrm>
            <a:off x="5703626" y="2315868"/>
            <a:ext cx="5838824" cy="714375"/>
          </a:xfrm>
          <a:prstGeom prst="rect">
            <a:avLst/>
          </a:prstGeom>
        </p:spPr>
      </p:pic>
      <p:graphicFrame>
        <p:nvGraphicFramePr>
          <p:cNvPr id="1479846853" name="Таблица 1479846852"/>
          <p:cNvGraphicFramePr>
            <a:graphicFrameLocks xmlns:a="http://schemas.openxmlformats.org/drawingml/2006/main"/>
          </p:cNvGraphicFramePr>
          <p:nvPr/>
        </p:nvGraphicFramePr>
        <p:xfrm>
          <a:off x="548628" y="4365170"/>
          <a:ext cx="11220763" cy="1501133"/>
        </p:xfrm>
        <a:graphic>
          <a:graphicData uri="http://schemas.openxmlformats.org/drawingml/2006/table">
            <a:tbl>
              <a:tblPr firstRow="1" firstCol="0" lastRow="0" lastCol="0" bandRow="1" bandCol="0">
                <a:tableStyleId>{69FD1A70-EDC4-1B67-5E3C-E95A42E67689}</a:tableStyleId>
              </a:tblPr>
              <a:tblGrid>
                <a:gridCol w="4320000"/>
                <a:gridCol w="3160509"/>
                <a:gridCol w="3740254"/>
              </a:tblGrid>
              <a:tr h="384808">
                <a:tc>
                  <a:txBody>
                    <a:bodyPr/>
                    <a:p>
                      <a:pPr algn="ctr">
                        <a:defRPr/>
                      </a:pPr>
                      <a:r>
                        <a:rPr/>
                        <a:t>Адрес в vtable</a:t>
                      </a:r>
                      <a:endParaRPr/>
                    </a:p>
                  </a:txBody>
                  <a:tcPr/>
                </a:tc>
                <a:tc>
                  <a:txBody>
                    <a:bodyPr/>
                    <a:p>
                      <a:pPr algn="ctr">
                        <a:defRPr/>
                      </a:pPr>
                      <a:r>
                        <a:rPr/>
                        <a:t>Значение</a:t>
                      </a:r>
                      <a:endParaRPr/>
                    </a:p>
                  </a:txBody>
                  <a:tcPr/>
                </a:tc>
                <a:tc>
                  <a:txBody>
                    <a:bodyPr/>
                    <a:p>
                      <a:pPr algn="ctr">
                        <a:defRPr/>
                      </a:pPr>
                      <a:r>
                        <a:rPr/>
                        <a:t>Указывает на</a:t>
                      </a:r>
                      <a:endParaRPr/>
                    </a:p>
                  </a:txBody>
                  <a:tcPr/>
                </a:tc>
              </a:tr>
              <a:tr h="372108">
                <a:tc>
                  <a:txBody>
                    <a:bodyPr/>
                    <a:p>
                      <a:pPr>
                        <a:defRPr/>
                      </a:pPr>
                      <a:r>
                        <a:rPr/>
                        <a:t>0x404528 </a:t>
                      </a:r>
                      <a:r>
                        <a:rPr lang="en-US" sz="1800" b="0" i="0" u="none" strike="noStrike" cap="none" spc="0">
                          <a:solidFill>
                            <a:schemeClr val="dk1"/>
                          </a:solidFill>
                          <a:latin typeface="+mn-lt"/>
                          <a:ea typeface="+mn-ea"/>
                          <a:cs typeface="+mn-cs"/>
                        </a:rPr>
                        <a:t>&lt;vtable for Derived+8&gt;</a:t>
                      </a:r>
                      <a:endParaRPr/>
                    </a:p>
                  </a:txBody>
                  <a:tcPr/>
                </a:tc>
                <a:tc>
                  <a:txBody>
                    <a:bodyPr/>
                    <a:p>
                      <a:pPr>
                        <a:defRPr/>
                      </a:pPr>
                      <a:r>
                        <a:rPr/>
                        <a:t>0x4044c0</a:t>
                      </a:r>
                      <a:endParaRPr/>
                    </a:p>
                  </a:txBody>
                  <a:tcPr/>
                </a:tc>
                <a:tc>
                  <a:txBody>
                    <a:bodyPr/>
                    <a:p>
                      <a:pPr>
                        <a:defRPr/>
                      </a:pPr>
                      <a:r>
                        <a:rPr/>
                        <a:t>Typeinfo для типа Derived</a:t>
                      </a:r>
                      <a:endParaRPr/>
                    </a:p>
                  </a:txBody>
                  <a:tcPr/>
                </a:tc>
              </a:tr>
              <a:tr h="372108">
                <a:tc>
                  <a:txBody>
                    <a:bodyPr/>
                    <a:p>
                      <a:pPr>
                        <a:defRPr/>
                      </a:pPr>
                      <a:r>
                        <a:rPr/>
                        <a:t>0x404530 </a:t>
                      </a:r>
                      <a:r>
                        <a:rPr lang="en-US" sz="1800" b="0" i="0" u="none" strike="noStrike" cap="none" spc="0">
                          <a:solidFill>
                            <a:schemeClr val="dk1"/>
                          </a:solidFill>
                          <a:latin typeface="Trebuchet MS"/>
                          <a:ea typeface="Arial"/>
                          <a:cs typeface="Arial"/>
                        </a:rPr>
                        <a:t>&lt;vtable for Derived+16&gt;</a:t>
                      </a:r>
                      <a:endParaRPr/>
                    </a:p>
                  </a:txBody>
                  <a:tcPr/>
                </a:tc>
                <a:tc>
                  <a:txBody>
                    <a:bodyPr/>
                    <a:p>
                      <a:pPr>
                        <a:defRPr/>
                      </a:pPr>
                      <a:r>
                        <a:rPr/>
                        <a:t>0x402d0</a:t>
                      </a:r>
                      <a:endParaRPr/>
                    </a:p>
                  </a:txBody>
                  <a:tcPr/>
                </a:tc>
                <a:tc>
                  <a:txBody>
                    <a:bodyPr/>
                    <a:p>
                      <a:pPr>
                        <a:defRPr/>
                      </a:pPr>
                      <a:r>
                        <a:rPr/>
                        <a:t>Метод Derived::Foo</a:t>
                      </a:r>
                      <a:endParaRPr/>
                    </a:p>
                  </a:txBody>
                  <a:tcPr/>
                </a:tc>
              </a:tr>
              <a:tr h="372109">
                <a:tc>
                  <a:txBody>
                    <a:bodyPr/>
                    <a:p>
                      <a:pPr>
                        <a:defRPr/>
                      </a:pPr>
                      <a:r>
                        <a:rPr/>
                        <a:t>0x404538 </a:t>
                      </a:r>
                      <a:r>
                        <a:rPr lang="en-US" sz="1800" b="0" i="0" u="none" strike="noStrike" cap="none" spc="0">
                          <a:solidFill>
                            <a:schemeClr val="dk1"/>
                          </a:solidFill>
                          <a:latin typeface="Trebuchet MS"/>
                          <a:ea typeface="Arial"/>
                          <a:cs typeface="Arial"/>
                        </a:rPr>
                        <a:t>&lt;vtable for Derived+24&gt;</a:t>
                      </a:r>
                      <a:endParaRPr/>
                    </a:p>
                  </a:txBody>
                  <a:tcPr/>
                </a:tc>
                <a:tc>
                  <a:txBody>
                    <a:bodyPr/>
                    <a:p>
                      <a:pPr>
                        <a:defRPr/>
                      </a:pPr>
                      <a:r>
                        <a:rPr/>
                        <a:t>0x402ce0</a:t>
                      </a:r>
                      <a:endParaRPr/>
                    </a:p>
                  </a:txBody>
                  <a:tcPr/>
                </a:tc>
                <a:tc>
                  <a:txBody>
                    <a:bodyPr/>
                    <a:p>
                      <a:pPr>
                        <a:defRPr/>
                      </a:pPr>
                      <a:r>
                        <a:rPr/>
                        <a:t>Метод Parent::FooNotOverriden</a:t>
                      </a:r>
                      <a:endParaRPr/>
                    </a:p>
                  </a:txBody>
                  <a:tcPr/>
                </a:tc>
              </a:tr>
            </a:tbl>
          </a:graphicData>
        </a:graphic>
      </p:graphicFrame>
      <p:sp>
        <p:nvSpPr>
          <p:cNvPr id="2059195509" name="Content Placeholder 2"/>
          <p:cNvSpPr>
            <a:spLocks noGrp="1"/>
          </p:cNvSpPr>
          <p:nvPr/>
        </p:nvSpPr>
        <p:spPr bwMode="auto">
          <a:xfrm>
            <a:off x="451433" y="3436894"/>
            <a:ext cx="11245538" cy="528613"/>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vtable класса Derived</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96759177" name="Заголовок 1"/>
          <p:cNvSpPr>
            <a:spLocks noGrp="1"/>
          </p:cNvSpPr>
          <p:nvPr>
            <p:ph type="title"/>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graphicFrame>
        <p:nvGraphicFramePr>
          <p:cNvPr id="1025266437" name="Таблица 1025266436"/>
          <p:cNvGraphicFramePr>
            <a:graphicFrameLocks xmlns:a="http://schemas.openxmlformats.org/drawingml/2006/main"/>
          </p:cNvGraphicFramePr>
          <p:nvPr/>
        </p:nvGraphicFramePr>
        <p:xfrm>
          <a:off x="767408" y="2276872"/>
          <a:ext cx="2428207" cy="731520"/>
        </p:xfrm>
        <a:graphic>
          <a:graphicData uri="http://schemas.openxmlformats.org/drawingml/2006/table">
            <a:tbl>
              <a:tblPr firstRow="1" firstCol="0" lastRow="0" lastCol="0" bandRow="1" bandCol="0">
                <a:tableStyleId>{69FD1A70-EDC4-1B67-5E3C-E95A42E67689}</a:tableStyleId>
              </a:tblPr>
              <a:tblGrid>
                <a:gridCol w="2428207"/>
              </a:tblGrid>
              <a:tr h="365759">
                <a:tc>
                  <a:txBody>
                    <a:bodyPr/>
                    <a:p>
                      <a:pPr>
                        <a:defRPr/>
                      </a:pPr>
                      <a:r>
                        <a:rPr/>
                        <a:t>Class Parent</a:t>
                      </a:r>
                      <a:endParaRPr/>
                    </a:p>
                  </a:txBody>
                  <a:tcPr/>
                </a:tc>
              </a:tr>
              <a:tr h="365759">
                <a:tc>
                  <a:txBody>
                    <a:bodyPr/>
                    <a:p>
                      <a:pPr>
                        <a:defRPr/>
                      </a:pPr>
                      <a:r>
                        <a:rPr/>
                        <a:t>vptr</a:t>
                      </a:r>
                      <a:endParaRPr/>
                    </a:p>
                  </a:txBody>
                  <a:tcPr/>
                </a:tc>
              </a:tr>
            </a:tbl>
          </a:graphicData>
        </a:graphic>
      </p:graphicFrame>
      <p:graphicFrame>
        <p:nvGraphicFramePr>
          <p:cNvPr id="864318425" name="Таблица 864318424"/>
          <p:cNvGraphicFramePr>
            <a:graphicFrameLocks xmlns:a="http://schemas.openxmlformats.org/drawingml/2006/main"/>
          </p:cNvGraphicFramePr>
          <p:nvPr/>
        </p:nvGraphicFramePr>
        <p:xfrm>
          <a:off x="767408" y="3937903"/>
          <a:ext cx="2428207" cy="756916"/>
        </p:xfrm>
        <a:graphic>
          <a:graphicData uri="http://schemas.openxmlformats.org/drawingml/2006/table">
            <a:tbl>
              <a:tblPr firstRow="1" firstCol="0" lastRow="0" lastCol="0" bandRow="1" bandCol="0">
                <a:tableStyleId>{69FD1A70-EDC4-1B67-5E3C-E95A42E67689}</a:tableStyleId>
              </a:tblPr>
              <a:tblGrid>
                <a:gridCol w="2428207"/>
              </a:tblGrid>
              <a:tr h="384808">
                <a:tc>
                  <a:txBody>
                    <a:bodyPr/>
                    <a:p>
                      <a:pPr>
                        <a:defRPr/>
                      </a:pPr>
                      <a:r>
                        <a:rPr/>
                        <a:t>Class Derived</a:t>
                      </a:r>
                      <a:endParaRPr/>
                    </a:p>
                  </a:txBody>
                  <a:tcPr/>
                </a:tc>
              </a:tr>
              <a:tr h="372108">
                <a:tc>
                  <a:txBody>
                    <a:bodyPr/>
                    <a:p>
                      <a:pPr>
                        <a:defRPr/>
                      </a:pPr>
                      <a:r>
                        <a:rPr lang="en-US" sz="1800" b="0" i="0" u="none" strike="noStrike" cap="none" spc="0">
                          <a:solidFill>
                            <a:schemeClr val="dk1"/>
                          </a:solidFill>
                          <a:latin typeface="+mn-lt"/>
                          <a:ea typeface="+mn-ea"/>
                          <a:cs typeface="+mn-cs"/>
                        </a:rPr>
                        <a:t>vptr</a:t>
                      </a:r>
                      <a:endParaRPr/>
                    </a:p>
                  </a:txBody>
                  <a:tcPr/>
                </a:tc>
              </a:tr>
            </a:tbl>
          </a:graphicData>
        </a:graphic>
      </p:graphicFrame>
      <p:graphicFrame>
        <p:nvGraphicFramePr>
          <p:cNvPr id="948683328" name="Таблица 948683327"/>
          <p:cNvGraphicFramePr>
            <a:graphicFrameLocks xmlns:a="http://schemas.openxmlformats.org/drawingml/2006/main"/>
          </p:cNvGraphicFramePr>
          <p:nvPr/>
        </p:nvGraphicFramePr>
        <p:xfrm>
          <a:off x="4196748" y="2087642"/>
          <a:ext cx="3847238" cy="1097280"/>
        </p:xfrm>
        <a:graphic>
          <a:graphicData uri="http://schemas.openxmlformats.org/drawingml/2006/table">
            <a:tbl>
              <a:tblPr firstRow="1" firstCol="0" lastRow="0" lastCol="0" bandRow="1" bandCol="0">
                <a:tableStyleId>{69FD1A70-EDC4-1B67-5E3C-E95A42E67689}</a:tableStyleId>
              </a:tblPr>
              <a:tblGrid>
                <a:gridCol w="3847238"/>
              </a:tblGrid>
              <a:tr h="365759">
                <a:tc>
                  <a:txBody>
                    <a:bodyPr/>
                    <a:p>
                      <a:pPr>
                        <a:defRPr/>
                      </a:pPr>
                      <a:r>
                        <a:rPr/>
                        <a:t>Class Parent vtable</a:t>
                      </a:r>
                      <a:endParaRPr/>
                    </a:p>
                  </a:txBody>
                  <a:tcPr/>
                </a:tc>
              </a:tr>
              <a:tr h="365759">
                <a:tc>
                  <a:txBody>
                    <a:bodyPr/>
                    <a:p>
                      <a:pPr>
                        <a:defRPr/>
                      </a:pPr>
                      <a:r>
                        <a:rPr/>
                        <a:t>Адрес Parent::Foo</a:t>
                      </a:r>
                      <a:endParaRPr/>
                    </a:p>
                  </a:txBody>
                  <a:tcPr/>
                </a:tc>
              </a:tr>
              <a:tr h="365759">
                <a:tc>
                  <a:txBody>
                    <a:bodyPr/>
                    <a:p>
                      <a:pPr>
                        <a:defRPr/>
                      </a:pPr>
                      <a:r>
                        <a:rPr lang="en-US" sz="1800" b="0" i="0" u="none" strike="noStrike" cap="none" spc="0">
                          <a:solidFill>
                            <a:schemeClr val="dk1"/>
                          </a:solidFill>
                          <a:latin typeface="+mn-lt"/>
                          <a:ea typeface="+mn-ea"/>
                          <a:cs typeface="+mn-cs"/>
                        </a:rPr>
                        <a:t>Адрес </a:t>
                      </a:r>
                      <a:r>
                        <a:rPr/>
                        <a:t>Parent::FooNotOverriden</a:t>
                      </a:r>
                      <a:endParaRPr/>
                    </a:p>
                  </a:txBody>
                  <a:tcPr/>
                </a:tc>
              </a:tr>
            </a:tbl>
          </a:graphicData>
        </a:graphic>
      </p:graphicFrame>
      <p:graphicFrame>
        <p:nvGraphicFramePr>
          <p:cNvPr id="1411458882" name="Таблица 1411458881"/>
          <p:cNvGraphicFramePr>
            <a:graphicFrameLocks xmlns:a="http://schemas.openxmlformats.org/drawingml/2006/main"/>
          </p:cNvGraphicFramePr>
          <p:nvPr/>
        </p:nvGraphicFramePr>
        <p:xfrm>
          <a:off x="4196748" y="4206469"/>
          <a:ext cx="3905555" cy="1122676"/>
        </p:xfrm>
        <a:graphic>
          <a:graphicData uri="http://schemas.openxmlformats.org/drawingml/2006/table">
            <a:tbl>
              <a:tblPr firstRow="1" firstCol="0" lastRow="0" lastCol="0" bandRow="1" bandCol="0">
                <a:tableStyleId>{69FD1A70-EDC4-1B67-5E3C-E95A42E67689}</a:tableStyleId>
              </a:tblPr>
              <a:tblGrid>
                <a:gridCol w="3905555"/>
              </a:tblGrid>
              <a:tr h="384808">
                <a:tc>
                  <a:txBody>
                    <a:bodyPr/>
                    <a:p>
                      <a:pPr>
                        <a:defRPr/>
                      </a:pPr>
                      <a:r>
                        <a:rPr lang="en-US" sz="1800" b="1" i="0" u="none" strike="noStrike" cap="none" spc="0">
                          <a:solidFill>
                            <a:schemeClr val="lt1"/>
                          </a:solidFill>
                          <a:latin typeface="+mn-lt"/>
                          <a:ea typeface="+mn-ea"/>
                          <a:cs typeface="+mn-cs"/>
                        </a:rPr>
                        <a:t>Class Drived vtable</a:t>
                      </a:r>
                      <a:endParaRPr/>
                    </a:p>
                  </a:txBody>
                  <a:tcPr/>
                </a:tc>
              </a:tr>
              <a:tr h="372108">
                <a:tc>
                  <a:txBody>
                    <a:bodyPr/>
                    <a:p>
                      <a:pPr>
                        <a:defRPr/>
                      </a:pPr>
                      <a:r>
                        <a:rPr lang="en-US" sz="1800" b="0" i="0" u="none" strike="noStrike" cap="none" spc="0">
                          <a:solidFill>
                            <a:schemeClr val="dk1"/>
                          </a:solidFill>
                          <a:latin typeface="+mn-lt"/>
                          <a:ea typeface="+mn-ea"/>
                          <a:cs typeface="+mn-cs"/>
                        </a:rPr>
                        <a:t>Адрес </a:t>
                      </a:r>
                      <a:r>
                        <a:rPr/>
                        <a:t>Derived::Foo</a:t>
                      </a:r>
                      <a:endParaRPr/>
                    </a:p>
                  </a:txBody>
                  <a:tcPr/>
                </a:tc>
              </a:tr>
              <a:tr h="140140">
                <a:tc>
                  <a:txBody>
                    <a:bodyPr/>
                    <a:p>
                      <a:pPr>
                        <a:defRPr/>
                      </a:pPr>
                      <a:r>
                        <a:rPr lang="en-US" sz="1800" b="0" i="0" u="none" strike="noStrike" cap="none" spc="0">
                          <a:solidFill>
                            <a:schemeClr val="dk1"/>
                          </a:solidFill>
                          <a:latin typeface="+mn-lt"/>
                          <a:ea typeface="+mn-ea"/>
                          <a:cs typeface="+mn-cs"/>
                        </a:rPr>
                        <a:t>Адрес </a:t>
                      </a:r>
                      <a:r>
                        <a:rPr/>
                        <a:t>Parent::FooNotOverriden</a:t>
                      </a:r>
                      <a:endParaRPr/>
                    </a:p>
                  </a:txBody>
                  <a:tcPr/>
                </a:tc>
              </a:tr>
            </a:tbl>
          </a:graphicData>
        </a:graphic>
      </p:graphicFrame>
      <p:graphicFrame>
        <p:nvGraphicFramePr>
          <p:cNvPr id="1753772369" name="Таблица 1753772368"/>
          <p:cNvGraphicFramePr>
            <a:graphicFrameLocks xmlns:a="http://schemas.openxmlformats.org/drawingml/2006/main"/>
          </p:cNvGraphicFramePr>
          <p:nvPr/>
        </p:nvGraphicFramePr>
        <p:xfrm>
          <a:off x="8823176" y="3382913"/>
          <a:ext cx="3167089" cy="1109979"/>
        </p:xfrm>
        <a:graphic>
          <a:graphicData uri="http://schemas.openxmlformats.org/drawingml/2006/table">
            <a:tbl>
              <a:tblPr firstRow="1" firstCol="0" lastRow="0" lastCol="0" bandRow="1" bandCol="0">
                <a:tableStyleId>{69FD1A70-EDC4-1B67-5E3C-E95A42E67689}</a:tableStyleId>
              </a:tblPr>
              <a:tblGrid>
                <a:gridCol w="3167089"/>
              </a:tblGrid>
              <a:tr h="378459">
                <a:tc>
                  <a:txBody>
                    <a:bodyPr/>
                    <a:p>
                      <a:pPr>
                        <a:defRPr/>
                      </a:pPr>
                      <a:r>
                        <a:rPr lang="en-US" sz="1800" b="1" i="0" u="none" strike="noStrike" cap="none" spc="0">
                          <a:solidFill>
                            <a:schemeClr val="lt1"/>
                          </a:solidFill>
                          <a:latin typeface="+mn-lt"/>
                          <a:ea typeface="+mn-ea"/>
                          <a:cs typeface="+mn-cs"/>
                        </a:rPr>
                        <a:t>Parent::Foo</a:t>
                      </a:r>
                      <a:endParaRPr/>
                    </a:p>
                  </a:txBody>
                  <a:tcPr/>
                </a:tc>
              </a:tr>
              <a:tr h="365759">
                <a:tc>
                  <a:txBody>
                    <a:bodyPr/>
                    <a:p>
                      <a:pPr>
                        <a:defRPr/>
                      </a:pPr>
                      <a:r>
                        <a:rPr lang="en-US" sz="1800" b="0" i="0" u="none" strike="noStrike" cap="none" spc="0">
                          <a:solidFill>
                            <a:schemeClr val="dk1"/>
                          </a:solidFill>
                          <a:latin typeface="+mn-lt"/>
                          <a:ea typeface="+mn-ea"/>
                          <a:cs typeface="+mn-cs"/>
                        </a:rPr>
                        <a:t>Derived::Foo</a:t>
                      </a:r>
                      <a:endParaRPr/>
                    </a:p>
                  </a:txBody>
                  <a:tcPr/>
                </a:tc>
              </a:tr>
              <a:tr h="365759">
                <a:tc>
                  <a:txBody>
                    <a:bodyPr/>
                    <a:p>
                      <a:pPr>
                        <a:defRPr/>
                      </a:pPr>
                      <a:r>
                        <a:rPr lang="en-US" sz="1800" b="0" i="0" u="none" strike="noStrike" cap="none" spc="0">
                          <a:solidFill>
                            <a:schemeClr val="dk1"/>
                          </a:solidFill>
                          <a:latin typeface="+mn-lt"/>
                          <a:ea typeface="+mn-ea"/>
                          <a:cs typeface="+mn-cs"/>
                        </a:rPr>
                        <a:t>Parent::FooNotOverriden</a:t>
                      </a:r>
                      <a:endParaRPr/>
                    </a:p>
                  </a:txBody>
                  <a:tcPr/>
                </a:tc>
              </a:tr>
            </a:tbl>
          </a:graphicData>
        </a:graphic>
      </p:graphicFrame>
      <p:cxnSp>
        <p:nvCxnSpPr>
          <p:cNvPr id="2" name="Прямая соединительная линия 1"/>
          <p:cNvCxnSpPr>
            <a:cxnSpLocks/>
          </p:cNvCxnSpPr>
          <p:nvPr/>
        </p:nvCxnSpPr>
        <p:spPr bwMode="auto">
          <a:xfrm flipV="1">
            <a:off x="3177554" y="2244578"/>
            <a:ext cx="1010816" cy="660918"/>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3" name="Прямая соединительная линия 2"/>
          <p:cNvCxnSpPr>
            <a:cxnSpLocks/>
          </p:cNvCxnSpPr>
          <p:nvPr/>
        </p:nvCxnSpPr>
        <p:spPr bwMode="auto">
          <a:xfrm flipV="1">
            <a:off x="3138677" y="4335412"/>
            <a:ext cx="1127448" cy="164063"/>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4" name="Прямая соединительная линия 3"/>
          <p:cNvCxnSpPr>
            <a:cxnSpLocks/>
            <a:stCxn id="948683328" idx="3"/>
          </p:cNvCxnSpPr>
          <p:nvPr/>
        </p:nvCxnSpPr>
        <p:spPr bwMode="auto">
          <a:xfrm>
            <a:off x="8056687" y="2674382"/>
            <a:ext cx="758112" cy="853154"/>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5" name="Прямая соединительная линия 4"/>
          <p:cNvCxnSpPr>
            <a:cxnSpLocks/>
          </p:cNvCxnSpPr>
          <p:nvPr/>
        </p:nvCxnSpPr>
        <p:spPr bwMode="auto">
          <a:xfrm>
            <a:off x="7998370" y="3061005"/>
            <a:ext cx="816428" cy="1321836"/>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6" name="Прямая соединительная линия 5"/>
          <p:cNvCxnSpPr>
            <a:cxnSpLocks/>
            <a:stCxn id="1411458882" idx="3"/>
            <a:endCxn id="1753772369" idx="1"/>
          </p:cNvCxnSpPr>
          <p:nvPr/>
        </p:nvCxnSpPr>
        <p:spPr bwMode="auto">
          <a:xfrm flipV="1">
            <a:off x="8115003" y="3969652"/>
            <a:ext cx="708173" cy="823555"/>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7" name="Прямая соединительная линия 6"/>
          <p:cNvCxnSpPr>
            <a:cxnSpLocks/>
          </p:cNvCxnSpPr>
          <p:nvPr/>
        </p:nvCxnSpPr>
        <p:spPr bwMode="auto">
          <a:xfrm flipV="1">
            <a:off x="8115003" y="4480036"/>
            <a:ext cx="719233" cy="699795"/>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546539" y="373929"/>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a:t>
            </a:r>
            <a:r>
              <a:rPr lang="en-US"/>
              <a:t>Override vs overload</a:t>
            </a:r>
            <a:endParaRPr/>
          </a:p>
        </p:txBody>
      </p:sp>
      <p:sp>
        <p:nvSpPr>
          <p:cNvPr id="5" name="Объект 2"/>
          <p:cNvSpPr txBox="1"/>
          <p:nvPr/>
        </p:nvSpPr>
        <p:spPr bwMode="auto">
          <a:xfrm>
            <a:off x="5528441" y="1398080"/>
            <a:ext cx="6253656" cy="2664372"/>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lgn="ctr">
              <a:buClr>
                <a:schemeClr val="accent1"/>
              </a:buClr>
              <a:buSzPct val="80000"/>
              <a:buFont typeface="Wingdings"/>
              <a:buChar char="Ø"/>
              <a:defRPr/>
            </a:pPr>
            <a:r>
              <a:rPr lang="en-US" b="1" u="sng"/>
              <a:t>Overload (</a:t>
            </a:r>
            <a:r>
              <a:rPr lang="ru-RU" b="1" u="sng"/>
              <a:t>англ. перегрузка</a:t>
            </a:r>
            <a:r>
              <a:rPr lang="en-US" b="1" u="sng"/>
              <a:t>)</a:t>
            </a:r>
            <a:endParaRPr lang="ru-RU" b="1" u="sng"/>
          </a:p>
          <a:p>
            <a:pPr>
              <a:buClr>
                <a:schemeClr val="accent1"/>
              </a:buClr>
              <a:buSzPct val="80000"/>
              <a:buFont typeface="Wingdings"/>
              <a:buChar char="Ø"/>
              <a:defRPr/>
            </a:pPr>
            <a:r>
              <a:rPr lang="ru-RU"/>
              <a:t>Функции отличаются типом и/или количеством параметров</a:t>
            </a:r>
            <a:endParaRPr/>
          </a:p>
          <a:p>
            <a:pPr>
              <a:buClr>
                <a:schemeClr val="accent1"/>
              </a:buClr>
              <a:buSzPct val="80000"/>
              <a:buFont typeface="Wingdings"/>
              <a:buChar char="Ø"/>
              <a:defRPr/>
            </a:pPr>
            <a:r>
              <a:rPr lang="ru-RU"/>
              <a:t>Можно перегружать конструкторы классов</a:t>
            </a:r>
            <a:endParaRPr/>
          </a:p>
          <a:p>
            <a:pPr>
              <a:buClr>
                <a:schemeClr val="accent1"/>
              </a:buClr>
              <a:buSzPct val="80000"/>
              <a:buFont typeface="Wingdings"/>
              <a:buChar char="Ø"/>
              <a:defRPr/>
            </a:pPr>
            <a:r>
              <a:rPr lang="ru-RU"/>
              <a:t>Нельзя перегружать деструкторы классов</a:t>
            </a:r>
            <a:endParaRPr lang="en-US"/>
          </a:p>
          <a:p>
            <a:pPr>
              <a:buClr>
                <a:schemeClr val="accent1"/>
              </a:buClr>
              <a:buSzPct val="80000"/>
              <a:buFont typeface="Wingdings"/>
              <a:buChar char="Ø"/>
              <a:defRPr/>
            </a:pPr>
            <a:r>
              <a:rPr lang="ru-RU"/>
              <a:t>Полиморфизм достигается во время компиляции (статический полиморфизм)</a:t>
            </a:r>
            <a:endParaRPr/>
          </a:p>
        </p:txBody>
      </p:sp>
      <p:sp>
        <p:nvSpPr>
          <p:cNvPr id="6" name="Объект 2"/>
          <p:cNvSpPr txBox="1"/>
          <p:nvPr/>
        </p:nvSpPr>
        <p:spPr bwMode="auto">
          <a:xfrm>
            <a:off x="5528441" y="4062452"/>
            <a:ext cx="6253656" cy="2554014"/>
          </a:xfrm>
          <a:prstGeom prst="rect">
            <a:avLst/>
          </a:prstGeom>
          <a:solidFill>
            <a:schemeClr val="bg1"/>
          </a:solidFill>
        </p:spPr>
        <p:txBody>
          <a:bodyPr vert="horz" lIns="91440" tIns="45720" rIns="91440" bIns="45720" rtlCol="0">
            <a:normAutofit fontScale="92500" lnSpcReduction="10000"/>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lgn="ctr">
              <a:buClr>
                <a:schemeClr val="accent1"/>
              </a:buClr>
              <a:buSzPct val="80000"/>
              <a:buFont typeface="Wingdings"/>
              <a:buChar char="Ø"/>
              <a:defRPr/>
            </a:pPr>
            <a:r>
              <a:rPr lang="en-US" b="1" u="sng"/>
              <a:t>Override (</a:t>
            </a:r>
            <a:r>
              <a:rPr lang="ru-RU" b="1" u="sng"/>
              <a:t>англ. подмена, переопределение</a:t>
            </a:r>
            <a:r>
              <a:rPr lang="en-US" b="1" u="sng"/>
              <a:t>)</a:t>
            </a:r>
            <a:endParaRPr lang="ru-RU" b="1" u="sng"/>
          </a:p>
          <a:p>
            <a:pPr>
              <a:buClr>
                <a:schemeClr val="accent1"/>
              </a:buClr>
              <a:buSzPct val="80000"/>
              <a:buFont typeface="Wingdings"/>
              <a:buChar char="Ø"/>
              <a:defRPr/>
            </a:pPr>
            <a:r>
              <a:rPr lang="ru-RU"/>
              <a:t>Объявления функций должны быть полностью идентичны</a:t>
            </a:r>
            <a:endParaRPr/>
          </a:p>
          <a:p>
            <a:pPr>
              <a:buClr>
                <a:schemeClr val="accent1"/>
              </a:buClr>
              <a:buSzPct val="80000"/>
              <a:buFont typeface="Wingdings"/>
              <a:buChar char="Ø"/>
              <a:defRPr/>
            </a:pPr>
            <a:r>
              <a:rPr lang="ru-RU"/>
              <a:t>Конструкторы классов не могут быть виртуальными</a:t>
            </a:r>
            <a:endParaRPr/>
          </a:p>
          <a:p>
            <a:pPr>
              <a:buClr>
                <a:schemeClr val="accent1"/>
              </a:buClr>
              <a:buSzPct val="80000"/>
              <a:buFont typeface="Wingdings"/>
              <a:buChar char="Ø"/>
              <a:defRPr/>
            </a:pPr>
            <a:r>
              <a:rPr lang="ru-RU"/>
              <a:t>Деструкторы классов могут быть виртуальными</a:t>
            </a:r>
            <a:r>
              <a:rPr lang="en-US"/>
              <a:t>. </a:t>
            </a:r>
            <a:r>
              <a:rPr lang="ru-RU"/>
              <a:t>И даже должны, если класс полиморфный</a:t>
            </a:r>
            <a:endParaRPr/>
          </a:p>
          <a:p>
            <a:pPr>
              <a:buClr>
                <a:schemeClr val="accent1"/>
              </a:buClr>
              <a:buSzPct val="80000"/>
              <a:buFont typeface="Wingdings"/>
              <a:buChar char="Ø"/>
              <a:defRPr/>
            </a:pPr>
            <a:r>
              <a:rPr lang="ru-RU"/>
              <a:t>Полиморфизм достигается во время выполнения (динамический полиморфизм)</a:t>
            </a:r>
            <a:endParaRPr lang="en-US"/>
          </a:p>
        </p:txBody>
      </p:sp>
      <p:pic>
        <p:nvPicPr>
          <p:cNvPr id="8" name="Рисунок 7"/>
          <p:cNvPicPr>
            <a:picLocks noChangeAspect="1"/>
          </p:cNvPicPr>
          <p:nvPr/>
        </p:nvPicPr>
        <p:blipFill>
          <a:blip r:embed="rId3"/>
          <a:stretch/>
        </p:blipFill>
        <p:spPr bwMode="auto">
          <a:xfrm>
            <a:off x="429285" y="1747344"/>
            <a:ext cx="5099156" cy="3087618"/>
          </a:xfrm>
          <a:prstGeom prst="rect">
            <a:avLst/>
          </a:prstGeom>
        </p:spPr>
      </p:pic>
      <p:sp>
        <p:nvSpPr>
          <p:cNvPr id="9" name="TextBox 8"/>
          <p:cNvSpPr txBox="1"/>
          <p:nvPr/>
        </p:nvSpPr>
        <p:spPr bwMode="auto">
          <a:xfrm>
            <a:off x="546539" y="4950372"/>
            <a:ext cx="4719144" cy="1477328"/>
          </a:xfrm>
          <a:prstGeom prst="rect">
            <a:avLst/>
          </a:prstGeom>
          <a:noFill/>
        </p:spPr>
        <p:txBody>
          <a:bodyPr wrap="square" rtlCol="0">
            <a:spAutoFit/>
          </a:bodyPr>
          <a:lstStyle/>
          <a:p>
            <a:pPr>
              <a:defRPr/>
            </a:pPr>
            <a:r>
              <a:rPr lang="ru-RU"/>
              <a:t>Иногда говорят, что оба эти случая относятся к полиморфизму, а иногда – что только динамический. Большинство считает, что и </a:t>
            </a:r>
            <a:r>
              <a:rPr lang="en-US"/>
              <a:t>overloading</a:t>
            </a:r>
            <a:r>
              <a:rPr lang="ru-RU"/>
              <a:t>, и </a:t>
            </a:r>
            <a:r>
              <a:rPr lang="en-US"/>
              <a:t>overriding – </a:t>
            </a:r>
            <a:r>
              <a:rPr lang="ru-RU"/>
              <a:t>полиморфизм </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677333" y="242693"/>
            <a:ext cx="11191012" cy="776140"/>
          </a:xfrm>
          <a:prstGeom prst="rect">
            <a:avLst/>
          </a:prstGeom>
          <a:solidFill>
            <a:schemeClr val="bg1"/>
          </a:solidFill>
          <a:ln>
            <a:solidFill>
              <a:schemeClr val="tx1"/>
            </a:solidFill>
          </a:ln>
        </p:spPr>
        <p:txBody>
          <a:bodyPr/>
          <a:lstStyle/>
          <a:p>
            <a:pPr algn="ctr">
              <a:defRPr/>
            </a:pPr>
            <a:r>
              <a:rPr lang="ru-RU"/>
              <a:t>ООП. Конструкторы копирования</a:t>
            </a:r>
            <a:endParaRPr lang="en-US"/>
          </a:p>
        </p:txBody>
      </p:sp>
      <p:pic>
        <p:nvPicPr>
          <p:cNvPr id="5" name="Рисунок 4"/>
          <p:cNvPicPr>
            <a:picLocks noChangeAspect="1"/>
          </p:cNvPicPr>
          <p:nvPr/>
        </p:nvPicPr>
        <p:blipFill>
          <a:blip r:embed="rId3"/>
          <a:srcRect l="0" t="0" r="4203" b="0"/>
          <a:stretch/>
        </p:blipFill>
        <p:spPr bwMode="auto">
          <a:xfrm flipH="0" flipV="0">
            <a:off x="686576" y="1313026"/>
            <a:ext cx="4359656" cy="1080858"/>
          </a:xfrm>
          <a:prstGeom prst="rect">
            <a:avLst/>
          </a:prstGeom>
        </p:spPr>
      </p:pic>
      <p:sp>
        <p:nvSpPr>
          <p:cNvPr id="6" name="Объект 2"/>
          <p:cNvSpPr txBox="1"/>
          <p:nvPr/>
        </p:nvSpPr>
        <p:spPr bwMode="auto">
          <a:xfrm flipH="0" flipV="0">
            <a:off x="6339356" y="1254600"/>
            <a:ext cx="5528987" cy="1390721"/>
          </a:xfrm>
          <a:prstGeom prst="rect">
            <a:avLst/>
          </a:prstGeom>
          <a:solidFill>
            <a:schemeClr val="bg1"/>
          </a:solidFill>
        </p:spPr>
        <p:txBody>
          <a:bodyPr vertOverflow="overflow" horzOverflow="overflow" vert="horz" wrap="square" lIns="91440" tIns="45720" rIns="91440" bIns="45720" numCol="1" spcCol="0" rtlCol="0" fromWordArt="0" anchor="t" anchorCtr="0" forceAA="0" upright="0" compatLnSpc="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a:t>Решить проблему можно, определив конструктор </a:t>
            </a:r>
            <a:r>
              <a:rPr lang="ru-RU"/>
              <a:t>копирования - специальный </a:t>
            </a:r>
            <a:r>
              <a:rPr lang="ru-RU"/>
              <a:t>метода класса, который вызывается при копировании объекта</a:t>
            </a:r>
            <a:endParaRPr/>
          </a:p>
        </p:txBody>
      </p:sp>
      <p:sp>
        <p:nvSpPr>
          <p:cNvPr id="918267577" name=""/>
          <p:cNvSpPr txBox="1"/>
          <p:nvPr/>
        </p:nvSpPr>
        <p:spPr bwMode="auto">
          <a:xfrm flipH="0" flipV="0">
            <a:off x="9306487" y="6271025"/>
            <a:ext cx="2703318"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examples/2_chunk_copy</a:t>
            </a:r>
            <a:endParaRPr/>
          </a:p>
        </p:txBody>
      </p:sp>
      <p:pic>
        <p:nvPicPr>
          <p:cNvPr id="554858275" name=""/>
          <p:cNvPicPr>
            <a:picLocks noChangeAspect="1"/>
          </p:cNvPicPr>
          <p:nvPr/>
        </p:nvPicPr>
        <p:blipFill>
          <a:blip r:embed="rId4"/>
          <a:stretch/>
        </p:blipFill>
        <p:spPr bwMode="auto">
          <a:xfrm flipH="0" flipV="0">
            <a:off x="660148" y="3347895"/>
            <a:ext cx="5735791" cy="1522221"/>
          </a:xfrm>
          <a:prstGeom prst="rect">
            <a:avLst/>
          </a:prstGeom>
        </p:spPr>
      </p:pic>
      <p:sp>
        <p:nvSpPr>
          <p:cNvPr id="124043191" name=""/>
          <p:cNvSpPr/>
          <p:nvPr/>
        </p:nvSpPr>
        <p:spPr bwMode="auto">
          <a:xfrm flipH="0" flipV="0">
            <a:off x="7188118" y="3355081"/>
            <a:ext cx="2125815" cy="846700"/>
          </a:xfrm>
          <a:prstGeom prst="rect">
            <a:avLst/>
          </a:prstGeom>
          <a:solidFill>
            <a:schemeClr val="bg1"/>
          </a:solidFill>
          <a:ln w="19050" cap="rnd"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p>
            <a:pPr>
              <a:defRPr/>
            </a:pPr>
            <a:r>
              <a:rPr sz="1400">
                <a:solidFill>
                  <a:schemeClr val="tx1"/>
                </a:solidFill>
              </a:rPr>
              <a:t>chunk</a:t>
            </a:r>
            <a:endParaRPr sz="1400">
              <a:solidFill>
                <a:schemeClr val="tx1"/>
              </a:solidFill>
            </a:endParaRPr>
          </a:p>
          <a:p>
            <a:pPr marL="283878" indent="-283878">
              <a:buFont typeface="Arial"/>
              <a:buChar char="•"/>
              <a:defRPr/>
            </a:pPr>
            <a:r>
              <a:rPr sz="1400">
                <a:solidFill>
                  <a:schemeClr val="tx1"/>
                </a:solidFill>
              </a:rPr>
              <a:t>_len = 125</a:t>
            </a:r>
            <a:endParaRPr sz="1400">
              <a:solidFill>
                <a:schemeClr val="tx1"/>
              </a:solidFill>
            </a:endParaRPr>
          </a:p>
          <a:p>
            <a:pPr marL="283878" indent="-283878">
              <a:buFont typeface="Arial"/>
              <a:buChar char="•"/>
              <a:defRPr/>
            </a:pPr>
            <a:r>
              <a:rPr sz="1400">
                <a:solidFill>
                  <a:schemeClr val="tx1"/>
                </a:solidFill>
              </a:rPr>
              <a:t>_buf = </a:t>
            </a:r>
            <a:r>
              <a:rPr lang="en-US" sz="1400" b="0" i="0" u="none" strike="noStrike" cap="none" spc="0">
                <a:solidFill>
                  <a:schemeClr val="tx1"/>
                </a:solidFill>
                <a:highlight>
                  <a:srgbClr val="00FFFF"/>
                </a:highlight>
                <a:latin typeface="Trebuchet MS"/>
                <a:ea typeface="Trebuchet MS"/>
                <a:cs typeface="Trebuchet MS"/>
              </a:rPr>
              <a:t>0xDEADBEEF</a:t>
            </a:r>
            <a:endParaRPr sz="1400">
              <a:solidFill>
                <a:schemeClr val="tx1"/>
              </a:solidFill>
            </a:endParaRPr>
          </a:p>
        </p:txBody>
      </p:sp>
      <p:sp>
        <p:nvSpPr>
          <p:cNvPr id="12800716" name=""/>
          <p:cNvSpPr/>
          <p:nvPr/>
        </p:nvSpPr>
        <p:spPr bwMode="auto">
          <a:xfrm flipH="0" flipV="0">
            <a:off x="9728719" y="3355081"/>
            <a:ext cx="2108730" cy="846700"/>
          </a:xfrm>
          <a:prstGeom prst="rect">
            <a:avLst/>
          </a:prstGeom>
          <a:solidFill>
            <a:schemeClr val="bg1"/>
          </a:solidFill>
          <a:ln w="19050" cap="rnd"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p>
            <a:pPr>
              <a:defRPr/>
            </a:pPr>
            <a:r>
              <a:rPr sz="1400">
                <a:solidFill>
                  <a:schemeClr val="tx1"/>
                </a:solidFill>
              </a:rPr>
              <a:t>anotherChunk</a:t>
            </a:r>
            <a:endParaRPr sz="1400">
              <a:solidFill>
                <a:schemeClr val="tx1"/>
              </a:solidFill>
            </a:endParaRPr>
          </a:p>
          <a:p>
            <a:pPr marL="283878" indent="-283878">
              <a:buFont typeface="Arial"/>
              <a:buChar char="•"/>
              <a:defRPr/>
            </a:pPr>
            <a:r>
              <a:rPr sz="1400">
                <a:solidFill>
                  <a:schemeClr val="tx1"/>
                </a:solidFill>
              </a:rPr>
              <a:t>_len = 125</a:t>
            </a:r>
            <a:endParaRPr sz="1400">
              <a:solidFill>
                <a:schemeClr val="tx1"/>
              </a:solidFill>
            </a:endParaRPr>
          </a:p>
          <a:p>
            <a:pPr marL="283878" indent="-283878">
              <a:buFont typeface="Arial"/>
              <a:buChar char="•"/>
              <a:defRPr/>
            </a:pPr>
            <a:r>
              <a:rPr sz="1400">
                <a:solidFill>
                  <a:schemeClr val="tx1"/>
                </a:solidFill>
              </a:rPr>
              <a:t>_buf = </a:t>
            </a:r>
            <a:r>
              <a:rPr lang="en-US" sz="1400" b="0" i="0" u="none" strike="noStrike" cap="none" spc="0">
                <a:solidFill>
                  <a:schemeClr val="tx1"/>
                </a:solidFill>
                <a:highlight>
                  <a:srgbClr val="00FF00"/>
                </a:highlight>
                <a:latin typeface="Trebuchet MS"/>
                <a:ea typeface="Trebuchet MS"/>
                <a:cs typeface="Trebuchet MS"/>
              </a:rPr>
              <a:t>0x00EDAEDA</a:t>
            </a:r>
            <a:endParaRPr sz="1400">
              <a:solidFill>
                <a:schemeClr val="tx1"/>
              </a:solidFill>
            </a:endParaRPr>
          </a:p>
        </p:txBody>
      </p:sp>
      <p:pic>
        <p:nvPicPr>
          <p:cNvPr id="234745478" name=""/>
          <p:cNvPicPr>
            <a:picLocks noChangeAspect="1"/>
          </p:cNvPicPr>
          <p:nvPr/>
        </p:nvPicPr>
        <p:blipFill>
          <a:blip r:embed="rId5"/>
          <a:stretch/>
        </p:blipFill>
        <p:spPr bwMode="auto">
          <a:xfrm flipH="0" flipV="0">
            <a:off x="677332" y="5040271"/>
            <a:ext cx="3426949" cy="441617"/>
          </a:xfrm>
          <a:prstGeom prst="rect">
            <a:avLst/>
          </a:prstGeom>
        </p:spPr>
      </p:pic>
      <p:sp>
        <p:nvSpPr>
          <p:cNvPr id="901048258" name=""/>
          <p:cNvSpPr/>
          <p:nvPr/>
        </p:nvSpPr>
        <p:spPr bwMode="auto">
          <a:xfrm flipH="0" flipV="0">
            <a:off x="7884059" y="4752664"/>
            <a:ext cx="396417" cy="367796"/>
          </a:xfrm>
          <a:prstGeom prst="rect">
            <a:avLst/>
          </a:prstGeom>
          <a:solidFill>
            <a:schemeClr val="bg1"/>
          </a:solidFill>
          <a:ln w="19050" cap="rnd"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183561204" name=""/>
          <p:cNvSpPr/>
          <p:nvPr/>
        </p:nvSpPr>
        <p:spPr bwMode="auto">
          <a:xfrm flipH="0" flipV="0">
            <a:off x="8263124" y="4752664"/>
            <a:ext cx="358365" cy="367795"/>
          </a:xfrm>
          <a:prstGeom prst="rect">
            <a:avLst/>
          </a:prstGeom>
          <a:solidFill>
            <a:srgbClr val="08FAFA"/>
          </a:solidFill>
          <a:ln w="19050" cap="rnd"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73475977" name=""/>
          <p:cNvSpPr/>
          <p:nvPr/>
        </p:nvSpPr>
        <p:spPr bwMode="auto">
          <a:xfrm flipH="0" flipV="0">
            <a:off x="8621490" y="4752664"/>
            <a:ext cx="396417" cy="367795"/>
          </a:xfrm>
          <a:prstGeom prst="rect">
            <a:avLst/>
          </a:prstGeom>
          <a:solidFill>
            <a:schemeClr val="bg1"/>
          </a:solidFill>
          <a:ln w="19050" cap="rnd"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2055272935" name=""/>
          <p:cNvSpPr/>
          <p:nvPr/>
        </p:nvSpPr>
        <p:spPr bwMode="auto">
          <a:xfrm flipH="0" flipV="0">
            <a:off x="9000555" y="4752664"/>
            <a:ext cx="358365" cy="367795"/>
          </a:xfrm>
          <a:prstGeom prst="rect">
            <a:avLst/>
          </a:prstGeom>
          <a:solidFill>
            <a:srgbClr val="00FF00"/>
          </a:solidFill>
          <a:ln w="19050" cap="rnd"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6554018" name=""/>
          <p:cNvSpPr/>
          <p:nvPr/>
        </p:nvSpPr>
        <p:spPr bwMode="auto">
          <a:xfrm flipH="0" flipV="0">
            <a:off x="9358921" y="4752664"/>
            <a:ext cx="396417" cy="367795"/>
          </a:xfrm>
          <a:prstGeom prst="rect">
            <a:avLst/>
          </a:prstGeom>
          <a:solidFill>
            <a:schemeClr val="bg1"/>
          </a:solidFill>
          <a:ln w="19050" cap="rnd"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320883724" name=""/>
          <p:cNvSpPr/>
          <p:nvPr/>
        </p:nvSpPr>
        <p:spPr bwMode="auto">
          <a:xfrm flipH="0" flipV="0">
            <a:off x="9737986" y="4752664"/>
            <a:ext cx="358365" cy="367795"/>
          </a:xfrm>
          <a:prstGeom prst="rect">
            <a:avLst/>
          </a:prstGeom>
          <a:solidFill>
            <a:schemeClr val="bg1"/>
          </a:solidFill>
          <a:ln w="19050" cap="rnd"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373066380" name=""/>
          <p:cNvSpPr/>
          <p:nvPr/>
        </p:nvSpPr>
        <p:spPr bwMode="auto">
          <a:xfrm flipH="0" flipV="0">
            <a:off x="10096352" y="4752664"/>
            <a:ext cx="396417" cy="367795"/>
          </a:xfrm>
          <a:prstGeom prst="rect">
            <a:avLst/>
          </a:prstGeom>
          <a:solidFill>
            <a:schemeClr val="bg1"/>
          </a:solidFill>
          <a:ln w="19050" cap="rnd"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469713475" name=""/>
          <p:cNvSpPr/>
          <p:nvPr/>
        </p:nvSpPr>
        <p:spPr bwMode="auto">
          <a:xfrm flipH="0" flipV="0">
            <a:off x="10475417" y="4752664"/>
            <a:ext cx="358365" cy="367795"/>
          </a:xfrm>
          <a:prstGeom prst="rect">
            <a:avLst/>
          </a:prstGeom>
          <a:solidFill>
            <a:schemeClr val="bg1"/>
          </a:solidFill>
          <a:ln w="19050" cap="rnd"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72044891" name=""/>
          <p:cNvSpPr txBox="1"/>
          <p:nvPr/>
        </p:nvSpPr>
        <p:spPr bwMode="auto">
          <a:xfrm flipH="0" flipV="0">
            <a:off x="7365700" y="4752664"/>
            <a:ext cx="435413"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a:t>
            </a:r>
            <a:endParaRPr/>
          </a:p>
        </p:txBody>
      </p:sp>
      <p:sp>
        <p:nvSpPr>
          <p:cNvPr id="454461742" name=""/>
          <p:cNvSpPr txBox="1"/>
          <p:nvPr/>
        </p:nvSpPr>
        <p:spPr bwMode="auto">
          <a:xfrm flipH="0" flipV="0">
            <a:off x="10924163" y="4752664"/>
            <a:ext cx="435413"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a:t>
            </a:r>
            <a:endParaRPr/>
          </a:p>
        </p:txBody>
      </p:sp>
      <p:sp>
        <p:nvSpPr>
          <p:cNvPr id="1686979118" name=""/>
          <p:cNvSpPr txBox="1"/>
          <p:nvPr/>
        </p:nvSpPr>
        <p:spPr bwMode="auto">
          <a:xfrm flipH="0" flipV="0">
            <a:off x="8959488" y="5184969"/>
            <a:ext cx="940942"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Память</a:t>
            </a:r>
            <a:endParaRPr/>
          </a:p>
        </p:txBody>
      </p:sp>
      <p:cxnSp>
        <p:nvCxnSpPr>
          <p:cNvPr id="0" name=""/>
          <p:cNvCxnSpPr>
            <a:cxnSpLocks/>
          </p:cNvCxnSpPr>
          <p:nvPr/>
        </p:nvCxnSpPr>
        <p:spPr bwMode="auto">
          <a:xfrm flipH="0" flipV="0">
            <a:off x="7772821" y="4050891"/>
            <a:ext cx="650717" cy="631856"/>
          </a:xfrm>
          <a:prstGeom prst="line">
            <a:avLst/>
          </a:prstGeom>
          <a:ln w="12700"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p:cNvCxnSpPr>
            <a:cxnSpLocks/>
          </p:cNvCxnSpPr>
          <p:nvPr/>
        </p:nvCxnSpPr>
        <p:spPr bwMode="auto">
          <a:xfrm rot="10799989" flipH="0" flipV="1">
            <a:off x="9126898" y="4020647"/>
            <a:ext cx="1167662" cy="692343"/>
          </a:xfrm>
          <a:prstGeom prst="line">
            <a:avLst/>
          </a:prstGeom>
          <a:ln w="12700"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2012334919" name=""/>
          <p:cNvPicPr>
            <a:picLocks noChangeAspect="1"/>
          </p:cNvPicPr>
          <p:nvPr/>
        </p:nvPicPr>
        <p:blipFill>
          <a:blip r:embed="rId3"/>
          <a:stretch/>
        </p:blipFill>
        <p:spPr bwMode="auto">
          <a:xfrm flipH="0" flipV="0">
            <a:off x="4573886" y="1253338"/>
            <a:ext cx="2444870" cy="2624160"/>
          </a:xfrm>
          <a:prstGeom prst="rect">
            <a:avLst/>
          </a:prstGeom>
        </p:spPr>
      </p:pic>
      <p:pic>
        <p:nvPicPr>
          <p:cNvPr id="2121098211" name=""/>
          <p:cNvPicPr>
            <a:picLocks noChangeAspect="1"/>
          </p:cNvPicPr>
          <p:nvPr/>
        </p:nvPicPr>
        <p:blipFill>
          <a:blip r:embed="rId4"/>
          <a:stretch/>
        </p:blipFill>
        <p:spPr bwMode="auto">
          <a:xfrm>
            <a:off x="707301" y="1317467"/>
            <a:ext cx="1752599" cy="2600325"/>
          </a:xfrm>
          <a:prstGeom prst="rect">
            <a:avLst/>
          </a:prstGeom>
        </p:spPr>
      </p:pic>
      <p:pic>
        <p:nvPicPr>
          <p:cNvPr id="279732018" name=""/>
          <p:cNvPicPr>
            <a:picLocks noChangeAspect="1"/>
          </p:cNvPicPr>
          <p:nvPr/>
        </p:nvPicPr>
        <p:blipFill>
          <a:blip r:embed="rId5"/>
          <a:stretch/>
        </p:blipFill>
        <p:spPr bwMode="auto">
          <a:xfrm flipH="0" flipV="0">
            <a:off x="8492747" y="1367858"/>
            <a:ext cx="2515228" cy="2515228"/>
          </a:xfrm>
          <a:prstGeom prst="rect">
            <a:avLst/>
          </a:prstGeom>
        </p:spPr>
      </p:pic>
      <p:sp>
        <p:nvSpPr>
          <p:cNvPr id="1153019324" name="Заголовок 1"/>
          <p:cNvSpPr>
            <a:spLocks noGrp="1"/>
          </p:cNvSpPr>
          <p:nvPr>
            <p:ph type="title"/>
          </p:nvPr>
        </p:nvSpPr>
        <p:spPr bwMode="auto">
          <a:xfrm>
            <a:off x="677333" y="137219"/>
            <a:ext cx="11191011" cy="776139"/>
          </a:xfrm>
          <a:prstGeom prst="rect">
            <a:avLst/>
          </a:prstGeom>
          <a:solidFill>
            <a:schemeClr val="bg1"/>
          </a:solidFill>
          <a:ln>
            <a:solidFill>
              <a:schemeClr val="tx1"/>
            </a:solidFill>
          </a:ln>
        </p:spPr>
        <p:txBody>
          <a:bodyPr/>
          <a:lstStyle/>
          <a:p>
            <a:pPr algn="ctr">
              <a:defRPr/>
            </a:pPr>
            <a:r>
              <a:rPr lang="ru-RU"/>
              <a:t>Наследование</a:t>
            </a:r>
            <a:endParaRPr lang="en-US"/>
          </a:p>
        </p:txBody>
      </p:sp>
      <p:pic>
        <p:nvPicPr>
          <p:cNvPr id="991707283" name=""/>
          <p:cNvPicPr>
            <a:picLocks noChangeAspect="1"/>
          </p:cNvPicPr>
          <p:nvPr/>
        </p:nvPicPr>
        <p:blipFill>
          <a:blip r:embed="rId6"/>
          <a:stretch/>
        </p:blipFill>
        <p:spPr bwMode="auto">
          <a:xfrm flipH="0" flipV="0">
            <a:off x="518688" y="5051079"/>
            <a:ext cx="596064" cy="596064"/>
          </a:xfrm>
          <a:prstGeom prst="rect">
            <a:avLst/>
          </a:prstGeom>
        </p:spPr>
      </p:pic>
      <p:pic>
        <p:nvPicPr>
          <p:cNvPr id="1793705679" name=""/>
          <p:cNvPicPr>
            <a:picLocks noChangeAspect="1"/>
          </p:cNvPicPr>
          <p:nvPr/>
        </p:nvPicPr>
        <p:blipFill>
          <a:blip r:embed="rId7"/>
          <a:stretch/>
        </p:blipFill>
        <p:spPr bwMode="auto">
          <a:xfrm flipH="0" flipV="0">
            <a:off x="1395742" y="5051079"/>
            <a:ext cx="532360" cy="497940"/>
          </a:xfrm>
          <a:prstGeom prst="rect">
            <a:avLst/>
          </a:prstGeom>
        </p:spPr>
      </p:pic>
      <p:pic>
        <p:nvPicPr>
          <p:cNvPr id="1623556171" name=""/>
          <p:cNvPicPr>
            <a:picLocks noChangeAspect="1"/>
          </p:cNvPicPr>
          <p:nvPr/>
        </p:nvPicPr>
        <p:blipFill>
          <a:blip r:embed="rId8"/>
          <a:stretch/>
        </p:blipFill>
        <p:spPr bwMode="auto">
          <a:xfrm flipH="0" flipV="0">
            <a:off x="2291658" y="5099175"/>
            <a:ext cx="382069" cy="596452"/>
          </a:xfrm>
          <a:prstGeom prst="rect">
            <a:avLst/>
          </a:prstGeom>
        </p:spPr>
      </p:pic>
      <p:sp>
        <p:nvSpPr>
          <p:cNvPr id="369472690" name=""/>
          <p:cNvSpPr txBox="1"/>
          <p:nvPr/>
        </p:nvSpPr>
        <p:spPr bwMode="auto">
          <a:xfrm flipH="0" flipV="0">
            <a:off x="501757" y="5669197"/>
            <a:ext cx="602572" cy="30515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1400"/>
              <a:t>Мало</a:t>
            </a:r>
            <a:endParaRPr sz="1400"/>
          </a:p>
        </p:txBody>
      </p:sp>
      <p:sp>
        <p:nvSpPr>
          <p:cNvPr id="337935385" name=""/>
          <p:cNvSpPr txBox="1"/>
          <p:nvPr/>
        </p:nvSpPr>
        <p:spPr bwMode="auto">
          <a:xfrm flipH="0" flipV="0">
            <a:off x="1314305" y="5680137"/>
            <a:ext cx="683137" cy="30515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1400"/>
              <a:t>Много</a:t>
            </a:r>
            <a:endParaRPr sz="1400"/>
          </a:p>
        </p:txBody>
      </p:sp>
      <p:sp>
        <p:nvSpPr>
          <p:cNvPr id="1475412034" name=""/>
          <p:cNvSpPr txBox="1"/>
          <p:nvPr/>
        </p:nvSpPr>
        <p:spPr bwMode="auto">
          <a:xfrm flipH="0" flipV="0">
            <a:off x="2079699" y="5691076"/>
            <a:ext cx="683137" cy="30515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1400"/>
              <a:t>Много</a:t>
            </a:r>
            <a:endParaRPr sz="1400"/>
          </a:p>
        </p:txBody>
      </p:sp>
      <p:pic>
        <p:nvPicPr>
          <p:cNvPr id="298989915" name=""/>
          <p:cNvPicPr>
            <a:picLocks noChangeAspect="1"/>
          </p:cNvPicPr>
          <p:nvPr/>
        </p:nvPicPr>
        <p:blipFill>
          <a:blip r:embed="rId6"/>
          <a:stretch/>
        </p:blipFill>
        <p:spPr bwMode="auto">
          <a:xfrm flipH="0" flipV="0">
            <a:off x="4859402" y="5004314"/>
            <a:ext cx="596063" cy="596063"/>
          </a:xfrm>
          <a:prstGeom prst="rect">
            <a:avLst/>
          </a:prstGeom>
        </p:spPr>
      </p:pic>
      <p:pic>
        <p:nvPicPr>
          <p:cNvPr id="1445878648" name=""/>
          <p:cNvPicPr>
            <a:picLocks noChangeAspect="1"/>
          </p:cNvPicPr>
          <p:nvPr/>
        </p:nvPicPr>
        <p:blipFill>
          <a:blip r:embed="rId7"/>
          <a:stretch/>
        </p:blipFill>
        <p:spPr bwMode="auto">
          <a:xfrm flipH="0" flipV="0">
            <a:off x="5736456" y="5004314"/>
            <a:ext cx="532359" cy="497939"/>
          </a:xfrm>
          <a:prstGeom prst="rect">
            <a:avLst/>
          </a:prstGeom>
        </p:spPr>
      </p:pic>
      <p:pic>
        <p:nvPicPr>
          <p:cNvPr id="836800777" name=""/>
          <p:cNvPicPr>
            <a:picLocks noChangeAspect="1"/>
          </p:cNvPicPr>
          <p:nvPr/>
        </p:nvPicPr>
        <p:blipFill>
          <a:blip r:embed="rId8"/>
          <a:stretch/>
        </p:blipFill>
        <p:spPr bwMode="auto">
          <a:xfrm flipH="0" flipV="0">
            <a:off x="6632371" y="5052410"/>
            <a:ext cx="382068" cy="596451"/>
          </a:xfrm>
          <a:prstGeom prst="rect">
            <a:avLst/>
          </a:prstGeom>
        </p:spPr>
      </p:pic>
      <p:sp>
        <p:nvSpPr>
          <p:cNvPr id="1928330488" name=""/>
          <p:cNvSpPr txBox="1"/>
          <p:nvPr/>
        </p:nvSpPr>
        <p:spPr bwMode="auto">
          <a:xfrm flipH="0" flipV="0">
            <a:off x="4842470" y="5622433"/>
            <a:ext cx="683137" cy="30515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1400"/>
              <a:t>Много</a:t>
            </a:r>
            <a:endParaRPr sz="1400"/>
          </a:p>
        </p:txBody>
      </p:sp>
      <p:sp>
        <p:nvSpPr>
          <p:cNvPr id="1340871568" name=""/>
          <p:cNvSpPr txBox="1"/>
          <p:nvPr/>
        </p:nvSpPr>
        <p:spPr bwMode="auto">
          <a:xfrm flipH="0" flipV="0">
            <a:off x="5655018" y="5633372"/>
            <a:ext cx="602572" cy="30515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1400"/>
              <a:t>Мало</a:t>
            </a:r>
            <a:endParaRPr sz="1400"/>
          </a:p>
        </p:txBody>
      </p:sp>
      <p:sp>
        <p:nvSpPr>
          <p:cNvPr id="1492728129" name=""/>
          <p:cNvSpPr txBox="1"/>
          <p:nvPr/>
        </p:nvSpPr>
        <p:spPr bwMode="auto">
          <a:xfrm flipH="0" flipV="0">
            <a:off x="6420413" y="5644311"/>
            <a:ext cx="683137" cy="30515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1400"/>
              <a:t>Много</a:t>
            </a:r>
            <a:endParaRPr sz="1400"/>
          </a:p>
        </p:txBody>
      </p:sp>
      <p:pic>
        <p:nvPicPr>
          <p:cNvPr id="730179564" name=""/>
          <p:cNvPicPr>
            <a:picLocks noChangeAspect="1"/>
          </p:cNvPicPr>
          <p:nvPr/>
        </p:nvPicPr>
        <p:blipFill>
          <a:blip r:embed="rId6"/>
          <a:stretch/>
        </p:blipFill>
        <p:spPr bwMode="auto">
          <a:xfrm flipH="0" flipV="0">
            <a:off x="8823592" y="5005842"/>
            <a:ext cx="596063" cy="596063"/>
          </a:xfrm>
          <a:prstGeom prst="rect">
            <a:avLst/>
          </a:prstGeom>
        </p:spPr>
      </p:pic>
      <p:pic>
        <p:nvPicPr>
          <p:cNvPr id="713833971" name=""/>
          <p:cNvPicPr>
            <a:picLocks noChangeAspect="1"/>
          </p:cNvPicPr>
          <p:nvPr/>
        </p:nvPicPr>
        <p:blipFill>
          <a:blip r:embed="rId7"/>
          <a:stretch/>
        </p:blipFill>
        <p:spPr bwMode="auto">
          <a:xfrm flipH="0" flipV="0">
            <a:off x="9700646" y="5005842"/>
            <a:ext cx="532359" cy="497939"/>
          </a:xfrm>
          <a:prstGeom prst="rect">
            <a:avLst/>
          </a:prstGeom>
        </p:spPr>
      </p:pic>
      <p:pic>
        <p:nvPicPr>
          <p:cNvPr id="643849473" name=""/>
          <p:cNvPicPr>
            <a:picLocks noChangeAspect="1"/>
          </p:cNvPicPr>
          <p:nvPr/>
        </p:nvPicPr>
        <p:blipFill>
          <a:blip r:embed="rId8"/>
          <a:stretch/>
        </p:blipFill>
        <p:spPr bwMode="auto">
          <a:xfrm flipH="0" flipV="0">
            <a:off x="10596562" y="4958688"/>
            <a:ext cx="382068" cy="596451"/>
          </a:xfrm>
          <a:prstGeom prst="rect">
            <a:avLst/>
          </a:prstGeom>
        </p:spPr>
      </p:pic>
      <p:sp>
        <p:nvSpPr>
          <p:cNvPr id="1212547924" name=""/>
          <p:cNvSpPr txBox="1"/>
          <p:nvPr/>
        </p:nvSpPr>
        <p:spPr bwMode="auto">
          <a:xfrm flipH="0" flipV="0">
            <a:off x="8806661" y="5623961"/>
            <a:ext cx="683137" cy="30515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1400"/>
              <a:t>Много</a:t>
            </a:r>
            <a:endParaRPr sz="1400"/>
          </a:p>
        </p:txBody>
      </p:sp>
      <p:sp>
        <p:nvSpPr>
          <p:cNvPr id="644743747" name=""/>
          <p:cNvSpPr txBox="1"/>
          <p:nvPr/>
        </p:nvSpPr>
        <p:spPr bwMode="auto">
          <a:xfrm flipH="0" flipV="0">
            <a:off x="9619209" y="5634900"/>
            <a:ext cx="683137" cy="30515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1400"/>
              <a:t>Много</a:t>
            </a:r>
            <a:endParaRPr sz="1400"/>
          </a:p>
        </p:txBody>
      </p:sp>
      <p:sp>
        <p:nvSpPr>
          <p:cNvPr id="1872455647" name=""/>
          <p:cNvSpPr txBox="1"/>
          <p:nvPr/>
        </p:nvSpPr>
        <p:spPr bwMode="auto">
          <a:xfrm flipH="0" flipV="0">
            <a:off x="10384604" y="5645838"/>
            <a:ext cx="602572" cy="30515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1400"/>
              <a:t>Мало</a:t>
            </a:r>
            <a:endParaRPr sz="1400"/>
          </a:p>
        </p:txBody>
      </p:sp>
      <p:sp>
        <p:nvSpPr>
          <p:cNvPr id="2037348961" name=""/>
          <p:cNvSpPr/>
          <p:nvPr/>
        </p:nvSpPr>
        <p:spPr bwMode="auto">
          <a:xfrm flipH="0" flipV="0">
            <a:off x="2161559" y="1096254"/>
            <a:ext cx="1688094" cy="924207"/>
          </a:xfrm>
          <a:prstGeom prst="wedgeEllipseCallout">
            <a:avLst>
              <a:gd name="adj1" fmla="val -20833"/>
              <a:gd name="adj2" fmla="val 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p>
            <a:pPr>
              <a:defRPr/>
            </a:pPr>
            <a:r>
              <a:rPr sz="1200">
                <a:solidFill>
                  <a:schemeClr val="tx1"/>
                </a:solidFill>
              </a:rPr>
              <a:t>*понимают только те, кто младше 18ти*</a:t>
            </a:r>
            <a:endParaRPr/>
          </a:p>
        </p:txBody>
      </p:sp>
      <p:sp>
        <p:nvSpPr>
          <p:cNvPr id="1851003661" name=""/>
          <p:cNvSpPr/>
          <p:nvPr/>
        </p:nvSpPr>
        <p:spPr bwMode="auto">
          <a:xfrm flipH="0" flipV="0">
            <a:off x="6380982" y="1196754"/>
            <a:ext cx="1688094" cy="924206"/>
          </a:xfrm>
          <a:prstGeom prst="wedgeEllipseCallout">
            <a:avLst>
              <a:gd name="adj1" fmla="val -20833"/>
              <a:gd name="adj2" fmla="val 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p>
            <a:pPr>
              <a:defRPr/>
            </a:pPr>
            <a:r>
              <a:rPr sz="1600">
                <a:solidFill>
                  <a:schemeClr val="tx1"/>
                </a:solidFill>
              </a:rPr>
              <a:t>У </a:t>
            </a:r>
            <a:r>
              <a:rPr sz="1600">
                <a:solidFill>
                  <a:schemeClr val="tx1"/>
                </a:solidFill>
              </a:rPr>
              <a:t>меня ипотека(((</a:t>
            </a:r>
            <a:endParaRPr sz="1600"/>
          </a:p>
        </p:txBody>
      </p:sp>
      <p:sp>
        <p:nvSpPr>
          <p:cNvPr id="1071231217" name=""/>
          <p:cNvSpPr/>
          <p:nvPr/>
        </p:nvSpPr>
        <p:spPr bwMode="auto">
          <a:xfrm flipH="0" flipV="0">
            <a:off x="9960778" y="1096254"/>
            <a:ext cx="1960322" cy="924206"/>
          </a:xfrm>
          <a:prstGeom prst="wedgeEllipseCallout">
            <a:avLst>
              <a:gd name="adj1" fmla="val -20833"/>
              <a:gd name="adj2" fmla="val 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p>
            <a:pPr>
              <a:defRPr/>
            </a:pPr>
            <a:r>
              <a:rPr sz="1400">
                <a:solidFill>
                  <a:schemeClr val="tx1"/>
                </a:solidFill>
              </a:rPr>
              <a:t>Покрашусь в фиолетовый</a:t>
            </a:r>
            <a:endParaRPr/>
          </a:p>
        </p:txBody>
      </p:sp>
      <p:pic>
        <p:nvPicPr>
          <p:cNvPr id="1362252375" name=""/>
          <p:cNvPicPr>
            <a:picLocks noChangeAspect="1"/>
          </p:cNvPicPr>
          <p:nvPr/>
        </p:nvPicPr>
        <p:blipFill>
          <a:blip r:embed="rId9"/>
          <a:stretch/>
        </p:blipFill>
        <p:spPr bwMode="auto">
          <a:xfrm flipH="0" flipV="0">
            <a:off x="1077550" y="3923054"/>
            <a:ext cx="947898" cy="947898"/>
          </a:xfrm>
          <a:prstGeom prst="rect">
            <a:avLst/>
          </a:prstGeom>
          <a:ln w="38099">
            <a:solidFill>
              <a:srgbClr val="0070C0"/>
            </a:solidFill>
            <a:prstDash val="solid"/>
          </a:ln>
        </p:spPr>
      </p:pic>
      <p:pic>
        <p:nvPicPr>
          <p:cNvPr id="1993669829" name=""/>
          <p:cNvPicPr>
            <a:picLocks noChangeAspect="1"/>
          </p:cNvPicPr>
          <p:nvPr/>
        </p:nvPicPr>
        <p:blipFill>
          <a:blip r:embed="rId10"/>
          <a:stretch/>
        </p:blipFill>
        <p:spPr bwMode="auto">
          <a:xfrm flipH="0" flipV="0">
            <a:off x="5410199" y="3830283"/>
            <a:ext cx="1225349" cy="1030294"/>
          </a:xfrm>
          <a:prstGeom prst="rect">
            <a:avLst/>
          </a:prstGeom>
          <a:ln w="38099">
            <a:solidFill>
              <a:srgbClr val="0070C0"/>
            </a:solidFill>
            <a:prstDash val="solid"/>
          </a:ln>
        </p:spPr>
      </p:pic>
      <p:pic>
        <p:nvPicPr>
          <p:cNvPr id="1511815328" name=""/>
          <p:cNvPicPr>
            <a:picLocks noChangeAspect="1"/>
          </p:cNvPicPr>
          <p:nvPr/>
        </p:nvPicPr>
        <p:blipFill>
          <a:blip r:embed="rId11"/>
          <a:stretch/>
        </p:blipFill>
        <p:spPr bwMode="auto">
          <a:xfrm flipH="0" flipV="0">
            <a:off x="9277349" y="3874982"/>
            <a:ext cx="1263449" cy="1020867"/>
          </a:xfrm>
          <a:prstGeom prst="rect">
            <a:avLst/>
          </a:prstGeom>
          <a:ln w="38099">
            <a:solidFill>
              <a:srgbClr val="0070C0"/>
            </a:solidFill>
            <a:prstDash val="solid"/>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cxnSp>
        <p:nvCxnSpPr>
          <p:cNvPr id="0" name=""/>
          <p:cNvCxnSpPr>
            <a:cxnSpLocks/>
          </p:cNvCxnSpPr>
          <p:nvPr/>
        </p:nvCxnSpPr>
        <p:spPr bwMode="auto">
          <a:xfrm flipH="0" flipV="0">
            <a:off x="2806499" y="2334449"/>
            <a:ext cx="8134349" cy="3467098"/>
          </a:xfrm>
          <a:prstGeom prst="line">
            <a:avLst/>
          </a:prstGeom>
          <a:ln w="12700" cap="rnd" cmpd="sng" algn="ctr">
            <a:solidFill>
              <a:schemeClr val="bg2">
                <a:lumMod val="50196"/>
              </a:schemeClr>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p:cNvCxnSpPr>
            <a:cxnSpLocks/>
          </p:cNvCxnSpPr>
          <p:nvPr/>
        </p:nvCxnSpPr>
        <p:spPr bwMode="auto">
          <a:xfrm flipH="0" flipV="0">
            <a:off x="2668651" y="2433869"/>
            <a:ext cx="4652697" cy="3303090"/>
          </a:xfrm>
          <a:prstGeom prst="line">
            <a:avLst/>
          </a:prstGeom>
          <a:ln w="12700" cap="rnd" cmpd="sng" algn="ctr">
            <a:solidFill>
              <a:schemeClr val="bg2">
                <a:lumMod val="50196"/>
              </a:schemeClr>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p:cNvCxnSpPr>
            <a:cxnSpLocks/>
          </p:cNvCxnSpPr>
          <p:nvPr/>
        </p:nvCxnSpPr>
        <p:spPr bwMode="auto">
          <a:xfrm flipH="0" flipV="0">
            <a:off x="2520749" y="2334449"/>
            <a:ext cx="0" cy="3143250"/>
          </a:xfrm>
          <a:prstGeom prst="line">
            <a:avLst/>
          </a:prstGeom>
          <a:ln w="12700" cap="rnd" cmpd="sng" algn="ctr">
            <a:solidFill>
              <a:schemeClr val="bg2">
                <a:lumMod val="50196"/>
              </a:schemeClr>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458585401" name="Заголовок 1"/>
          <p:cNvSpPr>
            <a:spLocks noGrp="1"/>
          </p:cNvSpPr>
          <p:nvPr>
            <p:ph type="title"/>
          </p:nvPr>
        </p:nvSpPr>
        <p:spPr bwMode="auto">
          <a:xfrm>
            <a:off x="677333" y="137218"/>
            <a:ext cx="11191011" cy="776139"/>
          </a:xfrm>
          <a:prstGeom prst="rect">
            <a:avLst/>
          </a:prstGeom>
          <a:solidFill>
            <a:schemeClr val="bg1"/>
          </a:solidFill>
          <a:ln>
            <a:solidFill>
              <a:schemeClr val="tx1"/>
            </a:solidFill>
          </a:ln>
        </p:spPr>
        <p:txBody>
          <a:bodyPr/>
          <a:lstStyle/>
          <a:p>
            <a:pPr algn="ctr">
              <a:defRPr/>
            </a:pPr>
            <a:r>
              <a:rPr lang="ru-RU"/>
              <a:t>Наследование</a:t>
            </a:r>
            <a:endParaRPr lang="en-US"/>
          </a:p>
        </p:txBody>
      </p:sp>
      <p:sp>
        <p:nvSpPr>
          <p:cNvPr id="1328435501" name=""/>
          <p:cNvSpPr txBox="1"/>
          <p:nvPr/>
        </p:nvSpPr>
        <p:spPr bwMode="auto">
          <a:xfrm flipH="0" flipV="0">
            <a:off x="691948" y="3314377"/>
            <a:ext cx="1877699"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a:defRPr/>
            </a:pPr>
            <a:r>
              <a:rPr/>
              <a:t>class Young</a:t>
            </a:r>
            <a:endParaRPr/>
          </a:p>
        </p:txBody>
      </p:sp>
      <p:pic>
        <p:nvPicPr>
          <p:cNvPr id="928863434" name=""/>
          <p:cNvPicPr>
            <a:picLocks noChangeAspect="1"/>
          </p:cNvPicPr>
          <p:nvPr/>
        </p:nvPicPr>
        <p:blipFill>
          <a:blip r:embed="rId3"/>
          <a:stretch/>
        </p:blipFill>
        <p:spPr bwMode="auto">
          <a:xfrm flipH="0" flipV="0">
            <a:off x="2668651" y="1480063"/>
            <a:ext cx="596063" cy="596063"/>
          </a:xfrm>
          <a:prstGeom prst="rect">
            <a:avLst/>
          </a:prstGeom>
        </p:spPr>
      </p:pic>
      <p:pic>
        <p:nvPicPr>
          <p:cNvPr id="436834923" name=""/>
          <p:cNvPicPr>
            <a:picLocks noChangeAspect="1"/>
          </p:cNvPicPr>
          <p:nvPr/>
        </p:nvPicPr>
        <p:blipFill>
          <a:blip r:embed="rId4"/>
          <a:stretch/>
        </p:blipFill>
        <p:spPr bwMode="auto">
          <a:xfrm flipH="0" flipV="0">
            <a:off x="3545705" y="1480063"/>
            <a:ext cx="532359" cy="497939"/>
          </a:xfrm>
          <a:prstGeom prst="rect">
            <a:avLst/>
          </a:prstGeom>
        </p:spPr>
      </p:pic>
      <p:pic>
        <p:nvPicPr>
          <p:cNvPr id="1367390226" name=""/>
          <p:cNvPicPr>
            <a:picLocks noChangeAspect="1"/>
          </p:cNvPicPr>
          <p:nvPr/>
        </p:nvPicPr>
        <p:blipFill>
          <a:blip r:embed="rId5"/>
          <a:stretch/>
        </p:blipFill>
        <p:spPr bwMode="auto">
          <a:xfrm flipH="0" flipV="0">
            <a:off x="4441621" y="1432909"/>
            <a:ext cx="382068" cy="596451"/>
          </a:xfrm>
          <a:prstGeom prst="rect">
            <a:avLst/>
          </a:prstGeom>
        </p:spPr>
      </p:pic>
      <p:pic>
        <p:nvPicPr>
          <p:cNvPr id="1403917672" name=""/>
          <p:cNvPicPr>
            <a:picLocks noChangeAspect="1"/>
          </p:cNvPicPr>
          <p:nvPr/>
        </p:nvPicPr>
        <p:blipFill>
          <a:blip r:embed="rId6"/>
          <a:stretch/>
        </p:blipFill>
        <p:spPr bwMode="auto">
          <a:xfrm flipH="0" flipV="0">
            <a:off x="4999518" y="1276349"/>
            <a:ext cx="1348171" cy="1348171"/>
          </a:xfrm>
          <a:prstGeom prst="rect">
            <a:avLst/>
          </a:prstGeom>
        </p:spPr>
      </p:pic>
      <p:sp>
        <p:nvSpPr>
          <p:cNvPr id="37574366" name=""/>
          <p:cNvSpPr/>
          <p:nvPr/>
        </p:nvSpPr>
        <p:spPr bwMode="auto">
          <a:xfrm flipH="0" flipV="0">
            <a:off x="6641307" y="1164957"/>
            <a:ext cx="1574888" cy="761134"/>
          </a:xfrm>
          <a:prstGeom prst="wedgeEllipseCallout">
            <a:avLst>
              <a:gd name="adj1" fmla="val -20833"/>
              <a:gd name="adj2" fmla="val 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p>
            <a:pPr>
              <a:defRPr/>
            </a:pPr>
            <a:r>
              <a:rPr sz="1400"/>
              <a:t> </a:t>
            </a:r>
            <a:r>
              <a:rPr sz="1400">
                <a:solidFill>
                  <a:schemeClr val="tx1"/>
                </a:solidFill>
              </a:rPr>
              <a:t>Я человечек!</a:t>
            </a:r>
            <a:endParaRPr sz="1600"/>
          </a:p>
        </p:txBody>
      </p:sp>
      <p:pic>
        <p:nvPicPr>
          <p:cNvPr id="153496206" name=""/>
          <p:cNvPicPr>
            <a:picLocks noChangeAspect="1"/>
          </p:cNvPicPr>
          <p:nvPr/>
        </p:nvPicPr>
        <p:blipFill>
          <a:blip r:embed="rId7"/>
          <a:stretch/>
        </p:blipFill>
        <p:spPr bwMode="auto">
          <a:xfrm flipH="0" flipV="0">
            <a:off x="1031150" y="4095503"/>
            <a:ext cx="1127648" cy="1673087"/>
          </a:xfrm>
          <a:prstGeom prst="rect">
            <a:avLst/>
          </a:prstGeom>
        </p:spPr>
      </p:pic>
      <p:sp>
        <p:nvSpPr>
          <p:cNvPr id="2006535470" name=""/>
          <p:cNvSpPr txBox="1"/>
          <p:nvPr/>
        </p:nvSpPr>
        <p:spPr bwMode="auto">
          <a:xfrm flipH="0" flipV="0">
            <a:off x="4768649" y="981898"/>
            <a:ext cx="1872658"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a:defRPr/>
            </a:pPr>
            <a:r>
              <a:rPr/>
              <a:t>class Person</a:t>
            </a:r>
            <a:endParaRPr/>
          </a:p>
        </p:txBody>
      </p:sp>
      <p:pic>
        <p:nvPicPr>
          <p:cNvPr id="899788725" name=""/>
          <p:cNvPicPr>
            <a:picLocks noChangeAspect="1"/>
          </p:cNvPicPr>
          <p:nvPr/>
        </p:nvPicPr>
        <p:blipFill>
          <a:blip r:embed="rId8"/>
          <a:stretch/>
        </p:blipFill>
        <p:spPr bwMode="auto">
          <a:xfrm flipH="0" flipV="0">
            <a:off x="4928265" y="3966247"/>
            <a:ext cx="1514675" cy="1625751"/>
          </a:xfrm>
          <a:prstGeom prst="rect">
            <a:avLst/>
          </a:prstGeom>
        </p:spPr>
      </p:pic>
      <p:sp>
        <p:nvSpPr>
          <p:cNvPr id="69489833" name=""/>
          <p:cNvSpPr txBox="1"/>
          <p:nvPr/>
        </p:nvSpPr>
        <p:spPr bwMode="auto">
          <a:xfrm flipH="0" flipV="0">
            <a:off x="4618518" y="3600127"/>
            <a:ext cx="1879858"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a:defRPr/>
            </a:pPr>
            <a:r>
              <a:rPr/>
              <a:t>class Adult</a:t>
            </a:r>
            <a:endParaRPr/>
          </a:p>
        </p:txBody>
      </p:sp>
      <p:pic>
        <p:nvPicPr>
          <p:cNvPr id="1402101882" name=""/>
          <p:cNvPicPr>
            <a:picLocks noChangeAspect="1"/>
          </p:cNvPicPr>
          <p:nvPr/>
        </p:nvPicPr>
        <p:blipFill>
          <a:blip r:embed="rId9"/>
          <a:stretch/>
        </p:blipFill>
        <p:spPr bwMode="auto">
          <a:xfrm flipH="0" flipV="0">
            <a:off x="8502449" y="3835282"/>
            <a:ext cx="1752599" cy="1752599"/>
          </a:xfrm>
          <a:prstGeom prst="rect">
            <a:avLst/>
          </a:prstGeom>
        </p:spPr>
      </p:pic>
      <p:sp>
        <p:nvSpPr>
          <p:cNvPr id="1177351791" name=""/>
          <p:cNvSpPr/>
          <p:nvPr/>
        </p:nvSpPr>
        <p:spPr bwMode="auto">
          <a:xfrm flipH="0" flipV="0">
            <a:off x="9579777" y="3783187"/>
            <a:ext cx="1742071" cy="814273"/>
          </a:xfrm>
          <a:prstGeom prst="wedgeEllipseCallout">
            <a:avLst>
              <a:gd name="adj1" fmla="val -20833"/>
              <a:gd name="adj2" fmla="val 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p>
            <a:pPr>
              <a:defRPr/>
            </a:pPr>
            <a:r>
              <a:rPr sz="1400">
                <a:solidFill>
                  <a:schemeClr val="tx1"/>
                </a:solidFill>
              </a:rPr>
              <a:t>Покрашусь в фиолетовый</a:t>
            </a:r>
            <a:endParaRPr/>
          </a:p>
        </p:txBody>
      </p:sp>
      <p:pic>
        <p:nvPicPr>
          <p:cNvPr id="1335459681" name=""/>
          <p:cNvPicPr>
            <a:picLocks noChangeAspect="1"/>
          </p:cNvPicPr>
          <p:nvPr/>
        </p:nvPicPr>
        <p:blipFill>
          <a:blip r:embed="rId10"/>
          <a:stretch/>
        </p:blipFill>
        <p:spPr bwMode="auto">
          <a:xfrm flipH="0" flipV="0">
            <a:off x="1031150" y="5788085"/>
            <a:ext cx="947898" cy="947898"/>
          </a:xfrm>
          <a:prstGeom prst="rect">
            <a:avLst/>
          </a:prstGeom>
          <a:ln w="28575">
            <a:solidFill>
              <a:srgbClr val="0070C0"/>
            </a:solidFill>
            <a:prstDash val="solid"/>
          </a:ln>
        </p:spPr>
      </p:pic>
      <p:pic>
        <p:nvPicPr>
          <p:cNvPr id="1466917" name=""/>
          <p:cNvPicPr>
            <a:picLocks noChangeAspect="1"/>
          </p:cNvPicPr>
          <p:nvPr/>
        </p:nvPicPr>
        <p:blipFill>
          <a:blip r:embed="rId11"/>
          <a:stretch/>
        </p:blipFill>
        <p:spPr bwMode="auto">
          <a:xfrm flipH="0" flipV="0">
            <a:off x="5029199" y="5640033"/>
            <a:ext cx="1225348" cy="1030293"/>
          </a:xfrm>
          <a:prstGeom prst="rect">
            <a:avLst/>
          </a:prstGeom>
          <a:ln w="38099">
            <a:solidFill>
              <a:srgbClr val="0070C0"/>
            </a:solidFill>
            <a:prstDash val="solid"/>
          </a:ln>
        </p:spPr>
      </p:pic>
      <p:sp>
        <p:nvSpPr>
          <p:cNvPr id="1828724693" name=""/>
          <p:cNvSpPr/>
          <p:nvPr/>
        </p:nvSpPr>
        <p:spPr bwMode="auto">
          <a:xfrm flipH="0" flipV="0">
            <a:off x="1875807" y="3668003"/>
            <a:ext cx="1688094" cy="924206"/>
          </a:xfrm>
          <a:prstGeom prst="wedgeEllipseCallout">
            <a:avLst>
              <a:gd name="adj1" fmla="val -20833"/>
              <a:gd name="adj2" fmla="val 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p>
            <a:pPr>
              <a:defRPr/>
            </a:pPr>
            <a:r>
              <a:rPr sz="1200">
                <a:solidFill>
                  <a:schemeClr val="tx1"/>
                </a:solidFill>
              </a:rPr>
              <a:t>*понимают только те, кто младше 18ти*</a:t>
            </a:r>
            <a:endParaRPr/>
          </a:p>
        </p:txBody>
      </p:sp>
      <p:pic>
        <p:nvPicPr>
          <p:cNvPr id="2108184395" name=""/>
          <p:cNvPicPr>
            <a:picLocks noChangeAspect="1"/>
          </p:cNvPicPr>
          <p:nvPr/>
        </p:nvPicPr>
        <p:blipFill>
          <a:blip r:embed="rId12"/>
          <a:stretch/>
        </p:blipFill>
        <p:spPr bwMode="auto">
          <a:xfrm flipH="0" flipV="0">
            <a:off x="8801098" y="5589481"/>
            <a:ext cx="1263449" cy="1020866"/>
          </a:xfrm>
          <a:prstGeom prst="rect">
            <a:avLst/>
          </a:prstGeom>
          <a:ln w="38099">
            <a:solidFill>
              <a:srgbClr val="0070C0"/>
            </a:solidFill>
            <a:prstDash val="solid"/>
          </a:ln>
        </p:spPr>
      </p:pic>
      <p:sp>
        <p:nvSpPr>
          <p:cNvPr id="1343874968" name=""/>
          <p:cNvSpPr/>
          <p:nvPr/>
        </p:nvSpPr>
        <p:spPr bwMode="auto">
          <a:xfrm flipH="0" flipV="0">
            <a:off x="6095232" y="3783187"/>
            <a:ext cx="1721417" cy="814273"/>
          </a:xfrm>
          <a:prstGeom prst="wedgeEllipseCallout">
            <a:avLst>
              <a:gd name="adj1" fmla="val -20833"/>
              <a:gd name="adj2" fmla="val 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p>
            <a:pPr>
              <a:defRPr/>
            </a:pPr>
            <a:r>
              <a:rPr sz="1600">
                <a:solidFill>
                  <a:schemeClr val="tx1"/>
                </a:solidFill>
              </a:rPr>
              <a:t>У </a:t>
            </a:r>
            <a:r>
              <a:rPr sz="1600">
                <a:solidFill>
                  <a:schemeClr val="tx1"/>
                </a:solidFill>
              </a:rPr>
              <a:t>меня ипотека(((</a:t>
            </a:r>
            <a:endParaRPr sz="1600"/>
          </a:p>
        </p:txBody>
      </p:sp>
      <p:sp>
        <p:nvSpPr>
          <p:cNvPr id="1233218842" name=""/>
          <p:cNvSpPr txBox="1"/>
          <p:nvPr/>
        </p:nvSpPr>
        <p:spPr bwMode="auto">
          <a:xfrm flipH="0" flipV="0">
            <a:off x="8580917" y="3371527"/>
            <a:ext cx="1881296"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a:defRPr/>
            </a:pPr>
            <a:r>
              <a:rPr/>
              <a:t>class Old</a:t>
            </a:r>
            <a:endParaRPr/>
          </a:p>
        </p:txBody>
      </p:sp>
      <p:cxnSp>
        <p:nvCxnSpPr>
          <p:cNvPr id="0" name=""/>
          <p:cNvCxnSpPr>
            <a:cxnSpLocks/>
          </p:cNvCxnSpPr>
          <p:nvPr/>
        </p:nvCxnSpPr>
        <p:spPr bwMode="auto">
          <a:xfrm flipH="1" flipV="0">
            <a:off x="2920799" y="2162999"/>
            <a:ext cx="2046133" cy="1162049"/>
          </a:xfrm>
          <a:prstGeom prst="line">
            <a:avLst/>
          </a:prstGeom>
          <a:ln w="12700"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p:cNvCxnSpPr>
            <a:cxnSpLocks/>
          </p:cNvCxnSpPr>
          <p:nvPr/>
        </p:nvCxnSpPr>
        <p:spPr bwMode="auto">
          <a:xfrm rot="5399977" flipH="0" flipV="1">
            <a:off x="5416970" y="2946801"/>
            <a:ext cx="604095" cy="0"/>
          </a:xfrm>
          <a:prstGeom prst="line">
            <a:avLst/>
          </a:prstGeom>
          <a:ln w="12700"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p:cNvCxnSpPr>
            <a:cxnSpLocks/>
          </p:cNvCxnSpPr>
          <p:nvPr/>
        </p:nvCxnSpPr>
        <p:spPr bwMode="auto">
          <a:xfrm rot="0" flipH="0" flipV="0">
            <a:off x="6498377" y="2296349"/>
            <a:ext cx="2137421" cy="876299"/>
          </a:xfrm>
          <a:prstGeom prst="line">
            <a:avLst/>
          </a:prstGeom>
          <a:ln w="12700"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84448812" name=""/>
          <p:cNvSpPr/>
          <p:nvPr/>
        </p:nvSpPr>
        <p:spPr bwMode="auto">
          <a:xfrm flipH="0" flipV="0">
            <a:off x="8330999" y="1267649"/>
            <a:ext cx="1200150" cy="742949"/>
          </a:xfrm>
          <a:prstGeom prst="rect">
            <a:avLst/>
          </a:prstGeom>
          <a:solidFill>
            <a:schemeClr val="bg1"/>
          </a:solidFill>
          <a:ln w="38099" cap="rnd" cmpd="sng" algn="ctr">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p>
            <a:pPr>
              <a:defRPr/>
            </a:pPr>
            <a:r>
              <a:rPr>
                <a:solidFill>
                  <a:schemeClr val="tx1"/>
                </a:solidFill>
              </a:rPr>
              <a:t>*моё занятие*</a:t>
            </a:r>
            <a:endParaRPr/>
          </a:p>
        </p:txBody>
      </p:sp>
      <p:sp>
        <p:nvSpPr>
          <p:cNvPr id="980716518" name=""/>
          <p:cNvSpPr txBox="1"/>
          <p:nvPr/>
        </p:nvSpPr>
        <p:spPr bwMode="auto">
          <a:xfrm flipH="0" flipV="0">
            <a:off x="3126149" y="2124899"/>
            <a:ext cx="1162283"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атрибуты</a:t>
            </a:r>
            <a:endParaRPr/>
          </a:p>
        </p:txBody>
      </p:sp>
      <p:sp>
        <p:nvSpPr>
          <p:cNvPr id="260682785" name=""/>
          <p:cNvSpPr txBox="1"/>
          <p:nvPr/>
        </p:nvSpPr>
        <p:spPr bwMode="auto">
          <a:xfrm flipH="0" flipV="0">
            <a:off x="7602899" y="2067748"/>
            <a:ext cx="979677"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методы</a:t>
            </a:r>
            <a:endParaRPr/>
          </a:p>
        </p:txBody>
      </p:sp>
      <p:sp>
        <p:nvSpPr>
          <p:cNvPr id="144869125" name=""/>
          <p:cNvSpPr txBox="1"/>
          <p:nvPr/>
        </p:nvSpPr>
        <p:spPr bwMode="auto">
          <a:xfrm flipH="0" flipV="0">
            <a:off x="2273099" y="5553899"/>
            <a:ext cx="2102689"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мало много много</a:t>
            </a:r>
            <a:endParaRPr/>
          </a:p>
        </p:txBody>
      </p:sp>
      <p:sp>
        <p:nvSpPr>
          <p:cNvPr id="1739849960" name=""/>
          <p:cNvSpPr txBox="1"/>
          <p:nvPr/>
        </p:nvSpPr>
        <p:spPr bwMode="auto">
          <a:xfrm flipH="0" flipV="0">
            <a:off x="6330748" y="5706298"/>
            <a:ext cx="2102689"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много </a:t>
            </a:r>
            <a:r>
              <a:rPr lang="en-US" sz="1800" b="0" i="0" u="none" strike="noStrike" cap="none" spc="0">
                <a:solidFill>
                  <a:schemeClr val="tx1"/>
                </a:solidFill>
                <a:latin typeface="+mn-lt"/>
                <a:ea typeface="+mn-ea"/>
                <a:cs typeface="+mn-cs"/>
              </a:rPr>
              <a:t>мало</a:t>
            </a:r>
            <a:r>
              <a:rPr/>
              <a:t> много</a:t>
            </a:r>
            <a:endParaRPr/>
          </a:p>
        </p:txBody>
      </p:sp>
      <p:sp>
        <p:nvSpPr>
          <p:cNvPr id="916631220" name=""/>
          <p:cNvSpPr txBox="1"/>
          <p:nvPr/>
        </p:nvSpPr>
        <p:spPr bwMode="auto">
          <a:xfrm flipH="0" flipV="0">
            <a:off x="10102648" y="5858697"/>
            <a:ext cx="2102689"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много </a:t>
            </a:r>
            <a:r>
              <a:rPr lang="en-US" sz="1800" b="0" i="0" u="none" strike="noStrike" cap="none" spc="0">
                <a:solidFill>
                  <a:schemeClr val="tx1"/>
                </a:solidFill>
                <a:latin typeface="+mn-lt"/>
                <a:ea typeface="+mn-ea"/>
                <a:cs typeface="+mn-cs"/>
              </a:rPr>
              <a:t>много</a:t>
            </a:r>
            <a:r>
              <a:rPr/>
              <a:t> </a:t>
            </a:r>
            <a:r>
              <a:rPr lang="en-US" sz="1800" b="0" i="0" u="none" strike="noStrike" cap="none" spc="0">
                <a:solidFill>
                  <a:schemeClr val="tx1"/>
                </a:solidFill>
                <a:latin typeface="Trebuchet MS"/>
                <a:ea typeface="Arial"/>
                <a:cs typeface="Arial"/>
              </a:rPr>
              <a:t>мало</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677334" y="373930"/>
            <a:ext cx="11191012" cy="776140"/>
          </a:xfrm>
          <a:prstGeom prst="rect">
            <a:avLst/>
          </a:prstGeom>
          <a:solidFill>
            <a:schemeClr val="bg1"/>
          </a:solidFill>
          <a:ln>
            <a:solidFill>
              <a:schemeClr val="tx1"/>
            </a:solidFill>
          </a:ln>
        </p:spPr>
        <p:txBody>
          <a:bodyPr/>
          <a:lstStyle/>
          <a:p>
            <a:pPr algn="ctr">
              <a:defRPr/>
            </a:pPr>
            <a:r>
              <a:rPr lang="ru-RU"/>
              <a:t>Наследование</a:t>
            </a:r>
            <a:endParaRPr lang="en-US"/>
          </a:p>
        </p:txBody>
      </p:sp>
      <p:sp>
        <p:nvSpPr>
          <p:cNvPr id="3" name="Объект 2"/>
          <p:cNvSpPr>
            <a:spLocks noGrp="1"/>
          </p:cNvSpPr>
          <p:nvPr>
            <p:ph idx="1"/>
          </p:nvPr>
        </p:nvSpPr>
        <p:spPr bwMode="auto">
          <a:xfrm>
            <a:off x="441433" y="3659519"/>
            <a:ext cx="11426912" cy="2842336"/>
          </a:xfrm>
          <a:prstGeom prst="rect">
            <a:avLst/>
          </a:prstGeom>
          <a:solidFill>
            <a:schemeClr val="bg1"/>
          </a:solidFill>
        </p:spPr>
        <p:txBody>
          <a:bodyPr>
            <a:normAutofit/>
          </a:bodyPr>
          <a:lstStyle/>
          <a:p>
            <a:pPr>
              <a:buClr>
                <a:schemeClr val="accent1"/>
              </a:buClr>
              <a:buSzPct val="80000"/>
              <a:buFont typeface="Wingdings"/>
              <a:buChar char="Ø"/>
              <a:defRPr/>
            </a:pPr>
            <a:r>
              <a:rPr lang="ru-RU" sz="2000"/>
              <a:t>При наследовании члены базового класса становятся челнами производного класса. Как именно – зависит от спецификатора доступа</a:t>
            </a:r>
            <a:endParaRPr/>
          </a:p>
          <a:p>
            <a:pPr>
              <a:buClr>
                <a:schemeClr val="accent1"/>
              </a:buClr>
              <a:buSzPct val="80000"/>
              <a:buFont typeface="Wingdings"/>
              <a:buChar char="Ø"/>
              <a:defRPr/>
            </a:pPr>
            <a:r>
              <a:rPr lang="ru-RU" sz="2000"/>
              <a:t>Наследование позволяет:</a:t>
            </a:r>
            <a:endParaRPr/>
          </a:p>
          <a:p>
            <a:pPr marL="682625" indent="-220663">
              <a:buFont typeface="Arial"/>
              <a:buChar char="•"/>
              <a:defRPr/>
            </a:pPr>
            <a:r>
              <a:rPr lang="ru-RU" sz="2000"/>
              <a:t>Создавать иерархии классов. Каждый класс может как использоваться  сам по себе, так и служить основой для создания новой иерархии. </a:t>
            </a:r>
            <a:endParaRPr/>
          </a:p>
          <a:p>
            <a:pPr marL="682625" indent="-220663">
              <a:buFont typeface="Arial"/>
              <a:buChar char="•"/>
              <a:defRPr/>
            </a:pPr>
            <a:r>
              <a:rPr lang="ru-RU" sz="2000"/>
              <a:t>Описывать логически связанные типы без дублирования кода</a:t>
            </a:r>
            <a:r>
              <a:rPr lang="en-US" sz="2000"/>
              <a:t>: </a:t>
            </a:r>
            <a:r>
              <a:rPr lang="ru-RU" sz="2000"/>
              <a:t>все их определяющие общие черты ложатся в основу базового класса</a:t>
            </a:r>
            <a:endParaRPr/>
          </a:p>
          <a:p>
            <a:pPr marL="0" indent="0">
              <a:buNone/>
              <a:defRPr/>
            </a:pPr>
            <a:endParaRPr lang="ru-RU" sz="2000"/>
          </a:p>
          <a:p>
            <a:pPr>
              <a:defRPr/>
            </a:pPr>
            <a:endParaRPr lang="ru-RU" sz="2000"/>
          </a:p>
          <a:p>
            <a:pPr>
              <a:buFont typeface="Arial"/>
              <a:buChar char="•"/>
              <a:defRPr/>
            </a:pPr>
            <a:endParaRPr lang="ru-RU" sz="2000"/>
          </a:p>
        </p:txBody>
      </p:sp>
      <p:pic>
        <p:nvPicPr>
          <p:cNvPr id="4" name="Рисунок 3"/>
          <p:cNvPicPr>
            <a:picLocks noChangeAspect="1"/>
          </p:cNvPicPr>
          <p:nvPr/>
        </p:nvPicPr>
        <p:blipFill>
          <a:blip r:embed="rId3"/>
          <a:stretch/>
        </p:blipFill>
        <p:spPr bwMode="auto">
          <a:xfrm>
            <a:off x="677333" y="1177721"/>
            <a:ext cx="11191012" cy="2481798"/>
          </a:xfrm>
          <a:prstGeom prst="rect">
            <a:avLst/>
          </a:prstGeom>
        </p:spPr>
      </p:pic>
      <p:sp>
        <p:nvSpPr>
          <p:cNvPr id="815270644" name=""/>
          <p:cNvSpPr txBox="1"/>
          <p:nvPr/>
        </p:nvSpPr>
        <p:spPr bwMode="auto">
          <a:xfrm flipH="0" flipV="0">
            <a:off x="8221499" y="6177642"/>
            <a:ext cx="3533432"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examples/3_inheritance_people</a:t>
            </a:r>
            <a:endParaRPr/>
          </a:p>
          <a:p>
            <a:pPr>
              <a:defRPr/>
            </a:pPr>
            <a:r>
              <a:rPr/>
              <a:t>examples/4_inheritance_correct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588579" y="373929"/>
            <a:ext cx="11279767"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Управление доступом к членам базового класса</a:t>
            </a:r>
            <a:endParaRPr lang="en-US"/>
          </a:p>
        </p:txBody>
      </p:sp>
      <p:graphicFrame>
        <p:nvGraphicFramePr>
          <p:cNvPr id="1630198511" name=""/>
          <p:cNvGraphicFramePr>
            <a:graphicFrameLocks xmlns:a="http://schemas.openxmlformats.org/drawingml/2006/main"/>
          </p:cNvGraphicFramePr>
          <p:nvPr/>
        </p:nvGraphicFramePr>
        <p:xfrm>
          <a:off x="601498" y="1496438"/>
          <a:ext cx="11266846" cy="5021402"/>
        </p:xfrm>
        <a:graphic>
          <a:graphicData uri="http://schemas.openxmlformats.org/drawingml/2006/table">
            <a:tbl>
              <a:tblPr firstRow="1" firstCol="0" lastRow="0" lastCol="0" bandRow="1" bandCol="0">
                <a:tableStyleId>{5C22544A-7EE6-4342-B048-85BDC9FD1C3A}</a:tableStyleId>
              </a:tblPr>
              <a:tblGrid>
                <a:gridCol w="3746090"/>
                <a:gridCol w="3746090"/>
                <a:gridCol w="3746090"/>
              </a:tblGrid>
              <a:tr h="634344">
                <a:tc>
                  <a:txBody>
                    <a:bodyPr/>
                    <a:p>
                      <a:pPr algn="ctr">
                        <a:defRPr/>
                      </a:pPr>
                      <a:r>
                        <a:rPr sz="2000"/>
                        <a:t>Член класса объявлен как:</a:t>
                      </a:r>
                      <a:endParaRPr sz="2000"/>
                    </a:p>
                  </a:txBody>
                  <a:tcPr>
                    <a:lnL w="28575" algn="ctr">
                      <a:solidFill>
                        <a:srgbClr val="000000"/>
                      </a:solidFill>
                    </a:lnL>
                    <a:lnT w="28575" algn="ctr">
                      <a:solidFill>
                        <a:srgbClr val="000000"/>
                      </a:solidFill>
                    </a:lnT>
                    <a:lnB w="28575" algn="ctr">
                      <a:solidFill>
                        <a:srgbClr val="000000"/>
                      </a:solidFill>
                    </a:lnB>
                  </a:tcPr>
                </a:tc>
                <a:tc>
                  <a:txBody>
                    <a:bodyPr/>
                    <a:p>
                      <a:pPr algn="ctr">
                        <a:defRPr/>
                      </a:pPr>
                      <a:r>
                        <a:rPr sz="2000"/>
                        <a:t>Класс наследуется как:</a:t>
                      </a:r>
                      <a:endParaRPr sz="2000"/>
                    </a:p>
                  </a:txBody>
                  <a:tcPr>
                    <a:lnT w="28575" algn="ctr">
                      <a:solidFill>
                        <a:srgbClr val="000000"/>
                      </a:solidFill>
                    </a:lnT>
                    <a:lnB w="28575" algn="ctr">
                      <a:solidFill>
                        <a:srgbClr val="000000"/>
                      </a:solidFill>
                    </a:lnB>
                  </a:tcPr>
                </a:tc>
                <a:tc>
                  <a:txBody>
                    <a:bodyPr/>
                    <a:p>
                      <a:pPr algn="ctr">
                        <a:defRPr/>
                      </a:pPr>
                      <a:r>
                        <a:rPr sz="2000"/>
                        <a:t>Доступ в производном классе</a:t>
                      </a:r>
                      <a:endParaRPr sz="2000"/>
                    </a:p>
                  </a:txBody>
                  <a:tcPr>
                    <a:lnR w="28575" algn="ctr">
                      <a:solidFill>
                        <a:srgbClr val="000000"/>
                      </a:solidFill>
                    </a:lnR>
                    <a:lnT w="28575" algn="ctr">
                      <a:solidFill>
                        <a:srgbClr val="000000"/>
                      </a:solidFill>
                    </a:lnT>
                    <a:lnB w="28575" algn="ctr">
                      <a:solidFill>
                        <a:srgbClr val="000000"/>
                      </a:solidFill>
                    </a:lnB>
                  </a:tcPr>
                </a:tc>
              </a:tr>
              <a:tr h="517225">
                <a:tc>
                  <a:txBody>
                    <a:bodyPr/>
                    <a:p>
                      <a:pPr algn="ctr">
                        <a:defRPr/>
                      </a:pPr>
                      <a:r>
                        <a:rPr/>
                        <a:t>public </a:t>
                      </a:r>
                      <a:endParaRPr/>
                    </a:p>
                  </a:txBody>
                  <a:tcPr anchor="ctr">
                    <a:lnL w="28575" algn="ctr">
                      <a:solidFill>
                        <a:srgbClr val="000000"/>
                      </a:solidFill>
                    </a:lnL>
                    <a:lnT w="28575" algn="ctr">
                      <a:solidFill>
                        <a:srgbClr val="000000"/>
                      </a:solidFill>
                    </a:lnT>
                  </a:tcPr>
                </a:tc>
                <a:tc rowSpan="3">
                  <a:txBody>
                    <a:bodyPr/>
                    <a:p>
                      <a:pPr algn="ctr">
                        <a:defRPr/>
                      </a:pPr>
                      <a:r>
                        <a:rPr sz="2200"/>
                        <a:t>public </a:t>
                      </a:r>
                      <a:endParaRPr sz="2200"/>
                    </a:p>
                    <a:p>
                      <a:pPr>
                        <a:defRPr/>
                      </a:pPr>
                      <a:endParaRPr sz="2200"/>
                    </a:p>
                    <a:p>
                      <a:pPr>
                        <a:defRPr/>
                      </a:pPr>
                      <a:endParaRPr sz="2200"/>
                    </a:p>
                  </a:txBody>
                  <a:tcPr anchor="ctr">
                    <a:lnT w="28575" algn="ctr">
                      <a:solidFill>
                        <a:srgbClr val="000000"/>
                      </a:solidFill>
                    </a:lnT>
                  </a:tcPr>
                </a:tc>
                <a:tc>
                  <a:txBody>
                    <a:bodyPr/>
                    <a:p>
                      <a:pPr algn="ctr">
                        <a:defRPr/>
                      </a:pPr>
                      <a:r>
                        <a:rPr/>
                        <a:t>public</a:t>
                      </a:r>
                      <a:endParaRPr/>
                    </a:p>
                  </a:txBody>
                  <a:tcPr anchor="ctr">
                    <a:lnR w="28575" algn="ctr">
                      <a:solidFill>
                        <a:srgbClr val="000000"/>
                      </a:solidFill>
                    </a:lnR>
                    <a:lnT w="28575" algn="ctr">
                      <a:solidFill>
                        <a:srgbClr val="000000"/>
                      </a:solidFill>
                    </a:lnT>
                  </a:tcPr>
                </a:tc>
              </a:tr>
              <a:tr h="441085">
                <a:tc>
                  <a:txBody>
                    <a:bodyPr/>
                    <a:p>
                      <a:pPr algn="ctr">
                        <a:defRPr/>
                      </a:pPr>
                      <a:r>
                        <a:rPr/>
                        <a:t>protected</a:t>
                      </a:r>
                      <a:endParaRPr/>
                    </a:p>
                  </a:txBody>
                  <a:tcPr anchor="ctr">
                    <a:lnL w="28575" algn="ctr">
                      <a:solidFill>
                        <a:srgbClr val="000000"/>
                      </a:solidFill>
                    </a:lnL>
                  </a:tcPr>
                </a:tc>
                <a:tc vMerge="1">
                  <a:txBody>
                    <a:bodyPr/>
                    <a:p>
                      <a:pPr>
                        <a:defRPr/>
                      </a:pPr>
                      <a:endParaRPr/>
                    </a:p>
                  </a:txBody>
                  <a:tcPr/>
                </a:tc>
                <a:tc>
                  <a:txBody>
                    <a:bodyPr/>
                    <a:p>
                      <a:pPr algn="ctr">
                        <a:defRPr/>
                      </a:pPr>
                      <a:r>
                        <a:rPr/>
                        <a:t>protected</a:t>
                      </a:r>
                      <a:endParaRPr/>
                    </a:p>
                  </a:txBody>
                  <a:tcPr anchor="ctr">
                    <a:lnR w="28575" algn="ctr">
                      <a:solidFill>
                        <a:srgbClr val="000000"/>
                      </a:solidFill>
                    </a:lnR>
                  </a:tcPr>
                </a:tc>
              </a:tr>
              <a:tr h="0">
                <a:tc>
                  <a:txBody>
                    <a:bodyPr/>
                    <a:p>
                      <a:pPr algn="ctr">
                        <a:defRPr/>
                      </a:pPr>
                      <a:r>
                        <a:rPr/>
                        <a:t>private</a:t>
                      </a:r>
                      <a:endParaRPr/>
                    </a:p>
                  </a:txBody>
                  <a:tcPr anchor="ctr">
                    <a:lnL w="28575" algn="ctr">
                      <a:solidFill>
                        <a:srgbClr val="000000"/>
                      </a:solidFill>
                    </a:lnL>
                    <a:lnB w="28575" algn="ctr">
                      <a:solidFill>
                        <a:srgbClr val="000000"/>
                      </a:solidFill>
                    </a:lnB>
                  </a:tcPr>
                </a:tc>
                <a:tc vMerge="1">
                  <a:txBody>
                    <a:bodyPr/>
                    <a:p>
                      <a:pPr>
                        <a:defRPr/>
                      </a:pPr>
                      <a:endParaRPr/>
                    </a:p>
                  </a:txBody>
                  <a:tcPr>
                    <a:lnB w="28575" algn="ctr">
                      <a:solidFill>
                        <a:srgbClr val="000000"/>
                      </a:solidFill>
                    </a:lnB>
                  </a:tcPr>
                </a:tc>
                <a:tc>
                  <a:txBody>
                    <a:bodyPr/>
                    <a:p>
                      <a:pPr algn="ctr">
                        <a:defRPr/>
                      </a:pPr>
                      <a:r>
                        <a:rPr/>
                        <a:t>-</a:t>
                      </a:r>
                      <a:endParaRPr/>
                    </a:p>
                  </a:txBody>
                  <a:tcPr anchor="ctr">
                    <a:lnR w="28575" algn="ctr">
                      <a:solidFill>
                        <a:srgbClr val="000000"/>
                      </a:solidFill>
                    </a:lnR>
                    <a:lnB w="28575" algn="ctr">
                      <a:solidFill>
                        <a:srgbClr val="000000"/>
                      </a:solidFill>
                    </a:lnB>
                  </a:tcPr>
                </a:tc>
              </a:tr>
              <a:tr h="490262">
                <a:tc>
                  <a:txBody>
                    <a:bodyPr/>
                    <a:p>
                      <a:pPr algn="ctr">
                        <a:defRPr/>
                      </a:pPr>
                      <a:r>
                        <a:rPr/>
                        <a:t>public </a:t>
                      </a:r>
                      <a:endParaRPr/>
                    </a:p>
                  </a:txBody>
                  <a:tcPr anchor="ctr">
                    <a:lnL w="28575" algn="ctr">
                      <a:solidFill>
                        <a:srgbClr val="000000"/>
                      </a:solidFill>
                    </a:lnL>
                    <a:lnT w="28575" algn="ctr">
                      <a:solidFill>
                        <a:srgbClr val="000000"/>
                      </a:solidFill>
                    </a:lnT>
                  </a:tcPr>
                </a:tc>
                <a:tc rowSpan="3">
                  <a:txBody>
                    <a:bodyPr/>
                    <a:p>
                      <a:pPr algn="ctr">
                        <a:defRPr/>
                      </a:pPr>
                      <a:r>
                        <a:rPr sz="2200"/>
                        <a:t>protected</a:t>
                      </a:r>
                      <a:endParaRPr sz="2200"/>
                    </a:p>
                    <a:p>
                      <a:pPr algn="ctr">
                        <a:defRPr/>
                      </a:pPr>
                      <a:endParaRPr sz="2200"/>
                    </a:p>
                  </a:txBody>
                  <a:tcPr anchor="ctr">
                    <a:lnT w="28575" algn="ctr">
                      <a:solidFill>
                        <a:srgbClr val="000000"/>
                      </a:solidFill>
                    </a:lnT>
                  </a:tcPr>
                </a:tc>
                <a:tc>
                  <a:txBody>
                    <a:bodyPr/>
                    <a:p>
                      <a:pPr algn="ctr">
                        <a:defRPr/>
                      </a:pPr>
                      <a:r>
                        <a:rPr lang="en-US" sz="1800" b="0" i="0" u="none" strike="noStrike" cap="none" spc="0">
                          <a:solidFill>
                            <a:schemeClr val="dk1"/>
                          </a:solidFill>
                          <a:latin typeface="Trebuchet MS"/>
                          <a:ea typeface="Arial"/>
                          <a:cs typeface="Arial"/>
                        </a:rPr>
                        <a:t>protected</a:t>
                      </a:r>
                      <a:endParaRPr/>
                    </a:p>
                  </a:txBody>
                  <a:tcPr anchor="ctr">
                    <a:lnR w="28575" algn="ctr">
                      <a:solidFill>
                        <a:srgbClr val="000000"/>
                      </a:solidFill>
                    </a:lnR>
                    <a:lnT w="28575" algn="ctr">
                      <a:solidFill>
                        <a:srgbClr val="000000"/>
                      </a:solidFill>
                    </a:lnT>
                  </a:tcPr>
                </a:tc>
              </a:tr>
              <a:tr h="441085">
                <a:tc>
                  <a:txBody>
                    <a:bodyPr/>
                    <a:p>
                      <a:pPr algn="ctr">
                        <a:defRPr/>
                      </a:pPr>
                      <a:r>
                        <a:rPr/>
                        <a:t>protected</a:t>
                      </a:r>
                      <a:endParaRPr/>
                    </a:p>
                  </a:txBody>
                  <a:tcPr anchor="ctr">
                    <a:lnL w="28575" algn="ctr">
                      <a:solidFill>
                        <a:srgbClr val="000000"/>
                      </a:solidFill>
                    </a:lnL>
                  </a:tcPr>
                </a:tc>
                <a:tc vMerge="1">
                  <a:txBody>
                    <a:bodyPr/>
                    <a:p>
                      <a:pPr>
                        <a:defRPr/>
                      </a:pPr>
                      <a:endParaRPr/>
                    </a:p>
                  </a:txBody>
                  <a:tcPr/>
                </a:tc>
                <a:tc>
                  <a:txBody>
                    <a:bodyPr/>
                    <a:p>
                      <a:pPr algn="ctr">
                        <a:defRPr/>
                      </a:pPr>
                      <a:r>
                        <a:rPr lang="en-US" sz="1800" b="0" i="0" u="none" strike="noStrike" cap="none" spc="0">
                          <a:solidFill>
                            <a:schemeClr val="dk1"/>
                          </a:solidFill>
                          <a:latin typeface="Trebuchet MS"/>
                          <a:ea typeface="Arial"/>
                          <a:cs typeface="Arial"/>
                        </a:rPr>
                        <a:t>protected</a:t>
                      </a:r>
                      <a:endParaRPr/>
                    </a:p>
                  </a:txBody>
                  <a:tcPr anchor="ctr">
                    <a:lnR w="28575" algn="ctr">
                      <a:solidFill>
                        <a:srgbClr val="000000"/>
                      </a:solidFill>
                    </a:lnR>
                  </a:tcPr>
                </a:tc>
              </a:tr>
              <a:tr h="97616">
                <a:tc>
                  <a:txBody>
                    <a:bodyPr/>
                    <a:p>
                      <a:pPr algn="ctr">
                        <a:defRPr/>
                      </a:pPr>
                      <a:r>
                        <a:rPr/>
                        <a:t>private</a:t>
                      </a:r>
                      <a:endParaRPr/>
                    </a:p>
                  </a:txBody>
                  <a:tcPr anchor="ctr">
                    <a:lnL w="28575" algn="ctr">
                      <a:solidFill>
                        <a:srgbClr val="000000"/>
                      </a:solidFill>
                    </a:lnL>
                    <a:lnB w="28575" algn="ctr">
                      <a:solidFill>
                        <a:srgbClr val="000000"/>
                      </a:solidFill>
                    </a:lnB>
                  </a:tcPr>
                </a:tc>
                <a:tc vMerge="1">
                  <a:txBody>
                    <a:bodyPr/>
                    <a:p>
                      <a:pPr>
                        <a:defRPr/>
                      </a:pPr>
                      <a:endParaRPr/>
                    </a:p>
                  </a:txBody>
                  <a:tcPr>
                    <a:lnB w="28575" algn="ctr">
                      <a:solidFill>
                        <a:srgbClr val="000000"/>
                      </a:solidFill>
                    </a:lnB>
                  </a:tcPr>
                </a:tc>
                <a:tc>
                  <a:txBody>
                    <a:bodyPr/>
                    <a:p>
                      <a:pPr algn="ctr">
                        <a:defRPr/>
                      </a:pPr>
                      <a:r>
                        <a:rPr/>
                        <a:t>-</a:t>
                      </a:r>
                      <a:endParaRPr/>
                    </a:p>
                  </a:txBody>
                  <a:tcPr anchor="ctr">
                    <a:lnR w="28575" algn="ctr">
                      <a:solidFill>
                        <a:srgbClr val="000000"/>
                      </a:solidFill>
                    </a:lnR>
                    <a:lnB w="28575" algn="ctr">
                      <a:solidFill>
                        <a:srgbClr val="000000"/>
                      </a:solidFill>
                    </a:lnB>
                  </a:tcPr>
                </a:tc>
              </a:tr>
              <a:tr h="490262">
                <a:tc>
                  <a:txBody>
                    <a:bodyPr/>
                    <a:p>
                      <a:pPr algn="ctr">
                        <a:defRPr/>
                      </a:pPr>
                      <a:r>
                        <a:rPr/>
                        <a:t>public </a:t>
                      </a:r>
                      <a:endParaRPr/>
                    </a:p>
                  </a:txBody>
                  <a:tcPr anchor="ctr">
                    <a:lnL w="28575" algn="ctr">
                      <a:solidFill>
                        <a:srgbClr val="000000"/>
                      </a:solidFill>
                    </a:lnL>
                    <a:lnT w="28575" algn="ctr">
                      <a:solidFill>
                        <a:srgbClr val="000000"/>
                      </a:solidFill>
                    </a:lnT>
                  </a:tcPr>
                </a:tc>
                <a:tc rowSpan="3">
                  <a:txBody>
                    <a:bodyPr/>
                    <a:p>
                      <a:pPr algn="ctr">
                        <a:defRPr/>
                      </a:pPr>
                      <a:r>
                        <a:rPr sz="2200"/>
                        <a:t>private</a:t>
                      </a:r>
                      <a:endParaRPr sz="2200"/>
                    </a:p>
                  </a:txBody>
                  <a:tcPr anchor="ctr">
                    <a:lnT w="28575" algn="ctr">
                      <a:solidFill>
                        <a:srgbClr val="000000"/>
                      </a:solidFill>
                    </a:lnT>
                  </a:tcPr>
                </a:tc>
                <a:tc>
                  <a:txBody>
                    <a:bodyPr/>
                    <a:p>
                      <a:pPr algn="ctr">
                        <a:defRPr/>
                      </a:pPr>
                      <a:r>
                        <a:rPr lang="en-US" sz="1800" b="0" i="0" u="none" strike="noStrike" cap="none" spc="0">
                          <a:solidFill>
                            <a:schemeClr val="dk1"/>
                          </a:solidFill>
                          <a:latin typeface="Trebuchet MS"/>
                          <a:ea typeface="Arial"/>
                          <a:cs typeface="Arial"/>
                        </a:rPr>
                        <a:t>private</a:t>
                      </a:r>
                      <a:endParaRPr/>
                    </a:p>
                  </a:txBody>
                  <a:tcPr anchor="ctr">
                    <a:lnR w="28575" algn="ctr">
                      <a:solidFill>
                        <a:srgbClr val="000000"/>
                      </a:solidFill>
                    </a:lnR>
                    <a:lnT w="28575" algn="ctr">
                      <a:solidFill>
                        <a:srgbClr val="000000"/>
                      </a:solidFill>
                    </a:lnT>
                  </a:tcPr>
                </a:tc>
              </a:tr>
              <a:tr h="441085">
                <a:tc>
                  <a:txBody>
                    <a:bodyPr/>
                    <a:p>
                      <a:pPr algn="ctr">
                        <a:defRPr/>
                      </a:pPr>
                      <a:r>
                        <a:rPr/>
                        <a:t>protected</a:t>
                      </a:r>
                      <a:endParaRPr/>
                    </a:p>
                  </a:txBody>
                  <a:tcPr anchor="ctr">
                    <a:lnL w="28575" algn="ctr">
                      <a:solidFill>
                        <a:srgbClr val="000000"/>
                      </a:solidFill>
                    </a:lnL>
                  </a:tcPr>
                </a:tc>
                <a:tc vMerge="1">
                  <a:txBody>
                    <a:bodyPr/>
                    <a:p>
                      <a:pPr>
                        <a:defRPr/>
                      </a:pPr>
                      <a:endParaRPr/>
                    </a:p>
                  </a:txBody>
                  <a:tcPr/>
                </a:tc>
                <a:tc>
                  <a:txBody>
                    <a:bodyPr/>
                    <a:p>
                      <a:pPr algn="ctr">
                        <a:defRPr/>
                      </a:pPr>
                      <a:r>
                        <a:rPr lang="en-US" sz="1800" b="0" i="0" u="none" strike="noStrike" cap="none" spc="0">
                          <a:solidFill>
                            <a:schemeClr val="dk1"/>
                          </a:solidFill>
                          <a:latin typeface="Trebuchet MS"/>
                          <a:ea typeface="Arial"/>
                          <a:cs typeface="Arial"/>
                        </a:rPr>
                        <a:t>private</a:t>
                      </a:r>
                      <a:endParaRPr/>
                    </a:p>
                  </a:txBody>
                  <a:tcPr anchor="ctr">
                    <a:lnR w="28575" algn="ctr">
                      <a:solidFill>
                        <a:srgbClr val="000000"/>
                      </a:solidFill>
                    </a:lnR>
                  </a:tcPr>
                </a:tc>
              </a:tr>
              <a:tr h="116007">
                <a:tc>
                  <a:txBody>
                    <a:bodyPr/>
                    <a:p>
                      <a:pPr algn="ctr">
                        <a:defRPr/>
                      </a:pPr>
                      <a:r>
                        <a:rPr/>
                        <a:t>private</a:t>
                      </a:r>
                      <a:endParaRPr/>
                    </a:p>
                  </a:txBody>
                  <a:tcPr anchor="ctr">
                    <a:lnL w="28575" algn="ctr">
                      <a:solidFill>
                        <a:srgbClr val="000000"/>
                      </a:solidFill>
                    </a:lnL>
                    <a:lnB w="28575" algn="ctr">
                      <a:solidFill>
                        <a:srgbClr val="000000"/>
                      </a:solidFill>
                    </a:lnB>
                  </a:tcPr>
                </a:tc>
                <a:tc vMerge="1">
                  <a:txBody>
                    <a:bodyPr/>
                    <a:p>
                      <a:pPr>
                        <a:defRPr/>
                      </a:pPr>
                      <a:endParaRPr/>
                    </a:p>
                  </a:txBody>
                  <a:tcPr>
                    <a:lnB w="28575" algn="ctr">
                      <a:solidFill>
                        <a:srgbClr val="000000"/>
                      </a:solidFill>
                    </a:lnB>
                  </a:tcPr>
                </a:tc>
                <a:tc>
                  <a:txBody>
                    <a:bodyPr/>
                    <a:p>
                      <a:pPr algn="ctr">
                        <a:defRPr/>
                      </a:pPr>
                      <a:r>
                        <a:rPr/>
                        <a:t>-</a:t>
                      </a:r>
                      <a:endParaRPr/>
                    </a:p>
                  </a:txBody>
                  <a:tcPr anchor="ctr">
                    <a:lnR w="28575" algn="ctr">
                      <a:solidFill>
                        <a:srgbClr val="000000"/>
                      </a:solidFill>
                    </a:lnR>
                    <a:lnB w="28575" algn="ctr">
                      <a:solidFill>
                        <a:srgbClr val="000000"/>
                      </a:solidFill>
                    </a:lnB>
                  </a:tcPr>
                </a:tc>
              </a:tr>
            </a:tbl>
          </a:graphicData>
        </a:graphic>
      </p:graphicFrame>
      <p:sp>
        <p:nvSpPr>
          <p:cNvPr id="1646576132" name=""/>
          <p:cNvSpPr txBox="1"/>
          <p:nvPr/>
        </p:nvSpPr>
        <p:spPr bwMode="auto">
          <a:xfrm flipH="0" flipV="0">
            <a:off x="8221498" y="6313713"/>
            <a:ext cx="3533432"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examples/4_inheritance_correct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4834759" y="1692167"/>
            <a:ext cx="7033587" cy="4349196"/>
          </a:xfrm>
          <a:prstGeom prst="rect">
            <a:avLst/>
          </a:prstGeom>
          <a:solidFill>
            <a:schemeClr val="bg1"/>
          </a:solidFill>
        </p:spPr>
        <p:txBody>
          <a:bodyPr/>
          <a:lstStyle/>
          <a:p>
            <a:pPr>
              <a:buClr>
                <a:schemeClr val="accent1"/>
              </a:buClr>
              <a:buSzPct val="80000"/>
              <a:buFont typeface="Wingdings"/>
              <a:buChar char="Ø"/>
              <a:defRPr/>
            </a:pPr>
            <a:r>
              <a:rPr lang="ru-RU"/>
              <a:t>Конструкторы вызываются в порядке иерархии наследования классов, деструкторы - в обратном порядке </a:t>
            </a:r>
            <a:endParaRPr/>
          </a:p>
          <a:p>
            <a:pPr>
              <a:buClr>
                <a:schemeClr val="accent1"/>
              </a:buClr>
              <a:buSzPct val="80000"/>
              <a:buFont typeface="Wingdings"/>
              <a:buChar char="Ø"/>
              <a:defRPr/>
            </a:pPr>
            <a:r>
              <a:rPr lang="ru-RU"/>
              <a:t>Поскольку базовый класс "ничего не знает" ни о каком производном классе, операции по инициализации, которые ему нужно выполнить, не зависят от операций инициализации, выполняемых производным классом, но, возможно, создают предварительные условия для последующей работы. Поэтому конструктор базового класса должен выполняться первым</a:t>
            </a:r>
            <a:endParaRPr/>
          </a:p>
          <a:p>
            <a:pPr>
              <a:buClr>
                <a:schemeClr val="accent1"/>
              </a:buClr>
              <a:buSzPct val="80000"/>
              <a:buFont typeface="Wingdings"/>
              <a:buChar char="Ø"/>
              <a:defRPr/>
            </a:pPr>
            <a:r>
              <a:rPr lang="ru-RU"/>
              <a:t>Поскольку базовый класс лежит в основе производного класса, разрушение </a:t>
            </a:r>
            <a:r>
              <a:rPr lang="ru-RU"/>
              <a:t>объекта базового </a:t>
            </a:r>
            <a:r>
              <a:rPr lang="ru-RU"/>
              <a:t>класса подразумевает разрушение производного. Следовательно, деструктор производного класса имеет смысл вызвать до того, как объект будет полностью разрушен</a:t>
            </a:r>
            <a:endParaRPr lang="en-US"/>
          </a:p>
        </p:txBody>
      </p:sp>
      <p:sp>
        <p:nvSpPr>
          <p:cNvPr id="4" name="Заголовок 1"/>
          <p:cNvSpPr>
            <a:spLocks noGrp="1"/>
          </p:cNvSpPr>
          <p:nvPr>
            <p:ph type="title"/>
          </p:nvPr>
        </p:nvSpPr>
        <p:spPr bwMode="auto">
          <a:xfrm>
            <a:off x="588579" y="373929"/>
            <a:ext cx="11279767"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Порядок выполнения конструкторов и деструкторов</a:t>
            </a:r>
            <a:endParaRPr lang="en-US"/>
          </a:p>
        </p:txBody>
      </p:sp>
      <p:pic>
        <p:nvPicPr>
          <p:cNvPr id="5" name="Рисунок 4"/>
          <p:cNvPicPr>
            <a:picLocks noChangeAspect="1"/>
          </p:cNvPicPr>
          <p:nvPr/>
        </p:nvPicPr>
        <p:blipFill>
          <a:blip r:embed="rId3"/>
          <a:stretch/>
        </p:blipFill>
        <p:spPr bwMode="auto">
          <a:xfrm>
            <a:off x="1130254" y="1692167"/>
            <a:ext cx="3078747" cy="4366638"/>
          </a:xfrm>
          <a:prstGeom prst="rect">
            <a:avLst/>
          </a:prstGeom>
        </p:spPr>
      </p:pic>
      <p:sp>
        <p:nvSpPr>
          <p:cNvPr id="645342826" name=""/>
          <p:cNvSpPr txBox="1"/>
          <p:nvPr/>
        </p:nvSpPr>
        <p:spPr bwMode="auto">
          <a:xfrm flipH="0" flipV="0">
            <a:off x="8395247" y="6361410"/>
            <a:ext cx="3450835"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examples/5_construction_order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8" y="5267312"/>
            <a:ext cx="3752193" cy="1375226"/>
          </a:xfrm>
          <a:prstGeom prst="rect">
            <a:avLst/>
          </a:prstGeom>
          <a:solidFill>
            <a:schemeClr val="bg1"/>
          </a:solidFill>
        </p:spPr>
        <p:txBody>
          <a:bodyPr/>
          <a:lstStyle/>
          <a:p>
            <a:pPr marL="0" indent="0">
              <a:buNone/>
              <a:defRPr/>
            </a:pPr>
            <a:r>
              <a:rPr lang="ru-RU"/>
              <a:t>Класс </a:t>
            </a:r>
            <a:r>
              <a:rPr lang="en-US"/>
              <a:t>B </a:t>
            </a:r>
            <a:r>
              <a:rPr lang="ru-RU"/>
              <a:t>наследует класс </a:t>
            </a:r>
            <a:r>
              <a:rPr lang="en-US"/>
              <a:t>A</a:t>
            </a:r>
            <a:endParaRPr lang="ru-RU"/>
          </a:p>
          <a:p>
            <a:pPr marL="0" indent="0">
              <a:buNone/>
              <a:defRPr/>
            </a:pPr>
            <a:r>
              <a:rPr lang="ru-RU"/>
              <a:t>Класс </a:t>
            </a:r>
            <a:r>
              <a:rPr lang="en-US"/>
              <a:t>C </a:t>
            </a:r>
            <a:r>
              <a:rPr lang="ru-RU"/>
              <a:t>наследует класс </a:t>
            </a:r>
            <a:r>
              <a:rPr lang="en-US"/>
              <a:t>A</a:t>
            </a:r>
            <a:endParaRPr/>
          </a:p>
          <a:p>
            <a:pPr marL="0" indent="0">
              <a:buNone/>
              <a:defRPr/>
            </a:pPr>
            <a:r>
              <a:rPr lang="ru-RU"/>
              <a:t>Класс </a:t>
            </a:r>
            <a:r>
              <a:rPr lang="en-US"/>
              <a:t>D </a:t>
            </a:r>
            <a:r>
              <a:rPr lang="ru-RU"/>
              <a:t>наследует классы </a:t>
            </a:r>
            <a:r>
              <a:rPr lang="en-US"/>
              <a:t>B </a:t>
            </a:r>
            <a:r>
              <a:rPr lang="ru-RU"/>
              <a:t>и С</a:t>
            </a:r>
            <a:endParaRPr lang="en-US"/>
          </a:p>
        </p:txBody>
      </p:sp>
      <p:sp>
        <p:nvSpPr>
          <p:cNvPr id="4" name="Заголовок 1"/>
          <p:cNvSpPr>
            <a:spLocks noGrp="1"/>
          </p:cNvSpPr>
          <p:nvPr>
            <p:ph type="title"/>
          </p:nvPr>
        </p:nvSpPr>
        <p:spPr bwMode="auto">
          <a:xfrm>
            <a:off x="546539" y="373929"/>
            <a:ext cx="11321808"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Ромбовидное наследование</a:t>
            </a:r>
            <a:br>
              <a:rPr lang="en-US"/>
            </a:br>
            <a:r>
              <a:rPr lang="ru-RU"/>
              <a:t> (</a:t>
            </a:r>
            <a:r>
              <a:rPr lang="en-US"/>
              <a:t>diamond problem</a:t>
            </a:r>
            <a:r>
              <a:rPr lang="ru-RU"/>
              <a:t>)</a:t>
            </a:r>
            <a:endParaRPr lang="en-US"/>
          </a:p>
        </p:txBody>
      </p:sp>
      <p:pic>
        <p:nvPicPr>
          <p:cNvPr id="5" name="Рисунок 4"/>
          <p:cNvPicPr>
            <a:picLocks noChangeAspect="1"/>
          </p:cNvPicPr>
          <p:nvPr/>
        </p:nvPicPr>
        <p:blipFill>
          <a:blip r:embed="rId3"/>
          <a:stretch/>
        </p:blipFill>
        <p:spPr bwMode="auto">
          <a:xfrm>
            <a:off x="546538" y="1818290"/>
            <a:ext cx="3517963" cy="3121571"/>
          </a:xfrm>
          <a:prstGeom prst="rect">
            <a:avLst/>
          </a:prstGeom>
        </p:spPr>
      </p:pic>
      <p:sp>
        <p:nvSpPr>
          <p:cNvPr id="6" name="Прямоугольник 5"/>
          <p:cNvSpPr/>
          <p:nvPr/>
        </p:nvSpPr>
        <p:spPr bwMode="auto">
          <a:xfrm>
            <a:off x="5538952" y="1818290"/>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A</a:t>
            </a:r>
            <a:endParaRPr/>
          </a:p>
        </p:txBody>
      </p:sp>
      <p:sp>
        <p:nvSpPr>
          <p:cNvPr id="7" name="Прямоугольник 6"/>
          <p:cNvSpPr/>
          <p:nvPr/>
        </p:nvSpPr>
        <p:spPr bwMode="auto">
          <a:xfrm>
            <a:off x="4477406"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B</a:t>
            </a:r>
            <a:endParaRPr/>
          </a:p>
        </p:txBody>
      </p:sp>
      <p:sp>
        <p:nvSpPr>
          <p:cNvPr id="8" name="Прямоугольник 7"/>
          <p:cNvSpPr/>
          <p:nvPr/>
        </p:nvSpPr>
        <p:spPr bwMode="auto">
          <a:xfrm>
            <a:off x="6766408"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C</a:t>
            </a:r>
            <a:endParaRPr/>
          </a:p>
        </p:txBody>
      </p:sp>
      <p:sp>
        <p:nvSpPr>
          <p:cNvPr id="9" name="Прямоугольник 8"/>
          <p:cNvSpPr/>
          <p:nvPr/>
        </p:nvSpPr>
        <p:spPr bwMode="auto">
          <a:xfrm>
            <a:off x="5659820" y="4584141"/>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D</a:t>
            </a:r>
            <a:endParaRPr/>
          </a:p>
        </p:txBody>
      </p:sp>
      <p:cxnSp>
        <p:nvCxnSpPr>
          <p:cNvPr id="11" name="Прямая со стрелкой 10"/>
          <p:cNvCxnSpPr>
            <a:cxnSpLocks/>
          </p:cNvCxnSpPr>
          <p:nvPr/>
        </p:nvCxnSpPr>
        <p:spPr bwMode="auto">
          <a:xfrm flipV="1">
            <a:off x="5085506" y="2427890"/>
            <a:ext cx="430170" cy="735541"/>
          </a:xfrm>
          <a:prstGeom prst="straightConnector1">
            <a:avLst/>
          </a:prstGeom>
          <a:ln>
            <a:headEnd type="none" w="med" len="med"/>
            <a:tailEnd type="triangle" w="lg" len="lg"/>
          </a:ln>
        </p:spPr>
        <p:style>
          <a:lnRef idx="1">
            <a:schemeClr val="dk1"/>
          </a:lnRef>
          <a:fillRef idx="0">
            <a:schemeClr val="dk1"/>
          </a:fillRef>
          <a:effectRef idx="0">
            <a:schemeClr val="dk1"/>
          </a:effectRef>
          <a:fontRef idx="minor">
            <a:schemeClr val="tx1"/>
          </a:fontRef>
        </p:style>
      </p:cxnSp>
      <p:cxnSp>
        <p:nvCxnSpPr>
          <p:cNvPr id="13" name="Прямая со стрелкой 12"/>
          <p:cNvCxnSpPr>
            <a:cxnSpLocks/>
            <a:stCxn id="8" idx="0"/>
          </p:cNvCxnSpPr>
          <p:nvPr/>
        </p:nvCxnSpPr>
        <p:spPr bwMode="auto">
          <a:xfrm flipH="1" flipV="1">
            <a:off x="6787889" y="2389293"/>
            <a:ext cx="614395" cy="7690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cxnSpLocks/>
            <a:endCxn id="7" idx="2"/>
          </p:cNvCxnSpPr>
          <p:nvPr/>
        </p:nvCxnSpPr>
        <p:spPr bwMode="auto">
          <a:xfrm flipH="1" flipV="1">
            <a:off x="5113282" y="3767959"/>
            <a:ext cx="546538"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a:cxnSpLocks/>
            <a:endCxn id="8" idx="2"/>
          </p:cNvCxnSpPr>
          <p:nvPr/>
        </p:nvCxnSpPr>
        <p:spPr bwMode="auto">
          <a:xfrm flipV="1">
            <a:off x="6931572" y="3767959"/>
            <a:ext cx="470712"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Прямоугольник 18"/>
          <p:cNvSpPr/>
          <p:nvPr/>
        </p:nvSpPr>
        <p:spPr bwMode="auto">
          <a:xfrm>
            <a:off x="8674036" y="1818290"/>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A</a:t>
            </a:r>
            <a:endParaRPr/>
          </a:p>
        </p:txBody>
      </p:sp>
      <p:sp>
        <p:nvSpPr>
          <p:cNvPr id="25" name="Прямоугольник 24"/>
          <p:cNvSpPr/>
          <p:nvPr/>
        </p:nvSpPr>
        <p:spPr bwMode="auto">
          <a:xfrm>
            <a:off x="10537367" y="1818290"/>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A</a:t>
            </a:r>
            <a:endParaRPr/>
          </a:p>
        </p:txBody>
      </p:sp>
      <p:sp>
        <p:nvSpPr>
          <p:cNvPr id="27" name="Прямоугольник 26"/>
          <p:cNvSpPr/>
          <p:nvPr/>
        </p:nvSpPr>
        <p:spPr bwMode="auto">
          <a:xfrm>
            <a:off x="8653016"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B</a:t>
            </a:r>
            <a:endParaRPr/>
          </a:p>
        </p:txBody>
      </p:sp>
      <p:sp>
        <p:nvSpPr>
          <p:cNvPr id="29" name="Прямоугольник 28"/>
          <p:cNvSpPr/>
          <p:nvPr/>
        </p:nvSpPr>
        <p:spPr bwMode="auto">
          <a:xfrm>
            <a:off x="10560183"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C</a:t>
            </a:r>
            <a:endParaRPr/>
          </a:p>
        </p:txBody>
      </p:sp>
      <p:sp>
        <p:nvSpPr>
          <p:cNvPr id="30" name="Прямоугольник 29"/>
          <p:cNvSpPr/>
          <p:nvPr/>
        </p:nvSpPr>
        <p:spPr bwMode="auto">
          <a:xfrm>
            <a:off x="9658024" y="4584141"/>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D</a:t>
            </a:r>
            <a:endParaRPr/>
          </a:p>
        </p:txBody>
      </p:sp>
      <p:cxnSp>
        <p:nvCxnSpPr>
          <p:cNvPr id="31" name="Прямая со стрелкой 30"/>
          <p:cNvCxnSpPr>
            <a:cxnSpLocks/>
            <a:endCxn id="27" idx="2"/>
          </p:cNvCxnSpPr>
          <p:nvPr/>
        </p:nvCxnSpPr>
        <p:spPr bwMode="auto">
          <a:xfrm flipH="1" flipV="1">
            <a:off x="9288892" y="3767959"/>
            <a:ext cx="369131"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p:cNvCxnSpPr>
            <a:cxnSpLocks/>
            <a:endCxn id="29" idx="2"/>
          </p:cNvCxnSpPr>
          <p:nvPr/>
        </p:nvCxnSpPr>
        <p:spPr bwMode="auto">
          <a:xfrm flipV="1">
            <a:off x="10929776" y="3767959"/>
            <a:ext cx="266283"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a:cxnSpLocks/>
            <a:stCxn id="27" idx="0"/>
            <a:endCxn id="19" idx="2"/>
          </p:cNvCxnSpPr>
          <p:nvPr/>
        </p:nvCxnSpPr>
        <p:spPr bwMode="auto">
          <a:xfrm flipV="1">
            <a:off x="9288892" y="2427890"/>
            <a:ext cx="21020" cy="73046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a:cxnSpLocks/>
          </p:cNvCxnSpPr>
          <p:nvPr/>
        </p:nvCxnSpPr>
        <p:spPr bwMode="auto">
          <a:xfrm flipV="1">
            <a:off x="11175039" y="2389293"/>
            <a:ext cx="21020" cy="73046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bwMode="auto">
          <a:xfrm flipH="1">
            <a:off x="4823684" y="5739544"/>
            <a:ext cx="2944023" cy="369332"/>
          </a:xfrm>
          <a:prstGeom prst="rect">
            <a:avLst/>
          </a:prstGeom>
          <a:noFill/>
        </p:spPr>
        <p:txBody>
          <a:bodyPr wrap="square" rtlCol="0">
            <a:spAutoFit/>
          </a:bodyPr>
          <a:lstStyle/>
          <a:p>
            <a:pPr algn="ctr">
              <a:defRPr/>
            </a:pPr>
            <a:r>
              <a:rPr lang="ru-RU"/>
              <a:t>Как было задумано</a:t>
            </a:r>
            <a:endParaRPr lang="en-US"/>
          </a:p>
        </p:txBody>
      </p:sp>
      <p:sp>
        <p:nvSpPr>
          <p:cNvPr id="37" name="TextBox 36"/>
          <p:cNvSpPr txBox="1"/>
          <p:nvPr/>
        </p:nvSpPr>
        <p:spPr bwMode="auto">
          <a:xfrm flipH="1">
            <a:off x="9247977" y="5694615"/>
            <a:ext cx="2376464" cy="369332"/>
          </a:xfrm>
          <a:prstGeom prst="rect">
            <a:avLst/>
          </a:prstGeom>
          <a:solidFill>
            <a:schemeClr val="bg1"/>
          </a:solidFill>
        </p:spPr>
        <p:txBody>
          <a:bodyPr wrap="square" rtlCol="0">
            <a:spAutoFit/>
          </a:bodyPr>
          <a:lstStyle/>
          <a:p>
            <a:pPr algn="ctr">
              <a:defRPr/>
            </a:pPr>
            <a:r>
              <a:rPr lang="ru-RU"/>
              <a:t>Что получится</a:t>
            </a:r>
            <a:endParaRPr lang="en-US"/>
          </a:p>
        </p:txBody>
      </p:sp>
      <p:sp>
        <p:nvSpPr>
          <p:cNvPr id="2145815960" name=""/>
          <p:cNvSpPr txBox="1"/>
          <p:nvPr/>
        </p:nvSpPr>
        <p:spPr bwMode="auto">
          <a:xfrm flipH="0" flipV="0">
            <a:off x="8385816" y="6361409"/>
            <a:ext cx="3460432"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examples/6_virtual_inheritance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a:ea typeface="Arial"/>
        <a:cs typeface="Arial"/>
      </a:majorFont>
      <a:minorFont>
        <a:latin typeface="Trebuchet MS"/>
        <a:ea typeface="Arial"/>
        <a:cs typeface="Arial"/>
      </a:minorFont>
    </a:fontScheme>
    <a:fmtScheme name="Грань">
      <a:fillStyleLst>
        <a:solidFill>
          <a:schemeClr val="phClr"/>
        </a:solidFill>
        <a:gradFill>
          <a:gsLst>
            <a:gs pos="0">
              <a:schemeClr val="phClr">
                <a:tint val="65000"/>
                <a:lumMod val="110000"/>
              </a:schemeClr>
            </a:gs>
            <a:gs pos="88000">
              <a:schemeClr val="phClr">
                <a:tint val="90000"/>
              </a:schemeClr>
            </a:gs>
          </a:gsLst>
          <a:lin ang="5400000" scaled="0"/>
        </a:gradFill>
        <a:gradFill>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gradFill>
        <a:gradFill>
          <a:gsLst>
            <a:gs pos="0">
              <a:schemeClr val="phClr">
                <a:tint val="90000"/>
                <a:lumMod val="110000"/>
              </a:schemeClr>
            </a:gs>
            <a:gs pos="100000">
              <a:schemeClr val="phClr">
                <a:shade val="94000"/>
                <a:lumMod val="96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
      <a:majorFont>
        <a:latin typeface="Trebuchet MS"/>
        <a:ea typeface="Arial"/>
        <a:cs typeface="Arial"/>
      </a:majorFont>
      <a:minorFont>
        <a:latin typeface="Trebuchet MS"/>
        <a:ea typeface="Arial"/>
        <a:cs typeface="Arial"/>
      </a:minorFont>
    </a:fontScheme>
    <a:fmtScheme name="Грань">
      <a:fillStyleLst>
        <a:solidFill>
          <a:schemeClr val="phClr"/>
        </a:solidFill>
        <a:gradFill>
          <a:gsLst>
            <a:gs pos="0">
              <a:schemeClr val="phClr">
                <a:tint val="65000"/>
                <a:lumMod val="110000"/>
              </a:schemeClr>
            </a:gs>
            <a:gs pos="88000">
              <a:schemeClr val="phClr">
                <a:tint val="90000"/>
              </a:schemeClr>
            </a:gs>
          </a:gsLst>
          <a:lin ang="5400000" scaled="0"/>
        </a:gradFill>
        <a:gradFill>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gradFill>
        <a:gradFill>
          <a:gsLst>
            <a:gs pos="0">
              <a:schemeClr val="phClr">
                <a:tint val="90000"/>
                <a:lumMod val="110000"/>
              </a:schemeClr>
            </a:gs>
            <a:gs pos="100000">
              <a:schemeClr val="phClr">
                <a:shade val="94000"/>
                <a:lumMod val="96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Facet</Template>
  <TotalTime>0</TotalTime>
  <Words>0</Words>
  <Application>ONLYOFFICE/8.0.1.31</Application>
  <DocSecurity>0</DocSecurity>
  <PresentationFormat>Широкоэкранный</PresentationFormat>
  <Paragraphs>0</Paragraphs>
  <Slides>25</Slides>
  <Notes>25</Notes>
  <HiddenSlides>0</HiddenSlides>
  <MMClips>2</MMClips>
  <ScaleCrop>0</ScaleCrop>
  <HeadingPairs>
    <vt:vector size="4" baseType="variant">
      <vt:variant>
        <vt:lpstr>Theme</vt:lpstr>
      </vt:variant>
      <vt:variant>
        <vt:i4>1</vt:i4>
      </vt:variant>
      <vt:variant>
        <vt:lpstr>Slide Titles</vt:lpstr>
      </vt:variant>
      <vt:variant>
        <vt:i4>25</vt:i4>
      </vt:variant>
    </vt:vector>
  </HeadingPairs>
  <TitlesOfParts>
    <vt:vector size="2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Manager/>
  <Company>SPecialiST RePack</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A</dc:creator>
  <cp:keywords/>
  <dc:description/>
  <dc:identifier/>
  <dc:language/>
  <cp:lastModifiedBy/>
  <cp:revision>93</cp:revision>
  <dcterms:created xsi:type="dcterms:W3CDTF">2021-02-22T16:57:03Z</dcterms:created>
  <dcterms:modified xsi:type="dcterms:W3CDTF">2024-03-22T16:15:55Z</dcterms:modified>
  <cp:category/>
  <cp:contentStatus/>
  <cp:version/>
</cp:coreProperties>
</file>