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8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4FD7-F343-4A42-89E7-0EA4AA30A70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281288"/>
            <a:ext cx="11231418" cy="39279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Кортежи (</a:t>
            </a:r>
            <a:r>
              <a:rPr lang="en-US" sz="2800" dirty="0" smtClean="0"/>
              <a:t>tuples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Выбор контейнер</a:t>
            </a:r>
            <a:r>
              <a:rPr lang="ru-RU" sz="2800" dirty="0"/>
              <a:t>а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/>
              <a:t>Типы итераторов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итераторы вставки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61135"/>
            <a:ext cx="11491275" cy="10653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Реверсивные </a:t>
            </a:r>
            <a:r>
              <a:rPr lang="ru-RU" dirty="0"/>
              <a:t>итераторы. Рассматривались в лекции </a:t>
            </a:r>
            <a:r>
              <a:rPr lang="ru-RU" dirty="0" smtClean="0"/>
              <a:t>1</a:t>
            </a:r>
          </a:p>
          <a:p>
            <a:r>
              <a:rPr lang="ru-RU" dirty="0" smtClean="0"/>
              <a:t>Итераторы </a:t>
            </a:r>
            <a:r>
              <a:rPr lang="ru-RU" dirty="0"/>
              <a:t>вставки (</a:t>
            </a:r>
            <a:r>
              <a:rPr lang="ru-RU" dirty="0" err="1"/>
              <a:t>инсертеры</a:t>
            </a:r>
            <a:r>
              <a:rPr lang="ru-RU" dirty="0"/>
              <a:t>, </a:t>
            </a:r>
            <a:r>
              <a:rPr lang="en-US" dirty="0"/>
              <a:t>inserters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Вместо присваивания </a:t>
            </a:r>
            <a:r>
              <a:rPr lang="ru-RU" dirty="0" smtClean="0"/>
              <a:t>нового значения значению, на которое указывает итератор, выполняют вставку</a:t>
            </a:r>
            <a:endParaRPr lang="ru-RU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6" y="2418713"/>
            <a:ext cx="5860288" cy="276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124" y="1976679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Вариант реализации </a:t>
            </a:r>
            <a:r>
              <a:rPr lang="en-US" b="1" u="sng" dirty="0" err="1" smtClean="0"/>
              <a:t>std</a:t>
            </a:r>
            <a:r>
              <a:rPr lang="en-US" b="1" u="sng" dirty="0" smtClean="0"/>
              <a:t>::copy</a:t>
            </a:r>
            <a:endParaRPr lang="en-US" b="1" u="sng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84775" y="1926455"/>
            <a:ext cx="5449557" cy="31693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 вставки превращает </a:t>
            </a:r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to_pos</a:t>
            </a:r>
            <a:r>
              <a:rPr lang="en-US" i="1" dirty="0" smtClean="0"/>
              <a:t> = value </a:t>
            </a:r>
            <a:r>
              <a:rPr lang="ru-RU" dirty="0" smtClean="0"/>
              <a:t>во вставку </a:t>
            </a:r>
            <a:r>
              <a:rPr lang="en-US" i="1" dirty="0"/>
              <a:t>value </a:t>
            </a:r>
            <a:r>
              <a:rPr lang="ru-RU" i="1" dirty="0" smtClean="0"/>
              <a:t>в </a:t>
            </a:r>
            <a:r>
              <a:rPr lang="ru-RU" dirty="0" smtClean="0"/>
              <a:t>контейнер, на который указывает </a:t>
            </a:r>
            <a:r>
              <a:rPr lang="en-US" i="1" dirty="0" err="1" smtClean="0"/>
              <a:t>to_pos</a:t>
            </a:r>
            <a:r>
              <a:rPr lang="ru-RU" i="1" dirty="0"/>
              <a:t>.</a:t>
            </a:r>
            <a:r>
              <a:rPr lang="en-US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остоит из двух операций: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</a:t>
            </a:r>
            <a:r>
              <a:rPr lang="ru-RU" dirty="0"/>
              <a:t>ы</a:t>
            </a:r>
            <a:r>
              <a:rPr lang="ru-RU" dirty="0" smtClean="0"/>
              <a:t>меновывание </a:t>
            </a:r>
            <a:r>
              <a:rPr lang="en-US" i="1" dirty="0" err="1" smtClean="0"/>
              <a:t>to_pos</a:t>
            </a:r>
            <a:r>
              <a:rPr lang="ru-RU" i="1" dirty="0" smtClean="0"/>
              <a:t>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operator*()</a:t>
            </a:r>
            <a:r>
              <a:rPr lang="ru-RU" i="1" dirty="0" smtClean="0"/>
              <a:t>. </a:t>
            </a:r>
            <a:r>
              <a:rPr lang="ru-RU" dirty="0" smtClean="0"/>
              <a:t>Просто возвращает </a:t>
            </a:r>
            <a:r>
              <a:rPr lang="ru-RU" i="1" dirty="0" smtClean="0"/>
              <a:t>*</a:t>
            </a:r>
            <a:r>
              <a:rPr lang="en-US" i="1" dirty="0" smtClean="0"/>
              <a:t>this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Присваивание: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operator=(</a:t>
            </a:r>
            <a:r>
              <a:rPr lang="en-US" i="1" dirty="0" err="1" smtClean="0"/>
              <a:t>const</a:t>
            </a:r>
            <a:r>
              <a:rPr lang="en-US" i="1" dirty="0" smtClean="0"/>
              <a:t> T&amp; other) </a:t>
            </a:r>
            <a:r>
              <a:rPr lang="ru-RU" dirty="0" smtClean="0"/>
              <a:t>реализует вставку с помощью </a:t>
            </a:r>
            <a:r>
              <a:rPr lang="en-US" i="1" dirty="0" err="1" smtClean="0"/>
              <a:t>push_back</a:t>
            </a:r>
            <a:r>
              <a:rPr lang="en-US" dirty="0" smtClean="0"/>
              <a:t>, </a:t>
            </a:r>
            <a:r>
              <a:rPr lang="en-US" i="1" dirty="0" err="1" smtClean="0"/>
              <a:t>push_front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insert</a:t>
            </a: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10834" y="3801863"/>
            <a:ext cx="1816964" cy="2374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b="8609"/>
          <a:stretch/>
        </p:blipFill>
        <p:spPr>
          <a:xfrm>
            <a:off x="477738" y="5248882"/>
            <a:ext cx="2999350" cy="12409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b="6132"/>
          <a:stretch/>
        </p:blipFill>
        <p:spPr>
          <a:xfrm>
            <a:off x="3797558" y="5248882"/>
            <a:ext cx="8244485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9230" y="768461"/>
            <a:ext cx="6665103" cy="2077609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Кортеж (</a:t>
            </a:r>
            <a:r>
              <a:rPr lang="en-US" dirty="0" smtClean="0"/>
              <a:t>tuple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коллекция фиксированного размера, которая может одновременно содержать элементы различных типов (как </a:t>
            </a:r>
            <a:r>
              <a:rPr lang="en-US" dirty="0" err="1" smtClean="0"/>
              <a:t>std</a:t>
            </a:r>
            <a:r>
              <a:rPr lang="en-US" dirty="0" smtClean="0"/>
              <a:t>::pair, </a:t>
            </a:r>
            <a:r>
              <a:rPr lang="ru-RU" dirty="0" smtClean="0"/>
              <a:t>только не для двух, а для произвольного числа элементов)</a:t>
            </a:r>
          </a:p>
          <a:p>
            <a:r>
              <a:rPr lang="ru-RU" dirty="0" smtClean="0"/>
              <a:t>Реализуется с помощью шаблонов с переменными числом параметров (</a:t>
            </a:r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768461"/>
            <a:ext cx="4619252" cy="1297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::tuple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714" y="1451611"/>
            <a:ext cx="2889716" cy="274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01" y="2032005"/>
            <a:ext cx="48077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с переменным числом параметров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variadic</a:t>
            </a:r>
            <a:r>
              <a:rPr lang="en-US" dirty="0" smtClean="0"/>
              <a:t> template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" y="2997527"/>
            <a:ext cx="2142229" cy="331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9564" y="2984411"/>
            <a:ext cx="1976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 parameter 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Типы итераторов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8411"/>
              </p:ext>
            </p:extLst>
          </p:nvPr>
        </p:nvGraphicFramePr>
        <p:xfrm>
          <a:off x="329938" y="710214"/>
          <a:ext cx="11575017" cy="56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94105"/>
                <a:gridCol w="1402672"/>
                <a:gridCol w="1473694"/>
                <a:gridCol w="1464815"/>
                <a:gridCol w="1331651"/>
                <a:gridCol w="1473693"/>
                <a:gridCol w="1571347"/>
              </a:tblGrid>
              <a:tr h="550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Ассоциативные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Неупорядоченные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Типичная структура данных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Динамический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массивов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Двусвязный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Односвязный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Чёрно-красное дерево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Хэш-таблица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Элемент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Set: </a:t>
                      </a:r>
                      <a:r>
                        <a:rPr lang="ru-RU" sz="1400" dirty="0" smtClean="0"/>
                        <a:t>  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значение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map: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ru-RU" sz="1400" baseline="0" dirty="0" smtClean="0"/>
                        <a:t>пара ключ/значение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581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Дубликаты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set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    </a:t>
                      </a:r>
                      <a:r>
                        <a:rPr lang="en-US" sz="1400" baseline="0" smtClean="0"/>
                        <a:t>multiset </a:t>
                      </a:r>
                      <a:r>
                        <a:rPr lang="en-US" sz="14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map </a:t>
                      </a:r>
                      <a:r>
                        <a:rPr lang="en-US" sz="14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  </a:t>
                      </a:r>
                      <a:r>
                        <a:rPr lang="en-US" sz="1400" baseline="0" smtClean="0"/>
                        <a:t>multimap </a:t>
                      </a:r>
                      <a:r>
                        <a:rPr lang="en-US" sz="18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6924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Итератор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 c </a:t>
                      </a:r>
                      <a:r>
                        <a:rPr lang="ru-RU" sz="1400" dirty="0" smtClean="0"/>
                        <a:t>постоянным значением или ключом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Вставка/удаление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амортизированная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 и в начало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</a:t>
                      </a:r>
                      <a:r>
                        <a:rPr lang="en-US" sz="1400" baseline="-25000" smtClean="0"/>
                        <a:t>2</a:t>
                      </a:r>
                      <a:r>
                        <a:rPr lang="en-US" sz="1400" smtClean="0"/>
                        <a:t>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Поиск</a:t>
                      </a:r>
                      <a:r>
                        <a:rPr lang="ru-RU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r>
                        <a:rPr lang="ru-RU" sz="1400" baseline="0" dirty="0" smtClean="0"/>
                        <a:t> (амортизированная)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649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Произвольный доступ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Почти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6021" y="782282"/>
            <a:ext cx="5948311" cy="590132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Итераторы – шаблонные классы, реализующие способы обхода контейнеров и доступа к их элементам в виде перегруженных операторов</a:t>
            </a:r>
          </a:p>
          <a:p>
            <a:r>
              <a:rPr lang="ru-RU" dirty="0" smtClean="0"/>
              <a:t>Алгоритмы </a:t>
            </a:r>
            <a:r>
              <a:rPr lang="en-US" dirty="0" smtClean="0"/>
              <a:t>STL </a:t>
            </a:r>
            <a:r>
              <a:rPr lang="ru-RU" dirty="0" smtClean="0"/>
              <a:t>принимают итераторы на контейнеры, а не сами контейнеры. Потому все контейнеры предоставляют методы для доступа к итераторам: </a:t>
            </a:r>
            <a:r>
              <a:rPr lang="en-US" dirty="0" smtClean="0"/>
              <a:t>begin(), end(), </a:t>
            </a:r>
            <a:r>
              <a:rPr lang="en-US" dirty="0" err="1" smtClean="0"/>
              <a:t>cbegin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/>
              <a:t>Способы обхода контейнеров и доступа к их элементам, а также алгоритмическая сложность этих операций, зависят от структуры данных, которую реализует контейнер</a:t>
            </a:r>
          </a:p>
          <a:p>
            <a:r>
              <a:rPr lang="ru-RU" dirty="0"/>
              <a:t>Различные алгоритмы также выполняют различные операции. </a:t>
            </a:r>
            <a:r>
              <a:rPr lang="ru-RU" dirty="0" smtClean="0"/>
              <a:t>Каким-то из них достаточно доступа к значению по итератору (разыменовывания), другие требуют более широкого набора операций</a:t>
            </a:r>
          </a:p>
          <a:p>
            <a:r>
              <a:rPr lang="ru-RU" dirty="0" smtClean="0"/>
              <a:t>В связи с этим, итераторы разбиты на 5 основных категорий  в зависимости от того, какие операции они </a:t>
            </a:r>
            <a:r>
              <a:rPr lang="ru-RU" dirty="0"/>
              <a:t>п</a:t>
            </a:r>
            <a:r>
              <a:rPr lang="ru-RU" dirty="0" smtClean="0"/>
              <a:t>озволяют выполнять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Типы итераторов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4" y="3553308"/>
            <a:ext cx="5242745" cy="276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" r="1008" b="2712"/>
          <a:stretch/>
        </p:blipFill>
        <p:spPr>
          <a:xfrm>
            <a:off x="329938" y="782281"/>
            <a:ext cx="546423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CE7D441-96BC-4D6A-BE32-CEC98DB5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72436"/>
              </p:ext>
            </p:extLst>
          </p:nvPr>
        </p:nvGraphicFramePr>
        <p:xfrm>
          <a:off x="443058" y="705702"/>
          <a:ext cx="11472419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783">
                  <a:extLst>
                    <a:ext uri="{9D8B030D-6E8A-4147-A177-3AD203B41FA5}">
                      <a16:colId xmlns="" xmlns:a16="http://schemas.microsoft.com/office/drawing/2014/main" val="673896950"/>
                    </a:ext>
                  </a:extLst>
                </a:gridCol>
                <a:gridCol w="2554664">
                  <a:extLst>
                    <a:ext uri="{9D8B030D-6E8A-4147-A177-3AD203B41FA5}">
                      <a16:colId xmlns="" xmlns:a16="http://schemas.microsoft.com/office/drawing/2014/main" val="3404116454"/>
                    </a:ext>
                  </a:extLst>
                </a:gridCol>
                <a:gridCol w="2790334">
                  <a:extLst>
                    <a:ext uri="{9D8B030D-6E8A-4147-A177-3AD203B41FA5}">
                      <a16:colId xmlns="" xmlns:a16="http://schemas.microsoft.com/office/drawing/2014/main" val="2546970233"/>
                    </a:ext>
                  </a:extLst>
                </a:gridCol>
                <a:gridCol w="2686638">
                  <a:extLst>
                    <a:ext uri="{9D8B030D-6E8A-4147-A177-3AD203B41FA5}">
                      <a16:colId xmlns="" xmlns:a16="http://schemas.microsoft.com/office/drawing/2014/main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7840138"/>
                  </a:ext>
                </a:extLst>
              </a:tr>
              <a:tr h="1259196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</a:t>
                      </a:r>
                      <a:r>
                        <a:rPr lang="en-US" dirty="0" smtClean="0"/>
                        <a:t>B</a:t>
                      </a:r>
                      <a:endParaRPr lang="ru-RU" dirty="0" smtClean="0"/>
                    </a:p>
                    <a:p>
                      <a:r>
                        <a:rPr lang="ru-RU" sz="1800" dirty="0" smtClean="0"/>
                        <a:t>Другие</a:t>
                      </a:r>
                      <a:r>
                        <a:rPr lang="ru-RU" sz="1800" baseline="0" dirty="0" smtClean="0"/>
                        <a:t> операции сравнения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US" dirty="0" smtClean="0"/>
                        <a:t>++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Другие арифметические</a:t>
                      </a:r>
                      <a:r>
                        <a:rPr lang="ru-RU" baseline="0" dirty="0" smtClean="0"/>
                        <a:t> операции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382089"/>
                  </a:ext>
                </a:extLst>
              </a:tr>
              <a:tr h="1110881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9121230"/>
                  </a:ext>
                </a:extLst>
              </a:tr>
              <a:tr h="11011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255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22" y="816637"/>
            <a:ext cx="5420411" cy="27506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 smtClean="0"/>
              <a:t>InputIterator</a:t>
            </a:r>
            <a:endParaRPr lang="ru-RU" sz="2000" dirty="0" smtClean="0"/>
          </a:p>
          <a:p>
            <a:r>
              <a:rPr lang="ru-RU" sz="2000" dirty="0" smtClean="0"/>
              <a:t>Алгоритм должен завершить работу за один обход, т.к.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 </a:t>
            </a:r>
            <a:r>
              <a:rPr lang="ru-RU" sz="2000" dirty="0" smtClean="0"/>
              <a:t>может только инкрементироваться, операции декрементирования не </a:t>
            </a:r>
            <a:r>
              <a:rPr lang="ru-RU" sz="2000" dirty="0" err="1" smtClean="0"/>
              <a:t>определёны</a:t>
            </a:r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5" y="3994719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513921" y="3994719"/>
            <a:ext cx="5420411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13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3404401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6773478" y="755505"/>
            <a:ext cx="5160855" cy="5843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  <a:endParaRPr lang="ru-RU" sz="2000" dirty="0" smtClean="0"/>
          </a:p>
          <a:p>
            <a:r>
              <a:rPr lang="en-US" sz="2000" dirty="0" err="1" smtClean="0"/>
              <a:t>ForwardIterator</a:t>
            </a:r>
            <a:r>
              <a:rPr lang="en-US" sz="2000" dirty="0" smtClean="0"/>
              <a:t> </a:t>
            </a:r>
            <a:r>
              <a:rPr lang="en-US" sz="2000" dirty="0"/>
              <a:t>first</a:t>
            </a:r>
            <a:r>
              <a:rPr lang="ru-RU" sz="2000" dirty="0"/>
              <a:t> стоит по левую сторону от знака оператора сравнения !=, т.е. он определяет этот </a:t>
            </a:r>
            <a:r>
              <a:rPr lang="ru-RU" sz="2000" dirty="0" smtClean="0"/>
              <a:t>оператор (это то, что умеет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OutputIterator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</a:t>
            </a:r>
            <a:r>
              <a:rPr lang="ru-RU" sz="2000" dirty="0" smtClean="0"/>
              <a:t>значения</a:t>
            </a:r>
            <a:r>
              <a:rPr lang="en-US" sz="2000" dirty="0" smtClean="0"/>
              <a:t> </a:t>
            </a:r>
            <a:r>
              <a:rPr lang="ru-RU" sz="2000" dirty="0"/>
              <a:t>(это то, что </a:t>
            </a:r>
            <a:r>
              <a:rPr lang="ru-RU" sz="2000" dirty="0" smtClean="0"/>
              <a:t>умеет</a:t>
            </a:r>
            <a:r>
              <a:rPr lang="en-US" sz="2000" dirty="0" smtClean="0"/>
              <a:t>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InputIterator</a:t>
            </a:r>
            <a:r>
              <a:rPr lang="ru-RU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1753" y="793702"/>
            <a:ext cx="6042580" cy="560709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 err="1" smtClean="0"/>
              <a:t>BidirectionalIterator</a:t>
            </a:r>
            <a:r>
              <a:rPr lang="ru-RU" sz="2000" dirty="0" smtClean="0"/>
              <a:t> умеет то же, что и </a:t>
            </a:r>
            <a:r>
              <a:rPr lang="en-US" sz="2000" dirty="0" smtClean="0"/>
              <a:t>Forward Iterator, </a:t>
            </a:r>
            <a:r>
              <a:rPr lang="ru-RU" sz="2000" dirty="0" smtClean="0"/>
              <a:t>но в дополнение к этому определяе</a:t>
            </a:r>
            <a:r>
              <a:rPr lang="ru-RU" sz="2000" dirty="0"/>
              <a:t>т</a:t>
            </a:r>
            <a:r>
              <a:rPr lang="ru-RU" sz="2000" dirty="0" smtClean="0"/>
              <a:t> операторы для </a:t>
            </a:r>
            <a:r>
              <a:rPr lang="ru-RU" sz="2000" dirty="0" err="1" smtClean="0"/>
              <a:t>предекремента</a:t>
            </a:r>
            <a:r>
              <a:rPr lang="ru-RU" sz="2000" dirty="0" smtClean="0"/>
              <a:t> и </a:t>
            </a:r>
            <a:r>
              <a:rPr lang="ru-RU" sz="2000" dirty="0" err="1" smtClean="0"/>
              <a:t>постдекремента</a:t>
            </a:r>
            <a:endParaRPr lang="en-US" sz="2000" dirty="0" smtClean="0"/>
          </a:p>
          <a:p>
            <a:r>
              <a:rPr lang="ru-RU" sz="2000" dirty="0" smtClean="0"/>
              <a:t>Можно использовать там, где требуются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ForwardIterator</a:t>
            </a:r>
            <a:endParaRPr lang="ru-RU" sz="2000" dirty="0" smtClean="0"/>
          </a:p>
          <a:p>
            <a:r>
              <a:rPr lang="ru-RU" sz="2000" dirty="0" smtClean="0"/>
              <a:t>Позволяет двигаться в обратном направлении, но на один элемент за раз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BidirectionalIterator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3" y="922794"/>
            <a:ext cx="5018928" cy="216919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89952"/>
              </p:ext>
            </p:extLst>
          </p:nvPr>
        </p:nvGraphicFramePr>
        <p:xfrm>
          <a:off x="548523" y="4133353"/>
          <a:ext cx="506985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59"/>
                <a:gridCol w="2411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ForwardIterator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Декремент</a:t>
                      </a:r>
                      <a:endParaRPr lang="ru-RU" sz="1600" dirty="0"/>
                    </a:p>
                    <a:p>
                      <a:r>
                        <a:rPr lang="ru-RU" sz="1600" dirty="0" smtClean="0"/>
                        <a:t>--</a:t>
                      </a:r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ru-RU" sz="1600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  <a:p>
                      <a:r>
                        <a:rPr lang="en-US" dirty="0"/>
                        <a:t>A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9290" y="3535052"/>
            <a:ext cx="377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BidirectionalIterator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7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RandomAccessIterator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06114"/>
              </p:ext>
            </p:extLst>
          </p:nvPr>
        </p:nvGraphicFramePr>
        <p:xfrm>
          <a:off x="443058" y="809170"/>
          <a:ext cx="11444142" cy="57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917"/>
                <a:gridCol w="6152225"/>
              </a:tblGrid>
              <a:tr h="38544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50989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BidirectionalIterator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4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Индексирование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operator[](</a:t>
                      </a:r>
                      <a:r>
                        <a:rPr lang="en-US" sz="1800" dirty="0" err="1" smtClean="0"/>
                        <a:t>size_t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Сдвиг на произвольное число элементов вперед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operator+=(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operator+(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/>
                        <a:t>A operator+(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Сдвиг на произвольное число элементов назад</a:t>
                      </a:r>
                    </a:p>
                    <a:p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dirty="0" smtClean="0"/>
                        <a:t>A operator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anchor="ctr"/>
                </a:tc>
              </a:tr>
              <a:tr h="9504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Расстояние</a:t>
                      </a:r>
                      <a:r>
                        <a:rPr lang="ru-RU" sz="1800" baseline="0" dirty="0" smtClean="0"/>
                        <a:t> между итераторами (в элементах)</a:t>
                      </a:r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ptrdiff_t</a:t>
                      </a:r>
                      <a:r>
                        <a:rPr lang="en-US" sz="1800" dirty="0" smtClean="0"/>
                        <a:t> operator-(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Iter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  <a:tr h="114050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Сравнение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operator&lt;=(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operator=&gt;(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8729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3007</TotalTime>
  <Words>866</Words>
  <Application>Microsoft Office PowerPoint</Application>
  <PresentationFormat>Широкоэкранный</PresentationFormat>
  <Paragraphs>171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65</cp:revision>
  <dcterms:created xsi:type="dcterms:W3CDTF">2021-10-20T08:24:44Z</dcterms:created>
  <dcterms:modified xsi:type="dcterms:W3CDTF">2021-10-27T08:24:39Z</dcterms:modified>
</cp:coreProperties>
</file>