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522CD0F-00C5-499A-9B85-0D14233CEA5C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2B83D14-DADF-4597-9A07-C6E5D5D0A2F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400" b="0" strike="noStrike" spc="-1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C3EFF2A-49C8-4C13-9FC4-28ADA57518C9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AFCCC4C-9D2E-4B0F-903A-2EDE6E54AB6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 bwMode="auto"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Алгоритмы STL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endParaRPr lang="en-US" sz="2800" b="0" strike="noStrike" spc="-1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7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772360"/>
                <a:gridCol w="6696720"/>
                <a:gridCol w="2021759"/>
              </a:tblGrid>
              <a:tr h="64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81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find_end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find_first_of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adjacent_find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последовательности из заданного числа повторений заданного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одного из заданных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двух последовательных элементов, удовлетворяющих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2716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mismatch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lexicographical_compare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равны ли два 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(и по значениям, и по их порядку)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3.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элемента, начиная с которого интервалы различаются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Сравнение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O(N</a:t>
                      </a:r>
                      <a:r>
                        <a:rPr lang="en-US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Остальные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9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816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82600"/>
                <a:gridCol w="6342480"/>
                <a:gridCol w="2165760"/>
              </a:tblGrid>
              <a:tr h="564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237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is_sorted_until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Is_partitioned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partition_point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is_heap_until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отсортированы ли элементы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сортировки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разделён ли интервал на подинтервалы в соответствии с условием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 элемента первого подинтервала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 ли массив как сортирующее дерево (по умолчанию – </a:t>
                      </a:r>
                      <a:br>
                        <a:rPr/>
                      </a:b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1-3,5,6.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 access, O(N)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остальных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1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851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49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for_each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transform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Можно использовать одну и ту же последовательность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684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интервал, если выполнено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заданное число элементов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1397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010879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merge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swap_ranges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Объединяет два интервала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Заполняет второй интервал элементами первого, а первый интервал – элементами  второго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3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513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784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0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generate_n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72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_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 с данным значением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элементы, удовлетворяющие условию,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34490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05640"/>
                <a:gridCol w="805608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744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равные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для которых выполняется данное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325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Удаляющие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removing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6" name="Рисунок 5"/>
          <p:cNvPicPr/>
          <p:nvPr/>
        </p:nvPicPr>
        <p:blipFill>
          <a:blip r:embed="rId2"/>
          <a:stretch/>
        </p:blipFill>
        <p:spPr bwMode="auto">
          <a:xfrm>
            <a:off x="3143519" y="5502960"/>
            <a:ext cx="5286240" cy="110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 bwMode="auto">
          <a:xfrm>
            <a:off x="443520" y="4725000"/>
            <a:ext cx="4263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Было: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3, 2, 1, 1, 2, 3, 4, 5, 6}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 bwMode="auto">
          <a:xfrm rot="5400000">
            <a:off x="2135880" y="5155560"/>
            <a:ext cx="791640" cy="122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 bwMode="auto">
          <a:xfrm>
            <a:off x="407160" y="6179039"/>
            <a:ext cx="2759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std::remove(beg, end, 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 bwMode="auto">
          <a:xfrm>
            <a:off x="7668360" y="4725000"/>
            <a:ext cx="42642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Стало: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2, 1, 1, 2, 4, 5, 6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, 5, 6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 bwMode="auto">
          <a:xfrm>
            <a:off x="8533440" y="5424840"/>
            <a:ext cx="874440" cy="753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 bwMode="auto">
          <a:xfrm>
            <a:off x="11280600" y="5454720"/>
            <a:ext cx="287640" cy="60156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 bwMode="auto">
          <a:xfrm>
            <a:off x="9300600" y="6131880"/>
            <a:ext cx="2877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Возвращает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 past-the-end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итератор на результат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Перестанавливающие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mutating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5" name="Table 2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79" cy="51049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32000"/>
                <a:gridCol w="792972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1919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Перестанавливает элементы интервала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перестанавливая их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22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Выполняет циклический сдвиг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выполняя их циклический сдвиг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4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next_permutation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prev_permutation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282600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40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shuffle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random_shuffle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Переставляют элементы в случайном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7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79" cy="5760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9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941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с сохранением относительного порядка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элементов, и копирование их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</a:t>
                      </a:r>
                      <a:r>
                        <a:rPr lang="ru-RU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259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nth_element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с сохранением их относительного порядка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подинтервала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в зависимости от того, удовлетворяют ли они условию, и копирует результат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9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80" cy="5688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129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make_heap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push_heap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pop_heap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sort_heap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интервал как сортирующее дерево 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Вставляет элемент в сортирующее дерево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элемент из сортирующего дерева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>
            <a:graphicFrameLocks xmlns:a="http://schemas.openxmlformats.org/drawingml/2006/main"/>
          </p:cNvGraphicFramePr>
          <p:nvPr/>
        </p:nvGraphicFramePr>
        <p:xfrm>
          <a:off x="263520" y="692640"/>
          <a:ext cx="11737079" cy="53950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71800"/>
                <a:gridCol w="6914880"/>
                <a:gridCol w="18504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172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binary_search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Includes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lower_bound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upper_bound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equal_range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 на наличие в интервале элемента, имеющего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содержится ли каждый элемент интервала в другом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больше либо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строго больше данного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590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set_union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set_intersection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set_symmetric_difference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Объединение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первого интервала, отсутствующие во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присутствующие одновременно в первом и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не присутствующие в первом и втором интервале одновременно,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 bwMode="auto">
          <a:xfrm>
            <a:off x="263520" y="116640"/>
            <a:ext cx="11737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для работы с отсортированными интервалами (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sorted range</a:t>
            </a: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>
            <a:graphicFrameLocks xmlns:a="http://schemas.openxmlformats.org/drawingml/2006/main"/>
          </p:cNvGraphicFramePr>
          <p:nvPr/>
        </p:nvGraphicFramePr>
        <p:xfrm>
          <a:off x="335520" y="692640"/>
          <a:ext cx="11665079" cy="5544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506400"/>
                <a:gridCol w="8158680"/>
              </a:tblGrid>
              <a:tr h="46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7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accumulate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inner_product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partial_sum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всех значений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попарных произведений элементов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801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gcd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lcm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наибольший общий делитель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наименьшее общее кратное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 bwMode="auto">
          <a:xfrm>
            <a:off x="335520" y="116640"/>
            <a:ext cx="11665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Численные алгоритмы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 bwMode="auto">
          <a:xfrm>
            <a:off x="8519040" y="808200"/>
            <a:ext cx="3414960" cy="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Заголовки с реализацией алгоритмов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9" name="Рисунок 4"/>
          <p:cNvPicPr/>
          <p:nvPr/>
        </p:nvPicPr>
        <p:blipFill>
          <a:blip r:embed="rId2"/>
          <a:stretch/>
        </p:blipFill>
        <p:spPr bwMode="auto">
          <a:xfrm>
            <a:off x="6254640" y="903960"/>
            <a:ext cx="2148840" cy="2890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5"/>
          <p:cNvPicPr/>
          <p:nvPr/>
        </p:nvPicPr>
        <p:blipFill>
          <a:blip r:embed="rId3"/>
          <a:stretch/>
        </p:blipFill>
        <p:spPr bwMode="auto">
          <a:xfrm>
            <a:off x="6207120" y="1230120"/>
            <a:ext cx="2011320" cy="297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6"/>
          <p:cNvPicPr/>
          <p:nvPr/>
        </p:nvPicPr>
        <p:blipFill>
          <a:blip r:embed="rId4"/>
          <a:stretch/>
        </p:blipFill>
        <p:spPr bwMode="auto">
          <a:xfrm>
            <a:off x="6188760" y="2138760"/>
            <a:ext cx="2278080" cy="304560"/>
          </a:xfrm>
          <a:prstGeom prst="rect">
            <a:avLst/>
          </a:prstGeom>
          <a:ln>
            <a:noFill/>
          </a:ln>
        </p:spPr>
      </p:pic>
      <p:pic>
        <p:nvPicPr>
          <p:cNvPr id="122" name="Picture 3"/>
          <p:cNvPicPr/>
          <p:nvPr/>
        </p:nvPicPr>
        <p:blipFill>
          <a:blip r:embed="rId5"/>
          <a:srcRect l="0" t="1036" r="1006" b="2712"/>
          <a:stretch/>
        </p:blipFill>
        <p:spPr bwMode="auto">
          <a:xfrm>
            <a:off x="443160" y="905760"/>
            <a:ext cx="5463720" cy="2215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 bwMode="auto">
          <a:xfrm>
            <a:off x="8519040" y="2094840"/>
            <a:ext cx="3414960" cy="7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8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для изменения поведения алгоритмов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 bwMode="auto">
          <a:xfrm>
            <a:off x="339480" y="3192946"/>
            <a:ext cx="11594520" cy="34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STL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работают с интервалами элементов контейнера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range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), которые передаются им при помощи итераторов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Интервал является полуоткрытым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: [begin,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Алгоритм начинает «действовать» с первого элемента и заканчивает на предпоследнем.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этой причине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end()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элемент, следующий за последним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past-the-end iterator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 – иначе никак не заставить алгоритм работать с последним элементом контейнера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 может принимать более одного интервала. Тогда один из них передаётся как 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[begin, end)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, а последующие – только как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begin.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Количество элементов в последних следует из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distance(begin,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099422" name="TextBox 420099421"/>
          <p:cNvSpPr txBox="1"/>
          <p:nvPr/>
        </p:nvSpPr>
        <p:spPr bwMode="auto">
          <a:xfrm>
            <a:off x="560721" y="6471107"/>
            <a:ext cx="1956378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examples/1_ranges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941102" name="CustomShape 2"/>
          <p:cNvSpPr/>
          <p:nvPr/>
        </p:nvSpPr>
        <p:spPr bwMode="auto">
          <a:xfrm>
            <a:off x="335520" y="116640"/>
            <a:ext cx="11665078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000" b="0" i="0" u="none" strike="noStrike" cap="none" spc="0">
                <a:solidFill>
                  <a:srgbClr val="90C226"/>
                </a:solidFill>
                <a:latin typeface="Trebuchet MS"/>
                <a:ea typeface="Arial"/>
                <a:cs typeface="Trebuchet MS"/>
              </a:rPr>
              <a:t>Алгоритмы STL и функциональное программирование</a:t>
            </a:r>
            <a:endParaRPr lang="en-US" sz="2000" b="0" strike="noStrike" spc="0">
              <a:latin typeface="Arial"/>
            </a:endParaRPr>
          </a:p>
        </p:txBody>
      </p:sp>
      <p:pic>
        <p:nvPicPr>
          <p:cNvPr id="20154228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7430" y="1571133"/>
            <a:ext cx="4184344" cy="4075127"/>
          </a:xfrm>
          <a:prstGeom prst="rect">
            <a:avLst/>
          </a:prstGeom>
        </p:spPr>
      </p:pic>
      <p:pic>
        <p:nvPicPr>
          <p:cNvPr id="5269836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88917" y="1541675"/>
            <a:ext cx="6411681" cy="3564510"/>
          </a:xfrm>
          <a:prstGeom prst="rect">
            <a:avLst/>
          </a:prstGeom>
        </p:spPr>
      </p:pic>
      <p:sp>
        <p:nvSpPr>
          <p:cNvPr id="329161402" name="CustomShape 2"/>
          <p:cNvSpPr/>
          <p:nvPr/>
        </p:nvSpPr>
        <p:spPr bwMode="auto">
          <a:xfrm flipH="0" flipV="0">
            <a:off x="381576" y="5862293"/>
            <a:ext cx="4597958" cy="82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Императивная парадигма</a:t>
            </a:r>
            <a:endParaRPr lang="en-US" sz="2000" b="0" strike="noStrike" spc="0">
              <a:latin typeface="Arial"/>
            </a:endParaRPr>
          </a:p>
        </p:txBody>
      </p:sp>
      <p:sp>
        <p:nvSpPr>
          <p:cNvPr id="1098061303" name="CustomShape 2"/>
          <p:cNvSpPr/>
          <p:nvPr/>
        </p:nvSpPr>
        <p:spPr bwMode="auto">
          <a:xfrm flipH="0" flipV="0">
            <a:off x="5441056" y="5420412"/>
            <a:ext cx="6443411" cy="1366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Декларативная парадигма</a:t>
            </a:r>
            <a:endParaRPr lang="ru-RU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Функции как объекты первого рода</a:t>
            </a:r>
            <a:endParaRPr lang="en-US" sz="1800" b="0" strike="noStrike" spc="0">
              <a:solidFill>
                <a:srgbClr val="404040"/>
              </a:solidFill>
              <a:latin typeface="Trebuchet MS"/>
              <a:ea typeface="Arial"/>
            </a:endParaRPr>
          </a:p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1800" b="0" strike="noStrike" spc="0">
                <a:solidFill>
                  <a:srgbClr val="404040"/>
                </a:solidFill>
                <a:latin typeface="Trebuchet MS"/>
                <a:ea typeface="Arial"/>
              </a:rPr>
              <a:t>Ссылочная прозрачность (не храним состояние)</a:t>
            </a:r>
            <a:endParaRPr lang="en-US" sz="1800" b="0" strike="noStrike" spc="0">
              <a:latin typeface="Arial"/>
            </a:endParaRPr>
          </a:p>
        </p:txBody>
      </p:sp>
      <p:sp>
        <p:nvSpPr>
          <p:cNvPr id="1068347999" name="CustomShape 2"/>
          <p:cNvSpPr/>
          <p:nvPr/>
        </p:nvSpPr>
        <p:spPr bwMode="auto">
          <a:xfrm flipH="0" flipV="0">
            <a:off x="3896989" y="667730"/>
            <a:ext cx="4597957" cy="461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3079" indent="-342720">
              <a:lnSpc>
                <a:spcPct val="100000"/>
              </a:lnSpc>
              <a:spcBef>
                <a:spcPts val="997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0">
                <a:solidFill>
                  <a:srgbClr val="404040"/>
                </a:solidFill>
                <a:latin typeface="Trebuchet MS"/>
                <a:ea typeface="Arial"/>
              </a:rPr>
              <a:t>Подсчёт строк в файлах</a:t>
            </a:r>
            <a:endParaRPr lang="en-US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Рисунок 4"/>
          <p:cNvPicPr/>
          <p:nvPr/>
        </p:nvPicPr>
        <p:blipFill>
          <a:blip r:embed="rId2"/>
          <a:stretch/>
        </p:blipFill>
        <p:spPr bwMode="auto">
          <a:xfrm>
            <a:off x="1852200" y="848160"/>
            <a:ext cx="8361360" cy="1171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 bwMode="auto">
          <a:xfrm>
            <a:off x="292320" y="2220840"/>
            <a:ext cx="11641680" cy="1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Некоторые алгоритмы принимают специальный параметр, расширяющий их функциональность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функцию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или что-то, что может вести себя как функция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std::find_if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первый элемент, для которого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true.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один параметр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 bwMode="auto">
          <a:xfrm>
            <a:off x="4741560" y="1610640"/>
            <a:ext cx="2893680" cy="3862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Рисунок 8"/>
          <p:cNvPicPr/>
          <p:nvPr/>
        </p:nvPicPr>
        <p:blipFill>
          <a:blip r:embed="rId3"/>
          <a:stretch/>
        </p:blipFill>
        <p:spPr bwMode="auto">
          <a:xfrm>
            <a:off x="1654560" y="4226400"/>
            <a:ext cx="9258480" cy="11181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 bwMode="auto">
          <a:xfrm>
            <a:off x="5363280" y="4989240"/>
            <a:ext cx="2947680" cy="3556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 bwMode="auto">
          <a:xfrm>
            <a:off x="292320" y="5465160"/>
            <a:ext cx="11641680" cy="1274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std::is_permutation –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.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Этот алгоритм принимает бинарный предикат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Рисунок 4"/>
          <p:cNvPicPr/>
          <p:nvPr/>
        </p:nvPicPr>
        <p:blipFill>
          <a:blip r:embed="rId2"/>
          <a:stretch/>
        </p:blipFill>
        <p:spPr bwMode="auto">
          <a:xfrm>
            <a:off x="825120" y="3194280"/>
            <a:ext cx="2280960" cy="36000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5"/>
          <p:cNvPicPr/>
          <p:nvPr/>
        </p:nvPicPr>
        <p:blipFill>
          <a:blip r:embed="rId3"/>
          <a:stretch/>
        </p:blipFill>
        <p:spPr bwMode="auto">
          <a:xfrm>
            <a:off x="4384800" y="2042640"/>
            <a:ext cx="2830680" cy="1585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 bwMode="auto">
          <a:xfrm>
            <a:off x="501480" y="845280"/>
            <a:ext cx="2927519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Указатель на функцию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 bwMode="auto">
          <a:xfrm>
            <a:off x="4284000" y="790560"/>
            <a:ext cx="307188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2.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Пользовательские 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 bwMode="auto">
          <a:xfrm>
            <a:off x="8408880" y="845280"/>
            <a:ext cx="333216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3.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8" name="Объект 9"/>
          <p:cNvPicPr/>
          <p:nvPr/>
        </p:nvPicPr>
        <p:blipFill>
          <a:blip r:embed="rId4"/>
          <a:stretch/>
        </p:blipFill>
        <p:spPr bwMode="auto">
          <a:xfrm>
            <a:off x="8157240" y="1877040"/>
            <a:ext cx="3835440" cy="4329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/>
          <p:cNvPicPr/>
          <p:nvPr/>
        </p:nvPicPr>
        <p:blipFill>
          <a:blip r:embed="rId5"/>
          <a:stretch/>
        </p:blipFill>
        <p:spPr bwMode="auto">
          <a:xfrm>
            <a:off x="940320" y="2004480"/>
            <a:ext cx="1621440" cy="953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1"/>
          <p:cNvPicPr/>
          <p:nvPr/>
        </p:nvPicPr>
        <p:blipFill>
          <a:blip r:embed="rId6"/>
          <a:stretch/>
        </p:blipFill>
        <p:spPr bwMode="auto">
          <a:xfrm>
            <a:off x="487439" y="5349240"/>
            <a:ext cx="6728039" cy="46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 bwMode="auto">
          <a:xfrm>
            <a:off x="491400" y="4217040"/>
            <a:ext cx="295200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4.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Лямбда-выражения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5657421" name="TextBox 1465657420"/>
          <p:cNvSpPr txBox="1"/>
          <p:nvPr/>
        </p:nvSpPr>
        <p:spPr bwMode="auto">
          <a:xfrm>
            <a:off x="511623" y="6078324"/>
            <a:ext cx="3278259" cy="5791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examples/2_functions_vs_objects</a:t>
            </a:r>
            <a:endParaRPr/>
          </a:p>
          <a:p>
            <a:pPr>
              <a:defRPr/>
            </a:pPr>
            <a:r>
              <a:rPr sz="1600"/>
              <a:t>examples/3_predefined_func_objs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Рисунок 3"/>
          <p:cNvPicPr/>
          <p:nvPr/>
        </p:nvPicPr>
        <p:blipFill>
          <a:blip r:embed="rId2"/>
          <a:stretch/>
        </p:blipFill>
        <p:spPr bwMode="auto">
          <a:xfrm>
            <a:off x="758160" y="903600"/>
            <a:ext cx="10942560" cy="7560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 bwMode="auto">
          <a:xfrm>
            <a:off x="203400" y="1922040"/>
            <a:ext cx="2714040" cy="462852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Захват переменных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из внешних областей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видимости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(иначе они не доступны)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i="1" strike="noStrike" spc="-1">
                <a:solidFill>
                  <a:srgbClr val="000000"/>
                </a:solidFill>
                <a:latin typeface="Trebuchet MS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ссылке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=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значению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ссылке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  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this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члены данного класса через указатель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[*this]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- все члены класса через копию this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ничего не захватывается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Line 2"/>
          <p:cNvSpPr/>
          <p:nvPr/>
        </p:nvSpPr>
        <p:spPr bwMode="auto">
          <a:xfrm>
            <a:off x="28051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3034440" y="1922040"/>
            <a:ext cx="1599480" cy="107676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Параметры функции – здесь всё как обычно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Line 5"/>
          <p:cNvSpPr/>
          <p:nvPr/>
        </p:nvSpPr>
        <p:spPr bwMode="auto">
          <a:xfrm>
            <a:off x="46339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 bwMode="auto">
          <a:xfrm>
            <a:off x="4861800" y="1884240"/>
            <a:ext cx="3031920" cy="462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61719" indent="-261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Спецификаторы: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mutable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разрешает изменять значения переменных, захваченных 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constexpr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показывает, что значение функции может (и должно) быть вычислено во время компиляции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 не только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2) Исключения (например, noexcept)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3) Атрибуты (см.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https://en.cppreference.com/w/cpp/language/attributes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4) Возвращаемый тип (-&gt;)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Line 7"/>
          <p:cNvSpPr/>
          <p:nvPr/>
        </p:nvSpPr>
        <p:spPr bwMode="auto">
          <a:xfrm>
            <a:off x="7480080" y="14356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 bwMode="auto">
          <a:xfrm>
            <a:off x="10280520" y="1921320"/>
            <a:ext cx="1180440" cy="57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Тело функции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Line 9"/>
          <p:cNvSpPr/>
          <p:nvPr/>
        </p:nvSpPr>
        <p:spPr bwMode="auto">
          <a:xfrm>
            <a:off x="11460960" y="1417680"/>
            <a:ext cx="0" cy="55980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Line 10"/>
          <p:cNvSpPr/>
          <p:nvPr/>
        </p:nvSpPr>
        <p:spPr bwMode="auto">
          <a:xfrm>
            <a:off x="4822560" y="1437120"/>
            <a:ext cx="2657519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 bwMode="auto">
          <a:xfrm>
            <a:off x="779400" y="1473480"/>
            <a:ext cx="202572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2"/>
          <p:cNvSpPr/>
          <p:nvPr/>
        </p:nvSpPr>
        <p:spPr bwMode="auto">
          <a:xfrm>
            <a:off x="3150720" y="1473480"/>
            <a:ext cx="148320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 bwMode="auto">
          <a:xfrm>
            <a:off x="10265400" y="143712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 bwMode="auto">
          <a:xfrm>
            <a:off x="8146800" y="1884240"/>
            <a:ext cx="2040840" cy="219744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7" name="Line 15"/>
          <p:cNvSpPr/>
          <p:nvPr/>
        </p:nvSpPr>
        <p:spPr bwMode="auto">
          <a:xfrm>
            <a:off x="8992440" y="1398600"/>
            <a:ext cx="0" cy="46728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8" name="Line 16"/>
          <p:cNvSpPr/>
          <p:nvPr/>
        </p:nvSpPr>
        <p:spPr bwMode="auto">
          <a:xfrm>
            <a:off x="7796880" y="141768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428297" name="TextBox 622428296"/>
          <p:cNvSpPr txBox="1"/>
          <p:nvPr/>
        </p:nvSpPr>
        <p:spPr bwMode="auto">
          <a:xfrm>
            <a:off x="9597599" y="6343661"/>
            <a:ext cx="200152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/>
              <a:t>examples/4_lambda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 bwMode="auto">
          <a:xfrm>
            <a:off x="6027840" y="991440"/>
            <a:ext cx="5889600" cy="55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fontScale="95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Лямбда-выражение возвращает объект-замыкание (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closure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Конструктор по умолчанию этого объекта удалён (=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delete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получив тип замыкания, создать объект этого типа нельзя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Захваченные переменные становятся членами данных объекта-замыкания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умолчанию захваченные по значению переменные нельзя изменять, т.к. оператор вызова - константный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1" name="Рисунок 1395551045"/>
          <p:cNvPicPr/>
          <p:nvPr/>
        </p:nvPicPr>
        <p:blipFill>
          <a:blip r:embed="rId2"/>
          <a:stretch/>
        </p:blipFill>
        <p:spPr bwMode="auto">
          <a:xfrm>
            <a:off x="585360" y="1057680"/>
            <a:ext cx="5099039" cy="6717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856796843"/>
          <p:cNvPicPr/>
          <p:nvPr/>
        </p:nvPicPr>
        <p:blipFill>
          <a:blip r:embed="rId3"/>
          <a:stretch/>
        </p:blipFill>
        <p:spPr bwMode="auto">
          <a:xfrm>
            <a:off x="688680" y="3370680"/>
            <a:ext cx="4963680" cy="20912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 bwMode="auto">
          <a:xfrm>
            <a:off x="2723400" y="2099520"/>
            <a:ext cx="446760" cy="777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 bwMode="auto">
          <a:xfrm>
            <a:off x="6377760" y="838080"/>
            <a:ext cx="5497920" cy="30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определить тип как auto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шаблоны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std::function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std::function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6" name="Рисунок 1538016760"/>
          <p:cNvPicPr/>
          <p:nvPr/>
        </p:nvPicPr>
        <p:blipFill>
          <a:blip r:embed="rId2"/>
          <a:stretch/>
        </p:blipFill>
        <p:spPr bwMode="auto">
          <a:xfrm>
            <a:off x="402120" y="1859400"/>
            <a:ext cx="5551200" cy="1836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 bwMode="auto">
          <a:xfrm>
            <a:off x="369720" y="4095720"/>
            <a:ext cx="11505960" cy="2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 bwMode="auto">
          <a:xfrm>
            <a:off x="211320" y="1032480"/>
            <a:ext cx="6244560" cy="33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https://en.cppreference.com/w/cpp/utility/functional/function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23391" y="638132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examples/5_std_function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70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923760"/>
          <a:ext cx="11490840" cy="256032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07400"/>
                <a:gridCol w="2028600"/>
                <a:gridCol w="2328120"/>
                <a:gridCol w="2328120"/>
                <a:gridCol w="2298600"/>
              </a:tblGrid>
              <a:tr h="115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Свойства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Указатель на функцию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Пользовательские 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STL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Лямбда-выражение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(анонимный функтор)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Состояние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Параметризация времени выполнения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Читаемость кода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71" name="Рисунок 5"/>
          <p:cNvPicPr/>
          <p:nvPr/>
        </p:nvPicPr>
        <p:blipFill>
          <a:blip r:embed="rId2"/>
          <a:stretch/>
        </p:blipFill>
        <p:spPr bwMode="auto">
          <a:xfrm>
            <a:off x="5938200" y="221832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6"/>
          <p:cNvPicPr/>
          <p:nvPr/>
        </p:nvPicPr>
        <p:blipFill>
          <a:blip r:embed="rId3"/>
          <a:stretch/>
        </p:blipFill>
        <p:spPr bwMode="auto">
          <a:xfrm>
            <a:off x="3572280" y="216720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7"/>
          <p:cNvPicPr/>
          <p:nvPr/>
        </p:nvPicPr>
        <p:blipFill>
          <a:blip r:embed="rId3"/>
          <a:stretch/>
        </p:blipFill>
        <p:spPr bwMode="auto">
          <a:xfrm>
            <a:off x="811764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8"/>
          <p:cNvPicPr/>
          <p:nvPr/>
        </p:nvPicPr>
        <p:blipFill>
          <a:blip r:embed="rId3"/>
          <a:stretch/>
        </p:blipFill>
        <p:spPr bwMode="auto">
          <a:xfrm>
            <a:off x="1057932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9"/>
          <p:cNvPicPr/>
          <p:nvPr/>
        </p:nvPicPr>
        <p:blipFill>
          <a:blip r:embed="rId2"/>
          <a:stretch/>
        </p:blipFill>
        <p:spPr bwMode="auto">
          <a:xfrm>
            <a:off x="5938200" y="289584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0"/>
          <p:cNvPicPr/>
          <p:nvPr/>
        </p:nvPicPr>
        <p:blipFill>
          <a:blip r:embed="rId2"/>
          <a:stretch/>
        </p:blipFill>
        <p:spPr bwMode="auto">
          <a:xfrm>
            <a:off x="10678320" y="28440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1"/>
          <p:cNvPicPr/>
          <p:nvPr/>
        </p:nvPicPr>
        <p:blipFill>
          <a:blip r:embed="rId2"/>
          <a:stretch/>
        </p:blipFill>
        <p:spPr bwMode="auto">
          <a:xfrm>
            <a:off x="8279280" y="28656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2"/>
          <p:cNvPicPr/>
          <p:nvPr/>
        </p:nvPicPr>
        <p:blipFill>
          <a:blip r:embed="rId3"/>
          <a:stretch/>
        </p:blipFill>
        <p:spPr bwMode="auto">
          <a:xfrm>
            <a:off x="3572280" y="287028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3"/>
          <p:cNvPicPr/>
          <p:nvPr/>
        </p:nvPicPr>
        <p:blipFill>
          <a:blip r:embed="rId4"/>
          <a:stretch/>
        </p:blipFill>
        <p:spPr bwMode="auto">
          <a:xfrm>
            <a:off x="5815080" y="3489120"/>
            <a:ext cx="747000" cy="80856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4"/>
          <p:cNvPicPr/>
          <p:nvPr/>
        </p:nvPicPr>
        <p:blipFill>
          <a:blip r:embed="rId5"/>
          <a:stretch/>
        </p:blipFill>
        <p:spPr bwMode="auto">
          <a:xfrm>
            <a:off x="3463200" y="3528720"/>
            <a:ext cx="736920" cy="729360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5"/>
          <p:cNvPicPr/>
          <p:nvPr/>
        </p:nvPicPr>
        <p:blipFill>
          <a:blip r:embed="rId6"/>
          <a:stretch/>
        </p:blipFill>
        <p:spPr bwMode="auto">
          <a:xfrm>
            <a:off x="8034120" y="3452760"/>
            <a:ext cx="824400" cy="849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 bwMode="auto">
          <a:xfrm>
            <a:off x="443160" y="4432320"/>
            <a:ext cx="11490840" cy="21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. Если нужно передать лямбду как обычный параметр функции – это должна быть шаблонная функция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Каждый функциональный объект имеет свой собственный тип, даже если их операторы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operator()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делают одно и то же. Тип указателя на функцию определяется сигнатурой функции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могут быть быстрее указателей на функцию в силу реализации компилятора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удобно передавать в функции и возвращать из функций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83" name="Рисунок 18"/>
          <p:cNvPicPr/>
          <p:nvPr/>
        </p:nvPicPr>
        <p:blipFill>
          <a:blip r:embed="rId7"/>
          <a:stretch/>
        </p:blipFill>
        <p:spPr bwMode="auto">
          <a:xfrm>
            <a:off x="10368360" y="3488760"/>
            <a:ext cx="729720" cy="7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алгоритмы: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5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38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41600"/>
                <a:gridCol w="7359480"/>
                <a:gridCol w="1589759"/>
              </a:tblGrid>
              <a:tr h="60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  <a:round/>
                    </a:lnB>
                    <a:solidFill>
                      <a:srgbClr val="90C226"/>
                    </a:solidFill>
                  </a:tcPr>
                </a:tc>
              </a:tr>
              <a:tr h="13474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all_of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any_of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none_of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удовлетворяют ли определённому критерию: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Все элементы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Хотя бы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Ни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3816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22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count_if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1. Подсчёт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Подсчёт элементов, удовлетворяющих заданному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  <a:round/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27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minmax_element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  <a:round/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максимального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и максимального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5894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find_if_not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не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  <a:round/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  <a:round/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ONLYOFFICE/7.2.1.36</Application>
  <DocSecurity>0</DocSecurity>
  <PresentationFormat>Широкоэкранный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>en-US</dc:language>
  <cp:lastModifiedBy/>
  <cp:revision>134</cp:revision>
  <dcterms:created xsi:type="dcterms:W3CDTF">2021-11-10T08:25:22Z</dcterms:created>
  <dcterms:modified xsi:type="dcterms:W3CDTF">2022-12-08T13:58:54Z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