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79354544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>
              <a:defRPr/>
            </a:pPr>
            <a:fld id="{04A7789A-A5BE-412C-B741-F037AA656535}" type="slidenum">
              <a:rPr lang="en-US" sz="1400" b="0" strike="noStrike" spc="-1">
                <a:latin typeface="Times New Roman"/>
              </a:rPr>
              <a:t>&lt;number&gt;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FCDB3F-26D6-3DD1-7C49-05E77BAED44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C132A5-91A4-6B9B-F576-43CD2EC69E4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6CBB26-377B-B2A0-256B-B397474DF7A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A863F9-2120-DD2B-697B-013E179CC59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1CF06B-B7E5-6160-404F-61DF840140E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404F4D-D1A2-B699-B6F4-D02DB02FDD4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505A26-998C-9F25-03D5-B31F4981006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5BC60C-DECA-9BDE-3806-3B38015201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0DF3E-D663-003E-4FAE-289A63A324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AF706B-D8F2-B29A-E99E-452AA5C7FF6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3097CA-D0E8-13E4-530B-38AE8E74851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070EE9-61F3-1453-CA6C-63EB0BB24A3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22CD2-F560-4C1B-BE3C-C05B151570E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6039" cy="308592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</p:spPr>
        <p:txBody>
          <a:bodyPr>
            <a:noAutofit/>
          </a:bodyPr>
          <a:p>
            <a:pPr>
              <a:defRPr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fld id="{56DE20CB-2F45-4FFB-9B1D-FA7696E1B6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lang="en-US" sz="1200" b="0" strike="noStrike" spc="-1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27F91-AB3B-90D3-1A02-FF3A3D13227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8755E0-9591-F767-0B30-CFA533DD6FB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86E8E5D2-01F6-4A85-80DC-8A69F85DE5C1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11/17/22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ADE4EBC8-BE43-47AA-B0C6-3D73259B2D81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&lt;number&gt;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defRPr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 Master text styles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E9D0F59F-35E2-43A8-A8A7-8C93F6D7331F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11/17/22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E9656397-6D00-42CF-8A8D-C0581B3EBF43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&lt;number&gt;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 bwMode="auto">
          <a:xfrm>
            <a:off x="563400" y="2438280"/>
            <a:ext cx="11230920" cy="37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627120" indent="-33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Неупорядоченные контейнеры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 bwMode="auto">
          <a:xfrm>
            <a:off x="213480" y="906840"/>
            <a:ext cx="11764440" cy="568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универсальное семейство хэш-функций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 = {0, 1, … p - 1}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Возьмём два произвольных ключа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Докажем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что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не равны для разных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y.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Предположим, что Так как остатки от деления на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для равны, можно представить: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Вычтем из (1) (2):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p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-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простое число, поэтому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р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делит нацело либо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a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либо .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а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никак не может нацело делиться на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p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, так как . Поскольку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Тогда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То есть,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и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равны только тогда, когда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x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y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равны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Если бы хэш-функция была определена как , она не приводила бы к коллизиям. Но она может иметь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p – 1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значение, а это почти столько же, сколько всего ключей в множестве возможных ключей. Мы хотим меньше, поэтому берём ещё остаток от деления на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m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 bwMode="auto">
          <a:xfrm>
            <a:off x="213480" y="906840"/>
            <a:ext cx="11764440" cy="723600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 bwMode="auto">
          <a:xfrm>
            <a:off x="213480" y="851400"/>
            <a:ext cx="11764440" cy="22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3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Вероятность коллизии: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Вероятность можно рассматривать как долю исходов опыта, соответствующих данному событию, во множестве всех возможных исходов опыта (частотное определение)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Сколько всего возможных исходов опыта? Сколько всего пар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(a, b)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существует, если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	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? То есть, сколько хэш-функций в универсальном семействе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фиксируем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?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 комбинаторике есть правило произведения, которое говорит, что если элемент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A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можно выбрать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способами, в элемент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B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способами, то пару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A,B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можно выбрать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n*m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способами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7" name="Table 3"/>
          <p:cNvGraphicFramePr>
            <a:graphicFrameLocks xmlns:a="http://schemas.openxmlformats.org/drawingml/2006/main"/>
          </p:cNvGraphicFramePr>
          <p:nvPr/>
        </p:nvGraphicFramePr>
        <p:xfrm>
          <a:off x="1724400" y="3444120"/>
          <a:ext cx="4336560" cy="15174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88680"/>
                <a:gridCol w="914400"/>
                <a:gridCol w="989640"/>
                <a:gridCol w="942480"/>
                <a:gridCol w="801360"/>
              </a:tblGrid>
              <a:tr h="3571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(0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, 1</a:t>
                      </a: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(0, 2)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(0, 3)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(0, 4)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(1, 1)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(1, 2)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(1, 3)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(1, 4)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(2, 1)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(2, 2)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(2, 3)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(2, 4)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(3, 1)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(3, 2)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(3, 3)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(3, 4)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(4, 1)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(4, 2)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(4, 3)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(4, 4)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sp>
        <p:nvSpPr>
          <p:cNvPr id="208" name="CustomShape 4"/>
          <p:cNvSpPr/>
          <p:nvPr/>
        </p:nvSpPr>
        <p:spPr bwMode="auto">
          <a:xfrm>
            <a:off x="1884240" y="3055320"/>
            <a:ext cx="686879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p = 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 bwMode="auto">
          <a:xfrm>
            <a:off x="320400" y="6008039"/>
            <a:ext cx="11764440" cy="64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Всего существует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p(p-1)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пар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(a,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b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выбор происходит независимо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0" name="Formula 6"/>
          <p:cNvSpPr txBox="1"/>
          <p:nvPr/>
        </p:nvSpPr>
        <p:spPr bwMode="auto">
          <a:xfrm>
            <a:off x="3074400" y="3004560"/>
            <a:ext cx="1704240" cy="3690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1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𝑎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𝑝</m:t>
                      </m:r>
                      <m:r>
                        <m:rPr/>
                        <a:rPr/>
                        <m:t>−</m:t>
                      </m:r>
                      <m:r>
                        <m:rPr/>
                        <a:rPr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1" name="Formula 7"/>
          <p:cNvSpPr txBox="1"/>
          <p:nvPr/>
        </p:nvSpPr>
        <p:spPr bwMode="auto">
          <a:xfrm>
            <a:off x="0" y="4321800"/>
            <a:ext cx="1700640" cy="3690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0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𝑏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𝑝</m:t>
                      </m:r>
                      <m:r>
                        <m:rPr/>
                        <a:rPr/>
                        <m:t>−</m:t>
                      </m:r>
                      <m:r>
                        <m:rPr/>
                        <a:rPr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2" name="Formula 8"/>
          <p:cNvSpPr txBox="1"/>
          <p:nvPr/>
        </p:nvSpPr>
        <p:spPr bwMode="auto">
          <a:xfrm>
            <a:off x="10879200" y="3141720"/>
            <a:ext cx="833760" cy="5652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/>
                          </m:ctrlPr>
                        </m:fPr>
                        <m:num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  <m:sub>
                              <m:r>
                                <m:rPr/>
                                <a:rPr/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  <m:sub>
                              <m:r>
                                <m:rPr/>
                                <a:rPr/>
                                <m:t>𝐻</m:t>
                              </m:r>
                            </m:sub>
                          </m:sSub>
                        </m:den>
                      </m:f>
                      <m:r>
                        <m:rPr/>
                        <a:rPr/>
                        <m:t>≤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/>
                            <a:rPr/>
                            <m:t>1</m:t>
                          </m:r>
                        </m:num>
                        <m:den>
                          <m:r>
                            <m:rPr/>
                            <a:rPr/>
                            <m:t>𝑚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3" name="CustomShape 9"/>
          <p:cNvSpPr/>
          <p:nvPr/>
        </p:nvSpPr>
        <p:spPr bwMode="auto">
          <a:xfrm>
            <a:off x="7484760" y="2996640"/>
            <a:ext cx="338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Геометрическое определение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 bwMode="auto">
          <a:xfrm>
            <a:off x="6742080" y="3424680"/>
            <a:ext cx="4665960" cy="2604240"/>
          </a:xfrm>
          <a:prstGeom prst="ellipse">
            <a:avLst/>
          </a:prstGeom>
          <a:ln cap="rnd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H: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Универсальное семейство хэш-функций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 bwMode="auto">
          <a:xfrm>
            <a:off x="7335720" y="3646800"/>
            <a:ext cx="2196000" cy="1248840"/>
          </a:xfrm>
          <a:prstGeom prst="ellipse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C: </a:t>
            </a:r>
            <a:r>
              <a:rPr lang="ru-RU" sz="1600" b="0" strike="noStrike" spc="-1">
                <a:solidFill>
                  <a:srgbClr val="FFFFFF"/>
                </a:solidFill>
                <a:latin typeface="Trebuchet MS"/>
              </a:rPr>
              <a:t>Хэш-функции, вызывающие коллизию для </a:t>
            </a: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x </a:t>
            </a:r>
            <a:r>
              <a:rPr lang="ru-RU" sz="1600" b="0" strike="noStrike" spc="-1">
                <a:solidFill>
                  <a:srgbClr val="FFFFFF"/>
                </a:solidFill>
                <a:latin typeface="Trebuchet MS"/>
              </a:rPr>
              <a:t>и </a:t>
            </a: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y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 bwMode="auto">
          <a:xfrm>
            <a:off x="213480" y="878400"/>
            <a:ext cx="11764440" cy="38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s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не приводят к коллизиям при рассматриваемых условиях, а вот  и  уже могут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Можно доказать, что каждой паре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a, b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соответствует одна пара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s, q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Отсюда следует, что, если всего возможно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p(p - 1)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пар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a, b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 пар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s, q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тоже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p(p - 1).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Коллизия происходит, когда Сколько может быть таких пар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s, q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что остатки от их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деления на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равны, при том, что ?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это остаток от деления на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он не может быть больше, чем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-1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Можно предположить для наглядности, что остатки равны 0. Шкалу можно сдвинуть вправо или влево в пределах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чтобы получить другой остаток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Всего на отрезке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[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0, p – 1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]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таких чисел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: 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не более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 bwMode="auto">
          <a:xfrm>
            <a:off x="505800" y="5697720"/>
            <a:ext cx="5391360" cy="44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Line 4"/>
          <p:cNvSpPr/>
          <p:nvPr/>
        </p:nvSpPr>
        <p:spPr bwMode="auto">
          <a:xfrm flipH="1">
            <a:off x="780120" y="558000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Line 5"/>
          <p:cNvSpPr/>
          <p:nvPr/>
        </p:nvSpPr>
        <p:spPr bwMode="auto">
          <a:xfrm flipH="1">
            <a:off x="1709640" y="558000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Line 6"/>
          <p:cNvSpPr/>
          <p:nvPr/>
        </p:nvSpPr>
        <p:spPr bwMode="auto">
          <a:xfrm flipH="1">
            <a:off x="2639160" y="5607720"/>
            <a:ext cx="180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Line 7"/>
          <p:cNvSpPr/>
          <p:nvPr/>
        </p:nvSpPr>
        <p:spPr bwMode="auto">
          <a:xfrm flipH="1">
            <a:off x="3569040" y="56077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Line 8"/>
          <p:cNvSpPr/>
          <p:nvPr/>
        </p:nvSpPr>
        <p:spPr bwMode="auto">
          <a:xfrm flipH="1">
            <a:off x="4498560" y="56077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9"/>
          <p:cNvSpPr/>
          <p:nvPr/>
        </p:nvSpPr>
        <p:spPr bwMode="auto">
          <a:xfrm>
            <a:off x="629280" y="589716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i="1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 bwMode="auto">
          <a:xfrm>
            <a:off x="1559160" y="5897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 bwMode="auto">
          <a:xfrm>
            <a:off x="2454120" y="592452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2m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 bwMode="auto">
          <a:xfrm>
            <a:off x="3383280" y="5905080"/>
            <a:ext cx="34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Formula 13"/>
          <p:cNvSpPr txBox="1"/>
          <p:nvPr/>
        </p:nvSpPr>
        <p:spPr bwMode="auto">
          <a:xfrm>
            <a:off x="4050360" y="5897160"/>
            <a:ext cx="1353240" cy="47412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⌈</m:t>
                          </m:r>
                          <m:f>
                            <m:fPr>
                              <m:ctrlPr>
                                <a:rPr/>
                              </m:ctrlPr>
                            </m:fPr>
                            <m:num>
                              <m:r>
                                <m:rPr/>
                                <a:rPr/>
                                <m:t>𝑝</m:t>
                              </m:r>
                            </m:num>
                            <m:den>
                              <m:r>
                                <m:rPr/>
                                <a:rPr/>
                                <m:t>𝑚</m:t>
                              </m:r>
                            </m:den>
                          </m:f>
                          <m:r>
                            <m:rPr/>
                            <a:rPr/>
                            <m:t>⌉</m:t>
                          </m:r>
                          <m:r>
                            <m:rPr/>
                            <a:rPr/>
                            <m:t>−</m:t>
                          </m:r>
                          <m:r>
                            <m:rPr/>
                            <a:rPr/>
                            <m:t>1</m:t>
                          </m:r>
                        </m:e>
                      </m:d>
                      <m:r>
                        <m:rPr/>
                        <a:rPr/>
                        <m:t>𝑚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29" name="CustomShape 14"/>
          <p:cNvSpPr/>
          <p:nvPr/>
        </p:nvSpPr>
        <p:spPr bwMode="auto">
          <a:xfrm>
            <a:off x="5697720" y="532548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Line 15"/>
          <p:cNvSpPr/>
          <p:nvPr/>
        </p:nvSpPr>
        <p:spPr bwMode="auto">
          <a:xfrm flipH="1">
            <a:off x="4965120" y="560448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16"/>
          <p:cNvSpPr/>
          <p:nvPr/>
        </p:nvSpPr>
        <p:spPr bwMode="auto">
          <a:xfrm>
            <a:off x="4718880" y="5190480"/>
            <a:ext cx="58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p 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17"/>
          <p:cNvSpPr/>
          <p:nvPr/>
        </p:nvSpPr>
        <p:spPr bwMode="auto">
          <a:xfrm>
            <a:off x="425520" y="5092920"/>
            <a:ext cx="4549320" cy="12153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8"/>
          <p:cNvSpPr/>
          <p:nvPr/>
        </p:nvSpPr>
        <p:spPr bwMode="auto">
          <a:xfrm>
            <a:off x="7012080" y="5684400"/>
            <a:ext cx="4803840" cy="22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Line 19"/>
          <p:cNvSpPr/>
          <p:nvPr/>
        </p:nvSpPr>
        <p:spPr bwMode="auto">
          <a:xfrm flipH="1">
            <a:off x="7286039" y="556668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Line 20"/>
          <p:cNvSpPr/>
          <p:nvPr/>
        </p:nvSpPr>
        <p:spPr bwMode="auto">
          <a:xfrm flipH="1">
            <a:off x="7854120" y="55735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Line 21"/>
          <p:cNvSpPr/>
          <p:nvPr/>
        </p:nvSpPr>
        <p:spPr bwMode="auto">
          <a:xfrm flipH="1">
            <a:off x="8520120" y="5561640"/>
            <a:ext cx="180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Line 22"/>
          <p:cNvSpPr/>
          <p:nvPr/>
        </p:nvSpPr>
        <p:spPr bwMode="auto">
          <a:xfrm flipH="1">
            <a:off x="10168200" y="55699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CustomShape 23"/>
          <p:cNvSpPr/>
          <p:nvPr/>
        </p:nvSpPr>
        <p:spPr bwMode="auto">
          <a:xfrm>
            <a:off x="7135200" y="58838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i="1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 bwMode="auto">
          <a:xfrm>
            <a:off x="7700039" y="584712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 bwMode="auto">
          <a:xfrm>
            <a:off x="8320680" y="585576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2m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26"/>
          <p:cNvSpPr/>
          <p:nvPr/>
        </p:nvSpPr>
        <p:spPr bwMode="auto">
          <a:xfrm>
            <a:off x="11504520" y="533124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27"/>
          <p:cNvSpPr/>
          <p:nvPr/>
        </p:nvSpPr>
        <p:spPr bwMode="auto">
          <a:xfrm>
            <a:off x="9934200" y="5112000"/>
            <a:ext cx="114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p -1 = 22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28"/>
          <p:cNvSpPr/>
          <p:nvPr/>
        </p:nvSpPr>
        <p:spPr bwMode="auto">
          <a:xfrm>
            <a:off x="7736760" y="618588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29"/>
          <p:cNvSpPr/>
          <p:nvPr/>
        </p:nvSpPr>
        <p:spPr bwMode="auto">
          <a:xfrm>
            <a:off x="8334360" y="61768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Line 30"/>
          <p:cNvSpPr/>
          <p:nvPr/>
        </p:nvSpPr>
        <p:spPr bwMode="auto">
          <a:xfrm flipH="1">
            <a:off x="9208800" y="557136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31"/>
          <p:cNvSpPr/>
          <p:nvPr/>
        </p:nvSpPr>
        <p:spPr bwMode="auto">
          <a:xfrm>
            <a:off x="9009360" y="586512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3m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32"/>
          <p:cNvSpPr/>
          <p:nvPr/>
        </p:nvSpPr>
        <p:spPr bwMode="auto">
          <a:xfrm>
            <a:off x="9023040" y="61866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Line 33"/>
          <p:cNvSpPr/>
          <p:nvPr/>
        </p:nvSpPr>
        <p:spPr bwMode="auto">
          <a:xfrm flipH="1">
            <a:off x="9892440" y="557136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34"/>
          <p:cNvSpPr/>
          <p:nvPr/>
        </p:nvSpPr>
        <p:spPr bwMode="auto">
          <a:xfrm>
            <a:off x="10156320" y="5834160"/>
            <a:ext cx="83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4m = 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(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35"/>
          <p:cNvSpPr/>
          <p:nvPr/>
        </p:nvSpPr>
        <p:spPr bwMode="auto">
          <a:xfrm>
            <a:off x="9717120" y="62251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20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36"/>
          <p:cNvSpPr/>
          <p:nvPr/>
        </p:nvSpPr>
        <p:spPr bwMode="auto">
          <a:xfrm>
            <a:off x="7130520" y="4822920"/>
            <a:ext cx="100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p = 23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m = 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7"/>
          <p:cNvSpPr/>
          <p:nvPr/>
        </p:nvSpPr>
        <p:spPr bwMode="auto">
          <a:xfrm>
            <a:off x="5623560" y="5793480"/>
            <a:ext cx="44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(s)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8"/>
          <p:cNvSpPr/>
          <p:nvPr/>
        </p:nvSpPr>
        <p:spPr bwMode="auto">
          <a:xfrm>
            <a:off x="11450160" y="5716440"/>
            <a:ext cx="44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(s)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 bwMode="auto">
          <a:xfrm>
            <a:off x="213480" y="897480"/>
            <a:ext cx="11764440" cy="270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 как всего существует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p(p-1)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пар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(a,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b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вероятность появления каждой пары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s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равна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Нас интересует вероятность коллизии, т.е. случаи, когда . Таких случаев не больше, чем .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 есть, для фиксированного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вероятность коллизии составляет не более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целое число, которое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случайным образом меняется от 0 до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 – 1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 поэтому, чтобы получить вероятность коллизии для всех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 нужно сложить данные вероятности для каждого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q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6" name="Formula 3"/>
          <p:cNvSpPr txBox="1"/>
          <p:nvPr/>
        </p:nvSpPr>
        <p:spPr bwMode="auto">
          <a:xfrm>
            <a:off x="1928160" y="3781080"/>
            <a:ext cx="7245360" cy="933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𝑠</m:t>
                          </m:r>
                          <m:r>
                            <m:rPr/>
                            <a:rPr/>
                            <m:t>𝑚𝑜𝑑</m:t>
                          </m:r>
                          <m:r>
                            <m:rPr/>
                            <a:rPr/>
                            <m:t>𝑚</m:t>
                          </m:r>
                          <m:r>
                            <m:rPr/>
                            <a:rPr/>
                            <m:t>=</m:t>
                          </m:r>
                          <m:r>
                            <m:rPr/>
                            <a:rPr/>
                            <m:t>𝑞</m:t>
                          </m:r>
                          <m:r>
                            <m:rPr/>
                            <a:rPr/>
                            <m:t>𝑚𝑜𝑑</m:t>
                          </m:r>
                          <m:r>
                            <m:rPr/>
                            <a:rPr/>
                            <m:t>𝑚</m:t>
                          </m:r>
                        </m:e>
                      </m:d>
                      <m:r>
                        <m:rPr/>
                        <a:rPr/>
                        <m:t>≤</m:t>
                      </m:r>
                      <m:nary>
                        <m:naryPr>
                          <m:chr m:val="∑"/>
                          <m:grow m:val="off"/>
                          <m:ctrlPr>
                            <a:rPr/>
                          </m:ctrlPr>
                        </m:naryPr>
                        <m:sub>
                          <m:r>
                            <m:rPr/>
                            <a:rPr/>
                            <m:t>𝑞</m:t>
                          </m:r>
                          <m:r>
                            <m:rPr/>
                            <a:rPr/>
                            <m:t>=</m:t>
                          </m:r>
                          <m:r>
                            <m:rPr/>
                            <a:rPr/>
                            <m:t>0</m:t>
                          </m:r>
                        </m:sub>
                        <m:sup>
                          <m:r>
                            <m:rPr/>
                            <a:rPr/>
                            <m:t>𝑝</m:t>
                          </m:r>
                          <m:r>
                            <m:rPr/>
                            <a:rPr/>
                            <m:t>−</m:t>
                          </m:r>
                          <m:r>
                            <m:rPr/>
                            <a:rPr/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/>
                              </m:ctrlPr>
                            </m:fPr>
                            <m:num>
                              <m:r>
                                <m:rPr/>
                                <a:rPr/>
                                <m:t>⌈</m:t>
                              </m:r>
                              <m:f>
                                <m:fPr>
                                  <m:ctrlPr>
                                    <a:rPr/>
                                  </m:ctrlPr>
                                </m:fPr>
                                <m:num>
                                  <m:r>
                                    <m:rPr/>
                                    <a:rPr/>
                                    <m:t>𝑝</m:t>
                                  </m:r>
                                </m:num>
                                <m:den>
                                  <m:r>
                                    <m:rPr/>
                                    <a:rPr/>
                                    <m:t>𝑚</m:t>
                                  </m:r>
                                </m:den>
                              </m:f>
                              <m:r>
                                <m:rPr/>
                                <a:rPr/>
                                <m:t>⌉</m:t>
                              </m:r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num>
                            <m:den>
                              <m:r>
                                <m:rPr/>
                                <a:rPr/>
                                <m:t>𝑝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/>
                                  </m:ctrlPr>
                                </m:dPr>
                                <m:e>
                                  <m:r>
                                    <m:rPr/>
                                    <a:rPr/>
                                    <m:t>𝑝</m:t>
                                  </m:r>
                                  <m:r>
                                    <m:rPr/>
                                    <a:rPr/>
                                    <m:t>−</m:t>
                                  </m:r>
                                  <m:r>
                                    <m:rPr/>
                                    <a:rPr/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m:rPr/>
                            <a:rPr/>
                            <m:t>=</m:t>
                          </m:r>
                          <m:f>
                            <m:fPr>
                              <m:ctrlPr>
                                <a:rPr/>
                              </m:ctrlPr>
                            </m:fPr>
                            <m:num>
                              <m:r>
                                <m:rPr/>
                                <a:rPr/>
                                <m:t>⌈</m:t>
                              </m:r>
                              <m:f>
                                <m:fPr>
                                  <m:ctrlPr>
                                    <a:rPr/>
                                  </m:ctrlPr>
                                </m:fPr>
                                <m:num>
                                  <m:r>
                                    <m:rPr/>
                                    <a:rPr/>
                                    <m:t>𝑝</m:t>
                                  </m:r>
                                </m:num>
                                <m:den>
                                  <m:r>
                                    <m:rPr/>
                                    <a:rPr/>
                                    <m:t>𝑚</m:t>
                                  </m:r>
                                </m:den>
                              </m:f>
                              <m:r>
                                <m:rPr/>
                                <a:rPr/>
                                <m:t>⌉</m:t>
                              </m:r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num>
                            <m:den>
                              <m:r>
                                <m:rPr/>
                                <a:rPr/>
                                <m:t>𝑝</m:t>
                              </m:r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den>
                          </m:f>
                        </m:e>
                      </m:nary>
                      <m:r>
                        <m:rPr/>
                        <a:rPr/>
                        <m:t>≤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/>
                            <a:rPr/>
                            <m:t>𝑝</m:t>
                          </m:r>
                          <m:r>
                            <m:rPr/>
                            <a:rPr/>
                            <m:t>−</m:t>
                          </m:r>
                          <m:r>
                            <m:rPr/>
                            <a:rPr/>
                            <m:t>1</m:t>
                          </m:r>
                        </m:num>
                        <m:den>
                          <m:r>
                            <m:rPr/>
                            <a:rPr/>
                            <m:t>𝑚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r>
                                <m:rPr/>
                                <a:rPr/>
                                <m:t>𝑝</m:t>
                              </m:r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e>
                          </m:d>
                        </m:den>
                      </m:f>
                      <m:r>
                        <m:rPr/>
                        <a:rPr/>
                        <m:t>=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/>
                            <a:rPr/>
                            <m:t>1</m:t>
                          </m:r>
                        </m:num>
                        <m:den>
                          <m:r>
                            <m:rPr/>
                            <a:rPr/>
                            <m:t>𝑚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57" name="CustomShape 4"/>
          <p:cNvSpPr/>
          <p:nvPr/>
        </p:nvSpPr>
        <p:spPr bwMode="auto">
          <a:xfrm>
            <a:off x="398520" y="5103360"/>
            <a:ext cx="11579040" cy="13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Таким образом,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т.е. 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универсальное семейство хэш-функций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 = {0, 1, … p - 1}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 bwMode="auto">
          <a:xfrm>
            <a:off x="213480" y="816120"/>
            <a:ext cx="11764440" cy="11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Очевидно, что в вычислении хэш-функции от строки должны участвовать все символы, составляющие строку, иначе вероятность коллизий существенно возросла бы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Можно использовать следующую полиномиальную хэш-функцию: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строк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0" name="Formula 3"/>
          <p:cNvSpPr txBox="1"/>
          <p:nvPr/>
        </p:nvSpPr>
        <p:spPr bwMode="auto">
          <a:xfrm>
            <a:off x="3420360" y="1946520"/>
            <a:ext cx="5162400" cy="8838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𝑃</m:t>
                          </m:r>
                        </m:e>
                        <m:sub>
                          <m:r>
                            <m:rPr/>
                            <a:rPr/>
                            <m:t>𝑝</m:t>
                          </m:r>
                        </m:sub>
                      </m:sSub>
                      <m:r>
                        <m:rPr/>
                        <a:rPr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Sup>
                            <m:sSubSupPr>
                              <m:alnScr m:val="off"/>
                              <m:ctrlPr>
                                <a:rPr/>
                              </m:ctrlPr>
                            </m:sSubSupPr>
                            <m:e>
                              <m:r>
                                <m:rPr/>
                                <a:rPr/>
                                <m:t>𝑝</m:t>
                              </m:r>
                            </m:e>
                            <m:sub>
                              <m:r>
                                <m:rPr/>
                                <a:rPr/>
                                <m:t>𝑝</m:t>
                              </m:r>
                            </m:sub>
                            <m:sup>
                              <m:r>
                                <m:rPr/>
                                <a:rPr/>
                                <m:t>𝑥</m:t>
                              </m:r>
                            </m:sup>
                          </m:sSubSup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</m:d>
                          <m:r>
                            <m:rPr/>
                            <a:rPr/>
                            <m:t>=</m:t>
                          </m:r>
                          <m:nary>
                            <m:naryPr>
                              <m:chr m:val="∑"/>
                              <m:grow m:val="off"/>
                              <m:ctrlPr>
                                <a:rPr/>
                              </m:ctrlPr>
                            </m:naryPr>
                            <m:sub>
                              <m:r>
                                <m:rPr/>
                                <a:rPr/>
                                <m:t>𝑖</m:t>
                              </m:r>
                              <m:r>
                                <m:rPr/>
                                <a:rPr/>
                                <m:t>=</m:t>
                              </m:r>
                              <m:r>
                                <m:rPr/>
                                <a:rPr/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/>
                                  </m:ctrlPr>
                                </m:dPr>
                                <m:e>
                                  <m:r>
                                    <m:rPr/>
                                    <a:rPr/>
                                    <m:t>𝑆</m:t>
                                  </m:r>
                                </m:e>
                              </m:d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sup>
                            <m:e>
                              <m:r>
                                <m:rPr/>
                                <a:rPr/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/>
                                  </m:ctrlPr>
                                </m:dPr>
                                <m:e>
                                  <m:r>
                                    <m:rPr/>
                                    <a:rPr/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/>
                                  </m:ctrlPr>
                                </m:sSupPr>
                                <m:e>
                                  <m:r>
                                    <m:rPr/>
                                    <a:rPr/>
                                    <m:t>𝑥</m:t>
                                  </m:r>
                                </m:e>
                                <m:sup>
                                  <m:r>
                                    <m:rPr/>
                                    <a:rPr/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m:rPr/>
                            <a:rPr/>
                            <m:t>𝑚𝑜𝑑</m:t>
                          </m:r>
                          <m:r>
                            <m:rPr/>
                            <a:rPr/>
                            <m:t>𝑝</m:t>
                          </m:r>
                        </m:e>
                      </m:d>
                      <m:r>
                        <m:rPr/>
                        <a:rPr/>
                        <m:t>,</m:t>
                      </m:r>
                      <m:r>
                        <m:rPr/>
                        <a:rPr/>
                        <m:t>1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𝑥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𝑝</m:t>
                      </m:r>
                      <m:r>
                        <m:rPr/>
                        <a:rPr/>
                        <m:t>−</m:t>
                      </m:r>
                      <m:r>
                        <m:rPr/>
                        <a:rPr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1" name="CustomShape 4"/>
          <p:cNvSpPr/>
          <p:nvPr/>
        </p:nvSpPr>
        <p:spPr bwMode="auto">
          <a:xfrm>
            <a:off x="213480" y="2837880"/>
            <a:ext cx="11764440" cy="11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Здесь  - соответствующее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i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-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му символу строки число (например, его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ASCII-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или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Unocode-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код)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простое число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случайно выбранная из  хэш-функция приводит к коллизии для двух строк  и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длиной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L + 1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Formula 5"/>
          <p:cNvSpPr txBox="1"/>
          <p:nvPr/>
        </p:nvSpPr>
        <p:spPr bwMode="auto">
          <a:xfrm>
            <a:off x="2721960" y="4066200"/>
            <a:ext cx="6288480" cy="3038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/>
                          </m:ctrlPr>
                        </m:sSubSupPr>
                        <m:e>
                          <m:r>
                            <m:rPr/>
                            <a:rPr/>
                            <m:t>𝑝</m:t>
                          </m:r>
                        </m:e>
                        <m:sub>
                          <m:r>
                            <m:rPr/>
                            <a:rPr/>
                            <m:t>𝑝</m:t>
                          </m:r>
                        </m:sub>
                        <m:sup>
                          <m:r>
                            <m:rPr/>
                            <a:rPr/>
                            <m:t>𝑥</m:t>
                          </m:r>
                        </m:sup>
                      </m:sSubSup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  <m:sub>
                              <m:r>
                                <m:rPr/>
                                <a:rPr/>
                                <m:t>2</m:t>
                              </m:r>
                            </m:sub>
                          </m:sSub>
                        </m:e>
                      </m:d>
                      <m:r>
                        <m:rPr/>
                        <a:rPr/>
                        <m:t>−</m:t>
                      </m:r>
                      <m:sSubSup>
                        <m:sSubSupPr>
                          <m:alnScr m:val="off"/>
                          <m:ctrlPr>
                            <a:rPr/>
                          </m:ctrlPr>
                        </m:sSubSupPr>
                        <m:e>
                          <m:r>
                            <m:rPr/>
                            <a:rPr/>
                            <m:t>𝑝</m:t>
                          </m:r>
                        </m:e>
                        <m:sub>
                          <m:r>
                            <m:rPr/>
                            <a:rPr/>
                            <m:t>𝑝</m:t>
                          </m:r>
                        </m:sub>
                        <m:sup>
                          <m:r>
                            <m:rPr/>
                            <a:rPr/>
                            <m:t>𝑥</m:t>
                          </m:r>
                        </m:sup>
                      </m:sSubSup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  <m:sub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</m:e>
                      </m:d>
                      <m:r>
                        <m:rPr/>
                        <a:rPr/>
                        <m:t>=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𝑎</m:t>
                          </m:r>
                        </m:e>
                        <m:sub>
                          <m:r>
                            <m:rPr/>
                            <a:rPr/>
                            <m:t>0</m:t>
                          </m:r>
                        </m:sub>
                      </m:sSub>
                      <m:r>
                        <m:rPr/>
                        <a:rPr/>
                        <m:t>+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𝑎</m:t>
                          </m:r>
                        </m:e>
                        <m:sub>
                          <m:r>
                            <m:rPr/>
                            <a:rPr/>
                            <m:t>1</m:t>
                          </m:r>
                        </m:sub>
                      </m:sSub>
                      <m:r>
                        <m:rPr/>
                        <a:rPr/>
                        <m:t>𝑥</m:t>
                      </m:r>
                      <m:r>
                        <m:rPr/>
                        <a:rPr/>
                        <m:t>+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𝑎</m:t>
                          </m:r>
                        </m:e>
                        <m:sub>
                          <m:r>
                            <m:rPr/>
                            <a:rPr/>
                            <m:t>2</m:t>
                          </m:r>
                        </m:sub>
                      </m:sSub>
                      <m:sSup>
                        <m:sSupPr>
                          <m:ctrlPr>
                            <a:rPr/>
                          </m:ctrlPr>
                        </m:sSupPr>
                        <m:e>
                          <m:r>
                            <m:rPr/>
                            <a:rPr/>
                            <m:t>𝑥</m:t>
                          </m:r>
                        </m:e>
                        <m:sup>
                          <m:r>
                            <m:rPr/>
                            <a:rPr/>
                            <m:t>2</m:t>
                          </m:r>
                        </m:sup>
                      </m:sSup>
                      <m:r>
                        <m:rPr/>
                        <a:rPr/>
                        <m:t>+</m:t>
                      </m:r>
                      <m:r>
                        <m:rPr/>
                        <a:rPr/>
                        <m:t>…</m:t>
                      </m:r>
                      <m:r>
                        <m:rPr/>
                        <a:rPr/>
                        <m:t>+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𝑎</m:t>
                          </m:r>
                        </m:e>
                        <m:sub>
                          <m:r>
                            <m:rPr/>
                            <a:rPr/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/>
                          </m:ctrlPr>
                        </m:sSupPr>
                        <m:e>
                          <m:r>
                            <m:rPr/>
                            <a:rPr/>
                            <m:t>𝑥</m:t>
                          </m:r>
                        </m:e>
                        <m:sup>
                          <m:r>
                            <m:rPr/>
                            <a:rPr/>
                            <m:t>𝐿</m:t>
                          </m:r>
                        </m:sup>
                      </m:sSup>
                      <m:r>
                        <m:rPr/>
                        <a:rPr/>
                        <m:t>=</m:t>
                      </m:r>
                      <m:r>
                        <m:rPr/>
                        <a:rPr/>
                        <m:t>0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𝑚𝑜𝑑</m:t>
                          </m:r>
                          <m:r>
                            <m:rPr/>
                            <a:rPr/>
                            <m:t>𝑝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3" name="CustomShape 6"/>
          <p:cNvSpPr/>
          <p:nvPr/>
        </p:nvSpPr>
        <p:spPr bwMode="auto">
          <a:xfrm>
            <a:off x="213480" y="4458960"/>
            <a:ext cx="11764440" cy="158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Строки  и  - разные, поэтому хотя бы 1 из коэффициентов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,…,  -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не нулевой.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Следовательно, уравнение  имеет не более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L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корней, и каждый такой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x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приводит к коллизии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 как в данном уравнении равенство по модулю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4" name="Formula 7"/>
          <p:cNvSpPr txBox="1"/>
          <p:nvPr/>
        </p:nvSpPr>
        <p:spPr bwMode="auto">
          <a:xfrm>
            <a:off x="4691160" y="6030360"/>
            <a:ext cx="2350080" cy="5162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/>
                                  </m:ctrlPr>
                                </m:sSubPr>
                                <m:e>
                                  <m:r>
                                    <m:rPr/>
                                    <a:rPr/>
                                    <m:t>𝑆</m:t>
                                  </m:r>
                                </m:e>
                                <m:sub>
                                  <m:r>
                                    <m:rPr/>
                                    <a:rPr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/>
                            <m:t>=</m:t>
                          </m:r>
                          <m:r>
                            <m:rPr/>
                            <a:rPr/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/>
                                  </m:ctrlPr>
                                </m:sSubPr>
                                <m:e>
                                  <m:r>
                                    <m:rPr/>
                                    <a:rPr/>
                                    <m:t>𝑆</m:t>
                                  </m:r>
                                </m:e>
                                <m:sub>
                                  <m:r>
                                    <m:rPr/>
                                    <a:rPr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/>
                        <a:rPr/>
                        <m:t>≤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/>
                            <a:rPr/>
                            <m:t>𝐿</m:t>
                          </m:r>
                        </m:num>
                        <m:den>
                          <m:r>
                            <m:rPr/>
                            <a:rPr/>
                            <m:t>𝑃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 bwMode="auto">
          <a:xfrm>
            <a:off x="213480" y="1718280"/>
            <a:ext cx="11764440" cy="330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Вероятность коллизии не более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значит, мы хотим большое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Но хэш-мощность этих хэш-функций равна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это очень большое простое число, значит, такая хэш-таблица будет занимать очень много памяти? И при чем тут универсальное хэширование с вероятностью коллизии не более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?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1) Выбираем случайным образом полиномиальную хэш-функцию из семейства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2) Выбираем случайным образом хэш-функцию для целых чисел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из семейства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3)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Вычисляем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этом вероятность коллизии составляет не более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 соответствии с этим, множество хэш-функций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семейство хэш-функций для строк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7" name="Formula 3"/>
          <p:cNvSpPr txBox="1"/>
          <p:nvPr/>
        </p:nvSpPr>
        <p:spPr bwMode="auto">
          <a:xfrm>
            <a:off x="3495600" y="834120"/>
            <a:ext cx="5162400" cy="8838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𝑃</m:t>
                          </m:r>
                        </m:e>
                        <m:sub>
                          <m:r>
                            <m:rPr/>
                            <a:rPr/>
                            <m:t>𝑝</m:t>
                          </m:r>
                        </m:sub>
                      </m:sSub>
                      <m:r>
                        <m:rPr/>
                        <a:rPr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Sup>
                            <m:sSubSupPr>
                              <m:alnScr m:val="off"/>
                              <m:ctrlPr>
                                <a:rPr/>
                              </m:ctrlPr>
                            </m:sSubSupPr>
                            <m:e>
                              <m:r>
                                <m:rPr/>
                                <a:rPr/>
                                <m:t>𝑝</m:t>
                              </m:r>
                            </m:e>
                            <m:sub>
                              <m:r>
                                <m:rPr/>
                                <a:rPr/>
                                <m:t>𝑝</m:t>
                              </m:r>
                            </m:sub>
                            <m:sup>
                              <m:r>
                                <m:rPr/>
                                <a:rPr/>
                                <m:t>𝑥</m:t>
                              </m:r>
                            </m:sup>
                          </m:sSubSup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</m:d>
                          <m:r>
                            <m:rPr/>
                            <a:rPr/>
                            <m:t>=</m:t>
                          </m:r>
                          <m:nary>
                            <m:naryPr>
                              <m:chr m:val="∑"/>
                              <m:grow m:val="off"/>
                              <m:ctrlPr>
                                <a:rPr/>
                              </m:ctrlPr>
                            </m:naryPr>
                            <m:sub>
                              <m:r>
                                <m:rPr/>
                                <a:rPr/>
                                <m:t>𝑖</m:t>
                              </m:r>
                              <m:r>
                                <m:rPr/>
                                <a:rPr/>
                                <m:t>=</m:t>
                              </m:r>
                              <m:r>
                                <m:rPr/>
                                <a:rPr/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/>
                                  </m:ctrlPr>
                                </m:dPr>
                                <m:e>
                                  <m:r>
                                    <m:rPr/>
                                    <a:rPr/>
                                    <m:t>𝑆</m:t>
                                  </m:r>
                                </m:e>
                              </m:d>
                              <m:r>
                                <m:rPr/>
                                <a:rPr/>
                                <m:t>−</m:t>
                              </m:r>
                              <m:r>
                                <m:rPr/>
                                <a:rPr/>
                                <m:t>1</m:t>
                              </m:r>
                            </m:sup>
                            <m:e>
                              <m:r>
                                <m:rPr/>
                                <a:rPr/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/>
                                  </m:ctrlPr>
                                </m:dPr>
                                <m:e>
                                  <m:r>
                                    <m:rPr/>
                                    <a:rPr/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/>
                                  </m:ctrlPr>
                                </m:sSupPr>
                                <m:e>
                                  <m:r>
                                    <m:rPr/>
                                    <a:rPr/>
                                    <m:t>𝑥</m:t>
                                  </m:r>
                                </m:e>
                                <m:sup>
                                  <m:r>
                                    <m:rPr/>
                                    <a:rPr/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m:rPr/>
                            <a:rPr/>
                            <m:t>𝑚𝑜𝑑</m:t>
                          </m:r>
                          <m:r>
                            <m:rPr/>
                            <a:rPr/>
                            <m:t>𝑝</m:t>
                          </m:r>
                        </m:e>
                      </m:d>
                      <m:r>
                        <m:rPr/>
                        <a:rPr/>
                        <m:t>,</m:t>
                      </m:r>
                      <m:r>
                        <m:rPr/>
                        <a:rPr/>
                        <m:t>1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𝑥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𝑝</m:t>
                      </m:r>
                      <m:r>
                        <m:rPr/>
                        <a:rPr/>
                        <m:t>−</m:t>
                      </m:r>
                      <m:r>
                        <m:rPr/>
                        <a:rPr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8" name="Formula 4"/>
          <p:cNvSpPr txBox="1"/>
          <p:nvPr/>
        </p:nvSpPr>
        <p:spPr bwMode="auto">
          <a:xfrm>
            <a:off x="3183840" y="5024520"/>
            <a:ext cx="5785920" cy="8913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𝐻</m:t>
                          </m:r>
                        </m:e>
                        <m:sub>
                          <m:r>
                            <m:rPr/>
                            <a:rPr/>
                            <m:t>𝑝</m:t>
                          </m:r>
                        </m:sub>
                      </m:sSub>
                      <m:r>
                        <m:rPr/>
                        <a:rPr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r>
                                <m:rPr/>
                                <a:rPr/>
                                <m:t>𝑆</m:t>
                              </m:r>
                            </m:e>
                          </m:d>
                          <m:r>
                            <m:rPr/>
                            <a:rPr/>
                            <m:t>=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h</m:t>
                              </m:r>
                            </m:e>
                            <m:sub>
                              <m:r>
                                <m:rPr/>
                                <a:rPr/>
                                <m:t>𝑖𝑛𝑡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grow m:val="off"/>
                                  <m:ctrlPr>
                                    <a:rPr/>
                                  </m:ctrlPr>
                                </m:naryPr>
                                <m:sub>
                                  <m:r>
                                    <m:rPr/>
                                    <a:rPr/>
                                    <m:t>𝑖</m:t>
                                  </m:r>
                                  <m:r>
                                    <m:rPr/>
                                    <a:rPr/>
                                    <m:t>=</m:t>
                                  </m:r>
                                  <m:r>
                                    <m:rPr/>
                                    <a:rPr/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/>
                                      </m:ctrlPr>
                                    </m:dPr>
                                    <m:e>
                                      <m:r>
                                        <m:rPr/>
                                        <a:rPr/>
                                        <m:t>𝑆</m:t>
                                      </m:r>
                                    </m:e>
                                  </m:d>
                                  <m:r>
                                    <m:rPr/>
                                    <a:rPr/>
                                    <m:t>−</m:t>
                                  </m:r>
                                  <m:r>
                                    <m:rPr/>
                                    <a:rPr/>
                                    <m:t>1</m:t>
                                  </m:r>
                                </m:sup>
                                <m:e>
                                  <m:r>
                                    <m:rPr/>
                                    <a:rPr/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/>
                                      </m:ctrlPr>
                                    </m:dPr>
                                    <m:e>
                                      <m:r>
                                        <m:rPr/>
                                        <a:rPr/>
                                        <m:t>𝑖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/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/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/>
                                        <a:rPr/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/>
                                <a:rPr/>
                                <m:t>𝑚𝑜𝑑</m:t>
                              </m:r>
                              <m:r>
                                <m:rPr/>
                                <a:rPr/>
                                <m:t>𝑝</m:t>
                              </m:r>
                            </m:e>
                          </m:d>
                        </m:e>
                      </m:d>
                      <m:r>
                        <m:rPr/>
                        <a:rPr/>
                        <m:t>,</m:t>
                      </m:r>
                      <m:r>
                        <m:rPr/>
                        <a:rPr/>
                        <m:t>1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𝑥</m:t>
                      </m:r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𝑝</m:t>
                      </m:r>
                      <m:r>
                        <m:rPr/>
                        <a:rPr/>
                        <m:t>−</m:t>
                      </m:r>
                      <m:r>
                        <m:rPr/>
                        <a:rPr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9" name="CustomShape 5"/>
          <p:cNvSpPr/>
          <p:nvPr/>
        </p:nvSpPr>
        <p:spPr bwMode="auto">
          <a:xfrm>
            <a:off x="213480" y="6025320"/>
            <a:ext cx="11764440" cy="61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не позволяет выполнять универсальное хэширование. Однако,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результат получается сравнимым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 bwMode="auto">
          <a:xfrm>
            <a:off x="5411880" y="951840"/>
            <a:ext cx="6599520" cy="17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60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std::hash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operator ()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Способ хэширования зависит от типа значений. В связи с этим,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STL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предоставляет специализации шаблона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std::hash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для базовых типов и для большей части пользовательских типов, определяемых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STL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1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Хэш-функции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72" name="Рисунок 5" descr=""/>
          <p:cNvPicPr/>
          <p:nvPr/>
        </p:nvPicPr>
        <p:blipFill>
          <a:blip r:embed="rId3"/>
          <a:stretch/>
        </p:blipFill>
        <p:spPr bwMode="auto">
          <a:xfrm>
            <a:off x="213480" y="783360"/>
            <a:ext cx="5210280" cy="5547600"/>
          </a:xfrm>
          <a:prstGeom prst="rect">
            <a:avLst/>
          </a:prstGeom>
          <a:ln>
            <a:noFill/>
          </a:ln>
        </p:spPr>
      </p:pic>
      <p:pic>
        <p:nvPicPr>
          <p:cNvPr id="273" name="Рисунок 6" descr=""/>
          <p:cNvPicPr/>
          <p:nvPr/>
        </p:nvPicPr>
        <p:blipFill>
          <a:blip r:embed="rId4"/>
          <a:stretch/>
        </p:blipFill>
        <p:spPr bwMode="auto">
          <a:xfrm>
            <a:off x="5493240" y="2896560"/>
            <a:ext cx="6592680" cy="34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 bwMode="auto"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4" name="Рисунок 1" descr=""/>
          <p:cNvPicPr/>
          <p:nvPr/>
        </p:nvPicPr>
        <p:blipFill>
          <a:blip r:embed="rId3"/>
          <a:stretch/>
        </p:blipFill>
        <p:spPr bwMode="auto">
          <a:xfrm>
            <a:off x="235800" y="1049040"/>
            <a:ext cx="4039200" cy="15429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 bwMode="auto">
          <a:xfrm>
            <a:off x="235800" y="707040"/>
            <a:ext cx="556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</a:rPr>
              <a:t>https://en.cppreference.com/w/cpp/container/unordered_set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6" name="Рисунок 6" descr=""/>
          <p:cNvPicPr/>
          <p:nvPr/>
        </p:nvPicPr>
        <p:blipFill>
          <a:blip r:embed="rId4"/>
          <a:stretch/>
        </p:blipFill>
        <p:spPr bwMode="auto">
          <a:xfrm>
            <a:off x="297720" y="2626920"/>
            <a:ext cx="5499360" cy="4053240"/>
          </a:xfrm>
          <a:prstGeom prst="rect">
            <a:avLst/>
          </a:prstGeom>
          <a:ln>
            <a:noFill/>
          </a:ln>
        </p:spPr>
      </p:pic>
      <p:pic>
        <p:nvPicPr>
          <p:cNvPr id="127" name="Рисунок 4" descr=""/>
          <p:cNvPicPr/>
          <p:nvPr/>
        </p:nvPicPr>
        <p:blipFill>
          <a:blip r:embed="rId5"/>
          <a:stretch/>
        </p:blipFill>
        <p:spPr bwMode="auto">
          <a:xfrm>
            <a:off x="6822000" y="2626920"/>
            <a:ext cx="5177880" cy="405324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5" descr=""/>
          <p:cNvPicPr/>
          <p:nvPr/>
        </p:nvPicPr>
        <p:blipFill>
          <a:blip r:embed="rId6"/>
          <a:stretch/>
        </p:blipFill>
        <p:spPr bwMode="auto">
          <a:xfrm>
            <a:off x="6822000" y="1012320"/>
            <a:ext cx="5190480" cy="1614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 bwMode="auto">
          <a:xfrm>
            <a:off x="6413400" y="707040"/>
            <a:ext cx="55990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</a:rPr>
              <a:t>https://en.cppreference.com/w/cpp/container/unordered_map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 bwMode="auto">
          <a:xfrm>
            <a:off x="270360" y="833040"/>
            <a:ext cx="11764440" cy="33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std::unordered_set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хэш-таблица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hashtable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std::unordered_map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тоже хэш-таблица, но хранит пары ключ-значение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Хэш-функция применяется к ключу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Для любого множества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S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и для любого положительного целого числа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функция  - хэш-функция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m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количество возможных значений хэш-функции – хэш-мощность, мощность хэш-функции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cardinality of hash function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3879" indent="-283879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CustomShape 2"/>
          <p:cNvSpPr/>
          <p:nvPr/>
        </p:nvSpPr>
        <p:spPr bwMode="auto"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</a:rPr>
              <a:t>.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 bwMode="auto">
          <a:xfrm>
            <a:off x="71791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3" name="CustomShape 4"/>
          <p:cNvSpPr/>
          <p:nvPr/>
        </p:nvSpPr>
        <p:spPr bwMode="auto">
          <a:xfrm>
            <a:off x="77562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5"/>
          <p:cNvSpPr/>
          <p:nvPr/>
        </p:nvSpPr>
        <p:spPr bwMode="auto">
          <a:xfrm>
            <a:off x="83332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5" name="CustomShape 6"/>
          <p:cNvSpPr/>
          <p:nvPr/>
        </p:nvSpPr>
        <p:spPr bwMode="auto">
          <a:xfrm>
            <a:off x="100645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 bwMode="auto">
          <a:xfrm>
            <a:off x="106416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 bwMode="auto">
          <a:xfrm>
            <a:off x="112186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9"/>
          <p:cNvSpPr/>
          <p:nvPr/>
        </p:nvSpPr>
        <p:spPr bwMode="auto">
          <a:xfrm>
            <a:off x="471240" y="4336200"/>
            <a:ext cx="4137840" cy="2158200"/>
          </a:xfrm>
          <a:prstGeom prst="ellipse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Множество исходных объектов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(</a:t>
            </a: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IP-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адреса, слова текста, файлы, номера телефонов)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 bwMode="auto">
          <a:xfrm>
            <a:off x="5354280" y="5415840"/>
            <a:ext cx="140436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Formula 11"/>
          <p:cNvSpPr txBox="1"/>
          <p:nvPr/>
        </p:nvSpPr>
        <p:spPr bwMode="auto">
          <a:xfrm>
            <a:off x="4667760" y="5277240"/>
            <a:ext cx="595800" cy="276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𝑜</m:t>
                      </m:r>
                      <m:r>
                        <m:rPr/>
                        <a:rPr/>
                        <m:t>∈</m:t>
                      </m:r>
                      <m:r>
                        <m:rPr/>
                        <a:rPr/>
                        <m:t>𝑆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1" name="CustomShape 12"/>
          <p:cNvSpPr/>
          <p:nvPr/>
        </p:nvSpPr>
        <p:spPr bwMode="auto">
          <a:xfrm>
            <a:off x="5688000" y="4901760"/>
            <a:ext cx="59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 bwMode="auto">
          <a:xfrm>
            <a:off x="9487440" y="4998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 bwMode="auto">
          <a:xfrm>
            <a:off x="9037800" y="5092560"/>
            <a:ext cx="34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Line 15"/>
          <p:cNvSpPr/>
          <p:nvPr/>
        </p:nvSpPr>
        <p:spPr bwMode="auto">
          <a:xfrm flipV="1">
            <a:off x="717912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Line 16"/>
          <p:cNvSpPr/>
          <p:nvPr/>
        </p:nvSpPr>
        <p:spPr bwMode="auto">
          <a:xfrm flipV="1">
            <a:off x="1180224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Line 17"/>
          <p:cNvSpPr/>
          <p:nvPr/>
        </p:nvSpPr>
        <p:spPr bwMode="auto">
          <a:xfrm>
            <a:off x="7179120" y="4656600"/>
            <a:ext cx="4616280" cy="0"/>
          </a:xfrm>
          <a:prstGeom prst="line">
            <a:avLst/>
          </a:prstGeom>
          <a:ln cap="rnd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CustomShape 18"/>
          <p:cNvSpPr/>
          <p:nvPr/>
        </p:nvSpPr>
        <p:spPr bwMode="auto">
          <a:xfrm>
            <a:off x="9257760" y="42807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 bwMode="auto">
          <a:xfrm>
            <a:off x="9463320" y="5655600"/>
            <a:ext cx="67176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20"/>
          <p:cNvSpPr/>
          <p:nvPr/>
        </p:nvSpPr>
        <p:spPr bwMode="auto">
          <a:xfrm>
            <a:off x="731664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 bwMode="auto">
          <a:xfrm>
            <a:off x="789372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 bwMode="auto">
          <a:xfrm>
            <a:off x="847080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 bwMode="auto">
          <a:xfrm>
            <a:off x="5160960" y="875519"/>
            <a:ext cx="6816960" cy="560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Какое значение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оптимальное?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 b="0" i="1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h(o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= h (</m:t>
                      </m:r>
                      <m:sSub>
                        <m:sSubPr>
                          <m:ctrlPr>
                            <a:rPr sz="1800" b="0" i="1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-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коллизия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Коллизии могут разрешаться с помощью «цепочек»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chaining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). Это не единственный способ разрешения коллизий, но в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STL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используется имено он. Такая структура данных называется хэш-таблицей с цепочками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число объетов, которые хранятся в хэш-таблице, то сложность операций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поиск, извлечение, вставка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по памяти: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22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22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2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2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коэффициент заполнения таблицы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load factor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Сложность по времени: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O(c + 1)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где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элементов в самой длинной цепочке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3879" indent="-283879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 bwMode="auto">
          <a:xfrm>
            <a:off x="2014920" y="1524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5" name="CustomShape 4"/>
          <p:cNvSpPr/>
          <p:nvPr/>
        </p:nvSpPr>
        <p:spPr bwMode="auto">
          <a:xfrm>
            <a:off x="2014920" y="206604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6" name="CustomShape 5"/>
          <p:cNvSpPr/>
          <p:nvPr/>
        </p:nvSpPr>
        <p:spPr bwMode="auto">
          <a:xfrm>
            <a:off x="2014920" y="31204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7" name="CustomShape 6"/>
          <p:cNvSpPr/>
          <p:nvPr/>
        </p:nvSpPr>
        <p:spPr bwMode="auto">
          <a:xfrm>
            <a:off x="2014920" y="36759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8" name="CustomShape 7"/>
          <p:cNvSpPr/>
          <p:nvPr/>
        </p:nvSpPr>
        <p:spPr bwMode="auto">
          <a:xfrm>
            <a:off x="2014920" y="42318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9" name="CustomShape 8"/>
          <p:cNvSpPr/>
          <p:nvPr/>
        </p:nvSpPr>
        <p:spPr bwMode="auto">
          <a:xfrm>
            <a:off x="2014920" y="47530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0" name="CustomShape 9"/>
          <p:cNvSpPr/>
          <p:nvPr/>
        </p:nvSpPr>
        <p:spPr bwMode="auto">
          <a:xfrm>
            <a:off x="2014920" y="52851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1" name="CustomShape 10"/>
          <p:cNvSpPr/>
          <p:nvPr/>
        </p:nvSpPr>
        <p:spPr bwMode="auto">
          <a:xfrm>
            <a:off x="2086920" y="265104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Line 11"/>
          <p:cNvSpPr/>
          <p:nvPr/>
        </p:nvSpPr>
        <p:spPr bwMode="auto">
          <a:xfrm flipH="1">
            <a:off x="235440" y="1524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Line 12"/>
          <p:cNvSpPr/>
          <p:nvPr/>
        </p:nvSpPr>
        <p:spPr bwMode="auto">
          <a:xfrm flipH="1">
            <a:off x="235440" y="5826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Line 13"/>
          <p:cNvSpPr/>
          <p:nvPr/>
        </p:nvSpPr>
        <p:spPr bwMode="auto">
          <a:xfrm>
            <a:off x="396000" y="1524600"/>
            <a:ext cx="0" cy="4286520"/>
          </a:xfrm>
          <a:prstGeom prst="line">
            <a:avLst/>
          </a:prstGeom>
          <a:ln cap="rnd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4"/>
          <p:cNvSpPr/>
          <p:nvPr/>
        </p:nvSpPr>
        <p:spPr bwMode="auto">
          <a:xfrm>
            <a:off x="49679" y="3377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 bwMode="auto">
          <a:xfrm>
            <a:off x="1618200" y="16106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 bwMode="auto">
          <a:xfrm>
            <a:off x="1618200" y="21409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 bwMode="auto">
          <a:xfrm>
            <a:off x="474120" y="3235680"/>
            <a:ext cx="149040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 = 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 bwMode="auto">
          <a:xfrm>
            <a:off x="2592000" y="3391200"/>
            <a:ext cx="570240" cy="10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9"/>
          <p:cNvSpPr/>
          <p:nvPr/>
        </p:nvSpPr>
        <p:spPr bwMode="auto">
          <a:xfrm>
            <a:off x="3162600" y="31111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 bwMode="auto">
          <a:xfrm>
            <a:off x="3739680" y="3343680"/>
            <a:ext cx="570240" cy="10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21"/>
          <p:cNvSpPr/>
          <p:nvPr/>
        </p:nvSpPr>
        <p:spPr bwMode="auto">
          <a:xfrm>
            <a:off x="4310640" y="31057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 bwMode="auto">
          <a:xfrm>
            <a:off x="1447200" y="5913000"/>
            <a:ext cx="185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Массив списков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buckets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 bwMode="auto">
          <a:xfrm>
            <a:off x="3524040" y="3705840"/>
            <a:ext cx="10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Цепочка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 bwMode="auto">
          <a:xfrm>
            <a:off x="213480" y="792720"/>
            <a:ext cx="11764440" cy="182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Оптимально иметь относительно небольшое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относительно небольшое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объектов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хэш-мощности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3"/>
          <a:stretch/>
        </p:blipFill>
        <p:spPr bwMode="auto">
          <a:xfrm>
            <a:off x="680760" y="2499120"/>
            <a:ext cx="4503600" cy="3233160"/>
          </a:xfrm>
          <a:prstGeom prst="rect">
            <a:avLst/>
          </a:prstGeom>
          <a:ln>
            <a:noFill/>
          </a:ln>
        </p:spPr>
      </p:pic>
      <p:pic>
        <p:nvPicPr>
          <p:cNvPr id="178" name="Picture 5" descr=""/>
          <p:cNvPicPr/>
          <p:nvPr/>
        </p:nvPicPr>
        <p:blipFill>
          <a:blip r:embed="rId4"/>
          <a:stretch/>
        </p:blipFill>
        <p:spPr bwMode="auto">
          <a:xfrm>
            <a:off x="6912360" y="2696040"/>
            <a:ext cx="4908960" cy="31237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 bwMode="auto">
          <a:xfrm>
            <a:off x="2075759" y="5851800"/>
            <a:ext cx="2559835" cy="3646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Хорошая хэш-функция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 bwMode="auto">
          <a:xfrm>
            <a:off x="8391240" y="5962680"/>
            <a:ext cx="2403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Плохая хэш-функция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 bwMode="auto">
          <a:xfrm>
            <a:off x="213480" y="931320"/>
            <a:ext cx="5374080" cy="3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Частотное (статистическое) определение: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2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Немного о вероятности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Formula 3"/>
          <p:cNvSpPr txBox="1"/>
          <p:nvPr/>
        </p:nvSpPr>
        <p:spPr bwMode="auto">
          <a:xfrm>
            <a:off x="5235509" y="818280"/>
            <a:ext cx="1894320" cy="564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𝑃𝑟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/>
                            <m:t>𝐴</m:t>
                          </m:r>
                        </m:e>
                      </m:d>
                      <m:r>
                        <m:rPr/>
                        <a:rPr sz="1800"/>
                        <m:t>=</m:t>
                      </m:r>
                      <m:limLow>
                        <m:limLowPr>
                          <m:ctrlPr>
                            <a:rPr sz="1800"/>
                          </m:ctrlPr>
                        </m:limLowPr>
                        <m:e>
                          <m:r>
                            <m:rPr/>
                            <a:rPr sz="1800"/>
                            <m:t>𝑙𝑖𝑚</m:t>
                          </m:r>
                        </m:e>
                        <m:lim>
                          <m:r>
                            <m:rPr/>
                            <a:rPr sz="1800"/>
                            <m:t>𝑛</m:t>
                          </m:r>
                          <m:r>
                            <m:rPr/>
                            <a:rPr sz="1800"/>
                            <m:t>→</m:t>
                          </m:r>
                          <m:r>
                            <m:rPr/>
                            <a:rPr sz="1800"/>
                            <m:t>∞</m:t>
                          </m:r>
                        </m:lim>
                      </m:limLow>
                      <m:f>
                        <m:fPr>
                          <m:ctrlPr>
                            <a:rPr sz="1800"/>
                          </m:ctrlPr>
                        </m:fPr>
                        <m:num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𝑛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sz="1800"/>
                            <m:t>𝑁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4" name="CustomShape 4"/>
          <p:cNvSpPr/>
          <p:nvPr/>
        </p:nvSpPr>
        <p:spPr bwMode="auto">
          <a:xfrm>
            <a:off x="579240" y="1427400"/>
            <a:ext cx="11398680" cy="74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Здесь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𝑃𝑟</m:t>
                      </m:r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/>
                            <m:t>𝐴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 - вероятность наступления события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A,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проведённых опытов (наблюдений),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/>
                            <m:t>𝑛</m:t>
                          </m:r>
                        </m:e>
                        <m:sub>
                          <m:r>
                            <m:rPr/>
                            <a:rPr sz="1800"/>
                            <m:t>𝐴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количество  исходов опыта, соответствующих событию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 bwMode="auto">
          <a:xfrm>
            <a:off x="213480" y="2174400"/>
            <a:ext cx="11764440" cy="448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Геометрическое определение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Удобно использовать в геометрических задачах, допустим, если нужно посчитать вероятность случайного попадания точки в подобласть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области площадью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</a:t>
            </a:r>
            <a:endParaRPr lang="en-US" sz="1800" b="0" strike="noStrike" spc="-1">
              <a:latin typeface="Arial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Аксиоматическое определение: (</a:t>
            </a:r>
            <a:r>
              <a:rPr lang="el-GR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Ω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F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) – вероятностное пространство</a:t>
            </a:r>
            <a:endParaRPr lang="ru-RU" sz="1800" b="0" strike="noStrike" spc="0">
              <a:solidFill>
                <a:srgbClr val="404040"/>
              </a:solidFill>
              <a:latin typeface="Trebuchet MS"/>
            </a:endParaRPr>
          </a:p>
          <a:p>
            <a:pPr marL="683929" lvl="1" indent="-283879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 - </a:t>
            </a:r>
            <a:r>
              <a:rPr lang="ru-RU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пространство элементарных событий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</a:t>
            </a:r>
            <a:endParaRPr lang="ru-RU" sz="1800" b="0" strike="noStrike" spc="0">
              <a:solidFill>
                <a:srgbClr val="404040"/>
              </a:solidFill>
              <a:latin typeface="Trebuchet MS"/>
            </a:endParaRPr>
          </a:p>
          <a:p>
            <a:pPr marL="683929" lvl="1" indent="-283879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F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cистема подмножеств </a:t>
            </a: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(система событий)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это все возможные способы выбрать события из </a:t>
            </a: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(порядок не важен).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В опыте с игральной костью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всего 2</a:t>
            </a:r>
            <a:r>
              <a:rPr lang="ru-RU" sz="1800" b="0" strike="noStrike" spc="0" baseline="30000">
                <a:solidFill>
                  <a:srgbClr val="404040"/>
                </a:solidFill>
                <a:latin typeface="Trebuchet MS"/>
              </a:rPr>
              <a:t>6</a:t>
            </a:r>
            <a:r>
              <a:rPr lang="ru-RU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 </a:t>
            </a:r>
            <a:endParaRPr sz="1800" b="0" strike="noStrike" spc="0">
              <a:latin typeface="Arial"/>
            </a:endParaRPr>
          </a:p>
          <a:p>
            <a:pPr marL="683929" lvl="1" indent="-283879">
              <a:lnSpc>
                <a:spcPct val="100000"/>
              </a:lnSpc>
              <a:spcBef>
                <a:spcPts val="1001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вероятность. Функция, которая определена на системе событий  и обладает определёнными свойствами: 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P(</a:t>
            </a:r>
            <a:r>
              <a:rPr lang="el-GR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) = 1, P(x + y) = P(x) + P(y)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и др.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 bwMode="auto">
          <a:xfrm>
            <a:off x="213480" y="820080"/>
            <a:ext cx="11764440" cy="58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sz="1800" b="0" i="1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- такую вероятность коллизии дает функция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реализующая случайный выбор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из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{0, 1, … m-1}.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Такую хэш-функцию применять нельзя – она может иметь разные значения для одного и того же аргумента (значение не детерминировано)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Пусть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множество ключей,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конечное множество хэш-функций, отображающих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во множество 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   {0, 1, … m-1}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. H = { h: U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{0, 1, … m-1}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}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является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универсальным семейством хэш-функций, если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79" indent="-34272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универсальное семейство хэш-функций, то не более чем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sz="1800" b="0" i="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 хэш-функций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приводят к коллизии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U,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мы случайным образом выберем хэш-функцию из семейства универсальных функций, она тоже будет приводить к коллизии с вероятностью, не большей, чем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sz="1800" b="0" i="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U,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Таким образом, мы одновременно получаем равновероятное распределение элементов хэш-таблицы по бакетам (цепочкам) и детерминированное значение хэш-функции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20355588" name=""/>
          <p:cNvSpPr/>
          <p:nvPr/>
        </p:nvSpPr>
        <p:spPr bwMode="auto">
          <a:xfrm>
            <a:off x="4124773" y="2640150"/>
            <a:ext cx="3959372" cy="5835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U,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P(h(x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h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f>
                        <m:fPr>
                          <m:ctrlPr>
                            <a:rPr sz="18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8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 bwMode="auto">
          <a:xfrm>
            <a:off x="213480" y="868109"/>
            <a:ext cx="11764440" cy="16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Докажем, что, если хэш-функция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была случайным образом выбрана из универсального семейства хэш-функций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 ожидаемая длина цепочки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с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в хэш-таблице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размером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 хранящей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ключей, равна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1 + </a:t>
            </a:r>
            <a:r>
              <a:rPr lang="el-GR" sz="1800" b="0" i="1" strike="noStrike" spc="-1">
                <a:solidFill>
                  <a:srgbClr val="404040"/>
                </a:solidFill>
                <a:latin typeface="Trebuchet MS"/>
              </a:rPr>
              <a:t>α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Случайная величина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 (</a:t>
            </a: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случайная переменная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</a:t>
            </a: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 случайное значение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 — в теории вероятностей величина, принимающая в зависимости от случая те или иные значения с определёнными вероятностями. Определим случайную переменную для коллизии: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1850" indent="-261850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Formula 3"/>
          <p:cNvSpPr txBox="1"/>
          <p:nvPr/>
        </p:nvSpPr>
        <p:spPr bwMode="auto">
          <a:xfrm>
            <a:off x="4070160" y="2639519"/>
            <a:ext cx="3561120" cy="70992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/>
                          </m:ctrlPr>
                        </m:sSubPr>
                        <m:e>
                          <m:r>
                            <m:rPr/>
                            <a:rPr sz="2000"/>
                            <m:t>𝑋</m:t>
                          </m:r>
                        </m:e>
                        <m:sub>
                          <m:r>
                            <m:rPr/>
                            <a:rPr sz="2000"/>
                            <m:t>𝑘𝑙</m:t>
                          </m:r>
                        </m:sub>
                      </m:sSub>
                      <m:r>
                        <m:rPr/>
                        <a:rPr sz="200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sz="2000"/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sz="2000"/>
                              </m:ctrlPr>
                            </m:eqArrPr>
                            <m:e>
                              <m:r>
                                <m:rPr/>
                                <a:rPr sz="2000"/>
                                <m:t>1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если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/>
                                  </m:ctrlPr>
                                </m:dPr>
                                <m:e>
                                  <m:r>
                                    <m:rPr/>
                                    <a:rPr sz="2000"/>
                                    <m:t>𝑘</m:t>
                                  </m:r>
                                </m:e>
                              </m:d>
                              <m:r>
                                <m:rPr/>
                                <a:rPr sz="2000"/>
                                <m:t>=</m:t>
                              </m:r>
                              <m:r>
                                <m:rPr/>
                                <a:rPr sz="2000"/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/>
                                  </m:ctrlPr>
                                </m:dPr>
                                <m:e>
                                  <m:r>
                                    <m:rPr/>
                                    <a:rPr sz="2000"/>
                                    <m:t>𝑙</m:t>
                                  </m:r>
                                </m:e>
                              </m:d>
                              <m:r>
                                <m:rPr/>
                                <a:rPr sz="2000"/>
                                <m:t>,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𝑘</m:t>
                              </m:r>
                              <m:r>
                                <m:rPr/>
                                <a:rPr sz="2000"/>
                                <m:t>≠</m:t>
                              </m:r>
                              <m:r>
                                <m:rPr/>
                                <a:rPr sz="2000"/>
                                <m:t>𝑙</m:t>
                              </m:r>
                            </m:e>
                            <m:e>
                              <m:r>
                                <m:rPr/>
                                <a:rPr sz="2000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000"/>
          </a:p>
        </p:txBody>
      </p:sp>
      <p:sp>
        <p:nvSpPr>
          <p:cNvPr id="191" name="CustomShape 4"/>
          <p:cNvSpPr/>
          <p:nvPr/>
        </p:nvSpPr>
        <p:spPr bwMode="auto">
          <a:xfrm>
            <a:off x="120600" y="3477600"/>
            <a:ext cx="11764440" cy="650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Математическое ожидание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 — среднее (взвешенное по вероятностям возможных значений) значение случайной величины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Formula 5"/>
          <p:cNvSpPr txBox="1"/>
          <p:nvPr/>
        </p:nvSpPr>
        <p:spPr bwMode="auto">
          <a:xfrm>
            <a:off x="4336200" y="4056480"/>
            <a:ext cx="3846960" cy="5184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𝑋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𝑘𝑙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=</m:t>
                      </m:r>
                      <m:r>
                        <m:rPr/>
                        <a:rPr sz="1800"/>
                        <m:t>0</m:t>
                      </m:r>
                      <m:r>
                        <m:rPr/>
                        <a:rPr sz="1800"/>
                        <m:t>+</m:t>
                      </m:r>
                      <m:r>
                        <m:rPr/>
                        <a:rPr sz="1800"/>
                        <m:t>1</m:t>
                      </m:r>
                      <m:r>
                        <m:rPr/>
                        <a:rPr sz="1800"/>
                        <m:t>∙</m:t>
                      </m:r>
                      <m:r>
                        <m:rPr/>
                        <a:rPr sz="1800"/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r>
                                <m:rPr/>
                                <a:rPr sz="1800"/>
                                <m:t>𝑘</m:t>
                              </m:r>
                            </m:e>
                          </m:d>
                          <m:r>
                            <m:rPr/>
                            <a:rPr sz="1800"/>
                            <m:t>=</m:t>
                          </m:r>
                          <m:r>
                            <m:rPr/>
                            <a:rPr sz="1800"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r>
                                <m:rPr/>
                                <a:rPr sz="1800"/>
                                <m:t>𝑙</m:t>
                              </m:r>
                            </m:e>
                          </m:d>
                        </m:e>
                      </m:d>
                      <m:r>
                        <m:rPr/>
                        <a:rPr sz="1800"/>
                        <m:t>≤</m:t>
                      </m:r>
                      <m:f>
                        <m:fPr>
                          <m:ctrlPr>
                            <a:rPr sz="1800"/>
                          </m:ctrlPr>
                        </m:fPr>
                        <m:num>
                          <m:r>
                            <m:rPr/>
                            <a:rPr sz="1800"/>
                            <m:t>1</m:t>
                          </m:r>
                        </m:num>
                        <m:den>
                          <m:r>
                            <m:rPr/>
                            <a:rPr sz="1800"/>
                            <m:t>𝑚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3" name="CustomShape 6"/>
          <p:cNvSpPr/>
          <p:nvPr/>
        </p:nvSpPr>
        <p:spPr bwMode="auto">
          <a:xfrm>
            <a:off x="279360" y="4833720"/>
            <a:ext cx="11698200" cy="51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коллизий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Formula 7"/>
          <p:cNvSpPr txBox="1"/>
          <p:nvPr/>
        </p:nvSpPr>
        <p:spPr bwMode="auto">
          <a:xfrm>
            <a:off x="3160440" y="4851000"/>
            <a:ext cx="1599480" cy="6930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/>
                          </m:ctrlPr>
                        </m:sSubPr>
                        <m:e>
                          <m:r>
                            <m:rPr/>
                            <a:rPr sz="1600"/>
                            <m:t>𝑌</m:t>
                          </m:r>
                        </m:e>
                        <m:sub>
                          <m:r>
                            <m:rPr/>
                            <a:rPr sz="1600"/>
                            <m:t>𝑘</m:t>
                          </m:r>
                        </m:sub>
                      </m:sSub>
                      <m:r>
                        <m:rPr/>
                        <a:rPr sz="1600"/>
                        <m:t>=</m:t>
                      </m:r>
                      <m:nary>
                        <m:naryPr>
                          <m:chr m:val="∑"/>
                          <m:grow m:val="off"/>
                          <m:supHide m:val="on"/>
                          <m:ctrlPr>
                            <a:rPr sz="1600"/>
                          </m:ctrlPr>
                        </m:naryPr>
                        <m:sub>
                          <m:r>
                            <m:rPr/>
                            <a:rPr sz="1600"/>
                            <m:t>𝑘</m:t>
                          </m:r>
                          <m:r>
                            <m:rPr/>
                            <a:rPr sz="1600"/>
                            <m:t>≠</m:t>
                          </m:r>
                          <m:r>
                            <m:rPr/>
                            <a:rPr sz="1600"/>
                            <m:t>𝑙</m:t>
                          </m:r>
                          <m:r>
                            <m:rPr/>
                            <a:rPr sz="1600"/>
                            <m:t>,</m:t>
                          </m:r>
                          <m:r>
                            <m:rPr/>
                            <a:rPr sz="1600"/>
                            <m:t>𝑙</m:t>
                          </m:r>
                          <m:r>
                            <m:rPr/>
                            <a:rPr sz="1600"/>
                            <m:t>∈</m:t>
                          </m:r>
                          <m:r>
                            <m:rPr/>
                            <a:rPr sz="1600"/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600"/>
                              </m:ctrlPr>
                            </m:sSubPr>
                            <m:e>
                              <m:r>
                                <m:rPr/>
                                <a:rPr sz="1600"/>
                                <m:t>𝑋</m:t>
                              </m:r>
                            </m:e>
                            <m:sub>
                              <m:r>
                                <m:rPr/>
                                <a:rPr sz="1600"/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5" name="CustomShape 8"/>
          <p:cNvSpPr/>
          <p:nvPr/>
        </p:nvSpPr>
        <p:spPr bwMode="auto">
          <a:xfrm>
            <a:off x="279360" y="5691600"/>
            <a:ext cx="11698200" cy="71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 как математическое ожидание линейно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Formula 9"/>
          <p:cNvSpPr txBox="1"/>
          <p:nvPr/>
        </p:nvSpPr>
        <p:spPr bwMode="auto">
          <a:xfrm>
            <a:off x="5264759" y="5623920"/>
            <a:ext cx="4123440" cy="78552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𝑌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=</m:t>
                      </m:r>
                      <m:nary>
                        <m:naryPr>
                          <m:chr m:val="∑"/>
                          <m:grow m:val="off"/>
                          <m:supHide m:val="on"/>
                          <m:ctrlPr>
                            <a:rPr sz="1800"/>
                          </m:ctrlPr>
                        </m:naryPr>
                        <m:sub>
                          <m:r>
                            <m:rPr/>
                            <a:rPr sz="1800"/>
                            <m:t>𝑘</m:t>
                          </m:r>
                          <m:r>
                            <m:rPr/>
                            <a:rPr sz="1800"/>
                            <m:t>≠</m:t>
                          </m:r>
                          <m:r>
                            <m:rPr/>
                            <a:rPr sz="1800"/>
                            <m:t>𝑙</m:t>
                          </m:r>
                          <m:r>
                            <m:rPr/>
                            <a:rPr sz="1800"/>
                            <m:t>,</m:t>
                          </m:r>
                          <m:r>
                            <m:rPr/>
                            <a:rPr sz="1800"/>
                            <m:t>𝑙</m:t>
                          </m:r>
                          <m:r>
                            <m:rPr/>
                            <a:rPr sz="1800"/>
                            <m:t>∈</m:t>
                          </m:r>
                          <m:r>
                            <m:rPr/>
                            <a:rPr sz="1800"/>
                            <m:t>𝑇</m:t>
                          </m:r>
                        </m:sub>
                        <m:sup/>
                        <m:e>
                          <m:r>
                            <m:rPr/>
                            <a:rPr sz="1800"/>
                            <m:t>𝐸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800"/>
                                  </m:ctrlPr>
                                </m:sSubPr>
                                <m:e>
                                  <m:r>
                                    <m:rPr/>
                                    <a:rPr sz="1800"/>
                                    <m:t>𝑋</m:t>
                                  </m:r>
                                </m:e>
                                <m:sub>
                                  <m:r>
                                    <m:rPr/>
                                    <a:rPr sz="1800"/>
                                    <m:t>𝑘𝑙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sz="1800"/>
                            <m:t>≤</m:t>
                          </m:r>
                          <m:nary>
                            <m:naryPr>
                              <m:chr m:val="∑"/>
                              <m:grow m:val="off"/>
                              <m:supHide m:val="on"/>
                              <m:ctrlPr>
                                <a:rPr sz="1800"/>
                              </m:ctrlPr>
                            </m:naryPr>
                            <m:sub>
                              <m:r>
                                <m:rPr/>
                                <a:rPr sz="1800"/>
                                <m:t>𝑘</m:t>
                              </m:r>
                              <m:r>
                                <m:rPr/>
                                <a:rPr sz="1800"/>
                                <m:t>≠</m:t>
                              </m:r>
                              <m:r>
                                <m:rPr/>
                                <a:rPr sz="1800"/>
                                <m:t>𝑙</m:t>
                              </m:r>
                              <m:r>
                                <m:rPr/>
                                <a:rPr sz="1800"/>
                                <m:t>,</m:t>
                              </m:r>
                              <m:r>
                                <m:rPr/>
                                <a:rPr sz="1800"/>
                                <m:t>𝑙</m:t>
                              </m:r>
                              <m:r>
                                <m:rPr/>
                                <a:rPr sz="1800"/>
                                <m:t>∈</m:t>
                              </m:r>
                              <m:r>
                                <m:rPr/>
                                <a:rPr sz="1800"/>
                                <m:t>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sz="1800"/>
                                  </m:ctrlPr>
                                </m:fPr>
                                <m:num>
                                  <m:r>
                                    <m:rPr/>
                                    <a:rPr sz="1800"/>
                                    <m:t>1</m:t>
                                  </m:r>
                                </m:num>
                                <m:den>
                                  <m:r>
                                    <m:rPr/>
                                    <a:rPr sz="1800"/>
                                    <m:t>𝑚</m:t>
                                  </m:r>
                                </m:den>
                              </m:f>
                              <m:r>
                                <m:rPr/>
                                <a:rPr sz="1800"/>
                                <m:t>≤</m:t>
                              </m:r>
                              <m:f>
                                <m:fPr>
                                  <m:ctrlPr>
                                    <a:rPr sz="1800"/>
                                  </m:ctrlPr>
                                </m:fPr>
                                <m:num>
                                  <m:r>
                                    <m:rPr/>
                                    <a:rPr sz="1800"/>
                                    <m:t>𝑛</m:t>
                                  </m:r>
                                </m:num>
                                <m:den>
                                  <m:r>
                                    <m:rPr/>
                                    <a:rPr sz="1800"/>
                                    <m:t>𝑚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 bwMode="auto">
          <a:xfrm>
            <a:off x="213480" y="888120"/>
            <a:ext cx="1176444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Длина цепочки в хэш-таблице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 bwMode="auto">
          <a:xfrm>
            <a:off x="213480" y="1427040"/>
            <a:ext cx="5197320" cy="44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Математическое ожидание длины цепочки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Formula 4"/>
          <p:cNvSpPr txBox="1"/>
          <p:nvPr/>
        </p:nvSpPr>
        <p:spPr bwMode="auto">
          <a:xfrm>
            <a:off x="5326200" y="1484280"/>
            <a:ext cx="3248640" cy="276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𝑐</m:t>
                              </m:r>
                            </m:e>
                            <m:sub>
                              <m:r>
                                <m:rPr/>
                                <a:rPr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/>
                        <m:t>=</m:t>
                      </m:r>
                      <m:r>
                        <m:rPr/>
                        <a:rPr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1</m:t>
                          </m:r>
                        </m:e>
                      </m:d>
                      <m:r>
                        <m:rPr/>
                        <a:rPr/>
                        <m:t>+</m:t>
                      </m:r>
                      <m:r>
                        <m:rPr/>
                        <a:rPr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𝑌</m:t>
                              </m:r>
                            </m:e>
                            <m:sub>
                              <m:r>
                                <m:rPr/>
                                <a:rPr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/>
                        <m:t>≤</m:t>
                      </m:r>
                      <m:r>
                        <m:rPr/>
                        <a:rPr/>
                        <m:t>1</m:t>
                      </m:r>
                      <m:r>
                        <m:rPr/>
                        <a:rPr/>
                        <m:t>+</m:t>
                      </m:r>
                      <m:r>
                        <m:rPr/>
                        <a:rPr/>
                        <m:t>𝛼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1" name="CustomShape 5"/>
          <p:cNvSpPr/>
          <p:nvPr/>
        </p:nvSpPr>
        <p:spPr bwMode="auto">
          <a:xfrm>
            <a:off x="213480" y="1965600"/>
            <a:ext cx="11764440" cy="444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Амортизированная сложность операций по времени: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Будет постоянной в асимптотическом выражении, если коэффициент заполнения таблицы не будет расти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выбранной хэш-функции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=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const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растёт при вставке новых элементов. Когда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превысит определённый порог, нужно будет выбрать другую хэш-функцию с большей мощностью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std::unordered_map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это реализует метод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rehash()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Оптимально поддерживать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ONLYOFFICE/7.5.1.23</Application>
  <DocSecurity>0</DocSecurity>
  <PresentationFormat/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anna</dc:creator>
  <cp:keywords/>
  <dc:description/>
  <dc:identifier/>
  <dc:language>en-US</dc:language>
  <cp:lastModifiedBy/>
  <cp:revision>159</cp:revision>
  <dcterms:created xsi:type="dcterms:W3CDTF">2021-09-19T14:42:54Z</dcterms:created>
  <dcterms:modified xsi:type="dcterms:W3CDTF">2023-11-22T10:18:33Z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