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64" r:id="rId3"/>
    <p:sldId id="261" r:id="rId4"/>
    <p:sldId id="256" r:id="rId5"/>
    <p:sldId id="263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B088-36E7-4D40-9B05-10CD64D70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6BFB-4408-405F-9F8D-422171D2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1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B088-36E7-4D40-9B05-10CD64D70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6BFB-4408-405F-9F8D-422171D2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B088-36E7-4D40-9B05-10CD64D70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6BFB-4408-405F-9F8D-422171D2A31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55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B088-36E7-4D40-9B05-10CD64D70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6BFB-4408-405F-9F8D-422171D2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85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B088-36E7-4D40-9B05-10CD64D70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6BFB-4408-405F-9F8D-422171D2A31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417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B088-36E7-4D40-9B05-10CD64D70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6BFB-4408-405F-9F8D-422171D2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4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B088-36E7-4D40-9B05-10CD64D70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6BFB-4408-405F-9F8D-422171D2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11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B088-36E7-4D40-9B05-10CD64D70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6BFB-4408-405F-9F8D-422171D2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4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B088-36E7-4D40-9B05-10CD64D70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6BFB-4408-405F-9F8D-422171D2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B088-36E7-4D40-9B05-10CD64D70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6BFB-4408-405F-9F8D-422171D2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5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B088-36E7-4D40-9B05-10CD64D70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6BFB-4408-405F-9F8D-422171D2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B088-36E7-4D40-9B05-10CD64D70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6BFB-4408-405F-9F8D-422171D2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2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B088-36E7-4D40-9B05-10CD64D70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6BFB-4408-405F-9F8D-422171D2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6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B088-36E7-4D40-9B05-10CD64D70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6BFB-4408-405F-9F8D-422171D2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B088-36E7-4D40-9B05-10CD64D70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6BFB-4408-405F-9F8D-422171D2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6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6BFB-4408-405F-9F8D-422171D2A31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B088-36E7-4D40-9B05-10CD64D70A5C}" type="datetimeFigureOut">
              <a:rPr lang="en-US" smtClean="0"/>
              <a:t>2/19/2021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8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7B088-36E7-4D40-9B05-10CD64D70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1A6BFB-4408-405F-9F8D-422171D2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9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15006" y="280785"/>
            <a:ext cx="11319641" cy="79115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Ссылки и указатели: в чем разница?</a:t>
            </a:r>
            <a:endParaRPr lang="en-US" dirty="0"/>
          </a:p>
        </p:txBody>
      </p:sp>
      <p:sp>
        <p:nvSpPr>
          <p:cNvPr id="5" name="Заголовок 1"/>
          <p:cNvSpPr>
            <a:spLocks noGrp="1"/>
          </p:cNvSpPr>
          <p:nvPr>
            <p:ph idx="1"/>
          </p:nvPr>
        </p:nvSpPr>
        <p:spPr>
          <a:xfrm>
            <a:off x="515005" y="1359310"/>
            <a:ext cx="11319641" cy="5013210"/>
          </a:xfrm>
          <a:solidFill>
            <a:schemeClr val="bg1"/>
          </a:solidFill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r>
              <a:rPr lang="ru-RU" sz="2000" dirty="0"/>
              <a:t>Для объявления ссылки используется префиксный </a:t>
            </a:r>
            <a:r>
              <a:rPr lang="ru-RU" sz="2000" dirty="0" err="1"/>
              <a:t>декларатор</a:t>
            </a:r>
            <a:r>
              <a:rPr lang="ru-RU" sz="2000" dirty="0"/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« &amp;»: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тип &amp;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имя_переменной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r>
              <a:rPr lang="ru-RU" sz="2000" dirty="0" smtClean="0"/>
              <a:t>Ссылка </a:t>
            </a:r>
            <a:r>
              <a:rPr lang="ru-RU" sz="2000" dirty="0"/>
              <a:t>в C++ – это типизированный </a:t>
            </a:r>
            <a:r>
              <a:rPr lang="ru-RU" sz="2000" dirty="0" smtClean="0"/>
              <a:t>указатель. Но не совсем</a:t>
            </a:r>
            <a:r>
              <a:rPr lang="en-US" sz="2000" dirty="0" smtClean="0"/>
              <a:t>:</a:t>
            </a:r>
          </a:p>
          <a:p>
            <a:pPr marL="1084263">
              <a:buFont typeface="Arial" panose="020B0604020202020204" pitchFamily="34" charset="0"/>
              <a:buChar char="•"/>
            </a:pPr>
            <a:r>
              <a:rPr lang="ru-RU" sz="2000" dirty="0" smtClean="0"/>
              <a:t>Ссылка не может быть нулевой, а указатель может (С++11</a:t>
            </a:r>
            <a:r>
              <a:rPr lang="en-US" sz="2000" dirty="0" smtClean="0"/>
              <a:t>: </a:t>
            </a:r>
            <a:r>
              <a:rPr lang="en-US" sz="2000" dirty="0" err="1" smtClean="0"/>
              <a:t>nullptr</a:t>
            </a:r>
            <a:r>
              <a:rPr lang="en-US" sz="2000" dirty="0" smtClean="0"/>
              <a:t>, </a:t>
            </a:r>
            <a:r>
              <a:rPr lang="ru-RU" sz="2000" dirty="0" smtClean="0"/>
              <a:t>ранее - </a:t>
            </a:r>
            <a:r>
              <a:rPr lang="en-US" sz="2000" dirty="0" smtClean="0"/>
              <a:t>NULL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1084263">
              <a:buFont typeface="Arial" panose="020B0604020202020204" pitchFamily="34" charset="0"/>
              <a:buChar char="•"/>
            </a:pPr>
            <a:r>
              <a:rPr lang="ru-RU" sz="2000" dirty="0" smtClean="0"/>
              <a:t>Недопустимы ссылки на ссылки</a:t>
            </a:r>
          </a:p>
          <a:p>
            <a:pPr marL="1084263">
              <a:buFont typeface="Arial" panose="020B0604020202020204" pitchFamily="34" charset="0"/>
              <a:buChar char="•"/>
            </a:pPr>
            <a:r>
              <a:rPr lang="ru-RU" sz="2000" dirty="0" smtClean="0"/>
              <a:t>Не нужно разыменовывать ссылку, чтобы получить значение переменной</a:t>
            </a:r>
            <a:endParaRPr lang="en-US" sz="2000" dirty="0" smtClean="0"/>
          </a:p>
          <a:p>
            <a:r>
              <a:rPr lang="ru-RU" sz="2000" dirty="0" smtClean="0"/>
              <a:t>В остальном ссылка аналогична константному указателю</a:t>
            </a:r>
            <a:r>
              <a:rPr lang="en-US" sz="2000" dirty="0" smtClean="0"/>
              <a:t>: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ptr</a:t>
            </a:r>
            <a:r>
              <a:rPr lang="en-US" sz="2000" dirty="0" smtClean="0"/>
              <a:t>* </a:t>
            </a:r>
            <a:r>
              <a:rPr lang="en-US" sz="2000" dirty="0" err="1" smtClean="0"/>
              <a:t>const</a:t>
            </a:r>
            <a:r>
              <a:rPr lang="ru-RU" sz="2000" dirty="0" smtClean="0"/>
              <a:t>. Аналогична, но это не одно и то же, так как изменять указатель запрещает спецификатор </a:t>
            </a:r>
            <a:r>
              <a:rPr lang="en-US" sz="2000" dirty="0" err="1" smtClean="0"/>
              <a:t>const</a:t>
            </a:r>
            <a:r>
              <a:rPr lang="ru-RU" sz="2000" dirty="0" smtClean="0"/>
              <a:t>, а изменять ссылку в принципе нельзя</a:t>
            </a:r>
          </a:p>
          <a:p>
            <a:r>
              <a:rPr lang="ru-RU" sz="2000" dirty="0" smtClean="0"/>
              <a:t>И константный указатель, и ссылка должны быть инициализированы при объявлении</a:t>
            </a:r>
          </a:p>
          <a:p>
            <a:pPr marL="0" indent="0">
              <a:buNone/>
            </a:pPr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557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15006" y="280785"/>
            <a:ext cx="11319641" cy="79115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Динамическое выделение памяти в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813739" y="1319761"/>
            <a:ext cx="7020908" cy="198202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 smtClean="0"/>
              <a:t>1) Без инициализации</a:t>
            </a:r>
          </a:p>
          <a:p>
            <a:r>
              <a:rPr lang="ru-RU" dirty="0" smtClean="0"/>
              <a:t>2) Нулевой указатель до С++ </a:t>
            </a:r>
            <a:r>
              <a:rPr lang="en-US" dirty="0" smtClean="0"/>
              <a:t>&lt;</a:t>
            </a:r>
            <a:r>
              <a:rPr lang="ru-RU" dirty="0" smtClean="0"/>
              <a:t>11</a:t>
            </a:r>
          </a:p>
          <a:p>
            <a:r>
              <a:rPr lang="ru-RU" dirty="0" smtClean="0"/>
              <a:t>3) Нулевой</a:t>
            </a:r>
            <a:r>
              <a:rPr lang="en-US" dirty="0" smtClean="0"/>
              <a:t> </a:t>
            </a:r>
            <a:r>
              <a:rPr lang="ru-RU" dirty="0" smtClean="0"/>
              <a:t>указатель С++ </a:t>
            </a:r>
            <a:r>
              <a:rPr lang="en-US" dirty="0" smtClean="0"/>
              <a:t>&gt;= 11</a:t>
            </a:r>
          </a:p>
          <a:p>
            <a:r>
              <a:rPr lang="en-US" dirty="0" smtClean="0"/>
              <a:t>4) </a:t>
            </a:r>
            <a:r>
              <a:rPr lang="ru-RU" dirty="0" smtClean="0"/>
              <a:t>Без инициализации (мусор)</a:t>
            </a:r>
            <a:endParaRPr lang="en-US" dirty="0" smtClean="0"/>
          </a:p>
          <a:p>
            <a:r>
              <a:rPr lang="en-US" dirty="0" smtClean="0"/>
              <a:t>5,6) </a:t>
            </a:r>
            <a:r>
              <a:rPr lang="ru-RU" dirty="0" smtClean="0"/>
              <a:t>С инициализацией</a:t>
            </a:r>
            <a:r>
              <a:rPr lang="en-US" dirty="0" smtClean="0"/>
              <a:t> 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5006" y="1319762"/>
            <a:ext cx="4939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</a:p>
          <a:p>
            <a:r>
              <a:rPr lang="en-US" sz="2400" dirty="0" smtClean="0"/>
              <a:t>2</a:t>
            </a:r>
          </a:p>
          <a:p>
            <a:r>
              <a:rPr lang="en-US" sz="2400" dirty="0" smtClean="0"/>
              <a:t>3</a:t>
            </a:r>
          </a:p>
          <a:p>
            <a:r>
              <a:rPr lang="en-US" sz="2400" dirty="0" smtClean="0"/>
              <a:t>4</a:t>
            </a:r>
          </a:p>
          <a:p>
            <a:r>
              <a:rPr lang="en-US" sz="2400" dirty="0" smtClean="0"/>
              <a:t>5</a:t>
            </a:r>
          </a:p>
          <a:p>
            <a:r>
              <a:rPr lang="en-US" sz="2400" dirty="0"/>
              <a:t>6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319761"/>
            <a:ext cx="4125429" cy="5301756"/>
          </a:xfrm>
          <a:prstGeom prst="rect">
            <a:avLst/>
          </a:prstGeom>
        </p:spPr>
      </p:pic>
      <p:sp>
        <p:nvSpPr>
          <p:cNvPr id="11" name="Объект 5"/>
          <p:cNvSpPr txBox="1">
            <a:spLocks/>
          </p:cNvSpPr>
          <p:nvPr/>
        </p:nvSpPr>
        <p:spPr>
          <a:xfrm>
            <a:off x="4869006" y="3716707"/>
            <a:ext cx="6984063" cy="84205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Динамический массив</a:t>
            </a:r>
            <a:endParaRPr lang="en-US" dirty="0"/>
          </a:p>
        </p:txBody>
      </p:sp>
      <p:sp>
        <p:nvSpPr>
          <p:cNvPr id="12" name="Объект 5"/>
          <p:cNvSpPr txBox="1">
            <a:spLocks/>
          </p:cNvSpPr>
          <p:nvPr/>
        </p:nvSpPr>
        <p:spPr>
          <a:xfrm>
            <a:off x="4887428" y="5325030"/>
            <a:ext cx="6984063" cy="120032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1) </a:t>
            </a:r>
            <a:r>
              <a:rPr lang="en-US" dirty="0" smtClean="0"/>
              <a:t>O</a:t>
            </a:r>
            <a:r>
              <a:rPr lang="ru-RU" dirty="0" err="1" smtClean="0"/>
              <a:t>свобождение</a:t>
            </a:r>
            <a:r>
              <a:rPr lang="ru-RU" dirty="0" smtClean="0"/>
              <a:t> памяти, выделенной под переменную (встроенного или пользовательского типа)</a:t>
            </a:r>
          </a:p>
          <a:p>
            <a:r>
              <a:rPr lang="ru-RU" dirty="0" smtClean="0"/>
              <a:t>2) под динамический массив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5006" y="5325031"/>
            <a:ext cx="493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459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08948" y="1283898"/>
            <a:ext cx="6225699" cy="2888710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1) Указатель на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2) </a:t>
            </a:r>
            <a:r>
              <a:rPr lang="ru-RU" dirty="0" smtClean="0"/>
              <a:t>Константный указатель на </a:t>
            </a:r>
            <a:r>
              <a:rPr lang="en-US" dirty="0" err="1" smtClean="0"/>
              <a:t>int</a:t>
            </a:r>
            <a:r>
              <a:rPr lang="en-US" dirty="0"/>
              <a:t>:</a:t>
            </a:r>
            <a:r>
              <a:rPr lang="ru-RU" dirty="0" smtClean="0"/>
              <a:t> указатель менять нельзя, а то, на что но указывает – можно</a:t>
            </a:r>
          </a:p>
          <a:p>
            <a:r>
              <a:rPr lang="ru-RU" dirty="0" smtClean="0"/>
              <a:t>3) Указатель на константный </a:t>
            </a:r>
            <a:r>
              <a:rPr lang="en-US" dirty="0" err="1" smtClean="0"/>
              <a:t>int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ru-RU" dirty="0" smtClean="0"/>
              <a:t>указатель менять можно, а то, на что он указывает – нет</a:t>
            </a:r>
          </a:p>
          <a:p>
            <a:r>
              <a:rPr lang="ru-RU" dirty="0" smtClean="0"/>
              <a:t>4) Константный указатель на константный </a:t>
            </a:r>
            <a:r>
              <a:rPr lang="en-US" dirty="0" err="1" smtClean="0"/>
              <a:t>int</a:t>
            </a:r>
            <a:r>
              <a:rPr lang="en-US" dirty="0" smtClean="0"/>
              <a:t>: </a:t>
            </a:r>
            <a:r>
              <a:rPr lang="ru-RU" dirty="0" smtClean="0"/>
              <a:t>ничего нельзя менять</a:t>
            </a:r>
          </a:p>
          <a:p>
            <a:r>
              <a:rPr lang="ru-RU" dirty="0" err="1" smtClean="0"/>
              <a:t>Лайфхак</a:t>
            </a:r>
            <a:r>
              <a:rPr lang="en-US" dirty="0" smtClean="0"/>
              <a:t>:</a:t>
            </a:r>
            <a:r>
              <a:rPr lang="ru-RU" dirty="0" smtClean="0"/>
              <a:t> читаем справа налево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2" y="1633975"/>
            <a:ext cx="4848173" cy="208018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15006" y="280785"/>
            <a:ext cx="11319641" cy="79115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Константы: как и заче</a:t>
            </a:r>
            <a:r>
              <a:rPr lang="ru-RU" dirty="0"/>
              <a:t>м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5006" y="1989055"/>
            <a:ext cx="408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</a:t>
            </a:r>
          </a:p>
          <a:p>
            <a:r>
              <a:rPr lang="ru-RU" sz="2400" dirty="0" smtClean="0"/>
              <a:t>2</a:t>
            </a:r>
          </a:p>
          <a:p>
            <a:r>
              <a:rPr lang="ru-RU" sz="2400" dirty="0" smtClean="0"/>
              <a:t>3</a:t>
            </a:r>
          </a:p>
          <a:p>
            <a:r>
              <a:rPr lang="ru-RU" sz="2400" dirty="0"/>
              <a:t>4</a:t>
            </a:r>
            <a:endParaRPr lang="en-US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92" y="4736382"/>
            <a:ext cx="4594982" cy="1349108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5608948" y="4510695"/>
            <a:ext cx="6225699" cy="1921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Параметры часто передаются в функции по константным ссылкам</a:t>
            </a:r>
          </a:p>
          <a:p>
            <a:r>
              <a:rPr lang="ru-RU" dirty="0" smtClean="0"/>
              <a:t>Это означает, что переменную, выделенную по адресу, обозначенному ссылкой, менять нельзя. А сама ссылка по определению константа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5006" y="280785"/>
            <a:ext cx="11319641" cy="791152"/>
          </a:xfrm>
          <a:solidFill>
            <a:schemeClr val="bg1"/>
          </a:solidFill>
          <a:ln>
            <a:solidFill>
              <a:schemeClr val="dk1"/>
            </a:solidFill>
          </a:ln>
        </p:spPr>
        <p:txBody>
          <a:bodyPr/>
          <a:lstStyle/>
          <a:p>
            <a:pPr algn="ctr"/>
            <a:r>
              <a:rPr lang="en-US" dirty="0" smtClean="0"/>
              <a:t>Hello world!</a:t>
            </a:r>
            <a:endParaRPr lang="en-US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816772" y="1445893"/>
            <a:ext cx="35419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/>
          <a:srcRect t="2735" b="3005"/>
          <a:stretch/>
        </p:blipFill>
        <p:spPr>
          <a:xfrm>
            <a:off x="515006" y="1542871"/>
            <a:ext cx="7012383" cy="2638098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515006" y="1445893"/>
            <a:ext cx="2585546" cy="438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58759" y="1189582"/>
            <a:ext cx="547588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Заголовки (</a:t>
            </a:r>
            <a:r>
              <a:rPr lang="en-US" dirty="0" smtClean="0"/>
              <a:t>header</a:t>
            </a:r>
            <a:r>
              <a:rPr lang="ru-RU" dirty="0" smtClean="0"/>
              <a:t>) стандартной библиотеки С++ (</a:t>
            </a:r>
            <a:r>
              <a:rPr lang="en-US" dirty="0" smtClean="0"/>
              <a:t>Standard template library, STL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err="1" smtClean="0"/>
              <a:t>Iostream</a:t>
            </a:r>
            <a:r>
              <a:rPr lang="en-US" dirty="0" smtClean="0"/>
              <a:t> – </a:t>
            </a:r>
            <a:r>
              <a:rPr lang="ru-RU" dirty="0" smtClean="0"/>
              <a:t>ввод/вывод (</a:t>
            </a:r>
            <a:r>
              <a:rPr lang="en-US" dirty="0" err="1" smtClean="0"/>
              <a:t>cout</a:t>
            </a:r>
            <a:r>
              <a:rPr lang="en-US" dirty="0" smtClean="0"/>
              <a:t>/</a:t>
            </a:r>
            <a:r>
              <a:rPr lang="en-US" dirty="0" err="1" smtClean="0"/>
              <a:t>cin</a:t>
            </a:r>
            <a:r>
              <a:rPr lang="ru-RU" dirty="0" smtClean="0"/>
              <a:t>)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394030" y="2458407"/>
            <a:ext cx="4440617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 строки в стандартный поток вывода, который представлен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Оператор вставки «</a:t>
            </a:r>
            <a:r>
              <a:rPr lang="en-US" dirty="0" smtClean="0"/>
              <a:t>&lt;&lt;</a:t>
            </a:r>
            <a:r>
              <a:rPr lang="ru-RU" dirty="0" smtClean="0"/>
              <a:t>»</a:t>
            </a:r>
            <a:r>
              <a:rPr lang="en-US" dirty="0" smtClean="0"/>
              <a:t> (insertion operator,</a:t>
            </a:r>
            <a:r>
              <a:rPr lang="ru-RU" dirty="0" smtClean="0"/>
              <a:t> оператор перенаправления вывода</a:t>
            </a:r>
            <a:r>
              <a:rPr lang="en-US" dirty="0" smtClean="0"/>
              <a:t>)</a:t>
            </a:r>
            <a:r>
              <a:rPr lang="ru-RU" dirty="0" smtClean="0"/>
              <a:t> перенаправляет строку в буфер стандартного потока вывода.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endl</a:t>
            </a:r>
            <a:r>
              <a:rPr lang="ru-RU" dirty="0" smtClean="0"/>
              <a:t> сбрасывает буфер и переводит строку</a:t>
            </a:r>
            <a:endParaRPr lang="en-US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1150881" y="2976214"/>
            <a:ext cx="5992234" cy="271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7143115" y="2976214"/>
            <a:ext cx="2509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1150881" y="3329503"/>
            <a:ext cx="2275491" cy="271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50881" y="4339399"/>
            <a:ext cx="444061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 строки из стандартного потока ввода</a:t>
            </a:r>
            <a:r>
              <a:rPr lang="en-US" dirty="0" smtClean="0"/>
              <a:t>, </a:t>
            </a:r>
            <a:r>
              <a:rPr lang="ru-RU" dirty="0" smtClean="0"/>
              <a:t>представленного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cin</a:t>
            </a:r>
            <a:r>
              <a:rPr lang="en-US" dirty="0" smtClean="0"/>
              <a:t>,</a:t>
            </a:r>
            <a:r>
              <a:rPr lang="ru-RU" dirty="0" smtClean="0"/>
              <a:t> при помощи оператора извлечения</a:t>
            </a: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en-US" dirty="0" smtClean="0"/>
              <a:t>&gt;&gt;</a:t>
            </a:r>
            <a:r>
              <a:rPr lang="ru-RU" dirty="0" smtClean="0"/>
              <a:t>» (</a:t>
            </a:r>
            <a:r>
              <a:rPr lang="en-US" dirty="0" smtClean="0"/>
              <a:t>extraction operator</a:t>
            </a:r>
            <a:r>
              <a:rPr lang="ru-RU" dirty="0" smtClean="0"/>
              <a:t>б оператор перенаправления вывода), и запись в переменную</a:t>
            </a:r>
            <a:r>
              <a:rPr lang="en-US" dirty="0" smtClean="0"/>
              <a:t> (</a:t>
            </a:r>
            <a:r>
              <a:rPr lang="ru-RU" dirty="0" smtClean="0"/>
              <a:t>перенаправление стандартного потока ввода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1150881" y="3600986"/>
            <a:ext cx="0" cy="738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26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006" y="1393334"/>
            <a:ext cx="11319641" cy="519665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i="1" dirty="0"/>
              <a:t>S</a:t>
            </a:r>
            <a:r>
              <a:rPr lang="ru-RU" i="1" dirty="0" err="1" smtClean="0"/>
              <a:t>tream</a:t>
            </a:r>
            <a:r>
              <a:rPr lang="ru-RU" dirty="0"/>
              <a:t> </a:t>
            </a:r>
            <a:r>
              <a:rPr lang="en-US" dirty="0" smtClean="0"/>
              <a:t> - </a:t>
            </a:r>
            <a:r>
              <a:rPr lang="ru-RU" i="1" dirty="0" smtClean="0"/>
              <a:t>поток</a:t>
            </a:r>
            <a:r>
              <a:rPr lang="ru-RU" dirty="0" smtClean="0"/>
              <a:t>. </a:t>
            </a:r>
            <a:r>
              <a:rPr lang="ru-RU" dirty="0"/>
              <a:t>В</a:t>
            </a:r>
            <a:r>
              <a:rPr lang="ru-RU" dirty="0" smtClean="0"/>
              <a:t>вод/вывод </a:t>
            </a:r>
            <a:r>
              <a:rPr lang="ru-RU" dirty="0"/>
              <a:t>в языке C++ реализован с помощью </a:t>
            </a:r>
            <a:r>
              <a:rPr lang="ru-RU" dirty="0" smtClean="0"/>
              <a:t>потоков</a:t>
            </a:r>
          </a:p>
          <a:p>
            <a:r>
              <a:rPr lang="ru-RU" dirty="0" smtClean="0"/>
              <a:t>П</a:t>
            </a:r>
            <a:r>
              <a:rPr lang="ru-RU" b="1" dirty="0" smtClean="0"/>
              <a:t>оток</a:t>
            </a:r>
            <a:r>
              <a:rPr lang="ru-RU" dirty="0"/>
              <a:t> — это последовательность символов, к которым можно получить доступ. Со временем поток может производить или потреблять потенциально неограниченные объемы </a:t>
            </a:r>
            <a:r>
              <a:rPr lang="ru-RU" dirty="0" smtClean="0"/>
              <a:t>данных</a:t>
            </a:r>
            <a:endParaRPr lang="en-US" dirty="0" smtClean="0"/>
          </a:p>
          <a:p>
            <a:r>
              <a:rPr lang="ru-RU" dirty="0" smtClean="0"/>
              <a:t>Процесс </a:t>
            </a:r>
            <a:r>
              <a:rPr lang="ru-RU" dirty="0"/>
              <a:t>взаимодействия с пользователем выполняется в терминах записи и чтения в файл. То есть вывод на экран представляется как запись в файл, а ввод — как чтение файла. </a:t>
            </a:r>
            <a:endParaRPr lang="ru-RU" dirty="0" smtClean="0"/>
          </a:p>
          <a:p>
            <a:r>
              <a:rPr lang="ru-RU" dirty="0" smtClean="0"/>
              <a:t>Файл</a:t>
            </a:r>
            <a:r>
              <a:rPr lang="ru-RU" dirty="0"/>
              <a:t>, из которого осуществляется чтение, называется </a:t>
            </a:r>
            <a:r>
              <a:rPr lang="ru-RU" i="1" dirty="0"/>
              <a:t>стандартным потоком </a:t>
            </a:r>
            <a:r>
              <a:rPr lang="ru-RU" i="1" dirty="0" smtClean="0"/>
              <a:t>ввода</a:t>
            </a:r>
            <a:r>
              <a:rPr lang="en-US" i="1" dirty="0" smtClean="0"/>
              <a:t>: </a:t>
            </a:r>
            <a:r>
              <a:rPr lang="en-US" i="1" dirty="0" err="1" smtClean="0"/>
              <a:t>stdin</a:t>
            </a:r>
            <a:r>
              <a:rPr lang="en-US" i="1" dirty="0" smtClean="0"/>
              <a:t> (0)</a:t>
            </a:r>
          </a:p>
          <a:p>
            <a:r>
              <a:rPr lang="ru-RU" dirty="0" smtClean="0"/>
              <a:t>Файл, </a:t>
            </a:r>
            <a:r>
              <a:rPr lang="ru-RU" dirty="0"/>
              <a:t>в который осуществляется запись — </a:t>
            </a:r>
            <a:r>
              <a:rPr lang="ru-RU" i="1" dirty="0" smtClean="0"/>
              <a:t>стандартный </a:t>
            </a:r>
            <a:r>
              <a:rPr lang="ru-RU" i="1" dirty="0"/>
              <a:t>потоком </a:t>
            </a:r>
            <a:r>
              <a:rPr lang="ru-RU" i="1" dirty="0" smtClean="0"/>
              <a:t>вывода</a:t>
            </a:r>
            <a:r>
              <a:rPr lang="en-US" i="1" dirty="0" smtClean="0"/>
              <a:t>: </a:t>
            </a:r>
            <a:r>
              <a:rPr lang="en-US" i="1" dirty="0" err="1" smtClean="0"/>
              <a:t>stdout</a:t>
            </a:r>
            <a:r>
              <a:rPr lang="en-US" dirty="0"/>
              <a:t> </a:t>
            </a:r>
            <a:r>
              <a:rPr lang="en-US" dirty="0" smtClean="0"/>
              <a:t>(1)</a:t>
            </a:r>
          </a:p>
          <a:p>
            <a:r>
              <a:rPr lang="ru-RU" dirty="0" smtClean="0"/>
              <a:t>Запись ошибок выполнения</a:t>
            </a:r>
            <a:r>
              <a:rPr lang="en-US" dirty="0" smtClean="0"/>
              <a:t>: </a:t>
            </a:r>
            <a:r>
              <a:rPr lang="en-US" dirty="0" err="1" smtClean="0"/>
              <a:t>stderr</a:t>
            </a:r>
            <a:r>
              <a:rPr lang="en-US" dirty="0" smtClean="0"/>
              <a:t> (2)</a:t>
            </a:r>
          </a:p>
          <a:p>
            <a:pPr marL="915988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Stdout</a:t>
            </a:r>
            <a:r>
              <a:rPr lang="en-US" dirty="0" smtClean="0"/>
              <a:t> :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endParaRPr lang="en-US" dirty="0" smtClean="0"/>
          </a:p>
          <a:p>
            <a:pPr marL="915988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Stdin</a:t>
            </a:r>
            <a:r>
              <a:rPr lang="en-US" dirty="0" smtClean="0"/>
              <a:t>: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cin</a:t>
            </a:r>
            <a:endParaRPr lang="en-US" dirty="0" smtClean="0"/>
          </a:p>
          <a:p>
            <a:pPr marL="915988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Stderr</a:t>
            </a:r>
            <a:r>
              <a:rPr lang="en-US" dirty="0" smtClean="0"/>
              <a:t>: </a:t>
            </a:r>
            <a:r>
              <a:rPr lang="en-US" dirty="0" err="1" smtClean="0"/>
              <a:t>std</a:t>
            </a:r>
            <a:r>
              <a:rPr lang="en-US" dirty="0" smtClean="0"/>
              <a:t>::err</a:t>
            </a:r>
          </a:p>
          <a:p>
            <a:pPr marL="0" indent="52388"/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endl</a:t>
            </a:r>
            <a:r>
              <a:rPr lang="en-US" dirty="0"/>
              <a:t> </a:t>
            </a:r>
            <a:r>
              <a:rPr lang="ru-RU" dirty="0" smtClean="0"/>
              <a:t>записывает буферизованные данные в поток вывода и переводит строку</a:t>
            </a:r>
          </a:p>
          <a:p>
            <a:pPr marL="0" indent="52388"/>
            <a:r>
              <a:rPr lang="ru-RU" dirty="0" smtClean="0"/>
              <a:t>Ввод/вывод в файлы тоже потоковый -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fstream</a:t>
            </a:r>
            <a:endParaRPr lang="ru-RU" dirty="0" smtClean="0"/>
          </a:p>
          <a:p>
            <a:pPr marL="0" indent="52388"/>
            <a:r>
              <a:rPr lang="ru-RU" dirty="0" smtClean="0"/>
              <a:t>Форматирование строк: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stringstream</a:t>
            </a:r>
            <a:endParaRPr lang="en-US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15006" y="280785"/>
            <a:ext cx="11319641" cy="79115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Стандартны</a:t>
            </a:r>
            <a:r>
              <a:rPr lang="ru-RU" dirty="0"/>
              <a:t>е</a:t>
            </a:r>
            <a:r>
              <a:rPr lang="ru-RU" dirty="0" smtClean="0"/>
              <a:t> потоки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241738"/>
            <a:ext cx="11041700" cy="546538"/>
          </a:xfrm>
          <a:solidFill>
            <a:schemeClr val="bg1"/>
          </a:solidFill>
          <a:ln>
            <a:solidFill>
              <a:schemeClr val="dk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Чтение данных</a:t>
            </a:r>
            <a:endParaRPr lang="en-US" dirty="0"/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677333" y="1138194"/>
            <a:ext cx="4007142" cy="493986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Открыть файл для чтения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88" y="1726773"/>
            <a:ext cx="4681275" cy="281815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7333" y="2488773"/>
            <a:ext cx="4357122" cy="40990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41534" y="1447514"/>
            <a:ext cx="3871573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Открытие файла «</a:t>
            </a:r>
            <a:r>
              <a:rPr lang="en-US" dirty="0" smtClean="0"/>
              <a:t>file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для чтения</a:t>
            </a:r>
            <a:endParaRPr lang="en-US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5034455" y="1816846"/>
            <a:ext cx="7079" cy="671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41534" y="3403253"/>
            <a:ext cx="4081567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Проверка, удалось ли открыть файл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7333" y="3132939"/>
            <a:ext cx="2465260" cy="122594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142593" y="3745909"/>
            <a:ext cx="18989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7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77334" y="320566"/>
            <a:ext cx="11041700" cy="54653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mtClean="0"/>
              <a:t>Чтение данных</a:t>
            </a:r>
            <a:endParaRPr lang="en-US" dirty="0"/>
          </a:p>
        </p:txBody>
      </p:sp>
      <p:sp>
        <p:nvSpPr>
          <p:cNvPr id="9" name="Объект 11"/>
          <p:cNvSpPr txBox="1">
            <a:spLocks/>
          </p:cNvSpPr>
          <p:nvPr/>
        </p:nvSpPr>
        <p:spPr>
          <a:xfrm>
            <a:off x="677334" y="1268781"/>
            <a:ext cx="5896302" cy="6170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Прочитать ячейку с</a:t>
            </a:r>
            <a:r>
              <a:rPr lang="en-US" dirty="0" err="1" smtClean="0"/>
              <a:t>sv</a:t>
            </a:r>
            <a:r>
              <a:rPr lang="ru-RU" dirty="0" smtClean="0"/>
              <a:t>-файла в переменную </a:t>
            </a:r>
            <a:r>
              <a:rPr lang="en-US" dirty="0" err="1" smtClean="0"/>
              <a:t>curCity</a:t>
            </a:r>
            <a:endParaRPr lang="en-US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31" y="1922723"/>
            <a:ext cx="6674737" cy="1703346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>
            <a:off x="4143958" y="2292055"/>
            <a:ext cx="31331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7361" y="2298878"/>
            <a:ext cx="3944336" cy="43092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98184" y="1641160"/>
            <a:ext cx="55074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Считать строку из файла (до символа перевода строки)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7361" y="2766710"/>
            <a:ext cx="6372225" cy="114092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66235" y="2738381"/>
            <a:ext cx="333937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Создается поток ввода-вывода вокруг строки.</a:t>
            </a:r>
          </a:p>
          <a:p>
            <a:r>
              <a:rPr lang="ru-RU" dirty="0" smtClean="0"/>
              <a:t>Из него читается часть строки до первой запятой (ячейка </a:t>
            </a:r>
            <a:r>
              <a:rPr lang="en-US" dirty="0" smtClean="0"/>
              <a:t>csv-</a:t>
            </a:r>
            <a:r>
              <a:rPr lang="ru-RU" dirty="0" smtClean="0"/>
              <a:t>файла) </a:t>
            </a:r>
            <a:endParaRPr lang="en-US" dirty="0"/>
          </a:p>
        </p:txBody>
      </p:sp>
      <p:cxnSp>
        <p:nvCxnSpPr>
          <p:cNvPr id="24" name="Прямая соединительная линия 23"/>
          <p:cNvCxnSpPr>
            <a:endCxn id="22" idx="1"/>
          </p:cNvCxnSpPr>
          <p:nvPr/>
        </p:nvCxnSpPr>
        <p:spPr>
          <a:xfrm>
            <a:off x="7199586" y="3061546"/>
            <a:ext cx="1166649" cy="415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67487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572</TotalTime>
  <Words>349</Words>
  <Application>Microsoft Office PowerPoint</Application>
  <PresentationFormat>Широкоэкранный</PresentationFormat>
  <Paragraphs>69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Hello world!</vt:lpstr>
      <vt:lpstr>Презентация PowerPoint</vt:lpstr>
      <vt:lpstr>Чтение данных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A</dc:creator>
  <cp:lastModifiedBy>A</cp:lastModifiedBy>
  <cp:revision>28</cp:revision>
  <dcterms:created xsi:type="dcterms:W3CDTF">2021-02-12T08:16:13Z</dcterms:created>
  <dcterms:modified xsi:type="dcterms:W3CDTF">2021-02-19T13:14:56Z</dcterms:modified>
</cp:coreProperties>
</file>