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F5E7CF4-4472-D040-DB23-9A9B9FEE242B}">
  <a:tblStyle styleId="{6F5E7CF4-4472-D040-DB23-9A9B9FEE242B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 hidden="0"/>
            <p:cNvSpPr/>
            <p:nvPr isPhoto="0" userDrawn="0"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 hidden="0"/>
            <p:cNvSpPr/>
            <p:nvPr isPhoto="0" userDrawn="0"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89420C-30AB-4EEF-8469-B3FCB007A542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35FBC02-2961-494D-B648-ACE393148AFA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63418" y="341532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63418" y="2281288"/>
            <a:ext cx="11231418" cy="392799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Стандартная библиотека шаблонов (</a:t>
            </a:r>
            <a:r>
              <a:rPr lang="en-US" sz="2800"/>
              <a:t>STL</a:t>
            </a:r>
            <a:r>
              <a:rPr lang="ru-RU" sz="2800"/>
              <a:t>)</a:t>
            </a:r>
            <a:r>
              <a:rPr lang="en-US" sz="2800"/>
              <a:t>:</a:t>
            </a:r>
            <a:endParaRPr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Алгоритмы</a:t>
            </a:r>
            <a:endParaRPr lang="en-US" sz="2800"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518873" y="808323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Заголовки с реализацией алгоритмов 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Алгоритмы в </a:t>
            </a:r>
            <a:r>
              <a:rPr lang="en-US" sz="2800"/>
              <a:t>STL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254683" y="904109"/>
            <a:ext cx="2149026" cy="289585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207156" y="1230109"/>
            <a:ext cx="2011854" cy="297206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188695" y="2138752"/>
            <a:ext cx="2278577" cy="304826"/>
          </a:xfrm>
          <a:prstGeom prst="rect">
            <a:avLst/>
          </a:prstGeom>
        </p:spPr>
      </p:pic>
      <p:pic>
        <p:nvPicPr>
          <p:cNvPr id="8" name="Picture 3" hidden="0"/>
          <p:cNvPicPr>
            <a:picLocks noChangeAspect="1"/>
          </p:cNvPicPr>
          <p:nvPr isPhoto="0" userDrawn="0"/>
        </p:nvPicPr>
        <p:blipFill>
          <a:blip r:embed="rId5"/>
          <a:srcRect l="0" t="1031" r="1007" b="2712"/>
          <a:stretch/>
        </p:blipFill>
        <p:spPr bwMode="auto">
          <a:xfrm>
            <a:off x="443058" y="905627"/>
            <a:ext cx="5464236" cy="2215444"/>
          </a:xfrm>
          <a:prstGeom prst="rect">
            <a:avLst/>
          </a:prstGeom>
        </p:spPr>
      </p:pic>
      <p:sp>
        <p:nvSpPr>
          <p:cNvPr id="9" name="Объект 2" hidden="0"/>
          <p:cNvSpPr txBox="1"/>
          <p:nvPr isPhoto="0" userDrawn="0"/>
        </p:nvSpPr>
        <p:spPr bwMode="auto">
          <a:xfrm>
            <a:off x="8518873" y="2095006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Функциональные объекты для изменения поведения алгоритмов</a:t>
            </a:r>
            <a:endParaRPr lang="en-US"/>
          </a:p>
        </p:txBody>
      </p:sp>
      <p:sp>
        <p:nvSpPr>
          <p:cNvPr id="10" name="Объект 2" hidden="0"/>
          <p:cNvSpPr txBox="1"/>
          <p:nvPr isPhoto="0" userDrawn="0"/>
        </p:nvSpPr>
        <p:spPr bwMode="auto">
          <a:xfrm>
            <a:off x="339365" y="3359841"/>
            <a:ext cx="11594968" cy="34086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</a:t>
            </a:r>
            <a:r>
              <a:rPr lang="en-US"/>
              <a:t>STL </a:t>
            </a:r>
            <a:r>
              <a:rPr lang="ru-RU"/>
              <a:t>работают с интервалами элементов контейнера (</a:t>
            </a:r>
            <a:r>
              <a:rPr lang="en-US"/>
              <a:t>range</a:t>
            </a:r>
            <a:r>
              <a:rPr lang="ru-RU"/>
              <a:t>), которые передаются им при помощи итераторов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Интервал является полуоткрытым</a:t>
            </a:r>
            <a:r>
              <a:rPr lang="en-US"/>
              <a:t>: [begin, end).</a:t>
            </a:r>
            <a:r>
              <a:rPr lang="ru-RU"/>
              <a:t> </a:t>
            </a:r>
            <a:r>
              <a:rPr lang="ru-RU"/>
              <a:t>А</a:t>
            </a:r>
            <a:r>
              <a:rPr lang="ru-RU"/>
              <a:t>лгоритм начинает «действовать» с первого элемента и заканчивает на предпоследнем.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 этой причине </a:t>
            </a:r>
            <a:r>
              <a:rPr lang="en-US"/>
              <a:t>end() </a:t>
            </a:r>
            <a:r>
              <a:rPr lang="ru-RU"/>
              <a:t>возвращает итератор на элемент, следующий за последним (</a:t>
            </a:r>
            <a:r>
              <a:rPr lang="en-US"/>
              <a:t>past-the-end iterator</a:t>
            </a:r>
            <a:r>
              <a:rPr lang="ru-RU"/>
              <a:t>) – иначе никак не заставить алгоритм работать с последним элементом контейнера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 может принимать более одного интервала. Тогда один из них передаётся как  </a:t>
            </a:r>
            <a:r>
              <a:rPr lang="en-US"/>
              <a:t>[begin, end)</a:t>
            </a:r>
            <a:r>
              <a:rPr lang="ru-RU"/>
              <a:t>, а последующие – только как </a:t>
            </a:r>
            <a:r>
              <a:rPr lang="en-US"/>
              <a:t>begin. </a:t>
            </a:r>
            <a:r>
              <a:rPr lang="ru-RU"/>
              <a:t>Количество элементов в последних следует из </a:t>
            </a:r>
            <a:r>
              <a:rPr lang="en-US"/>
              <a:t>distance(begin, end</a:t>
            </a:r>
            <a:r>
              <a:rPr lang="en-US"/>
              <a:t>).</a:t>
            </a:r>
            <a:r>
              <a:rPr lang="ru-RU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</a:t>
            </a:r>
            <a:r>
              <a:rPr lang="ru-RU" sz="2800"/>
              <a:t>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0"/>
          <a:ext cx="11491275" cy="568113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{6F5E7CF4-4472-D040-DB23-9A9B9FEE242B}</a:tableStyleId>
              </a:tblPr>
              <a:tblGrid>
                <a:gridCol w="2111607"/>
                <a:gridCol w="5382705"/>
                <a:gridCol w="1630837"/>
                <a:gridCol w="2366126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Параметры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Возвращаемое значение</a:t>
                      </a:r>
                      <a:endParaRPr lang="en-US" sz="1600"/>
                    </a:p>
                  </a:txBody>
                  <a:tcPr anchor="ctr"/>
                </a:tc>
              </a:tr>
              <a:tr h="1519829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all_of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any_of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none_of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Проверка,</a:t>
                      </a:r>
                      <a:r>
                        <a:rPr lang="ru-RU" sz="1600"/>
                        <a:t> удовлетворяют ли определённому критерию: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Все элементы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Хотя бы один элемент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Ни один элемент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ru-RU" sz="1600"/>
                        <a:t>Итервал</a:t>
                      </a:r>
                      <a:r>
                        <a:rPr lang="ru-RU" sz="1600"/>
                        <a:t> и </a:t>
                      </a:r>
                      <a:endParaRPr/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ru-RU" sz="1600"/>
                        <a:t>Критерий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true/false</a:t>
                      </a:r>
                      <a:endParaRPr lang="en-US" sz="1600"/>
                    </a:p>
                  </a:txBody>
                  <a:tcPr anchor="ctr"/>
                </a:tc>
              </a:tr>
              <a:tr h="1065229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count_if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1. Подсчёт элементов</a:t>
                      </a:r>
                      <a:r>
                        <a:rPr lang="ru-RU" sz="1600"/>
                        <a:t>, равных данному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ru-RU" sz="1600"/>
                        <a:t>2. Подсчёт элементов, удовлетворяющих заданному критерию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Интервал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Интервал и критерий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Iterator::</a:t>
                      </a:r>
                      <a:r>
                        <a:rPr lang="en-US" sz="14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difference_type</a:t>
                      </a:r>
                      <a:endParaRPr lang="en-US" sz="1400"/>
                    </a:p>
                  </a:txBody>
                  <a:tcPr anchor="ctr"/>
                </a:tc>
              </a:tr>
              <a:tr h="1008668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min_element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max_element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minmax_element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минимального </a:t>
                      </a:r>
                      <a:r>
                        <a:rPr lang="ru-RU" sz="1600"/>
                        <a:t>элемента</a:t>
                      </a:r>
                      <a:endParaRPr lang="ru-RU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максимального</a:t>
                      </a:r>
                      <a:r>
                        <a:rPr lang="ru-RU" sz="1600"/>
                        <a:t> элемента</a:t>
                      </a:r>
                      <a:endParaRPr lang="en-US" sz="1600"/>
                    </a:p>
                    <a:p>
                      <a:pPr marL="342900" indent="-342900">
                        <a:buAutoNum type="arabicPeriod" startAt="3"/>
                        <a:defRPr/>
                      </a:pPr>
                      <a:r>
                        <a:rPr lang="ru-RU" sz="1600"/>
                        <a:t>Поиск минимального и максимального элементов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1,2.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Интервал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3. Интервал</a:t>
                      </a:r>
                      <a:r>
                        <a:rPr lang="ru-RU" sz="1600"/>
                        <a:t> или пара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1,2. Итератор на</a:t>
                      </a:r>
                      <a:r>
                        <a:rPr lang="ru-RU" sz="1600"/>
                        <a:t> элемент</a:t>
                      </a:r>
                      <a:endParaRPr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3. Пара итераторов</a:t>
                      </a:r>
                      <a:endParaRPr lang="en-US" sz="1600"/>
                    </a:p>
                  </a:txBody>
                  <a:tcPr anchor="ctr"/>
                </a:tc>
              </a:tr>
              <a:tr h="1508288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find_if_not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</a:t>
                      </a:r>
                      <a:r>
                        <a:rPr lang="ru-RU" sz="1600"/>
                        <a:t>первого элемента, равного данному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</a:t>
                      </a:r>
                      <a:r>
                        <a:rPr lang="ru-RU" sz="1600"/>
                        <a:t>первого элемента, удовлетворяющего условию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</a:t>
                      </a:r>
                      <a:r>
                        <a:rPr lang="ru-RU" sz="1600"/>
                        <a:t>первого элемента, не удовлетворяющего условию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Интервал и значение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2,3. Интервал и критерий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Итератор на элемент или итератор </a:t>
                      </a:r>
                      <a:r>
                        <a:rPr lang="en-US" sz="1600"/>
                        <a:t>end()</a:t>
                      </a:r>
                      <a:r>
                        <a:rPr lang="ru-RU" sz="1600"/>
                        <a:t>,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если элемент не найден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</a:t>
            </a:r>
            <a:r>
              <a:rPr lang="ru-RU" sz="2800"/>
              <a:t>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7" y="795080"/>
          <a:ext cx="11491275" cy="52781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{6F5E7CF4-4472-D040-DB23-9A9B9FEE242B}</a:tableStyleId>
              </a:tblPr>
              <a:tblGrid>
                <a:gridCol w="1913644"/>
                <a:gridCol w="5580668"/>
                <a:gridCol w="1706252"/>
                <a:gridCol w="2290711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Параметры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Возвращаемое значение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search_n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find_end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find_first_of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adjacent_find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первого появления заданной последовательности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последовательности из заданного числа повторений заданного элемента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последнего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появления заданной последовательности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одного из заданных элементов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</a:t>
                      </a:r>
                      <a:r>
                        <a:rPr lang="ru-RU" sz="1600"/>
                        <a:t> первого появления двух последовательных элементов, удовлетворяющих критерию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5715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82575" algn="l"/>
                          <a:tab pos="339725" algn="l"/>
                          <a:tab pos="395288" algn="l"/>
                        </a:tabLst>
                        <a:defRPr/>
                      </a:pPr>
                      <a:r>
                        <a:rPr lang="ru-RU" sz="1600"/>
                        <a:t>1,3,4. Два интервала</a:t>
                      </a:r>
                      <a:endParaRPr/>
                    </a:p>
                    <a:p>
                      <a:pPr marL="5715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282575" algn="l"/>
                          <a:tab pos="339725" algn="l"/>
                          <a:tab pos="395288" algn="l"/>
                        </a:tabLst>
                        <a:defRPr/>
                      </a:pPr>
                      <a:r>
                        <a:rPr lang="ru-RU" sz="1600"/>
                        <a:t>2. Интервал, значение, кол-во повторений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5. Интервал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Итератор на первый элемент искомой последовательности или итератор </a:t>
                      </a:r>
                      <a:r>
                        <a:rPr lang="en-US" sz="1600"/>
                        <a:t>end(), </a:t>
                      </a:r>
                      <a:r>
                        <a:rPr lang="ru-RU" sz="1600"/>
                        <a:t>если последовательность не найдена</a:t>
                      </a:r>
                      <a:endParaRPr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equal</a:t>
                      </a:r>
                      <a:endParaRPr lang="ru-RU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is_permutation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mismatch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Проверка, равны ли два интервала</a:t>
                      </a:r>
                      <a:endParaRPr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(и по значениям, и по их порядку)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2. </a:t>
                      </a:r>
                      <a:r>
                        <a:rPr lang="ru-RU" sz="1600"/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3. </a:t>
                      </a:r>
                      <a:r>
                        <a:rPr lang="ru-RU" sz="1600"/>
                        <a:t>Поиск элемента, начиная с которого интервалы различаются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Два интервала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1,2.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true/false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52368" y="848239"/>
            <a:ext cx="8361576" cy="1171272"/>
          </a:xfrm>
          <a:prstGeom prst="rect">
            <a:avLst/>
          </a:prstGeom>
        </p:spPr>
      </p:pic>
      <p:sp>
        <p:nvSpPr>
          <p:cNvPr id="6" name="Объект 2" hidden="0"/>
          <p:cNvSpPr txBox="1"/>
          <p:nvPr isPhoto="0" userDrawn="0"/>
        </p:nvSpPr>
        <p:spPr bwMode="auto">
          <a:xfrm>
            <a:off x="292229" y="2220727"/>
            <a:ext cx="11642103" cy="1804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Некоторые алгоритмы принимают специальный параметр, расширяющий их </a:t>
            </a:r>
            <a:r>
              <a:rPr lang="ru-RU"/>
              <a:t>функциональность</a:t>
            </a:r>
            <a:r>
              <a:rPr lang="en-US"/>
              <a:t> – </a:t>
            </a:r>
            <a:r>
              <a:rPr lang="ru-RU"/>
              <a:t>функцию</a:t>
            </a:r>
            <a:r>
              <a:rPr lang="en-US"/>
              <a:t> (</a:t>
            </a:r>
            <a:r>
              <a:rPr lang="ru-RU"/>
              <a:t>или что-то, что может вести себя как функция</a:t>
            </a:r>
            <a:r>
              <a:rPr lang="en-US"/>
              <a:t>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find_if</a:t>
            </a:r>
            <a:r>
              <a:rPr lang="en-US"/>
              <a:t> – </a:t>
            </a:r>
            <a:r>
              <a:rPr lang="ru-RU"/>
              <a:t>возвращает итератор на первый элемент, для которого </a:t>
            </a:r>
            <a:r>
              <a:rPr lang="en-US"/>
              <a:t>p </a:t>
            </a:r>
            <a:r>
              <a:rPr lang="ru-RU"/>
              <a:t>возвращает </a:t>
            </a:r>
            <a:r>
              <a:rPr lang="en-US"/>
              <a:t>true. </a:t>
            </a:r>
            <a:r>
              <a:rPr lang="ru-RU"/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/>
              <a:t>p </a:t>
            </a:r>
            <a:r>
              <a:rPr lang="ru-RU"/>
              <a:t>один параметр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4741680" y="1610789"/>
            <a:ext cx="2894029" cy="3864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654406" y="4226460"/>
            <a:ext cx="9259012" cy="1118538"/>
          </a:xfrm>
          <a:prstGeom prst="rect">
            <a:avLst/>
          </a:prstGeom>
        </p:spPr>
      </p:pic>
      <p:sp>
        <p:nvSpPr>
          <p:cNvPr id="10" name="Прямоугольник 9" hidden="0"/>
          <p:cNvSpPr/>
          <p:nvPr isPhoto="0" userDrawn="0"/>
        </p:nvSpPr>
        <p:spPr bwMode="auto">
          <a:xfrm>
            <a:off x="5363168" y="4989102"/>
            <a:ext cx="2947938" cy="3558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Объект 2" hidden="0"/>
          <p:cNvSpPr txBox="1"/>
          <p:nvPr isPhoto="0" userDrawn="0"/>
        </p:nvSpPr>
        <p:spPr bwMode="auto">
          <a:xfrm>
            <a:off x="292228" y="5465120"/>
            <a:ext cx="11642103" cy="12750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is_permutation</a:t>
            </a:r>
            <a:r>
              <a:rPr lang="en-US"/>
              <a:t> –</a:t>
            </a:r>
            <a:r>
              <a:rPr lang="ru-RU"/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/>
              <a:t>.</a:t>
            </a:r>
            <a:r>
              <a:rPr lang="ru-RU"/>
              <a:t> Этот алгоритм принимает бинарный предикат </a:t>
            </a:r>
            <a:r>
              <a:rPr lang="en-US"/>
              <a:t>p – </a:t>
            </a:r>
            <a:r>
              <a:rPr lang="ru-RU"/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25015" y="3194372"/>
            <a:ext cx="2281288" cy="360204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384932" y="2042622"/>
            <a:ext cx="2830993" cy="1586333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487531" y="845287"/>
            <a:ext cx="2956257" cy="92333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marL="342900" indent="-342900" algn="ctr">
              <a:buAutoNum type="arabicPeriod"/>
              <a:defRPr/>
            </a:pPr>
            <a:r>
              <a:rPr lang="ru-RU"/>
              <a:t>Указатель</a:t>
            </a:r>
            <a:r>
              <a:rPr lang="ru-RU"/>
              <a:t> на функцию</a:t>
            </a:r>
            <a:endParaRPr lang="en-US"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4284127" y="790508"/>
            <a:ext cx="3072086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2. </a:t>
            </a:r>
            <a:r>
              <a:rPr lang="ru-RU"/>
              <a:t>Пользовательские 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8408709" y="845287"/>
            <a:ext cx="3332622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3. </a:t>
            </a:r>
            <a:r>
              <a:rPr lang="ru-RU"/>
              <a:t>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  <a:p>
            <a:pPr algn="ctr">
              <a:defRPr/>
            </a:pPr>
            <a:r>
              <a:rPr lang="en-US"/>
              <a:t>STL</a:t>
            </a:r>
            <a:endParaRPr lang="en-US"/>
          </a:p>
        </p:txBody>
      </p:sp>
      <p:pic>
        <p:nvPicPr>
          <p:cNvPr id="10" name="Объект 9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4"/>
          <a:stretch/>
        </p:blipFill>
        <p:spPr bwMode="auto">
          <a:xfrm>
            <a:off x="8157068" y="1876991"/>
            <a:ext cx="3835904" cy="4329533"/>
          </a:xfrm>
          <a:prstGeom prst="rect">
            <a:avLst/>
          </a:prstGeom>
        </p:spPr>
      </p:pic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40219" y="2004477"/>
            <a:ext cx="1621859" cy="954035"/>
          </a:xfrm>
          <a:prstGeom prst="rect">
            <a:avLst/>
          </a:prstGeom>
        </p:spPr>
      </p:pic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487531" y="5349064"/>
            <a:ext cx="6728394" cy="465146"/>
          </a:xfrm>
          <a:prstGeom prst="rect">
            <a:avLst/>
          </a:prstGeom>
        </p:spPr>
      </p:pic>
      <p:sp>
        <p:nvSpPr>
          <p:cNvPr id="13" name="Прямоугольник 12" hidden="0"/>
          <p:cNvSpPr/>
          <p:nvPr isPhoto="0" userDrawn="0"/>
        </p:nvSpPr>
        <p:spPr bwMode="auto">
          <a:xfrm>
            <a:off x="491349" y="4216956"/>
            <a:ext cx="295243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4. </a:t>
            </a:r>
            <a:r>
              <a:rPr lang="ru-RU"/>
              <a:t>Лямбда-выражения</a:t>
            </a:r>
            <a:endParaRPr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8205" y="903632"/>
            <a:ext cx="10942753" cy="756492"/>
          </a:xfrm>
          <a:prstGeom prst="rect">
            <a:avLst/>
          </a:prstGeom>
        </p:spPr>
      </p:pic>
      <p:sp>
        <p:nvSpPr>
          <p:cNvPr id="5" name="TextBox 4" hidden="0"/>
          <p:cNvSpPr txBox="1"/>
          <p:nvPr isPhoto="0" userDrawn="0"/>
        </p:nvSpPr>
        <p:spPr bwMode="auto">
          <a:xfrm flipH="0" flipV="0">
            <a:off x="203360" y="1922098"/>
            <a:ext cx="2714445" cy="4628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Захват переменных </a:t>
            </a:r>
            <a:endParaRPr/>
          </a:p>
          <a:p>
            <a:pPr>
              <a:defRPr/>
            </a:pPr>
            <a:r>
              <a:rPr lang="ru-RU" sz="1600"/>
              <a:t>из внешних областей </a:t>
            </a:r>
            <a:endParaRPr/>
          </a:p>
          <a:p>
            <a:pPr>
              <a:defRPr/>
            </a:pPr>
            <a:r>
              <a:rPr lang="ru-RU" sz="1600"/>
              <a:t>видимости</a:t>
            </a:r>
            <a:endParaRPr/>
          </a:p>
          <a:p>
            <a:pPr>
              <a:defRPr/>
            </a:pPr>
            <a:r>
              <a:rPr lang="ru-RU" sz="1600"/>
              <a:t>(иначе они не доступны)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 i="1"/>
              <a:t> </a:t>
            </a:r>
            <a:r>
              <a:rPr lang="en-US" sz="1600"/>
              <a:t>– x </a:t>
            </a:r>
            <a:r>
              <a:rPr lang="ru-RU" sz="1600"/>
              <a:t>по значению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>
                <a:latin typeface="Times New Roman"/>
                <a:cs typeface="Times New Roman"/>
              </a:rPr>
              <a:t>&amp;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/>
              <a:t> – x </a:t>
            </a:r>
            <a:r>
              <a:rPr lang="ru-RU" sz="1600"/>
              <a:t>по ссылке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/>
              <a:t>=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значению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&amp;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ссылке</a:t>
            </a:r>
            <a:endParaRPr lang="ru-RU" sz="1600"/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this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члены данного класса через указатель</a:t>
            </a:r>
            <a:endParaRPr lang="ru-RU" sz="1600"/>
          </a:p>
          <a:p>
            <a:pPr marL="285750" indent="-285750">
              <a:buFont typeface="Arial"/>
              <a:buChar char="•"/>
              <a:defRPr/>
            </a:pPr>
            <a:r>
              <a:rPr lang="ru-RU" sz="1600" b="1" i="1"/>
              <a:t>[*this] </a:t>
            </a:r>
            <a:r>
              <a:rPr lang="ru-RU" sz="1600" b="0" i="0"/>
              <a:t>- все члены класса через копию this</a:t>
            </a:r>
            <a:r>
              <a:rPr lang="ru-RU" sz="1600"/>
              <a:t>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[]</a:t>
            </a:r>
            <a:r>
              <a:rPr lang="en-US" sz="1600"/>
              <a:t> –</a:t>
            </a:r>
            <a:r>
              <a:rPr lang="ru-RU" sz="1600"/>
              <a:t> ничего не захватывается</a:t>
            </a:r>
            <a:endParaRPr lang="en-US" sz="1600"/>
          </a:p>
        </p:txBody>
      </p:sp>
      <p:cxnSp>
        <p:nvCxnSpPr>
          <p:cNvPr id="6" name="Прямая соединительная линия 5" hidden="0"/>
          <p:cNvCxnSpPr>
            <a:cxnSpLocks/>
          </p:cNvCxnSpPr>
          <p:nvPr isPhoto="0" userDrawn="0"/>
        </p:nvCxnSpPr>
        <p:spPr bwMode="auto">
          <a:xfrm>
            <a:off x="2805218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 hidden="0"/>
          <p:cNvSpPr txBox="1"/>
          <p:nvPr isPhoto="0" userDrawn="0"/>
        </p:nvSpPr>
        <p:spPr bwMode="auto">
          <a:xfrm flipH="0" flipV="0">
            <a:off x="3034438" y="1922097"/>
            <a:ext cx="1599705" cy="1077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Параметры функции – здесь всё как обычно</a:t>
            </a:r>
            <a:endParaRPr lang="en-US" sz="1600"/>
          </a:p>
        </p:txBody>
      </p:sp>
      <p:sp>
        <p:nvSpPr>
          <p:cNvPr id="8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Подробнее о лямбда-выражениях</a:t>
            </a:r>
            <a:endParaRPr lang="en-US" sz="2800"/>
          </a:p>
        </p:txBody>
      </p:sp>
      <p:cxnSp>
        <p:nvCxnSpPr>
          <p:cNvPr id="10" name="Прямая соединительная линия 9" hidden="0"/>
          <p:cNvCxnSpPr>
            <a:cxnSpLocks/>
          </p:cNvCxnSpPr>
          <p:nvPr isPhoto="0" userDrawn="0"/>
        </p:nvCxnSpPr>
        <p:spPr bwMode="auto">
          <a:xfrm>
            <a:off x="4634144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 hidden="0"/>
          <p:cNvSpPr txBox="1"/>
          <p:nvPr isPhoto="0" userDrawn="0"/>
        </p:nvSpPr>
        <p:spPr bwMode="auto">
          <a:xfrm flipH="0" flipV="0">
            <a:off x="4861682" y="1884398"/>
            <a:ext cx="3032449" cy="462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61850" indent="-261850">
              <a:buAutoNum type="arabicParenR"/>
              <a:defRPr/>
            </a:pPr>
            <a:r>
              <a:rPr lang="ru-RU" sz="1600"/>
              <a:t>Спецификаторы:</a:t>
            </a:r>
            <a:endParaRPr lang="ru-RU" sz="1600"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mutable</a:t>
            </a:r>
            <a:r>
              <a:rPr lang="en-US" sz="1600"/>
              <a:t> </a:t>
            </a:r>
            <a:r>
              <a:rPr lang="en-US" sz="1600"/>
              <a:t>–</a:t>
            </a:r>
            <a:r>
              <a:rPr lang="ru-RU" sz="1600"/>
              <a:t> разрешает изменять значения переменных, захваченных по значению</a:t>
            </a:r>
            <a:endParaRPr lang="ru-RU" sz="1600"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constexpr</a:t>
            </a:r>
            <a:r>
              <a:rPr lang="en-US" sz="1600"/>
              <a:t> – </a:t>
            </a:r>
            <a:r>
              <a:rPr lang="ru-RU" sz="1600"/>
              <a:t>показывает, что значение функции может (и должно) быть вычислено во время компиляции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 sz="1600"/>
              <a:t>И не только</a:t>
            </a:r>
            <a:endParaRPr lang="ru-RU" sz="1600"/>
          </a:p>
          <a:p>
            <a:pPr>
              <a:defRPr/>
            </a:pPr>
            <a:r>
              <a:rPr lang="en-US" sz="1600"/>
              <a:t>2) Исключения (например, noexcept)</a:t>
            </a:r>
            <a:endParaRPr lang="en-US" sz="1600"/>
          </a:p>
          <a:p>
            <a:pPr>
              <a:defRPr/>
            </a:pPr>
            <a:r>
              <a:rPr lang="en-US" sz="1600"/>
              <a:t>3) Атрибуты (см. 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https://en.cppreference.com/w/cpp/language/attributes</a:t>
            </a:r>
            <a:r>
              <a:rPr lang="en-US" sz="1600"/>
              <a:t>)</a:t>
            </a:r>
            <a:endParaRPr lang="en-US" sz="1600"/>
          </a:p>
          <a:p>
            <a:pPr>
              <a:defRPr/>
            </a:pPr>
            <a:r>
              <a:rPr lang="en-US" sz="1600"/>
              <a:t>4) Возвращаемый тип (-&gt;)</a:t>
            </a:r>
            <a:endParaRPr lang="en-US" sz="1600"/>
          </a:p>
        </p:txBody>
      </p:sp>
      <p:cxnSp>
        <p:nvCxnSpPr>
          <p:cNvPr id="13" name="Прямая соединительная линия 12" hidden="0"/>
          <p:cNvCxnSpPr>
            <a:cxnSpLocks/>
          </p:cNvCxnSpPr>
          <p:nvPr isPhoto="0" userDrawn="0"/>
        </p:nvCxnSpPr>
        <p:spPr bwMode="auto">
          <a:xfrm>
            <a:off x="7480114" y="1435848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 hidden="0"/>
          <p:cNvSpPr txBox="1"/>
          <p:nvPr isPhoto="0" userDrawn="0"/>
        </p:nvSpPr>
        <p:spPr bwMode="auto">
          <a:xfrm>
            <a:off x="10280373" y="1921408"/>
            <a:ext cx="11808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Тело функции</a:t>
            </a:r>
            <a:endParaRPr lang="en-US" sz="1600"/>
          </a:p>
        </p:txBody>
      </p:sp>
      <p:cxnSp>
        <p:nvCxnSpPr>
          <p:cNvPr id="19" name="Прямая соединительная линия 18" hidden="0"/>
          <p:cNvCxnSpPr>
            <a:cxnSpLocks/>
          </p:cNvCxnSpPr>
          <p:nvPr isPhoto="0" userDrawn="0"/>
        </p:nvCxnSpPr>
        <p:spPr bwMode="auto">
          <a:xfrm rot="5399978" flipH="0" flipV="1">
            <a:off x="11181414" y="1697822"/>
            <a:ext cx="5596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endCxn id="13" idx="0"/>
          </p:cNvCxnSpPr>
          <p:nvPr isPhoto="0" userDrawn="0"/>
        </p:nvCxnSpPr>
        <p:spPr bwMode="auto">
          <a:xfrm rot="0" flipH="0" flipV="1">
            <a:off x="4822805" y="1437158"/>
            <a:ext cx="2657308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95359" name="" hidden="0"/>
          <p:cNvCxnSpPr>
            <a:cxnSpLocks/>
          </p:cNvCxnSpPr>
          <p:nvPr isPhoto="0" userDrawn="0"/>
        </p:nvCxnSpPr>
        <p:spPr bwMode="auto">
          <a:xfrm rot="0" flipH="0" flipV="0">
            <a:off x="779540" y="1473546"/>
            <a:ext cx="2025677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251003" name="" hidden="0"/>
          <p:cNvCxnSpPr>
            <a:cxnSpLocks/>
          </p:cNvCxnSpPr>
          <p:nvPr isPhoto="0" userDrawn="0"/>
        </p:nvCxnSpPr>
        <p:spPr bwMode="auto">
          <a:xfrm rot="0" flipH="0" flipV="0">
            <a:off x="3151071" y="1473546"/>
            <a:ext cx="148307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435416" name="" hidden="0"/>
          <p:cNvCxnSpPr>
            <a:cxnSpLocks/>
          </p:cNvCxnSpPr>
          <p:nvPr isPhoto="0" userDrawn="0"/>
        </p:nvCxnSpPr>
        <p:spPr bwMode="auto">
          <a:xfrm rot="0" flipH="0" flipV="1">
            <a:off x="10265663" y="1437157"/>
            <a:ext cx="1195564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967540" name="TextBox 11" hidden="0"/>
          <p:cNvSpPr txBox="1"/>
          <p:nvPr isPhoto="0" userDrawn="0"/>
        </p:nvSpPr>
        <p:spPr bwMode="auto">
          <a:xfrm flipH="0" flipV="0">
            <a:off x="8146836" y="1884397"/>
            <a:ext cx="2041071" cy="2197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600"/>
              <a:t>Ограничения на вывод типа. Больше применимо к шаблонным лямбда-выражения (да, они могут быть шаблонами)</a:t>
            </a:r>
            <a:endParaRPr lang="en-US" sz="1600"/>
          </a:p>
        </p:txBody>
      </p:sp>
      <p:cxnSp>
        <p:nvCxnSpPr>
          <p:cNvPr id="1394905830" name="Прямая соединительная линия 18" hidden="0"/>
          <p:cNvCxnSpPr>
            <a:cxnSpLocks/>
          </p:cNvCxnSpPr>
          <p:nvPr isPhoto="0" userDrawn="0"/>
        </p:nvCxnSpPr>
        <p:spPr bwMode="auto">
          <a:xfrm rot="5399978" flipH="0" flipV="1">
            <a:off x="8758871" y="1632490"/>
            <a:ext cx="467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0085225" name="" hidden="0"/>
          <p:cNvCxnSpPr>
            <a:cxnSpLocks/>
          </p:cNvCxnSpPr>
          <p:nvPr isPhoto="0" userDrawn="0"/>
        </p:nvCxnSpPr>
        <p:spPr bwMode="auto">
          <a:xfrm rot="0" flipH="0" flipV="1">
            <a:off x="7796938" y="1418007"/>
            <a:ext cx="1195563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603874" name="Title 1" hidden="0"/>
          <p:cNvSpPr txBox="1"/>
          <p:nvPr isPhoto="0" userDrawn="0"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Подробнее о лямбда-выражениях</a:t>
            </a:r>
            <a:endParaRPr/>
          </a:p>
        </p:txBody>
      </p:sp>
      <p:sp>
        <p:nvSpPr>
          <p:cNvPr id="914191297" name="Объект 2" hidden="0"/>
          <p:cNvSpPr>
            <a:spLocks noGrp="1"/>
          </p:cNvSpPr>
          <p:nvPr isPhoto="0" userDrawn="0"/>
        </p:nvSpPr>
        <p:spPr bwMode="auto">
          <a:xfrm flipH="0" flipV="0">
            <a:off x="6028009" y="991377"/>
            <a:ext cx="5889946" cy="5501172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Лямбда-выражение возвращает объект-замыкание (</a:t>
            </a:r>
            <a:r>
              <a:rPr lang="en-US" sz="2000"/>
              <a:t>closure</a:t>
            </a:r>
            <a:r>
              <a:rPr lang="ru-RU" sz="2000"/>
              <a:t>). Это функциональный объект с константным оператором вызова</a:t>
            </a:r>
            <a:r>
              <a:rPr lang="ru-RU" sz="2000"/>
              <a:t>,</a:t>
            </a:r>
            <a:r>
              <a:rPr lang="ru-RU" sz="2000"/>
              <a:t>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/>
              <a:t>decltype</a:t>
            </a:r>
            <a:endParaRPr lang="en-US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 Конструктор по умолчанию этого объекта удалён (=</a:t>
            </a:r>
            <a:r>
              <a:rPr lang="en-US" sz="2000"/>
              <a:t>delete</a:t>
            </a:r>
            <a:r>
              <a:rPr lang="ru-RU" sz="2000"/>
              <a:t>)</a:t>
            </a:r>
            <a:r>
              <a:rPr lang="en-US" sz="2000"/>
              <a:t> – </a:t>
            </a:r>
            <a:r>
              <a:rPr lang="ru-RU" sz="2000"/>
              <a:t>получив тип замыкания, создать объект этого типа нельзя</a:t>
            </a:r>
            <a:endParaRPr lang="ru-RU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Захваченные переменные становятся членами данных объекта-замыкания</a:t>
            </a:r>
            <a:endParaRPr lang="en-US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По умолчанию захваченные по значению переменные нельзя </a:t>
            </a: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изменять, т.к. Оператор вызова - константный</a:t>
            </a:r>
            <a:endParaRPr lang="en-US"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Arial"/>
              <a:cs typeface="Arial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/>
          </a:p>
        </p:txBody>
      </p:sp>
      <p:pic>
        <p:nvPicPr>
          <p:cNvPr id="13955510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5301" y="1057760"/>
            <a:ext cx="5099256" cy="672289"/>
          </a:xfrm>
          <a:prstGeom prst="rect">
            <a:avLst/>
          </a:prstGeom>
        </p:spPr>
      </p:pic>
      <p:pic>
        <p:nvPicPr>
          <p:cNvPr id="85679684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88560" y="3370682"/>
            <a:ext cx="4963898" cy="2091612"/>
          </a:xfrm>
          <a:prstGeom prst="rect">
            <a:avLst/>
          </a:prstGeom>
        </p:spPr>
      </p:pic>
      <p:sp>
        <p:nvSpPr>
          <p:cNvPr id="1021869497" name="" hidden="0"/>
          <p:cNvSpPr/>
          <p:nvPr isPhoto="0" userDrawn="0"/>
        </p:nvSpPr>
        <p:spPr bwMode="auto">
          <a:xfrm flipH="0" flipV="0">
            <a:off x="2723418" y="2099387"/>
            <a:ext cx="447091" cy="77755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graphicFrame>
        <p:nvGraphicFramePr>
          <p:cNvPr id="5" name="Таблица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60" y="923830"/>
          <a:ext cx="11491273" cy="336536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{6F5E7CF4-4472-D040-DB23-9A9B9FEE242B}</a:tableStyleId>
              </a:tblPr>
              <a:tblGrid>
                <a:gridCol w="2507529"/>
                <a:gridCol w="2028648"/>
                <a:gridCol w="2328420"/>
                <a:gridCol w="2328420"/>
                <a:gridCol w="2298255"/>
              </a:tblGrid>
              <a:tr h="65718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Свойства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Указатель</a:t>
                      </a:r>
                      <a:r>
                        <a:rPr lang="ru-RU"/>
                        <a:t> на функцию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Пользовательские 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  <a:p>
                      <a:pPr algn="ctr">
                        <a:defRPr/>
                      </a:pPr>
                      <a:r>
                        <a:rPr lang="en-US"/>
                        <a:t>STL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Лямбда-выражение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(анонимный функтор)</a:t>
                      </a:r>
                      <a:endParaRPr lang="en-US"/>
                    </a:p>
                  </a:txBody>
                  <a:tcPr anchor="ctr"/>
                </a:tc>
              </a:tr>
              <a:tr h="65718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Состояние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65718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Параметризация времени выполнения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862282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Читаемость </a:t>
                      </a:r>
                      <a:r>
                        <a:rPr lang="ru-RU"/>
                        <a:t>кода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83906" y="2452367"/>
            <a:ext cx="409575" cy="468086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648459" y="2452367"/>
            <a:ext cx="519113" cy="519113"/>
          </a:xfrm>
          <a:prstGeom prst="rect">
            <a:avLst/>
          </a:prstGeom>
        </p:spPr>
      </p:pic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224492" y="2426853"/>
            <a:ext cx="519113" cy="519113"/>
          </a:xfrm>
          <a:prstGeom prst="rect">
            <a:avLst/>
          </a:prstGeom>
        </p:spPr>
      </p:pic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623684" y="2452367"/>
            <a:ext cx="519113" cy="519113"/>
          </a:xfrm>
          <a:prstGeom prst="rect">
            <a:avLst/>
          </a:prstGeom>
        </p:spPr>
      </p:pic>
      <p:pic>
        <p:nvPicPr>
          <p:cNvPr id="10" name="Рисунок 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38043" y="3338431"/>
            <a:ext cx="409575" cy="468086"/>
          </a:xfrm>
          <a:prstGeom prst="rect">
            <a:avLst/>
          </a:prstGeom>
        </p:spPr>
      </p:pic>
      <p:pic>
        <p:nvPicPr>
          <p:cNvPr id="11" name="Рисунок 1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78453" y="3129902"/>
            <a:ext cx="409575" cy="468086"/>
          </a:xfrm>
          <a:prstGeom prst="rect">
            <a:avLst/>
          </a:prstGeom>
        </p:spPr>
      </p:pic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279262" y="3246535"/>
            <a:ext cx="409575" cy="468086"/>
          </a:xfrm>
          <a:prstGeom prst="rect">
            <a:avLst/>
          </a:prstGeom>
        </p:spPr>
      </p:pic>
      <p:pic>
        <p:nvPicPr>
          <p:cNvPr id="13" name="Рисунок 1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648459" y="3338431"/>
            <a:ext cx="519113" cy="519113"/>
          </a:xfrm>
          <a:prstGeom prst="rect">
            <a:avLst/>
          </a:prstGeom>
        </p:spPr>
      </p:pic>
      <p:pic>
        <p:nvPicPr>
          <p:cNvPr id="14" name="Рисунок 1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769203" y="4024091"/>
            <a:ext cx="747257" cy="808887"/>
          </a:xfrm>
          <a:prstGeom prst="rect">
            <a:avLst/>
          </a:prstGeom>
        </p:spPr>
      </p:pic>
      <p:pic>
        <p:nvPicPr>
          <p:cNvPr id="15" name="Рисунок 14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524620" y="4024091"/>
            <a:ext cx="737436" cy="729549"/>
          </a:xfrm>
          <a:prstGeom prst="rect">
            <a:avLst/>
          </a:prstGeom>
        </p:spPr>
      </p:pic>
      <p:pic>
        <p:nvPicPr>
          <p:cNvPr id="16" name="Рисунок 15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8224492" y="4024091"/>
            <a:ext cx="824600" cy="849462"/>
          </a:xfrm>
          <a:prstGeom prst="rect">
            <a:avLst/>
          </a:prstGeom>
        </p:spPr>
      </p:pic>
      <p:sp>
        <p:nvSpPr>
          <p:cNvPr id="18" name="Объект 2" hidden="0"/>
          <p:cNvSpPr txBox="1"/>
          <p:nvPr isPhoto="0" userDrawn="0"/>
        </p:nvSpPr>
        <p:spPr bwMode="auto">
          <a:xfrm>
            <a:off x="443057" y="4908476"/>
            <a:ext cx="11491275" cy="2136791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У лямбда-выражения нет заведомо определённого типа – он выводится при компиляции. Если нужно передать лямбду как формальный («</a:t>
            </a:r>
            <a:r>
              <a:rPr lang="ru-RU" sz="1600"/>
              <a:t>типовый</a:t>
            </a:r>
            <a:r>
              <a:rPr lang="ru-RU" sz="1600"/>
              <a:t>») параметр шаблона, нужно использовать </a:t>
            </a:r>
            <a:r>
              <a:rPr lang="en-US" sz="1600"/>
              <a:t>decltype</a:t>
            </a:r>
            <a:r>
              <a:rPr lang="ru-RU" sz="1600"/>
              <a:t>. Если нужно передать лямбду как обычный параметр функции – это должна быть шаблонная функция</a:t>
            </a:r>
            <a:endParaRPr lang="en-US"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Каждый </a:t>
            </a:r>
            <a:r>
              <a:rPr lang="ru-RU" sz="1600"/>
              <a:t>функциональный объект имеет свой собственный тип, даже если их операторы </a:t>
            </a:r>
            <a:r>
              <a:rPr lang="en-US" sz="1600"/>
              <a:t>operator()</a:t>
            </a:r>
            <a:r>
              <a:rPr lang="ru-RU" sz="1600"/>
              <a:t> делают одно и то же. Тип указателя на функцию определяется сигнатурой функции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могут быть быстрее указателей на функцию в силу реализации компилятора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удобно передавать в функции и возвращать из функций</a:t>
            </a:r>
            <a:endParaRPr lang="en-US" sz="1600"/>
          </a:p>
          <a:p>
            <a:pPr>
              <a:defRPr/>
            </a:pPr>
            <a:endParaRPr lang="en-US" sz="1600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10368351" y="4060237"/>
            <a:ext cx="729989" cy="7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ONLYOFFICE/6.4.2.6</Application>
  <DocSecurity>0</DocSecurity>
  <PresentationFormat>Широкоэкранный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60</cp:revision>
  <dcterms:created xsi:type="dcterms:W3CDTF">2021-11-10T08:25:22Z</dcterms:created>
  <dcterms:modified xsi:type="dcterms:W3CDTF">2021-11-26T12:27:52Z</dcterms:modified>
  <cp:category/>
  <cp:contentStatus/>
  <cp:version/>
</cp:coreProperties>
</file>