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FD1A70-EDC4-1B67-5E3C-E95A42E67689}">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854"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Grp="1" noChangeAspect="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4/4/2022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4/4/2022</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txBox="1"/>
          <p:nvPr/>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p:cNvSpPr txBox="1"/>
          <p:nvPr/>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603541"/>
            <a:ext cx="11235558" cy="4750125"/>
          </a:xfrm>
          <a:prstGeom prst="rect">
            <a:avLst/>
          </a:prstGeom>
          <a:solidFill>
            <a:schemeClr val="bg1"/>
          </a:solidFill>
        </p:spPr>
        <p:txBody>
          <a:bodyPr>
            <a:noAutofit/>
          </a:bodyPr>
          <a:lstStyle/>
          <a:p>
            <a:pPr>
              <a:buClr>
                <a:schemeClr val="accent1"/>
              </a:buClr>
              <a:buSzPct val="80000"/>
              <a:buFont typeface="Wingdings"/>
              <a:buChar char="Ø"/>
              <a:defRPr/>
            </a:pPr>
            <a:r>
              <a:rPr lang="ru-RU" sz="2100"/>
              <a:t>Обычно указатели могут указывать только на переменные своего типа: </a:t>
            </a:r>
            <a:r>
              <a:rPr lang="en-US" sz="2100"/>
              <a:t>int* ptr </a:t>
            </a:r>
            <a:r>
              <a:rPr lang="ru-RU" sz="2100"/>
              <a:t>может указывать только на </a:t>
            </a:r>
            <a:r>
              <a:rPr lang="en-US" sz="2100"/>
              <a:t>int</a:t>
            </a:r>
          </a:p>
          <a:p>
            <a:pPr>
              <a:buClr>
                <a:schemeClr val="accent1"/>
              </a:buClr>
              <a:buSzPct val="80000"/>
              <a:buFont typeface="Wingdings"/>
              <a:buChar char="Ø"/>
              <a:defRPr/>
            </a:pPr>
            <a:r>
              <a:rPr lang="ru-RU" sz="2100"/>
              <a:t>Указатель на базовый класс может указывать на объект производного класса!</a:t>
            </a:r>
            <a:endParaRPr lang="en-US" sz="2100"/>
          </a:p>
          <a:p>
            <a:pPr>
              <a:buClr>
                <a:schemeClr val="accent1"/>
              </a:buClr>
              <a:buSzPct val="80000"/>
              <a:buFont typeface="Wingdings"/>
              <a:buChar char="Ø"/>
              <a:defRPr/>
            </a:pPr>
            <a:r>
              <a:rPr lang="ru-RU" sz="2100"/>
              <a:t>Но по этому указателю можно получить доступ только к тому, что есть в базовом типе</a:t>
            </a:r>
            <a:endParaRPr lang="en-US" sz="2100"/>
          </a:p>
          <a:p>
            <a:pPr>
              <a:buClr>
                <a:schemeClr val="accent1"/>
              </a:buClr>
              <a:buSzPct val="80000"/>
              <a:buFont typeface="Wingdings"/>
              <a:buChar char="Ø"/>
              <a:defRPr/>
            </a:pPr>
            <a:r>
              <a:rPr lang="ru-RU" sz="2100"/>
              <a:t>Аналогично для ссылки. Часто используется при передаче параметров в функции</a:t>
            </a:r>
            <a:endParaRPr/>
          </a:p>
          <a:p>
            <a:pPr>
              <a:buClr>
                <a:schemeClr val="accent1"/>
              </a:buClr>
              <a:buSzPct val="80000"/>
              <a:buFont typeface="Wingdings"/>
              <a:buChar char="Ø"/>
              <a:defRPr/>
            </a:pPr>
            <a:r>
              <a:rPr lang="ru-RU" sz="2100"/>
              <a:t>Если метод или данные специфичны для производного типа, через указатель на базовый тип они недоступны</a:t>
            </a:r>
            <a:endParaRPr/>
          </a:p>
          <a:p>
            <a:pPr>
              <a:buClr>
                <a:schemeClr val="accent1"/>
              </a:buClr>
              <a:buSzPct val="80000"/>
              <a:buFont typeface="Wingdings"/>
              <a:buChar char="Ø"/>
              <a:defRPr/>
            </a:pPr>
            <a:r>
              <a:rPr lang="ru-RU" sz="21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21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Без этого она будет обычным методом класса</a:t>
            </a:r>
            <a:endParaRPr/>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функции</a:t>
            </a:r>
            <a:endParaRPr lang="en-US"/>
          </a:p>
        </p:txBody>
      </p:sp>
      <p:pic>
        <p:nvPicPr>
          <p:cNvPr id="5" name="Рисунок 4"/>
          <p:cNvPicPr>
            <a:picLocks noChangeAspect="1"/>
          </p:cNvPicPr>
          <p:nvPr/>
        </p:nvPicPr>
        <p:blipFill>
          <a:blip r:embed="rId2"/>
          <a:srcRect t="13693" b="18254"/>
          <a:stretch/>
        </p:blipFill>
        <p:spPr bwMode="auto">
          <a:xfrm>
            <a:off x="4307423" y="2160910"/>
            <a:ext cx="3713786" cy="336331"/>
          </a:xfrm>
          <a:prstGeom prst="rect">
            <a:avLst/>
          </a:prstGeom>
        </p:spPr>
      </p:pic>
      <p:pic>
        <p:nvPicPr>
          <p:cNvPr id="6" name="Рисунок 5"/>
          <p:cNvPicPr>
            <a:picLocks noChangeAspect="1"/>
          </p:cNvPicPr>
          <p:nvPr/>
        </p:nvPicPr>
        <p:blipFill>
          <a:blip r:embed="rId3"/>
          <a:srcRect t="15043" b="19757"/>
          <a:stretch/>
        </p:blipFill>
        <p:spPr bwMode="auto">
          <a:xfrm>
            <a:off x="4399735" y="4010836"/>
            <a:ext cx="3529162" cy="346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477417"/>
            <a:ext cx="11235558" cy="1255273"/>
          </a:xfrm>
          <a:prstGeom prst="rect">
            <a:avLst/>
          </a:prstGeom>
          <a:solidFill>
            <a:schemeClr val="bg1"/>
          </a:solidFill>
        </p:spPr>
        <p:txBody>
          <a:bodyPr>
            <a:normAutofit/>
          </a:bodyPr>
          <a:lstStyle/>
          <a:p>
            <a:pPr>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defRPr/>
            </a:pPr>
            <a:r>
              <a:rPr lang="ru-RU" sz="2000"/>
              <a:t>Такую функцию можно объявить как чисто виртуальную (</a:t>
            </a:r>
            <a:r>
              <a:rPr lang="en-US" sz="2000"/>
              <a:t>pure virtual</a:t>
            </a:r>
            <a:r>
              <a:rPr lang="ru-RU" sz="2000"/>
              <a:t>):</a:t>
            </a:r>
            <a:endParaRPr lang="en-US" sz="2000"/>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p:cNvPicPr>
            <a:picLocks noChangeAspect="1"/>
          </p:cNvPicPr>
          <p:nvPr/>
        </p:nvPicPr>
        <p:blipFill>
          <a:blip r:embed="rId2"/>
          <a:stretch/>
        </p:blipFill>
        <p:spPr bwMode="auto">
          <a:xfrm>
            <a:off x="1841451" y="3160987"/>
            <a:ext cx="8046679" cy="356048"/>
          </a:xfrm>
          <a:prstGeom prst="rect">
            <a:avLst/>
          </a:prstGeom>
        </p:spPr>
      </p:pic>
      <p:sp>
        <p:nvSpPr>
          <p:cNvPr id="6" name="Объект 2"/>
          <p:cNvSpPr txBox="1"/>
          <p:nvPr/>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sz="2000"/>
              <a:t>Класс, содержащий хотя бы одну чисто виртуальную функцию, называется абстрактным классом</a:t>
            </a:r>
            <a:endParaRPr/>
          </a:p>
          <a:p>
            <a:pPr>
              <a:defRPr/>
            </a:pPr>
            <a:r>
              <a:rPr lang="ru-RU" sz="2000"/>
              <a:t>Создать объект такого класса нельзя</a:t>
            </a:r>
            <a:endParaRPr/>
          </a:p>
          <a:p>
            <a:pPr>
              <a:defRPr/>
            </a:pPr>
            <a:r>
              <a:rPr lang="ru-RU" sz="2000"/>
              <a:t>Производные классы абстрактного класса обязательно должны переопределить чисто витруальную функцию!</a:t>
            </a: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6611666" name="Content Placeholder 2"/>
          <p:cNvSpPr>
            <a:spLocks noGrp="1"/>
          </p:cNvSpPr>
          <p:nvPr>
            <p:ph idx="1"/>
          </p:nvPr>
        </p:nvSpPr>
        <p:spPr bwMode="auto">
          <a:xfrm>
            <a:off x="8516172" y="1924438"/>
            <a:ext cx="3265922" cy="3145315"/>
          </a:xfrm>
          <a:prstGeom prst="rect">
            <a:avLst/>
          </a:prstGeom>
          <a:solidFill>
            <a:schemeClr val="bg1"/>
          </a:solidFill>
        </p:spPr>
        <p:txBody>
          <a:bodyPr/>
          <a:lstStyle/>
          <a:p>
            <a:pPr>
              <a:buClr>
                <a:schemeClr val="accent1"/>
              </a:buClr>
              <a:buSzPct val="80000"/>
              <a:buFont typeface="Wingdings"/>
              <a:buChar char="Ø"/>
              <a:defRPr/>
            </a:pPr>
            <a:r>
              <a:rPr/>
              <a:t>Каждый класс имеет свою таблицу виртуальных методов (vtable)</a:t>
            </a:r>
          </a:p>
          <a:p>
            <a:pPr>
              <a:buClr>
                <a:schemeClr val="accent1"/>
              </a:buClr>
              <a:buSzPct val="80000"/>
              <a:buFont typeface="Wingdings"/>
              <a:buChar char="Ø"/>
              <a:defRPr/>
            </a:pPr>
            <a:r>
              <a:rPr/>
              <a:t>Vtable общая для всех объектов одного класса, т.е. дейсвует как статическая переменная-член данных</a:t>
            </a:r>
          </a:p>
          <a:p>
            <a:pPr>
              <a:buClr>
                <a:schemeClr val="accent1"/>
              </a:buClr>
              <a:buSzPct val="80000"/>
              <a:buFont typeface="Wingdings"/>
              <a:buChar char="Ø"/>
              <a:defRPr/>
            </a:pPr>
            <a:endParaRPr/>
          </a:p>
        </p:txBody>
      </p:sp>
      <p:sp>
        <p:nvSpPr>
          <p:cNvPr id="143378604" name="Заголовок 1"/>
          <p:cNvSpPr>
            <a:spLocks noGrp="1"/>
          </p:cNvSpPr>
          <p:nvPr>
            <p:ph type="title"/>
          </p:nvPr>
        </p:nvSpPr>
        <p:spPr bwMode="auto">
          <a:xfrm>
            <a:off x="546537" y="269865"/>
            <a:ext cx="11235557" cy="624318"/>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pic>
        <p:nvPicPr>
          <p:cNvPr id="1531504865" name="Рисунок 1531504864"/>
          <p:cNvPicPr>
            <a:picLocks noChangeAspect="1"/>
          </p:cNvPicPr>
          <p:nvPr/>
        </p:nvPicPr>
        <p:blipFill>
          <a:blip r:embed="rId2"/>
          <a:stretch/>
        </p:blipFill>
        <p:spPr bwMode="auto">
          <a:xfrm>
            <a:off x="743256" y="1730050"/>
            <a:ext cx="7772917" cy="3747916"/>
          </a:xfrm>
          <a:prstGeom prst="rect">
            <a:avLst/>
          </a:prstGeom>
        </p:spPr>
      </p:pic>
      <p:sp>
        <p:nvSpPr>
          <p:cNvPr id="249792234" name="Content Placeholder 2"/>
          <p:cNvSpPr>
            <a:spLocks noGrp="1"/>
          </p:cNvSpPr>
          <p:nvPr/>
        </p:nvSpPr>
        <p:spPr bwMode="auto">
          <a:xfrm>
            <a:off x="536555" y="5400213"/>
            <a:ext cx="11245539" cy="128672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общая для всех объектов одного класса, т.е. дейсвует как статическая переменная-член данных</a:t>
            </a:r>
          </a:p>
          <a:p>
            <a:pPr>
              <a:buClr>
                <a:schemeClr val="accent1"/>
              </a:buClr>
              <a:buSzPct val="80000"/>
              <a:buFont typeface="Wingdings"/>
              <a:buChar char="Ø"/>
              <a:defRPr/>
            </a:pPr>
            <a:r>
              <a:rPr/>
              <a:t>Vtable определяется в “самом базовом” классе и наследуется его производными классами</a:t>
            </a:r>
          </a:p>
        </p:txBody>
      </p:sp>
      <p:sp>
        <p:nvSpPr>
          <p:cNvPr id="172110094" name="Content Placeholder 2"/>
          <p:cNvSpPr>
            <a:spLocks noGrp="1"/>
          </p:cNvSpPr>
          <p:nvPr/>
        </p:nvSpPr>
        <p:spPr bwMode="auto">
          <a:xfrm>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На уровне компилятора полиморфизм реализуется при помощи таблицы виртуальных методов - vtable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85436596"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Рисунок 1921053731"/>
          <p:cNvPicPr>
            <a:picLocks noChangeAspect="1"/>
          </p:cNvPicPr>
          <p:nvPr/>
        </p:nvPicPr>
        <p:blipFill>
          <a:blip r:embed="rId2"/>
          <a:srcRect t="52384" b="34129"/>
          <a:stretch/>
        </p:blipFill>
        <p:spPr bwMode="auto">
          <a:xfrm>
            <a:off x="611935" y="1891514"/>
            <a:ext cx="11104761" cy="719233"/>
          </a:xfrm>
          <a:prstGeom prst="rect">
            <a:avLst/>
          </a:prstGeom>
        </p:spPr>
      </p:pic>
      <p:pic>
        <p:nvPicPr>
          <p:cNvPr id="2120815292" name="Рисунок 2120815291"/>
          <p:cNvPicPr>
            <a:picLocks noChangeAspect="1"/>
          </p:cNvPicPr>
          <p:nvPr/>
        </p:nvPicPr>
        <p:blipFill>
          <a:blip r:embed="rId3"/>
          <a:stretch/>
        </p:blipFill>
        <p:spPr bwMode="auto">
          <a:xfrm>
            <a:off x="631089" y="3457398"/>
            <a:ext cx="11104761" cy="2687108"/>
          </a:xfrm>
          <a:prstGeom prst="rect">
            <a:avLst/>
          </a:prstGeom>
        </p:spPr>
      </p:pic>
      <p:sp>
        <p:nvSpPr>
          <p:cNvPr id="1800028406" name="Content Placeholder 2"/>
          <p:cNvSpPr>
            <a:spLocks noGrp="1"/>
          </p:cNvSpPr>
          <p:nvPr/>
        </p:nvSpPr>
        <p:spPr bwMode="auto">
          <a:xfrm>
            <a:off x="490312" y="268473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p>
        </p:txBody>
      </p:sp>
      <p:sp>
        <p:nvSpPr>
          <p:cNvPr id="545771629" name="Content Placeholder 2"/>
          <p:cNvSpPr>
            <a:spLocks noGrp="1"/>
          </p:cNvSpPr>
          <p:nvPr/>
        </p:nvSpPr>
        <p:spPr bwMode="auto">
          <a:xfrm>
            <a:off x="548628" y="630034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vtable также записаны адреса в памяти - 64 b LE</a:t>
            </a:r>
          </a:p>
        </p:txBody>
      </p:sp>
      <p:sp>
        <p:nvSpPr>
          <p:cNvPr id="19177118" name="Content Placeholder 2"/>
          <p:cNvSpPr>
            <a:spLocks noGrp="1"/>
          </p:cNvSpPr>
          <p:nvPr/>
        </p:nvSpPr>
        <p:spPr bwMode="auto">
          <a:xfrm>
            <a:off x="536556" y="1115136"/>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Компилируем программу для отладки и передаём бинарный файл  отладчику: например, </a:t>
            </a:r>
            <a:br>
              <a:rPr/>
            </a:br>
            <a:r>
              <a:rPr i="1"/>
              <a:t>g++ –g main.cpp </a:t>
            </a:r>
            <a:r>
              <a:rPr i="1">
                <a:latin typeface="Andale Mono"/>
                <a:ea typeface="Andale Mono"/>
                <a:cs typeface="Andale Mono"/>
              </a:rPr>
              <a:t>&amp;&amp;</a:t>
            </a:r>
            <a:r>
              <a:rPr i="1"/>
              <a:t> gdb a.out</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5535559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Рисунок 2028929059"/>
          <p:cNvPicPr>
            <a:picLocks noChangeAspect="1"/>
          </p:cNvPicPr>
          <p:nvPr/>
        </p:nvPicPr>
        <p:blipFill>
          <a:blip r:embed="rId2"/>
          <a:stretch/>
        </p:blipFill>
        <p:spPr bwMode="auto">
          <a:xfrm>
            <a:off x="1855819" y="1924147"/>
            <a:ext cx="8201025" cy="638174"/>
          </a:xfrm>
          <a:prstGeom prst="rect">
            <a:avLst/>
          </a:prstGeom>
        </p:spPr>
      </p:pic>
      <p:sp>
        <p:nvSpPr>
          <p:cNvPr id="81060322" name="Content Placeholder 2"/>
          <p:cNvSpPr>
            <a:spLocks noGrp="1"/>
          </p:cNvSpPr>
          <p:nvPr/>
        </p:nvSpPr>
        <p:spPr bwMode="auto">
          <a:xfrm>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vtable</a:t>
            </a:r>
          </a:p>
        </p:txBody>
      </p:sp>
      <p:pic>
        <p:nvPicPr>
          <p:cNvPr id="1993467139" name="Рисунок 1993467138"/>
          <p:cNvPicPr>
            <a:picLocks noChangeAspect="1"/>
          </p:cNvPicPr>
          <p:nvPr/>
        </p:nvPicPr>
        <p:blipFill>
          <a:blip r:embed="rId3"/>
          <a:stretch/>
        </p:blipFill>
        <p:spPr bwMode="auto">
          <a:xfrm>
            <a:off x="626383" y="2703933"/>
            <a:ext cx="4488003" cy="666749"/>
          </a:xfrm>
          <a:prstGeom prst="rect">
            <a:avLst/>
          </a:prstGeom>
        </p:spPr>
      </p:pic>
      <p:pic>
        <p:nvPicPr>
          <p:cNvPr id="1095634022" name="Рисунок 1095634021"/>
          <p:cNvPicPr>
            <a:picLocks noChangeAspect="1"/>
          </p:cNvPicPr>
          <p:nvPr/>
        </p:nvPicPr>
        <p:blipFill>
          <a:blip r:embed="rId4"/>
          <a:stretch/>
        </p:blipFill>
        <p:spPr bwMode="auto">
          <a:xfrm>
            <a:off x="5703626" y="2703933"/>
            <a:ext cx="5838824" cy="666749"/>
          </a:xfrm>
          <a:prstGeom prst="rect">
            <a:avLst/>
          </a:prstGeom>
        </p:spPr>
      </p:pic>
      <p:graphicFrame>
        <p:nvGraphicFramePr>
          <p:cNvPr id="750344246" name="Таблица 750344245"/>
          <p:cNvGraphicFramePr>
            <a:graphicFrameLocks/>
          </p:cNvGraphicFramePr>
          <p:nvPr/>
        </p:nvGraphicFramePr>
        <p:xfrm>
          <a:off x="548628" y="4442926"/>
          <a:ext cx="11220766" cy="1463040"/>
        </p:xfrm>
        <a:graphic>
          <a:graphicData uri="http://schemas.openxmlformats.org/drawingml/2006/table">
            <a:tbl>
              <a:tblPr firstRow="1" bandRow="1">
                <a:tableStyleId>{69FD1A70-EDC4-1B67-5E3C-E95A42E67689}</a:tableStyleId>
              </a:tblPr>
              <a:tblGrid>
                <a:gridCol w="4320000"/>
                <a:gridCol w="3160511"/>
                <a:gridCol w="3740255"/>
              </a:tblGrid>
              <a:tr h="365759">
                <a:tc>
                  <a:txBody>
                    <a:bodyPr/>
                    <a:lstStyle/>
                    <a:p>
                      <a:pPr algn="ctr">
                        <a:defRPr/>
                      </a:pPr>
                      <a:r>
                        <a:rPr/>
                        <a:t>Адрес в vtable</a:t>
                      </a:r>
                    </a:p>
                  </a:txBody>
                  <a:tcPr/>
                </a:tc>
                <a:tc>
                  <a:txBody>
                    <a:bodyPr/>
                    <a:lstStyle/>
                    <a:p>
                      <a:pPr algn="ctr">
                        <a:defRPr/>
                      </a:pPr>
                      <a:r>
                        <a:rPr/>
                        <a:t>Значение</a:t>
                      </a:r>
                    </a:p>
                  </a:txBody>
                  <a:tcPr/>
                </a:tc>
                <a:tc>
                  <a:txBody>
                    <a:bodyPr/>
                    <a:lstStyle/>
                    <a:p>
                      <a:pPr algn="ctr">
                        <a:defRPr/>
                      </a:pPr>
                      <a:r>
                        <a:rPr/>
                        <a:t>Указывает на</a:t>
                      </a:r>
                    </a:p>
                  </a:txBody>
                  <a:tcPr/>
                </a:tc>
              </a:tr>
              <a:tr h="365759">
                <a:tc>
                  <a:txBody>
                    <a:bodyPr/>
                    <a:lstStyle/>
                    <a:p>
                      <a:pPr>
                        <a:defRPr/>
                      </a:pPr>
                      <a:r>
                        <a:rPr/>
                        <a:t>0x404508 &lt;vtable for Parent+8&gt;</a:t>
                      </a:r>
                    </a:p>
                  </a:txBody>
                  <a:tcPr/>
                </a:tc>
                <a:tc>
                  <a:txBody>
                    <a:bodyPr/>
                    <a:lstStyle/>
                    <a:p>
                      <a:pPr>
                        <a:defRPr/>
                      </a:pPr>
                      <a:r>
                        <a:rPr/>
                        <a:t>0x4044b0</a:t>
                      </a:r>
                    </a:p>
                  </a:txBody>
                  <a:tcPr/>
                </a:tc>
                <a:tc>
                  <a:txBody>
                    <a:bodyPr/>
                    <a:lstStyle/>
                    <a:p>
                      <a:pPr>
                        <a:defRPr/>
                      </a:pPr>
                      <a:r>
                        <a:rPr/>
                        <a:t>Typeinfo для класса Parent</a:t>
                      </a:r>
                    </a:p>
                  </a:txBody>
                  <a:tcPr/>
                </a:tc>
              </a:tr>
              <a:tr h="365759">
                <a:tc>
                  <a:txBody>
                    <a:bodyPr/>
                    <a:lstStyle/>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lstStyle/>
                    <a:p>
                      <a:pPr>
                        <a:defRPr/>
                      </a:pPr>
                      <a:r>
                        <a:rPr/>
                        <a:t>0x402cf0</a:t>
                      </a:r>
                    </a:p>
                  </a:txBody>
                  <a:tcPr/>
                </a:tc>
                <a:tc>
                  <a:txBody>
                    <a:bodyPr/>
                    <a:lstStyle/>
                    <a:p>
                      <a:pPr>
                        <a:defRPr/>
                      </a:pPr>
                      <a:r>
                        <a:rPr/>
                        <a:t>Метод Parent::Foo</a:t>
                      </a:r>
                    </a:p>
                  </a:txBody>
                  <a:tcPr/>
                </a:tc>
              </a:tr>
              <a:tr h="365759">
                <a:tc>
                  <a:txBody>
                    <a:bodyPr/>
                    <a:lstStyle/>
                    <a:p>
                      <a:pPr>
                        <a:defRPr/>
                      </a:pPr>
                      <a:r>
                        <a:rPr lang="en-US" sz="1800" b="0" i="0" u="none" strike="noStrike" cap="none" spc="0">
                          <a:solidFill>
                            <a:schemeClr val="dk1"/>
                          </a:solidFill>
                          <a:latin typeface="+mn-lt"/>
                          <a:ea typeface="+mn-ea"/>
                          <a:cs typeface="+mn-cs"/>
                        </a:rPr>
                        <a:t>0x404510 &lt;vtable for Parent+24&gt;</a:t>
                      </a:r>
                      <a:endParaRPr/>
                    </a:p>
                  </a:txBody>
                  <a:tcPr/>
                </a:tc>
                <a:tc>
                  <a:txBody>
                    <a:bodyPr/>
                    <a:lstStyle/>
                    <a:p>
                      <a:pPr>
                        <a:defRPr/>
                      </a:pPr>
                      <a:r>
                        <a:rPr/>
                        <a:t>0x402ce0</a:t>
                      </a:r>
                    </a:p>
                  </a:txBody>
                  <a:tcPr/>
                </a:tc>
                <a:tc>
                  <a:txBody>
                    <a:bodyPr/>
                    <a:lstStyle/>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p:cNvSpPr>
            <a:spLocks noGrp="1"/>
          </p:cNvSpPr>
          <p:nvPr/>
        </p:nvSpPr>
        <p:spPr bwMode="auto">
          <a:xfrm>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Parent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9951969"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Рисунок 1384456263"/>
          <p:cNvPicPr>
            <a:picLocks noChangeAspect="1"/>
          </p:cNvPicPr>
          <p:nvPr/>
        </p:nvPicPr>
        <p:blipFill>
          <a:blip r:embed="rId2"/>
          <a:srcRect t="-38548" b="38548"/>
          <a:stretch/>
        </p:blipFill>
        <p:spPr bwMode="auto">
          <a:xfrm>
            <a:off x="1897806" y="1115136"/>
            <a:ext cx="8629650" cy="857250"/>
          </a:xfrm>
          <a:prstGeom prst="rect">
            <a:avLst/>
          </a:prstGeom>
        </p:spPr>
      </p:pic>
      <p:pic>
        <p:nvPicPr>
          <p:cNvPr id="1337922642" name="Рисунок 1337922641"/>
          <p:cNvPicPr>
            <a:picLocks noChangeAspect="1"/>
          </p:cNvPicPr>
          <p:nvPr/>
        </p:nvPicPr>
        <p:blipFill>
          <a:blip r:embed="rId3"/>
          <a:stretch/>
        </p:blipFill>
        <p:spPr bwMode="auto">
          <a:xfrm>
            <a:off x="841893" y="2373017"/>
            <a:ext cx="4210049" cy="657225"/>
          </a:xfrm>
          <a:prstGeom prst="rect">
            <a:avLst/>
          </a:prstGeom>
        </p:spPr>
      </p:pic>
      <p:pic>
        <p:nvPicPr>
          <p:cNvPr id="1386793810" name="Рисунок 1386793809"/>
          <p:cNvPicPr>
            <a:picLocks noChangeAspect="1"/>
          </p:cNvPicPr>
          <p:nvPr/>
        </p:nvPicPr>
        <p:blipFill>
          <a:blip r:embed="rId4"/>
          <a:stretch/>
        </p:blipFill>
        <p:spPr bwMode="auto">
          <a:xfrm>
            <a:off x="5703626" y="2315868"/>
            <a:ext cx="5838824" cy="714375"/>
          </a:xfrm>
          <a:prstGeom prst="rect">
            <a:avLst/>
          </a:prstGeom>
        </p:spPr>
      </p:pic>
      <p:graphicFrame>
        <p:nvGraphicFramePr>
          <p:cNvPr id="1479846853" name="Таблица 1479846852"/>
          <p:cNvGraphicFramePr>
            <a:graphicFrameLocks/>
          </p:cNvGraphicFramePr>
          <p:nvPr/>
        </p:nvGraphicFramePr>
        <p:xfrm>
          <a:off x="548628" y="4365170"/>
          <a:ext cx="11220763" cy="1501133"/>
        </p:xfrm>
        <a:graphic>
          <a:graphicData uri="http://schemas.openxmlformats.org/drawingml/2006/table">
            <a:tbl>
              <a:tblPr firstRow="1" bandRow="1">
                <a:tableStyleId>{69FD1A70-EDC4-1B67-5E3C-E95A42E67689}</a:tableStyleId>
              </a:tblPr>
              <a:tblGrid>
                <a:gridCol w="4320000"/>
                <a:gridCol w="3160509"/>
                <a:gridCol w="3740254"/>
              </a:tblGrid>
              <a:tr h="384808">
                <a:tc>
                  <a:txBody>
                    <a:bodyPr/>
                    <a:lstStyle/>
                    <a:p>
                      <a:pPr algn="ctr">
                        <a:defRPr/>
                      </a:pPr>
                      <a:r>
                        <a:rPr/>
                        <a:t>Адрес в vtable</a:t>
                      </a:r>
                    </a:p>
                  </a:txBody>
                  <a:tcPr/>
                </a:tc>
                <a:tc>
                  <a:txBody>
                    <a:bodyPr/>
                    <a:lstStyle/>
                    <a:p>
                      <a:pPr algn="ctr">
                        <a:defRPr/>
                      </a:pPr>
                      <a:r>
                        <a:rPr/>
                        <a:t>Значение</a:t>
                      </a:r>
                    </a:p>
                  </a:txBody>
                  <a:tcPr/>
                </a:tc>
                <a:tc>
                  <a:txBody>
                    <a:bodyPr/>
                    <a:lstStyle/>
                    <a:p>
                      <a:pPr algn="ctr">
                        <a:defRPr/>
                      </a:pPr>
                      <a:r>
                        <a:rPr/>
                        <a:t>Указывает на</a:t>
                      </a:r>
                    </a:p>
                  </a:txBody>
                  <a:tcPr/>
                </a:tc>
              </a:tr>
              <a:tr h="372108">
                <a:tc>
                  <a:txBody>
                    <a:bodyPr/>
                    <a:lstStyle/>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lstStyle/>
                    <a:p>
                      <a:pPr>
                        <a:defRPr/>
                      </a:pPr>
                      <a:r>
                        <a:rPr/>
                        <a:t>0x4044c0</a:t>
                      </a:r>
                    </a:p>
                  </a:txBody>
                  <a:tcPr/>
                </a:tc>
                <a:tc>
                  <a:txBody>
                    <a:bodyPr/>
                    <a:lstStyle/>
                    <a:p>
                      <a:pPr>
                        <a:defRPr/>
                      </a:pPr>
                      <a:r>
                        <a:rPr/>
                        <a:t>Typeinfo для типа Derived</a:t>
                      </a:r>
                    </a:p>
                  </a:txBody>
                  <a:tcPr/>
                </a:tc>
              </a:tr>
              <a:tr h="372108">
                <a:tc>
                  <a:txBody>
                    <a:bodyPr/>
                    <a:lstStyle/>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lstStyle/>
                    <a:p>
                      <a:pPr>
                        <a:defRPr/>
                      </a:pPr>
                      <a:r>
                        <a:rPr/>
                        <a:t>0x402d0</a:t>
                      </a:r>
                    </a:p>
                  </a:txBody>
                  <a:tcPr/>
                </a:tc>
                <a:tc>
                  <a:txBody>
                    <a:bodyPr/>
                    <a:lstStyle/>
                    <a:p>
                      <a:pPr>
                        <a:defRPr/>
                      </a:pPr>
                      <a:r>
                        <a:rPr/>
                        <a:t>Метод Derived::Foo</a:t>
                      </a:r>
                    </a:p>
                  </a:txBody>
                  <a:tcPr/>
                </a:tc>
              </a:tr>
              <a:tr h="372109">
                <a:tc>
                  <a:txBody>
                    <a:bodyPr/>
                    <a:lstStyle/>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lstStyle/>
                    <a:p>
                      <a:pPr>
                        <a:defRPr/>
                      </a:pPr>
                      <a:r>
                        <a:rPr/>
                        <a:t>0x402ce0</a:t>
                      </a:r>
                    </a:p>
                  </a:txBody>
                  <a:tcPr/>
                </a:tc>
                <a:tc>
                  <a:txBody>
                    <a:bodyPr/>
                    <a:lstStyle/>
                    <a:p>
                      <a:pPr>
                        <a:defRPr/>
                      </a:pPr>
                      <a:r>
                        <a:rPr/>
                        <a:t>Метод Parent::FooNotOverriden</a:t>
                      </a:r>
                    </a:p>
                  </a:txBody>
                  <a:tcPr/>
                </a:tc>
              </a:tr>
            </a:tbl>
          </a:graphicData>
        </a:graphic>
      </p:graphicFrame>
      <p:sp>
        <p:nvSpPr>
          <p:cNvPr id="2059195509" name="Content Placeholder 2"/>
          <p:cNvSpPr>
            <a:spLocks noGrp="1"/>
          </p:cNvSpPr>
          <p:nvPr/>
        </p:nvSpPr>
        <p:spPr bwMode="auto">
          <a:xfrm>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Derived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9675917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Таблица 1025266436"/>
          <p:cNvGraphicFramePr>
            <a:graphicFrameLocks/>
          </p:cNvGraphicFramePr>
          <p:nvPr>
            <p:extLst>
              <p:ext uri="{D42A27DB-BD31-4B8C-83A1-F6EECF244321}">
                <p14:modId xmlns:p14="http://schemas.microsoft.com/office/powerpoint/2010/main" val="3054104420"/>
              </p:ext>
            </p:extLst>
          </p:nvPr>
        </p:nvGraphicFramePr>
        <p:xfrm>
          <a:off x="767408" y="2276872"/>
          <a:ext cx="2428207" cy="731520"/>
        </p:xfrm>
        <a:graphic>
          <a:graphicData uri="http://schemas.openxmlformats.org/drawingml/2006/table">
            <a:tbl>
              <a:tblPr firstRow="1" bandRow="1">
                <a:tableStyleId>{69FD1A70-EDC4-1B67-5E3C-E95A42E67689}</a:tableStyleId>
              </a:tblPr>
              <a:tblGrid>
                <a:gridCol w="2428207"/>
              </a:tblGrid>
              <a:tr h="365759">
                <a:tc>
                  <a:txBody>
                    <a:bodyPr/>
                    <a:lstStyle/>
                    <a:p>
                      <a:pPr>
                        <a:defRPr/>
                      </a:pPr>
                      <a:r>
                        <a:rPr/>
                        <a:t>Class Parent</a:t>
                      </a:r>
                    </a:p>
                  </a:txBody>
                  <a:tcPr/>
                </a:tc>
              </a:tr>
              <a:tr h="365759">
                <a:tc>
                  <a:txBody>
                    <a:bodyPr/>
                    <a:lstStyle/>
                    <a:p>
                      <a:pPr>
                        <a:defRPr/>
                      </a:pPr>
                      <a:r>
                        <a:rPr/>
                        <a:t>vptr</a:t>
                      </a:r>
                    </a:p>
                  </a:txBody>
                  <a:tcPr/>
                </a:tc>
              </a:tr>
            </a:tbl>
          </a:graphicData>
        </a:graphic>
      </p:graphicFrame>
      <p:graphicFrame>
        <p:nvGraphicFramePr>
          <p:cNvPr id="864318425" name="Таблица 864318424"/>
          <p:cNvGraphicFramePr>
            <a:graphicFrameLocks/>
          </p:cNvGraphicFramePr>
          <p:nvPr>
            <p:extLst>
              <p:ext uri="{D42A27DB-BD31-4B8C-83A1-F6EECF244321}">
                <p14:modId xmlns:p14="http://schemas.microsoft.com/office/powerpoint/2010/main" val="1980301060"/>
              </p:ext>
            </p:extLst>
          </p:nvPr>
        </p:nvGraphicFramePr>
        <p:xfrm>
          <a:off x="767408" y="3937903"/>
          <a:ext cx="2428207" cy="756916"/>
        </p:xfrm>
        <a:graphic>
          <a:graphicData uri="http://schemas.openxmlformats.org/drawingml/2006/table">
            <a:tbl>
              <a:tblPr firstRow="1" bandRow="1">
                <a:tableStyleId>{69FD1A70-EDC4-1B67-5E3C-E95A42E67689}</a:tableStyleId>
              </a:tblPr>
              <a:tblGrid>
                <a:gridCol w="2428207"/>
              </a:tblGrid>
              <a:tr h="384808">
                <a:tc>
                  <a:txBody>
                    <a:bodyPr/>
                    <a:lstStyle/>
                    <a:p>
                      <a:pPr>
                        <a:defRPr/>
                      </a:pPr>
                      <a:r>
                        <a:rPr/>
                        <a:t>Class Derived</a:t>
                      </a:r>
                    </a:p>
                  </a:txBody>
                  <a:tcPr/>
                </a:tc>
              </a:tr>
              <a:tr h="372108">
                <a:tc>
                  <a:txBody>
                    <a:bodyPr/>
                    <a:lstStyle/>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Таблица 948683327"/>
          <p:cNvGraphicFramePr>
            <a:graphicFrameLocks/>
          </p:cNvGraphicFramePr>
          <p:nvPr>
            <p:extLst>
              <p:ext uri="{D42A27DB-BD31-4B8C-83A1-F6EECF244321}">
                <p14:modId xmlns:p14="http://schemas.microsoft.com/office/powerpoint/2010/main" val="2180745230"/>
              </p:ext>
            </p:extLst>
          </p:nvPr>
        </p:nvGraphicFramePr>
        <p:xfrm>
          <a:off x="4196748" y="2087642"/>
          <a:ext cx="3847238" cy="1097280"/>
        </p:xfrm>
        <a:graphic>
          <a:graphicData uri="http://schemas.openxmlformats.org/drawingml/2006/table">
            <a:tbl>
              <a:tblPr firstRow="1" bandRow="1">
                <a:tableStyleId>{69FD1A70-EDC4-1B67-5E3C-E95A42E67689}</a:tableStyleId>
              </a:tblPr>
              <a:tblGrid>
                <a:gridCol w="3847238"/>
              </a:tblGrid>
              <a:tr h="365759">
                <a:tc>
                  <a:txBody>
                    <a:bodyPr/>
                    <a:lstStyle/>
                    <a:p>
                      <a:pPr>
                        <a:defRPr/>
                      </a:pPr>
                      <a:r>
                        <a:rPr/>
                        <a:t>Class Parent vtable</a:t>
                      </a:r>
                    </a:p>
                  </a:txBody>
                  <a:tcPr/>
                </a:tc>
              </a:tr>
              <a:tr h="365759">
                <a:tc>
                  <a:txBody>
                    <a:bodyPr/>
                    <a:lstStyle/>
                    <a:p>
                      <a:pPr>
                        <a:defRPr/>
                      </a:pPr>
                      <a:r>
                        <a:rPr/>
                        <a:t>Адрес Parent::Foo</a:t>
                      </a:r>
                    </a:p>
                  </a:txBody>
                  <a:tcPr/>
                </a:tc>
              </a:tr>
              <a:tr h="365759">
                <a:tc>
                  <a:txBody>
                    <a:bodyPr/>
                    <a:lstStyle/>
                    <a:p>
                      <a:pPr>
                        <a:defRPr/>
                      </a:pPr>
                      <a:r>
                        <a:rPr lang="en-US" sz="1800" b="0" i="0" u="none" strike="noStrike" cap="none" spc="0">
                          <a:solidFill>
                            <a:schemeClr val="dk1"/>
                          </a:solidFill>
                          <a:latin typeface="+mn-lt"/>
                          <a:ea typeface="+mn-ea"/>
                          <a:cs typeface="+mn-cs"/>
                        </a:rPr>
                        <a:t>Адрес </a:t>
                      </a:r>
                      <a:r>
                        <a:rPr/>
                        <a:t>Parent::FooNotOverriden</a:t>
                      </a:r>
                    </a:p>
                  </a:txBody>
                  <a:tcPr/>
                </a:tc>
              </a:tr>
            </a:tbl>
          </a:graphicData>
        </a:graphic>
      </p:graphicFrame>
      <p:graphicFrame>
        <p:nvGraphicFramePr>
          <p:cNvPr id="1411458882" name="Таблица 1411458881"/>
          <p:cNvGraphicFramePr>
            <a:graphicFrameLocks/>
          </p:cNvGraphicFramePr>
          <p:nvPr>
            <p:extLst>
              <p:ext uri="{D42A27DB-BD31-4B8C-83A1-F6EECF244321}">
                <p14:modId xmlns:p14="http://schemas.microsoft.com/office/powerpoint/2010/main" val="1796017226"/>
              </p:ext>
            </p:extLst>
          </p:nvPr>
        </p:nvGraphicFramePr>
        <p:xfrm>
          <a:off x="4196748" y="4206469"/>
          <a:ext cx="3905555" cy="1122676"/>
        </p:xfrm>
        <a:graphic>
          <a:graphicData uri="http://schemas.openxmlformats.org/drawingml/2006/table">
            <a:tbl>
              <a:tblPr firstRow="1" bandRow="1">
                <a:tableStyleId>{69FD1A70-EDC4-1B67-5E3C-E95A42E67689}</a:tableStyleId>
              </a:tblPr>
              <a:tblGrid>
                <a:gridCol w="3905555"/>
              </a:tblGrid>
              <a:tr h="384808">
                <a:tc>
                  <a:txBody>
                    <a:bodyPr/>
                    <a:lstStyle/>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lstStyle/>
                    <a:p>
                      <a:pPr>
                        <a:defRPr/>
                      </a:pPr>
                      <a:r>
                        <a:rPr lang="en-US" sz="1800" b="0" i="0" u="none" strike="noStrike" cap="none" spc="0">
                          <a:solidFill>
                            <a:schemeClr val="dk1"/>
                          </a:solidFill>
                          <a:latin typeface="+mn-lt"/>
                          <a:ea typeface="+mn-ea"/>
                          <a:cs typeface="+mn-cs"/>
                        </a:rPr>
                        <a:t>Адрес </a:t>
                      </a:r>
                      <a:r>
                        <a:rPr/>
                        <a:t>Derived::Foo</a:t>
                      </a:r>
                    </a:p>
                  </a:txBody>
                  <a:tcPr/>
                </a:tc>
              </a:tr>
              <a:tr h="140140">
                <a:tc>
                  <a:txBody>
                    <a:bodyPr/>
                    <a:lstStyle/>
                    <a:p>
                      <a:pPr>
                        <a:defRPr/>
                      </a:pPr>
                      <a:r>
                        <a:rPr lang="en-US" sz="1800" b="0" i="0" u="none" strike="noStrike" cap="none" spc="0">
                          <a:solidFill>
                            <a:schemeClr val="dk1"/>
                          </a:solidFill>
                          <a:latin typeface="+mn-lt"/>
                          <a:ea typeface="+mn-ea"/>
                          <a:cs typeface="+mn-cs"/>
                        </a:rPr>
                        <a:t>Адрес </a:t>
                      </a:r>
                      <a:r>
                        <a:rPr/>
                        <a:t>Parent::FooNotOverriden</a:t>
                      </a:r>
                    </a:p>
                  </a:txBody>
                  <a:tcPr/>
                </a:tc>
              </a:tr>
            </a:tbl>
          </a:graphicData>
        </a:graphic>
      </p:graphicFrame>
      <p:graphicFrame>
        <p:nvGraphicFramePr>
          <p:cNvPr id="1753772369" name="Таблица 1753772368"/>
          <p:cNvGraphicFramePr>
            <a:graphicFrameLocks/>
          </p:cNvGraphicFramePr>
          <p:nvPr>
            <p:extLst>
              <p:ext uri="{D42A27DB-BD31-4B8C-83A1-F6EECF244321}">
                <p14:modId xmlns:p14="http://schemas.microsoft.com/office/powerpoint/2010/main" val="1516651614"/>
              </p:ext>
            </p:extLst>
          </p:nvPr>
        </p:nvGraphicFramePr>
        <p:xfrm>
          <a:off x="8823176" y="3382913"/>
          <a:ext cx="3167089" cy="1109979"/>
        </p:xfrm>
        <a:graphic>
          <a:graphicData uri="http://schemas.openxmlformats.org/drawingml/2006/table">
            <a:tbl>
              <a:tblPr firstRow="1" bandRow="1">
                <a:tableStyleId>{69FD1A70-EDC4-1B67-5E3C-E95A42E67689}</a:tableStyleId>
              </a:tblPr>
              <a:tblGrid>
                <a:gridCol w="3167089"/>
              </a:tblGrid>
              <a:tr h="378459">
                <a:tc>
                  <a:txBody>
                    <a:bodyPr/>
                    <a:lstStyle/>
                    <a:p>
                      <a:pPr>
                        <a:defRPr/>
                      </a:pPr>
                      <a:r>
                        <a:rPr lang="en-US" sz="1800" b="1" i="0" u="none" strike="noStrike" cap="none" spc="0">
                          <a:solidFill>
                            <a:schemeClr val="lt1"/>
                          </a:solidFill>
                          <a:latin typeface="+mn-lt"/>
                          <a:ea typeface="+mn-ea"/>
                          <a:cs typeface="+mn-cs"/>
                        </a:rPr>
                        <a:t>Parent::Foo</a:t>
                      </a:r>
                      <a:endParaRPr/>
                    </a:p>
                  </a:txBody>
                  <a:tcPr/>
                </a:tc>
              </a:tr>
              <a:tr h="365759">
                <a:tc>
                  <a:txBody>
                    <a:bodyPr/>
                    <a:lstStyle/>
                    <a:p>
                      <a:pPr>
                        <a:defRPr/>
                      </a:pPr>
                      <a:r>
                        <a:rPr lang="en-US" sz="1800" b="0" i="0" u="none" strike="noStrike" cap="none" spc="0">
                          <a:solidFill>
                            <a:schemeClr val="dk1"/>
                          </a:solidFill>
                          <a:latin typeface="+mn-lt"/>
                          <a:ea typeface="+mn-ea"/>
                          <a:cs typeface="+mn-cs"/>
                        </a:rPr>
                        <a:t>Derived::Foo</a:t>
                      </a:r>
                      <a:endParaRPr/>
                    </a:p>
                  </a:txBody>
                  <a:tcPr/>
                </a:tc>
              </a:tr>
              <a:tr h="365759">
                <a:tc>
                  <a:txBody>
                    <a:bodyPr/>
                    <a:lstStyle/>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2" name="Прямая соединительная линия 1"/>
          <p:cNvCxnSpPr>
            <a:cxnSpLocks/>
          </p:cNvCxnSpPr>
          <p:nvPr/>
        </p:nvCxnSpPr>
        <p:spPr bwMode="auto">
          <a:xfrm flipV="1">
            <a:off x="3177554" y="2244578"/>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 name="Прямая соединительная линия 2"/>
          <p:cNvCxnSpPr>
            <a:cxnSpLocks/>
          </p:cNvCxnSpPr>
          <p:nvPr/>
        </p:nvCxnSpPr>
        <p:spPr bwMode="auto">
          <a:xfrm flipV="1">
            <a:off x="3138677" y="4335412"/>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 name="Прямая соединительная линия 3"/>
          <p:cNvCxnSpPr>
            <a:cxnSpLocks/>
            <a:stCxn id="948683328" idx="3"/>
          </p:cNvCxnSpPr>
          <p:nvPr/>
        </p:nvCxnSpPr>
        <p:spPr bwMode="auto">
          <a:xfrm>
            <a:off x="8056687" y="2674382"/>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 name="Прямая соединительная линия 4"/>
          <p:cNvCxnSpPr>
            <a:cxnSpLocks/>
          </p:cNvCxnSpPr>
          <p:nvPr/>
        </p:nvCxnSpPr>
        <p:spPr bwMode="auto">
          <a:xfrm>
            <a:off x="7998370" y="3061005"/>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 name="Прямая соединительная линия 5"/>
          <p:cNvCxnSpPr>
            <a:cxnSpLocks/>
            <a:stCxn id="1411458882" idx="3"/>
            <a:endCxn id="1753772369" idx="1"/>
          </p:cNvCxnSpPr>
          <p:nvPr/>
        </p:nvCxnSpPr>
        <p:spPr bwMode="auto">
          <a:xfrm flipV="1">
            <a:off x="8115003" y="3969652"/>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 name="Прямая соединительная линия 6"/>
          <p:cNvCxnSpPr>
            <a:cxnSpLocks/>
          </p:cNvCxnSpPr>
          <p:nvPr/>
        </p:nvCxnSpPr>
        <p:spPr bwMode="auto">
          <a:xfrm flipV="1">
            <a:off x="8115003" y="4480036"/>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p>
        </p:txBody>
      </p:sp>
      <p:sp>
        <p:nvSpPr>
          <p:cNvPr id="5" name="Объект 2"/>
          <p:cNvSpPr txBox="1"/>
          <p:nvPr/>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 (статический полиморфизм)</a:t>
            </a:r>
            <a:endParaRPr/>
          </a:p>
        </p:txBody>
      </p:sp>
      <p:sp>
        <p:nvSpPr>
          <p:cNvPr id="6" name="Объект 2"/>
          <p:cNvSpPr txBox="1"/>
          <p:nvPr/>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p:cNvPicPr>
            <a:picLocks noChangeAspect="1"/>
          </p:cNvPicPr>
          <p:nvPr/>
        </p:nvPicPr>
        <p:blipFill>
          <a:blip r:embed="rId2"/>
          <a:stretch/>
        </p:blipFill>
        <p:spPr bwMode="auto">
          <a:xfrm>
            <a:off x="429285" y="1747344"/>
            <a:ext cx="5099156" cy="3087618"/>
          </a:xfrm>
          <a:prstGeom prst="rect">
            <a:avLst/>
          </a:prstGeom>
        </p:spPr>
      </p:pic>
      <p:sp>
        <p:nvSpPr>
          <p:cNvPr id="9" name="TextBox 8"/>
          <p:cNvSpPr txBox="1"/>
          <p:nvPr/>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77449" y="1435375"/>
            <a:ext cx="5990896" cy="2611107"/>
          </a:xfrm>
          <a:prstGeom prst="rect">
            <a:avLst/>
          </a:prstGeom>
          <a:solidFill>
            <a:schemeClr val="bg1"/>
          </a:solidFill>
        </p:spPr>
        <p:txBody>
          <a:bodyPr>
            <a:normAutofit lnSpcReduction="10000"/>
          </a:bodyPr>
          <a:lstStyle/>
          <a:p>
            <a:pPr>
              <a:defRPr/>
            </a:pPr>
            <a:r>
              <a:rPr lang="ru-RU"/>
              <a:t>Копирование объекта происходит при:</a:t>
            </a:r>
            <a:endParaRPr/>
          </a:p>
          <a:p>
            <a:pPr marL="798513">
              <a:buFont typeface="Arial"/>
              <a:buChar char="•"/>
              <a:defRPr/>
            </a:pPr>
            <a:r>
              <a:rPr lang="ru-RU"/>
              <a:t>Передаче объекта в функцию по значению</a:t>
            </a:r>
            <a:endParaRPr/>
          </a:p>
          <a:p>
            <a:pPr marL="798513">
              <a:buFont typeface="Arial"/>
              <a:buChar char="•"/>
              <a:defRPr/>
            </a:pPr>
            <a:r>
              <a:rPr lang="ru-RU"/>
              <a:t>Возвращении объекта из функции</a:t>
            </a:r>
            <a:endParaRPr/>
          </a:p>
          <a:p>
            <a:pPr marL="798513">
              <a:buFont typeface="Arial"/>
              <a:buChar char="•"/>
              <a:defRPr/>
            </a:pPr>
            <a:r>
              <a:rPr lang="ru-RU"/>
              <a:t>При присваивании одного объекта другому</a:t>
            </a:r>
            <a:endParaRPr/>
          </a:p>
          <a:p>
            <a:pPr>
              <a:defRPr/>
            </a:pPr>
            <a:endParaRPr lang="ru-RU"/>
          </a:p>
          <a:p>
            <a:pPr>
              <a:defRPr/>
            </a:pPr>
            <a:r>
              <a:rPr lang="ru-RU"/>
              <a:t>При копировании объекта побитово копируется занимаемая им область памяти</a:t>
            </a:r>
            <a:endParaRPr/>
          </a:p>
          <a:p>
            <a:pPr marL="0" indent="0">
              <a:buNone/>
              <a:defRPr/>
            </a:pPr>
            <a:endParaRPr lang="ru-RU"/>
          </a:p>
          <a:p>
            <a:pPr marL="455613" indent="0">
              <a:buNone/>
              <a:defRPr/>
            </a:pPr>
            <a:endParaRPr lang="ru-RU"/>
          </a:p>
        </p:txBody>
      </p:sp>
      <p:sp>
        <p:nvSpPr>
          <p:cNvPr id="4" name="Заголовок 1"/>
          <p:cNvSpPr>
            <a:spLocks noGrp="1"/>
          </p:cNvSpPr>
          <p:nvPr>
            <p:ph type="title"/>
          </p:nvPr>
        </p:nvSpPr>
        <p:spPr bwMode="auto">
          <a:xfrm>
            <a:off x="677334" y="289847"/>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p:cNvPicPr>
            <a:picLocks noChangeAspect="1"/>
          </p:cNvPicPr>
          <p:nvPr/>
        </p:nvPicPr>
        <p:blipFill>
          <a:blip r:embed="rId2"/>
          <a:srcRect r="4203"/>
          <a:stretch/>
        </p:blipFill>
        <p:spPr bwMode="auto">
          <a:xfrm>
            <a:off x="828037" y="2067482"/>
            <a:ext cx="4839205" cy="1199750"/>
          </a:xfrm>
          <a:prstGeom prst="rect">
            <a:avLst/>
          </a:prstGeom>
        </p:spPr>
      </p:pic>
      <p:sp>
        <p:nvSpPr>
          <p:cNvPr id="6" name="Объект 2"/>
          <p:cNvSpPr txBox="1"/>
          <p:nvPr/>
        </p:nvSpPr>
        <p:spPr bwMode="auto">
          <a:xfrm>
            <a:off x="677334" y="4268727"/>
            <a:ext cx="11191011" cy="2048804"/>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a:p>
          <a:p>
            <a:pPr>
              <a:defRPr/>
            </a:pPr>
            <a:r>
              <a:rPr lang="ru-RU"/>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a:p>
          <a:p>
            <a:pPr>
              <a:defRPr/>
            </a:pPr>
            <a:r>
              <a:rPr lang="ru-RU"/>
              <a:t>Решить проблему можно, определив конструктор копирования: специального метода класса, который вызывается при копировании объекта</a:t>
            </a:r>
            <a:endParaRPr/>
          </a:p>
          <a:p>
            <a:pPr>
              <a:defRPr/>
            </a:pPr>
            <a:endParaRPr lang="ru-RU"/>
          </a:p>
          <a:p>
            <a:pPr marL="455613" indent="0">
              <a:buFont typeface="Wingdings 3"/>
              <a:buNone/>
              <a:defRPr/>
            </a:pPr>
            <a:endParaRPr lang="ru-RU"/>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p:cNvSpPr>
            <a:spLocks noGrp="1"/>
          </p:cNvSpPr>
          <p:nvPr>
            <p:ph idx="1"/>
          </p:nvPr>
        </p:nvSpPr>
        <p:spPr bwMode="auto">
          <a:xfrm>
            <a:off x="441434" y="3795591"/>
            <a:ext cx="11426912" cy="2842336"/>
          </a:xfrm>
          <a:prstGeom prst="rect">
            <a:avLst/>
          </a:prstGeom>
          <a:solidFill>
            <a:schemeClr val="bg1"/>
          </a:solidFill>
        </p:spPr>
        <p:txBody>
          <a:bodyPr>
            <a:normAutofit/>
          </a:bodyPr>
          <a:lstStyle/>
          <a:p>
            <a:pPr>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defRPr/>
            </a:pPr>
            <a:r>
              <a:rPr lang="ru-RU" sz="2000"/>
              <a:t>Наследование позволяет:</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p:cNvPicPr>
            <a:picLocks noChangeAspect="1"/>
          </p:cNvPicPr>
          <p:nvPr/>
        </p:nvPicPr>
        <p:blipFill>
          <a:blip r:embed="rId2"/>
          <a:stretch/>
        </p:blipFill>
        <p:spPr bwMode="auto">
          <a:xfrm>
            <a:off x="677334" y="1313793"/>
            <a:ext cx="11191012" cy="2481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8578" y="1561498"/>
            <a:ext cx="11279767" cy="4891853"/>
          </a:xfrm>
          <a:prstGeom prst="rect">
            <a:avLst/>
          </a:prstGeom>
          <a:solidFill>
            <a:schemeClr val="bg1"/>
          </a:solidFill>
        </p:spPr>
        <p:txBody>
          <a:bodyPr>
            <a:noAutofit/>
          </a:bodyPr>
          <a:lstStyle/>
          <a:p>
            <a:pPr>
              <a:defRPr/>
            </a:pPr>
            <a:r>
              <a:rPr lang="en-US" sz="2000"/>
              <a:t>Public, private, protected - c</a:t>
            </a:r>
            <a:r>
              <a:rPr lang="ru-RU" sz="2000"/>
              <a:t>пецификаторы доступа</a:t>
            </a:r>
            <a:endParaRPr lang="en-US" sz="2000"/>
          </a:p>
          <a:p>
            <a:pPr marL="514350">
              <a:buFont typeface="Arial"/>
              <a:buChar char="•"/>
              <a:defRPr/>
            </a:pPr>
            <a:r>
              <a:rPr lang="en-US" sz="2000"/>
              <a:t>public: </a:t>
            </a:r>
            <a:r>
              <a:rPr lang="ru-RU" sz="2000"/>
              <a:t>все public-члены базового класса становятся public</a:t>
            </a:r>
            <a:r>
              <a:rPr lang="en-US" sz="2000"/>
              <a:t>-</a:t>
            </a:r>
            <a:r>
              <a:rPr lang="ru-RU" sz="2000"/>
              <a:t>членами производного класса</a:t>
            </a:r>
            <a:r>
              <a:rPr lang="en-US" sz="2000"/>
              <a:t>. Private-</a:t>
            </a:r>
            <a:r>
              <a:rPr lang="ru-RU" sz="2000"/>
              <a:t>члены базового класса недоступны для производного класса</a:t>
            </a:r>
            <a:endParaRPr lang="en-US" sz="2000"/>
          </a:p>
          <a:p>
            <a:pPr marL="514350">
              <a:buFont typeface="Arial"/>
              <a:buChar char="•"/>
              <a:defRPr/>
            </a:pPr>
            <a:r>
              <a:rPr lang="en-US" sz="2000"/>
              <a:t>private: </a:t>
            </a:r>
            <a:r>
              <a:rPr lang="ru-RU" sz="2000"/>
              <a:t>все его public-члены базового класса становятся private-членами производного класса. </a:t>
            </a:r>
            <a:r>
              <a:rPr lang="en-US" sz="2000"/>
              <a:t>Private-</a:t>
            </a:r>
            <a:r>
              <a:rPr lang="ru-RU" sz="2000"/>
              <a:t>члены базового класса недоступны для производного класса</a:t>
            </a:r>
            <a:endParaRPr lang="en-US" sz="2000"/>
          </a:p>
          <a:p>
            <a:pPr>
              <a:defRPr/>
            </a:pPr>
            <a:r>
              <a:rPr lang="en-US" sz="2000"/>
              <a:t>protected: </a:t>
            </a:r>
            <a:r>
              <a:rPr lang="ru-RU" sz="2000"/>
              <a:t>аналогичны </a:t>
            </a:r>
            <a:r>
              <a:rPr lang="en-US" sz="2000"/>
              <a:t>private-</a:t>
            </a:r>
            <a:r>
              <a:rPr lang="ru-RU" sz="2000"/>
              <a:t>членам – доступны из методов класса, но не из других частей программы, но их можно наследовать! </a:t>
            </a:r>
          </a:p>
          <a:p>
            <a:pPr marL="514350" indent="-514350">
              <a:buFont typeface="Arial"/>
              <a:buChar char="•"/>
              <a:defRPr/>
            </a:pPr>
            <a:r>
              <a:rPr lang="ru-RU" sz="2000"/>
              <a:t>Если базовый класс наследуется как public-класс, защищенные члены базового класса становятся защищенными членами производного класса, и они будут доступны для производного класса. </a:t>
            </a:r>
            <a:endParaRPr/>
          </a:p>
          <a:p>
            <a:pPr marL="514350" indent="-514350">
              <a:buFont typeface="Arial"/>
              <a:buChar char="•"/>
              <a:defRPr/>
            </a:pPr>
            <a:r>
              <a:rPr lang="ru-RU" sz="2000"/>
              <a:t>Если базовый класс наследуется закрытым способом (</a:t>
            </a:r>
            <a:r>
              <a:rPr lang="en-US" sz="2000"/>
              <a:t>private</a:t>
            </a:r>
            <a:r>
              <a:rPr lang="ru-RU" sz="2000"/>
              <a:t>)</a:t>
            </a:r>
            <a:r>
              <a:rPr lang="en-US" sz="2000"/>
              <a:t>, </a:t>
            </a:r>
            <a:r>
              <a:rPr lang="ru-RU" sz="2000"/>
              <a:t>его </a:t>
            </a:r>
            <a:r>
              <a:rPr lang="en-US" sz="2000"/>
              <a:t>protected-</a:t>
            </a:r>
            <a:r>
              <a:rPr lang="ru-RU" sz="2000"/>
              <a:t>члены становятся </a:t>
            </a:r>
            <a:r>
              <a:rPr lang="en-US" sz="2000"/>
              <a:t>private-</a:t>
            </a:r>
            <a:r>
              <a:rPr lang="ru-RU" sz="2000"/>
              <a:t>членами производного класса</a:t>
            </a:r>
            <a:endParaRPr/>
          </a:p>
          <a:p>
            <a:pPr marL="514350" indent="-514350">
              <a:buFont typeface="Arial"/>
              <a:buChar char="•"/>
              <a:defRPr/>
            </a:pPr>
            <a:r>
              <a:rPr lang="ru-RU" sz="2000"/>
              <a:t>Если базовый класс наследуется как защищенный, все его открытые и закрытые члены становятся защищенными членами производного класса</a:t>
            </a:r>
            <a:endParaRPr lang="en-US" sz="2000"/>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34759" y="1692167"/>
            <a:ext cx="7033587" cy="4349196"/>
          </a:xfrm>
          <a:prstGeom prst="rect">
            <a:avLst/>
          </a:prstGeom>
          <a:solidFill>
            <a:schemeClr val="bg1"/>
          </a:solidFill>
        </p:spPr>
        <p:txBody>
          <a:bodyPr/>
          <a:lstStyle/>
          <a:p>
            <a:pPr>
              <a:defRPr/>
            </a:pPr>
            <a:r>
              <a:rPr lang="ru-RU"/>
              <a:t>Конструкторы вызываются в порядке иерархии наследования классов, деструкторы - в обратном порядке </a:t>
            </a:r>
          </a:p>
          <a:p>
            <a:pPr>
              <a:defRPr/>
            </a:pPr>
            <a:r>
              <a:rPr lang="ru-RU"/>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первым</a:t>
            </a:r>
            <a:endParaRPr/>
          </a:p>
          <a:p>
            <a:pPr>
              <a:defRPr/>
            </a:pPr>
            <a:r>
              <a:rPr lang="ru-RU"/>
              <a:t>Поскольку базовый класс лежит в основе производного класса, разрушение базового 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p:cNvPicPr>
            <a:picLocks noChangeAspect="1"/>
          </p:cNvPicPr>
          <p:nvPr/>
        </p:nvPicPr>
        <p:blipFill>
          <a:blip r:embed="rId2"/>
          <a:stretch/>
        </p:blipFill>
        <p:spPr bwMode="auto">
          <a:xfrm>
            <a:off x="1130254" y="1692167"/>
            <a:ext cx="3078747" cy="4366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r>
              <a:rPr lang="en-US"/>
              <a:t/>
            </a:r>
            <a:br>
              <a:rPr lang="en-US"/>
            </a:br>
            <a:r>
              <a:rPr lang="ru-RU"/>
              <a:t> (</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46538" y="1818290"/>
            <a:ext cx="3517963" cy="3121571"/>
          </a:xfrm>
          <a:prstGeom prst="rect">
            <a:avLst/>
          </a:prstGeom>
        </p:spPr>
      </p:pic>
      <p:sp>
        <p:nvSpPr>
          <p:cNvPr id="6" name="Прямоугольник 5"/>
          <p:cNvSpPr/>
          <p:nvPr/>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p:cNvSpPr/>
          <p:nvPr/>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p>
        </p:txBody>
      </p:sp>
      <p:sp>
        <p:nvSpPr>
          <p:cNvPr id="8" name="Прямоугольник 7"/>
          <p:cNvSpPr/>
          <p:nvPr/>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p>
        </p:txBody>
      </p:sp>
      <p:sp>
        <p:nvSpPr>
          <p:cNvPr id="9" name="Прямоугольник 8"/>
          <p:cNvSpPr/>
          <p:nvPr/>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p>
        </p:txBody>
      </p:sp>
      <p:cxnSp>
        <p:nvCxnSpPr>
          <p:cNvPr id="11" name="Прямая со стрелкой 10"/>
          <p:cNvCxnSpPr>
            <a:cxnSpLocks/>
          </p:cNvCxnSpPr>
          <p:nvPr/>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8" idx="0"/>
          </p:cNvCxnSpPr>
          <p:nvPr/>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endCxn id="7" idx="2"/>
          </p:cNvCxnSpPr>
          <p:nvPr/>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cxnSpLocks/>
            <a:endCxn id="8" idx="2"/>
          </p:cNvCxnSpPr>
          <p:nvPr/>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p:cNvSpPr/>
          <p:nvPr/>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p:cNvSpPr/>
          <p:nvPr/>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p>
        </p:txBody>
      </p:sp>
      <p:sp>
        <p:nvSpPr>
          <p:cNvPr id="29" name="Прямоугольник 28"/>
          <p:cNvSpPr/>
          <p:nvPr/>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p>
        </p:txBody>
      </p:sp>
      <p:sp>
        <p:nvSpPr>
          <p:cNvPr id="30" name="Прямоугольник 29"/>
          <p:cNvSpPr/>
          <p:nvPr/>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p>
        </p:txBody>
      </p:sp>
      <p:cxnSp>
        <p:nvCxnSpPr>
          <p:cNvPr id="31" name="Прямая со стрелкой 30"/>
          <p:cNvCxnSpPr>
            <a:cxnSpLocks/>
            <a:endCxn id="27" idx="2"/>
          </p:cNvCxnSpPr>
          <p:nvPr/>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endCxn id="29" idx="2"/>
          </p:cNvCxnSpPr>
          <p:nvPr/>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cxnSpLocks/>
            <a:stCxn id="27" idx="0"/>
            <a:endCxn id="19" idx="2"/>
          </p:cNvCxnSpPr>
          <p:nvPr/>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p:cNvCxnSpPr>
          <p:nvPr/>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p:cNvSpPr txBox="1"/>
          <p:nvPr/>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r>
              <a:rPr lang="en-US"/>
              <a:t/>
            </a:r>
            <a:br>
              <a:rPr lang="en-US"/>
            </a:br>
            <a:r>
              <a:rPr lang="ru-RU"/>
              <a:t>(</a:t>
            </a:r>
            <a:r>
              <a:rPr lang="en-US"/>
              <a:t>diamond problem</a:t>
            </a:r>
            <a:r>
              <a:rPr lang="ru-RU"/>
              <a:t>)</a:t>
            </a:r>
            <a:endParaRPr lang="en-US"/>
          </a:p>
        </p:txBody>
      </p:sp>
      <p:pic>
        <p:nvPicPr>
          <p:cNvPr id="9" name="Рисунок 8"/>
          <p:cNvPicPr>
            <a:picLocks noChangeAspect="1"/>
          </p:cNvPicPr>
          <p:nvPr/>
        </p:nvPicPr>
        <p:blipFill>
          <a:blip r:embed="rId2"/>
          <a:stretch/>
        </p:blipFill>
        <p:spPr bwMode="auto">
          <a:xfrm>
            <a:off x="584030" y="3733457"/>
            <a:ext cx="3289737" cy="1472422"/>
          </a:xfrm>
          <a:prstGeom prst="rect">
            <a:avLst/>
          </a:prstGeom>
        </p:spPr>
      </p:pic>
      <p:pic>
        <p:nvPicPr>
          <p:cNvPr id="10" name="Рисунок 9"/>
          <p:cNvPicPr>
            <a:picLocks noChangeAspect="1"/>
          </p:cNvPicPr>
          <p:nvPr/>
        </p:nvPicPr>
        <p:blipFill>
          <a:blip r:embed="rId3"/>
          <a:stretch/>
        </p:blipFill>
        <p:spPr bwMode="auto">
          <a:xfrm>
            <a:off x="546535" y="5322441"/>
            <a:ext cx="3467139" cy="558754"/>
          </a:xfrm>
          <a:prstGeom prst="rect">
            <a:avLst/>
          </a:prstGeom>
        </p:spPr>
      </p:pic>
      <p:sp>
        <p:nvSpPr>
          <p:cNvPr id="11" name="TextBox 10"/>
          <p:cNvSpPr txBox="1"/>
          <p:nvPr/>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p>
        </p:txBody>
      </p:sp>
      <p:pic>
        <p:nvPicPr>
          <p:cNvPr id="12" name="Рисунок 11"/>
          <p:cNvPicPr>
            <a:picLocks noChangeAspect="1"/>
          </p:cNvPicPr>
          <p:nvPr/>
        </p:nvPicPr>
        <p:blipFill>
          <a:blip r:embed="rId4"/>
          <a:stretch/>
        </p:blipFill>
        <p:spPr bwMode="auto">
          <a:xfrm>
            <a:off x="5677178" y="1627337"/>
            <a:ext cx="2948286" cy="1164882"/>
          </a:xfrm>
          <a:prstGeom prst="rect">
            <a:avLst/>
          </a:prstGeom>
        </p:spPr>
      </p:pic>
      <p:sp>
        <p:nvSpPr>
          <p:cNvPr id="13" name="TextBox 12"/>
          <p:cNvSpPr txBox="1"/>
          <p:nvPr/>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p:cNvPicPr>
            <a:picLocks noChangeAspect="1"/>
          </p:cNvPicPr>
          <p:nvPr/>
        </p:nvPicPr>
        <p:blipFill>
          <a:blip r:embed="rId5"/>
          <a:stretch/>
        </p:blipFill>
        <p:spPr bwMode="auto">
          <a:xfrm>
            <a:off x="8773388" y="1631720"/>
            <a:ext cx="3094960" cy="1139699"/>
          </a:xfrm>
          <a:prstGeom prst="rect">
            <a:avLst/>
          </a:prstGeom>
        </p:spPr>
      </p:pic>
      <p:pic>
        <p:nvPicPr>
          <p:cNvPr id="16" name="Рисунок 15"/>
          <p:cNvPicPr>
            <a:picLocks noChangeAspect="1"/>
          </p:cNvPicPr>
          <p:nvPr/>
        </p:nvPicPr>
        <p:blipFill>
          <a:blip r:embed="rId6"/>
          <a:stretch/>
        </p:blipFill>
        <p:spPr bwMode="auto">
          <a:xfrm>
            <a:off x="5677178" y="3451585"/>
            <a:ext cx="3172532" cy="1275787"/>
          </a:xfrm>
          <a:prstGeom prst="rect">
            <a:avLst/>
          </a:prstGeom>
        </p:spPr>
      </p:pic>
      <p:sp>
        <p:nvSpPr>
          <p:cNvPr id="17" name="TextBox 16"/>
          <p:cNvSpPr txBox="1"/>
          <p:nvPr/>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ок</a:t>
            </a:r>
          </a:p>
          <a:p>
            <a:pPr>
              <a:defRPr/>
            </a:pPr>
            <a:endParaRPr lang="en-US"/>
          </a:p>
        </p:txBody>
      </p:sp>
      <p:pic>
        <p:nvPicPr>
          <p:cNvPr id="20" name="Рисунок 19"/>
          <p:cNvPicPr>
            <a:picLocks noChangeAspect="1"/>
          </p:cNvPicPr>
          <p:nvPr/>
        </p:nvPicPr>
        <p:blipFill>
          <a:blip r:embed="rId7"/>
          <a:stretch/>
        </p:blipFill>
        <p:spPr bwMode="auto">
          <a:xfrm>
            <a:off x="5677178" y="4949632"/>
            <a:ext cx="6222132" cy="718383"/>
          </a:xfrm>
          <a:prstGeom prst="rect">
            <a:avLst/>
          </a:prstGeom>
        </p:spPr>
      </p:pic>
      <p:pic>
        <p:nvPicPr>
          <p:cNvPr id="21" name="Рисунок 20"/>
          <p:cNvPicPr>
            <a:picLocks noChangeAspect="1"/>
          </p:cNvPicPr>
          <p:nvPr/>
        </p:nvPicPr>
        <p:blipFill>
          <a:blip r:embed="rId8"/>
          <a:stretch/>
        </p:blipFill>
        <p:spPr bwMode="auto">
          <a:xfrm>
            <a:off x="546539" y="1574892"/>
            <a:ext cx="2890344" cy="366580"/>
          </a:xfrm>
          <a:prstGeom prst="rect">
            <a:avLst/>
          </a:prstGeom>
        </p:spPr>
      </p:pic>
      <p:pic>
        <p:nvPicPr>
          <p:cNvPr id="22" name="Рисунок 21"/>
          <p:cNvPicPr>
            <a:picLocks noChangeAspect="1"/>
          </p:cNvPicPr>
          <p:nvPr/>
        </p:nvPicPr>
        <p:blipFill>
          <a:blip r:embed="rId9"/>
          <a:srcRect t="23675"/>
          <a:stretch/>
        </p:blipFill>
        <p:spPr bwMode="auto">
          <a:xfrm>
            <a:off x="538334" y="1998363"/>
            <a:ext cx="4690661" cy="430944"/>
          </a:xfrm>
          <a:prstGeom prst="rect">
            <a:avLst/>
          </a:prstGeom>
        </p:spPr>
      </p:pic>
      <p:pic>
        <p:nvPicPr>
          <p:cNvPr id="23" name="Рисунок 22"/>
          <p:cNvPicPr>
            <a:picLocks noChangeAspect="1"/>
          </p:cNvPicPr>
          <p:nvPr/>
        </p:nvPicPr>
        <p:blipFill>
          <a:blip r:embed="rId10"/>
          <a:stretch/>
        </p:blipFill>
        <p:spPr bwMode="auto">
          <a:xfrm>
            <a:off x="546537" y="2444551"/>
            <a:ext cx="4982717" cy="422775"/>
          </a:xfrm>
          <a:prstGeom prst="rect">
            <a:avLst/>
          </a:prstGeom>
        </p:spPr>
      </p:pic>
      <p:pic>
        <p:nvPicPr>
          <p:cNvPr id="25" name="Рисунок 24"/>
          <p:cNvPicPr>
            <a:picLocks noChangeAspect="1"/>
          </p:cNvPicPr>
          <p:nvPr/>
        </p:nvPicPr>
        <p:blipFill>
          <a:blip r:embed="rId11"/>
          <a:stretch/>
        </p:blipFill>
        <p:spPr bwMode="auto">
          <a:xfrm>
            <a:off x="546536" y="2792219"/>
            <a:ext cx="3878319" cy="83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p:cNvSpPr>
            <a:spLocks noGrp="1"/>
          </p:cNvSpPr>
          <p:nvPr>
            <p:ph type="title"/>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r>
              <a:rPr lang="en-US"/>
              <a:t/>
            </a:r>
            <a:br>
              <a:rPr lang="en-US"/>
            </a:br>
            <a:r>
              <a:rPr lang="ru-RU"/>
              <a:t>(</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69724" y="2869167"/>
            <a:ext cx="3889079" cy="393119"/>
          </a:xfrm>
          <a:prstGeom prst="rect">
            <a:avLst/>
          </a:prstGeom>
        </p:spPr>
      </p:pic>
      <p:pic>
        <p:nvPicPr>
          <p:cNvPr id="6" name="Рисунок 5"/>
          <p:cNvPicPr>
            <a:picLocks noChangeAspect="1"/>
          </p:cNvPicPr>
          <p:nvPr/>
        </p:nvPicPr>
        <p:blipFill>
          <a:blip r:embed="rId3"/>
          <a:srcRect l="896" t="10543"/>
          <a:stretch/>
        </p:blipFill>
        <p:spPr bwMode="auto">
          <a:xfrm>
            <a:off x="546539" y="3404890"/>
            <a:ext cx="3888192" cy="357351"/>
          </a:xfrm>
          <a:prstGeom prst="rect">
            <a:avLst/>
          </a:prstGeom>
        </p:spPr>
      </p:pic>
      <p:pic>
        <p:nvPicPr>
          <p:cNvPr id="8" name="Рисунок 7"/>
          <p:cNvPicPr>
            <a:picLocks noChangeAspect="1"/>
          </p:cNvPicPr>
          <p:nvPr/>
        </p:nvPicPr>
        <p:blipFill>
          <a:blip r:embed="rId4"/>
          <a:stretch/>
        </p:blipFill>
        <p:spPr bwMode="auto">
          <a:xfrm>
            <a:off x="660020" y="4395516"/>
            <a:ext cx="3538232" cy="722865"/>
          </a:xfrm>
          <a:prstGeom prst="rect">
            <a:avLst/>
          </a:prstGeom>
        </p:spPr>
      </p:pic>
      <p:sp>
        <p:nvSpPr>
          <p:cNvPr id="9" name="Объект 2"/>
          <p:cNvSpPr txBox="1"/>
          <p:nvPr/>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базовый класс объявляется виртуальным, то только один его экземпляр будет включен в объект наследующего 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методов</a:t>
            </a:r>
            <a:endParaRPr/>
          </a:p>
          <a:p>
            <a:pPr>
              <a:buClr>
                <a:schemeClr val="accent1"/>
              </a:buClr>
              <a:buSzPct val="80000"/>
              <a:buFont typeface="Wingdings"/>
              <a:buChar char="Ø"/>
              <a:defRPr/>
            </a:pPr>
            <a:r>
              <a:rPr lang="ru-RU" sz="2400"/>
              <a:t>Это 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TotalTime>
  <Words>1299</Words>
  <Application>Microsoft Office PowerPoint</Application>
  <DocSecurity>0</DocSecurity>
  <PresentationFormat>Широкоэкранный</PresentationFormat>
  <Paragraphs>155</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Andale Mono</vt:lpstr>
      <vt:lpstr>Arial</vt:lpstr>
      <vt:lpstr>Trebuchet MS</vt:lpstr>
      <vt:lpstr>Wingdings</vt:lpstr>
      <vt:lpstr>Wingdings 3</vt:lpstr>
      <vt:lpstr>Грань</vt:lpstr>
      <vt:lpstr>Презентация PowerPoint</vt:lpstr>
      <vt:lpstr>ООП. Конструкторы копирования</vt:lpstr>
      <vt:lpstr>Наследование</vt:lpstr>
      <vt:lpstr>Наследование. Управление доступом к членам базового класса</vt:lpstr>
      <vt:lpstr>Наследование. Порядок выполнения конструкторов и деструкторов</vt:lpstr>
      <vt:lpstr>Наследование. Ромбовидное наследование  (diamond problem)</vt:lpstr>
      <vt:lpstr>Наследование. Ромбовидное наследование  (diamond problem)</vt:lpstr>
      <vt:lpstr>Наследование. Ромбовидное наследование  (diamond problem)</vt:lpstr>
      <vt:lpstr>Полиморфизм</vt:lpstr>
      <vt:lpstr>Полиморфизм. Указатель на базовый тип </vt:lpstr>
      <vt:lpstr>Полиморфизм. Виртуальные функции</vt:lpstr>
      <vt:lpstr>Полиморфизм. Абстрактные классы</vt:lpstr>
      <vt:lpstr>Полиморфизм. vtable</vt:lpstr>
      <vt:lpstr>Полиморфизм. vtable</vt:lpstr>
      <vt:lpstr>Полиморфизм. vtable</vt:lpstr>
      <vt:lpstr>Полиморфизм. vtable</vt:lpstr>
      <vt:lpstr>Полиморфизм. vtable</vt:lpstr>
      <vt:lpstr>Полиморфизм. Override vs overload</vt:lpstr>
    </vt:vector>
  </TitlesOfParts>
  <Manager/>
  <Company>SPecialiST RePack</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cp:lastModifiedBy>A</cp:lastModifiedBy>
  <cp:revision>84</cp:revision>
  <dcterms:created xsi:type="dcterms:W3CDTF">2021-02-22T16:57:03Z</dcterms:created>
  <dcterms:modified xsi:type="dcterms:W3CDTF">2022-04-04T13:19:20Z</dcterms:modified>
  <cp:category/>
  <dc:identifier/>
  <cp:contentStatus/>
  <dc:language/>
  <cp:version/>
</cp:coreProperties>
</file>