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877FB9-9627-2753-9B89-5E63793891B3}">
  <a:tblStyle styleId="{E2877FB9-9627-2753-9B89-5E63793891B3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DDB2B8-B366-B97C-D4BE-8F8ACC996F12}" styleName="Themed Style 1 - Accent 1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noFill/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solidFill>
            <a:schemeClr val="accent1">
              <a:tint val="60000"/>
            </a:schemeClr>
          </a:solidFill>
        </a:fill>
      </a:tcStyle>
    </a:wholeTbl>
    <a:band1H>
      <a:tcStyle>
        <a:tcBdr/>
        <a:fill>
          <a:solidFill>
            <a:schemeClr val="accent1">
              <a:tint val="8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80000"/>
            </a:schemeClr>
          </a:solidFill>
        </a:fill>
      </a:tcStyle>
    </a:band1V>
    <a:band2V>
      <a:tcStyle>
        <a:tcBdr/>
        <a:fill>
          <a:solidFill>
            <a:schemeClr val="accent1">
              <a:tint val="8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127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5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B7C885-B81A-4DB8-BD04-363F10E73211}" type="datetimeFigureOut">
              <a:rPr lang="en-US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16BAC16-625E-48D0-A4F5-C04B52C4F9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548640" y="243470"/>
            <a:ext cx="10891520" cy="14507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r" defTabSz="457200"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b="1"/>
              <a:t>Методы и стандарты программирования</a:t>
            </a:r>
            <a:endParaRPr lang="en-US" b="1"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12987" y="1988840"/>
            <a:ext cx="10762826" cy="4246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ru-RU" sz="2400" dirty="0"/>
          </a:p>
          <a:p>
            <a:pPr algn="l">
              <a:buFont typeface="Arial"/>
              <a:buChar char="•"/>
              <a:defRPr/>
            </a:pPr>
            <a:r>
              <a:rPr lang="ru-RU" sz="3200" dirty="0"/>
              <a:t>Фреймворк </a:t>
            </a:r>
            <a:r>
              <a:rPr lang="ru-RU" sz="3200" dirty="0" err="1" smtClean="0"/>
              <a:t>Qt</a:t>
            </a:r>
            <a:endParaRPr lang="en-US" sz="3200" dirty="0" smtClean="0"/>
          </a:p>
          <a:p>
            <a:pPr algn="l">
              <a:buFont typeface="Arial"/>
              <a:buChar char="•"/>
              <a:defRPr/>
            </a:pPr>
            <a:r>
              <a:rPr lang="en-US" sz="3200" dirty="0" err="1" smtClean="0"/>
              <a:t>cmake</a:t>
            </a:r>
            <a:endParaRPr lang="ru-RU" sz="3200" dirty="0"/>
          </a:p>
          <a:p>
            <a:pPr algn="l">
              <a:defRPr/>
            </a:pPr>
            <a:endParaRPr lang="ru-RU" sz="2400" dirty="0"/>
          </a:p>
          <a:p>
            <a:pPr algn="l">
              <a:defRPr/>
            </a:pPr>
            <a:endParaRPr lang="ru-RU" sz="2400" dirty="0"/>
          </a:p>
          <a:p>
            <a:pPr algn="l">
              <a:defRPr/>
            </a:pP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323707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6" y="231526"/>
            <a:ext cx="11555334" cy="776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примеры стандартных сигналов</a:t>
            </a:r>
          </a:p>
        </p:txBody>
      </p:sp>
      <p:graphicFrame>
        <p:nvGraphicFramePr>
          <p:cNvPr id="1713505066" name="Таблица 1713505065"/>
          <p:cNvGraphicFramePr>
            <a:graphicFrameLocks/>
          </p:cNvGraphicFramePr>
          <p:nvPr/>
        </p:nvGraphicFramePr>
        <p:xfrm>
          <a:off x="313006" y="1216089"/>
          <a:ext cx="11542632" cy="5309371"/>
        </p:xfrm>
        <a:graphic>
          <a:graphicData uri="http://schemas.openxmlformats.org/drawingml/2006/table">
            <a:tbl>
              <a:tblPr firstRow="1" bandRow="1">
                <a:tableStyleId>{E2877FB9-9627-2753-9B89-5E63793891B3}</a:tableStyleId>
              </a:tblPr>
              <a:tblGrid>
                <a:gridCol w="2385780"/>
                <a:gridCol w="2204219"/>
                <a:gridCol w="6952633"/>
              </a:tblGrid>
              <a:tr h="571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Класс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Сигнал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Событие</a:t>
                      </a:r>
                    </a:p>
                  </a:txBody>
                  <a:tcPr/>
                </a:tc>
              </a:tr>
              <a:tr h="571363">
                <a:tc rowSpan="3"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QPushButton</a:t>
                      </a:r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clicked()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Кнопка нажата и отпущена</a:t>
                      </a:r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pressed()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Кнопка нажата</a:t>
                      </a:r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Кнопка отпущена</a:t>
                      </a:r>
                    </a:p>
                  </a:txBody>
                  <a:tcPr/>
                </a:tc>
              </a:tr>
              <a:tr h="964579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QLineEdit</a:t>
                      </a:r>
                    </a:p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textChanged()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Значение в текстовом поле изменено путём пользовательского ввода или программно</a:t>
                      </a:r>
                    </a:p>
                  </a:txBody>
                  <a:tcPr/>
                </a:tc>
              </a:tr>
              <a:tr h="96457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textEdited()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 в текстовом поле изменено путём пользовательского ввода, но не программно</a:t>
                      </a:r>
                      <a:endParaRPr/>
                    </a:p>
                  </a:txBody>
                  <a:tcPr/>
                </a:tc>
              </a:tr>
              <a:tr h="559230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QScrollBar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selectionChanged()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Изменено выделение в текстовом поле</a:t>
                      </a:r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sliderMoved(int)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Изменена позиция слайдера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541825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слоты</a:t>
            </a:r>
          </a:p>
        </p:txBody>
      </p:sp>
      <p:sp>
        <p:nvSpPr>
          <p:cNvPr id="1501921918" name="Content Placeholder 2"/>
          <p:cNvSpPr>
            <a:spLocks noGrp="1"/>
          </p:cNvSpPr>
          <p:nvPr>
            <p:ph idx="1"/>
          </p:nvPr>
        </p:nvSpPr>
        <p:spPr bwMode="auto">
          <a:xfrm>
            <a:off x="4402499" y="1143000"/>
            <a:ext cx="7465840" cy="310514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Обработка сигналов производится в специальных методах-слотах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Слоты не могут быть статическими методами и иметь параметры по умолчанию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В остальном слот – это обычный метод. Его можно вызывать самостоятельно внутри класса или, если необходимо, определить как public и вызывать со стороны</a:t>
            </a:r>
          </a:p>
        </p:txBody>
      </p:sp>
      <p:sp>
        <p:nvSpPr>
          <p:cNvPr id="453682405" name=" 453682404"/>
          <p:cNvSpPr/>
          <p:nvPr/>
        </p:nvSpPr>
        <p:spPr bwMode="auto">
          <a:xfrm>
            <a:off x="6044760" y="51168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13028459" name="Рисунок 81302845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7" y="1234439"/>
            <a:ext cx="3819524" cy="2933699"/>
          </a:xfrm>
          <a:prstGeom prst="rect">
            <a:avLst/>
          </a:prstGeom>
        </p:spPr>
      </p:pic>
      <p:sp>
        <p:nvSpPr>
          <p:cNvPr id="2006259606" name="TextBox 2006259605"/>
          <p:cNvSpPr txBox="1"/>
          <p:nvPr/>
        </p:nvSpPr>
        <p:spPr bwMode="auto">
          <a:xfrm>
            <a:off x="313007" y="4431047"/>
            <a:ext cx="11556304" cy="2103156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 Если назначение метода-слота состоит только в обработке сигналов, он определяется как private или protected</a:t>
            </a:r>
          </a:p>
          <a:p>
            <a:pPr algn="l">
              <a:defRPr/>
            </a:pP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 algn="l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 Слоты могут быть и виртуальными методами, но это нежелательно - большие потери в быстродействии</a:t>
            </a:r>
            <a:endParaRPr sz="2200"/>
          </a:p>
          <a:p>
            <a:pPr algn="l">
              <a:defRPr/>
            </a:pP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163189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20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соединение сигналов и слотов</a:t>
            </a:r>
          </a:p>
        </p:txBody>
      </p:sp>
      <p:sp>
        <p:nvSpPr>
          <p:cNvPr id="1246437" name=" 1246436"/>
          <p:cNvSpPr/>
          <p:nvPr/>
        </p:nvSpPr>
        <p:spPr bwMode="auto">
          <a:xfrm>
            <a:off x="6734966" y="4720590"/>
            <a:ext cx="36635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31067905" name="Рисунок 33106790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21623" y="1007667"/>
            <a:ext cx="7400576" cy="1762493"/>
          </a:xfrm>
          <a:prstGeom prst="rect">
            <a:avLst/>
          </a:prstGeom>
        </p:spPr>
      </p:pic>
      <p:sp>
        <p:nvSpPr>
          <p:cNvPr id="3849252" name="Content Placeholder 2"/>
          <p:cNvSpPr>
            <a:spLocks noGrp="1"/>
          </p:cNvSpPr>
          <p:nvPr>
            <p:ph idx="1"/>
          </p:nvPr>
        </p:nvSpPr>
        <p:spPr bwMode="auto">
          <a:xfrm>
            <a:off x="262253" y="2826369"/>
            <a:ext cx="11656842" cy="380303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sender – указатель на объект, от которого ожидается отправка сигнала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signal – сигнал, с которым осузествляется соединение. Должен заключаться в макрос SIGNAL(signalMethod())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reciever – указатель на объект, который имеет слот для обработки сигнала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slot – слот объекта-ресивера, который должен обработать этот сигнал. Заключён в макрос SLOT(slotMethod()). Важно, чтобы типы параметров сигналов и слотов совпадали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type – управляет режимом обработки: прямой вызов слота (Qt::DirectConnection), помещение в очередь событий  (Qt::QueuedConnection) или первый вариант, если сигнал и слот выполняются в одном потоке и второй – если в разных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QObject::connect, как правило, вызывается в конструкторе класса объекта-ресивера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00711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схема компиляции</a:t>
            </a:r>
          </a:p>
        </p:txBody>
      </p:sp>
      <p:pic>
        <p:nvPicPr>
          <p:cNvPr id="1914890265" name="Рисунок 191489026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8724" y="1775224"/>
            <a:ext cx="1109999" cy="1109999"/>
          </a:xfrm>
          <a:prstGeom prst="rect">
            <a:avLst/>
          </a:prstGeom>
        </p:spPr>
      </p:pic>
      <p:sp>
        <p:nvSpPr>
          <p:cNvPr id="1077673845" name="Прямоугольник 1077673844"/>
          <p:cNvSpPr/>
          <p:nvPr/>
        </p:nvSpPr>
        <p:spPr bwMode="auto">
          <a:xfrm>
            <a:off x="3515969" y="1563387"/>
            <a:ext cx="2293775" cy="132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200"/>
              <a:t>User Interface Compiler</a:t>
            </a:r>
          </a:p>
          <a:p>
            <a:pPr algn="ctr">
              <a:defRPr/>
            </a:pPr>
            <a:r>
              <a:rPr sz="2200"/>
              <a:t>(UIC)</a:t>
            </a:r>
          </a:p>
        </p:txBody>
      </p:sp>
      <p:cxnSp>
        <p:nvCxnSpPr>
          <p:cNvPr id="2" name="Прямая соединительная линия 1"/>
          <p:cNvCxnSpPr>
            <a:cxnSpLocks/>
            <a:endCxn id="1077673845" idx="1"/>
          </p:cNvCxnSpPr>
          <p:nvPr/>
        </p:nvCxnSpPr>
        <p:spPr bwMode="auto">
          <a:xfrm flipV="1">
            <a:off x="1620333" y="2228694"/>
            <a:ext cx="1895636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176435" name="TextBox 831176434"/>
          <p:cNvSpPr txBox="1"/>
          <p:nvPr/>
        </p:nvSpPr>
        <p:spPr bwMode="auto">
          <a:xfrm>
            <a:off x="798979" y="2885224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13248342" name="TextBox 313248341"/>
          <p:cNvSpPr txBox="1"/>
          <p:nvPr/>
        </p:nvSpPr>
        <p:spPr bwMode="auto">
          <a:xfrm>
            <a:off x="313007" y="2930961"/>
            <a:ext cx="1715384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Qt designer:</a:t>
            </a:r>
          </a:p>
          <a:p>
            <a:pPr algn="ctr">
              <a:defRPr/>
            </a:pPr>
            <a:r>
              <a:rPr/>
              <a:t>рисуем форму</a:t>
            </a:r>
          </a:p>
        </p:txBody>
      </p:sp>
      <p:sp>
        <p:nvSpPr>
          <p:cNvPr id="1197104584" name="TextBox 1197104583"/>
          <p:cNvSpPr txBox="1"/>
          <p:nvPr/>
        </p:nvSpPr>
        <p:spPr bwMode="auto">
          <a:xfrm>
            <a:off x="1817055" y="1535130"/>
            <a:ext cx="1502192" cy="640115"/>
          </a:xfrm>
          <a:prstGeom prst="rect">
            <a:avLst/>
          </a:prstGeom>
          <a:noFill/>
          <a:ln w="19049">
            <a:noFill/>
          </a:ln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formname.ui</a:t>
            </a:r>
          </a:p>
          <a:p>
            <a:pPr algn="ctr">
              <a:defRPr/>
            </a:pPr>
            <a:r>
              <a:rPr/>
              <a:t>(XML)</a:t>
            </a:r>
          </a:p>
        </p:txBody>
      </p:sp>
      <p:sp>
        <p:nvSpPr>
          <p:cNvPr id="1598778389" name="Прямоугольник 1598778388"/>
          <p:cNvSpPr/>
          <p:nvPr/>
        </p:nvSpPr>
        <p:spPr bwMode="auto">
          <a:xfrm>
            <a:off x="7933010" y="1241508"/>
            <a:ext cx="3702066" cy="3150440"/>
          </a:xfrm>
          <a:prstGeom prst="rect">
            <a:avLst/>
          </a:prstGeom>
          <a:ln w="19050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/>
              <a:t>#include “ui_formname.h”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class FormName : public QObject</a:t>
            </a:r>
          </a:p>
          <a:p>
            <a:pPr>
              <a:defRPr/>
            </a:pPr>
            <a:r>
              <a:rPr/>
              <a:t>{</a:t>
            </a:r>
          </a:p>
          <a:p>
            <a:pPr>
              <a:defRPr/>
            </a:pPr>
            <a:r>
              <a:rPr/>
              <a:t>    Q_OBJECT</a:t>
            </a:r>
          </a:p>
          <a:p>
            <a:pPr>
              <a:defRPr/>
            </a:pPr>
            <a:r>
              <a:rPr/>
              <a:t>    ...</a:t>
            </a:r>
          </a:p>
          <a:p>
            <a:pPr>
              <a:defRPr/>
            </a:pPr>
            <a:r>
              <a:rPr/>
              <a:t>private slots:</a:t>
            </a:r>
          </a:p>
          <a:p>
            <a:pPr>
              <a:defRPr/>
            </a:pPr>
            <a:r>
              <a:rPr/>
              <a:t>    ...</a:t>
            </a:r>
          </a:p>
          <a:p>
            <a:pPr>
              <a:defRPr/>
            </a:pPr>
            <a:r>
              <a:rPr/>
              <a:t>private:</a:t>
            </a:r>
          </a:p>
          <a:p>
            <a:pPr>
              <a:defRPr/>
            </a:pPr>
            <a:r>
              <a:rPr/>
              <a:t>    UI::FormName _ui;</a:t>
            </a:r>
          </a:p>
          <a:p>
            <a:pPr>
              <a:defRPr/>
            </a:pPr>
            <a:r>
              <a:rPr/>
              <a:t>}</a:t>
            </a:r>
          </a:p>
        </p:txBody>
      </p:sp>
      <p:sp>
        <p:nvSpPr>
          <p:cNvPr id="742017384" name="TextBox 742017383"/>
          <p:cNvSpPr txBox="1"/>
          <p:nvPr/>
        </p:nvSpPr>
        <p:spPr bwMode="auto">
          <a:xfrm>
            <a:off x="3301852" y="2885224"/>
            <a:ext cx="2683132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UIC преобразует форму </a:t>
            </a:r>
          </a:p>
          <a:p>
            <a:pPr algn="ctr">
              <a:defRPr/>
            </a:pPr>
            <a:r>
              <a:rPr/>
              <a:t>в заголовочный файл  </a:t>
            </a:r>
          </a:p>
        </p:txBody>
      </p:sp>
      <p:sp>
        <p:nvSpPr>
          <p:cNvPr id="988113248" name="TextBox 988113247"/>
          <p:cNvSpPr txBox="1"/>
          <p:nvPr/>
        </p:nvSpPr>
        <p:spPr bwMode="auto">
          <a:xfrm>
            <a:off x="5857409" y="1946203"/>
            <a:ext cx="174704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ui_formname.h</a:t>
            </a:r>
          </a:p>
        </p:txBody>
      </p:sp>
      <p:sp>
        <p:nvSpPr>
          <p:cNvPr id="382272533" name="TextBox 382272532"/>
          <p:cNvSpPr txBox="1"/>
          <p:nvPr/>
        </p:nvSpPr>
        <p:spPr bwMode="auto">
          <a:xfrm>
            <a:off x="8184158" y="4476749"/>
            <a:ext cx="3847353" cy="9144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formname.h</a:t>
            </a:r>
          </a:p>
          <a:p>
            <a:pPr algn="ctr">
              <a:defRPr/>
            </a:pPr>
            <a:r>
              <a:rPr/>
              <a:t>Не хватает реализации для signal, slot и др.</a:t>
            </a:r>
          </a:p>
        </p:txBody>
      </p:sp>
      <p:sp>
        <p:nvSpPr>
          <p:cNvPr id="430883947" name="Прямоугольник 430883946"/>
          <p:cNvSpPr/>
          <p:nvPr/>
        </p:nvSpPr>
        <p:spPr bwMode="auto">
          <a:xfrm>
            <a:off x="8107958" y="3711591"/>
            <a:ext cx="2235458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981300" name="TextBox 1658981299"/>
          <p:cNvSpPr txBox="1"/>
          <p:nvPr/>
        </p:nvSpPr>
        <p:spPr bwMode="auto">
          <a:xfrm>
            <a:off x="10343418" y="3068122"/>
            <a:ext cx="1574297" cy="1188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Доступ </a:t>
            </a:r>
          </a:p>
          <a:p>
            <a:pPr>
              <a:defRPr/>
            </a:pPr>
            <a:r>
              <a:rPr/>
              <a:t>к виджетам </a:t>
            </a:r>
          </a:p>
          <a:p>
            <a:pPr>
              <a:defRPr/>
            </a:pPr>
            <a:r>
              <a:rPr/>
              <a:t>из исходного </a:t>
            </a:r>
          </a:p>
          <a:p>
            <a:pPr>
              <a:defRPr/>
            </a:pPr>
            <a:r>
              <a:rPr/>
              <a:t>кода</a:t>
            </a:r>
          </a:p>
        </p:txBody>
      </p:sp>
      <p:cxnSp>
        <p:nvCxnSpPr>
          <p:cNvPr id="3" name="Соединительная линия уступом 2"/>
          <p:cNvCxnSpPr>
            <a:cxnSpLocks/>
          </p:cNvCxnSpPr>
          <p:nvPr/>
        </p:nvCxnSpPr>
        <p:spPr bwMode="auto">
          <a:xfrm flipV="1">
            <a:off x="7388724" y="1398377"/>
            <a:ext cx="583162" cy="913622"/>
          </a:xfrm>
          <a:prstGeom prst="bentConnector5">
            <a:avLst>
              <a:gd name="adj1" fmla="val 50000"/>
              <a:gd name="adj2" fmla="val 63829"/>
              <a:gd name="adj3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338430" name="Прямоугольник 663338429"/>
          <p:cNvSpPr/>
          <p:nvPr/>
        </p:nvSpPr>
        <p:spPr bwMode="auto">
          <a:xfrm>
            <a:off x="7971887" y="1301183"/>
            <a:ext cx="2838061" cy="368122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>
            <a:off x="9854778" y="1710612"/>
            <a:ext cx="0" cy="2000979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609429" name="Прямоугольник 1687609428"/>
          <p:cNvSpPr/>
          <p:nvPr/>
        </p:nvSpPr>
        <p:spPr bwMode="auto">
          <a:xfrm>
            <a:off x="8184159" y="2330224"/>
            <a:ext cx="1438040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250824" name="Прямоугольник 259250823"/>
          <p:cNvSpPr/>
          <p:nvPr/>
        </p:nvSpPr>
        <p:spPr bwMode="auto">
          <a:xfrm>
            <a:off x="881504" y="4620034"/>
            <a:ext cx="2293774" cy="132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200"/>
              <a:t>Meta-Object Compiler</a:t>
            </a:r>
          </a:p>
          <a:p>
            <a:pPr algn="ctr">
              <a:defRPr/>
            </a:pPr>
            <a:r>
              <a:rPr sz="2200"/>
              <a:t>(MOC)</a:t>
            </a:r>
          </a:p>
        </p:txBody>
      </p:sp>
      <p:cxnSp>
        <p:nvCxnSpPr>
          <p:cNvPr id="5" name="Соединительная линия уступом 4"/>
          <p:cNvCxnSpPr>
            <a:cxnSpLocks/>
          </p:cNvCxnSpPr>
          <p:nvPr/>
        </p:nvCxnSpPr>
        <p:spPr bwMode="auto">
          <a:xfrm rot="5399976" flipV="1">
            <a:off x="144848" y="4513239"/>
            <a:ext cx="1146210" cy="327103"/>
          </a:xfrm>
          <a:prstGeom prst="bentConnector2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514061" name="TextBox 1698514060"/>
          <p:cNvSpPr txBox="1"/>
          <p:nvPr/>
        </p:nvSpPr>
        <p:spPr bwMode="auto">
          <a:xfrm>
            <a:off x="3880681" y="3771820"/>
            <a:ext cx="149391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/>
              <a:t>formname.h</a:t>
            </a:r>
          </a:p>
        </p:txBody>
      </p:sp>
      <p:sp>
        <p:nvSpPr>
          <p:cNvPr id="101639359" name="Прямоугольник 101639358"/>
          <p:cNvSpPr/>
          <p:nvPr/>
        </p:nvSpPr>
        <p:spPr bwMode="auto">
          <a:xfrm>
            <a:off x="5510215" y="4588981"/>
            <a:ext cx="1836616" cy="132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200"/>
              <a:t>Компилятор</a:t>
            </a:r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 bwMode="auto">
          <a:xfrm flipV="1">
            <a:off x="3203034" y="4804994"/>
            <a:ext cx="230718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492777" name="Прямая соединительная линия 1555492776"/>
          <p:cNvCxnSpPr>
            <a:cxnSpLocks/>
          </p:cNvCxnSpPr>
          <p:nvPr/>
        </p:nvCxnSpPr>
        <p:spPr bwMode="auto">
          <a:xfrm flipV="1">
            <a:off x="3203034" y="5211168"/>
            <a:ext cx="230718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398645" name="TextBox 1001398644"/>
          <p:cNvSpPr txBox="1"/>
          <p:nvPr/>
        </p:nvSpPr>
        <p:spPr bwMode="auto">
          <a:xfrm>
            <a:off x="3257893" y="4479576"/>
            <a:ext cx="2225492" cy="365795"/>
          </a:xfrm>
          <a:prstGeom prst="rect">
            <a:avLst/>
          </a:prstGeom>
          <a:noFill/>
          <a:ln w="19049">
            <a:noFill/>
          </a:ln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moc_formname.cpp</a:t>
            </a:r>
          </a:p>
        </p:txBody>
      </p:sp>
      <p:sp>
        <p:nvSpPr>
          <p:cNvPr id="2050985832" name="TextBox 2050985831"/>
          <p:cNvSpPr txBox="1"/>
          <p:nvPr/>
        </p:nvSpPr>
        <p:spPr bwMode="auto">
          <a:xfrm>
            <a:off x="3161949" y="4868819"/>
            <a:ext cx="23893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moc_compilation.cpp</a:t>
            </a:r>
          </a:p>
        </p:txBody>
      </p:sp>
      <p:cxnSp>
        <p:nvCxnSpPr>
          <p:cNvPr id="7" name="Соединительная линия уступом 6"/>
          <p:cNvCxnSpPr>
            <a:cxnSpLocks/>
          </p:cNvCxnSpPr>
          <p:nvPr/>
        </p:nvCxnSpPr>
        <p:spPr bwMode="auto">
          <a:xfrm flipV="1">
            <a:off x="3483684" y="5437877"/>
            <a:ext cx="2021416" cy="359833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3414889" name="TextBox 1463414888"/>
          <p:cNvSpPr txBox="1"/>
          <p:nvPr/>
        </p:nvSpPr>
        <p:spPr bwMode="auto">
          <a:xfrm>
            <a:off x="3425283" y="5431915"/>
            <a:ext cx="168000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formname.cpp</a:t>
            </a:r>
          </a:p>
        </p:txBody>
      </p:sp>
      <p:cxnSp>
        <p:nvCxnSpPr>
          <p:cNvPr id="71371257" name="Соединительная линия уступом 71371256"/>
          <p:cNvCxnSpPr>
            <a:cxnSpLocks/>
          </p:cNvCxnSpPr>
          <p:nvPr/>
        </p:nvCxnSpPr>
        <p:spPr bwMode="auto">
          <a:xfrm flipV="1">
            <a:off x="3425283" y="5872086"/>
            <a:ext cx="2021415" cy="359832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709517" name="TextBox 458709516"/>
          <p:cNvSpPr txBox="1"/>
          <p:nvPr/>
        </p:nvSpPr>
        <p:spPr bwMode="auto">
          <a:xfrm>
            <a:off x="3974162" y="5866123"/>
            <a:ext cx="86724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Qt.dll</a:t>
            </a:r>
          </a:p>
        </p:txBody>
      </p:sp>
      <p:sp>
        <p:nvSpPr>
          <p:cNvPr id="79174199" name="TextBox 79174198"/>
          <p:cNvSpPr txBox="1"/>
          <p:nvPr/>
        </p:nvSpPr>
        <p:spPr bwMode="auto">
          <a:xfrm>
            <a:off x="1391853" y="4209050"/>
            <a:ext cx="6205077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>
                <a:solidFill>
                  <a:schemeClr val="bg1">
                    <a:lumMod val="75000"/>
                  </a:schemeClr>
                </a:solidFill>
              </a:rPr>
              <a:t>(Заголовочные файлы и часть moc-файлов не показаны)</a:t>
            </a:r>
          </a:p>
        </p:txBody>
      </p:sp>
      <p:sp>
        <p:nvSpPr>
          <p:cNvPr id="412473339" name="TextBox 412473338"/>
          <p:cNvSpPr txBox="1"/>
          <p:nvPr/>
        </p:nvSpPr>
        <p:spPr bwMode="auto">
          <a:xfrm>
            <a:off x="7933009" y="6040095"/>
            <a:ext cx="1642274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Исполняемый </a:t>
            </a:r>
          </a:p>
          <a:p>
            <a:pPr algn="ctr">
              <a:defRPr/>
            </a:pPr>
            <a:r>
              <a:rPr/>
              <a:t>файл</a:t>
            </a:r>
          </a:p>
        </p:txBody>
      </p:sp>
      <p:cxnSp>
        <p:nvCxnSpPr>
          <p:cNvPr id="1263802645" name="Соединительная линия уступом 1263802644"/>
          <p:cNvCxnSpPr>
            <a:cxnSpLocks/>
          </p:cNvCxnSpPr>
          <p:nvPr/>
        </p:nvCxnSpPr>
        <p:spPr bwMode="auto">
          <a:xfrm flipV="1">
            <a:off x="3425283" y="5860180"/>
            <a:ext cx="2021415" cy="359832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16842" name="Соединительная линия уступом 253516841"/>
          <p:cNvCxnSpPr>
            <a:cxnSpLocks/>
          </p:cNvCxnSpPr>
          <p:nvPr/>
        </p:nvCxnSpPr>
        <p:spPr bwMode="auto">
          <a:xfrm flipV="1">
            <a:off x="3483684" y="5425971"/>
            <a:ext cx="2021416" cy="359833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684622" name="Соединительная линия уступом 2076684621"/>
          <p:cNvCxnSpPr>
            <a:cxnSpLocks/>
            <a:stCxn id="1687609429" idx="1"/>
          </p:cNvCxnSpPr>
          <p:nvPr/>
        </p:nvCxnSpPr>
        <p:spPr bwMode="auto">
          <a:xfrm rot="10799989" flipV="1">
            <a:off x="529090" y="2544050"/>
            <a:ext cx="7655068" cy="1577676"/>
          </a:xfrm>
          <a:prstGeom prst="bentConnector3">
            <a:avLst>
              <a:gd name="adj1" fmla="val 6526"/>
            </a:avLst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460224" name="Прямая соединительная линия 1237460223"/>
          <p:cNvCxnSpPr>
            <a:cxnSpLocks/>
          </p:cNvCxnSpPr>
          <p:nvPr/>
        </p:nvCxnSpPr>
        <p:spPr bwMode="auto">
          <a:xfrm flipV="1">
            <a:off x="5790306" y="2313955"/>
            <a:ext cx="21232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532005" name="Соединительная линия уступом 736532004"/>
          <p:cNvCxnSpPr>
            <a:cxnSpLocks/>
          </p:cNvCxnSpPr>
          <p:nvPr/>
        </p:nvCxnSpPr>
        <p:spPr bwMode="auto">
          <a:xfrm flipV="1">
            <a:off x="7388724" y="1398377"/>
            <a:ext cx="583162" cy="913622"/>
          </a:xfrm>
          <a:prstGeom prst="bentConnector5">
            <a:avLst>
              <a:gd name="adj1" fmla="val 50000"/>
              <a:gd name="adj2" fmla="val 63829"/>
              <a:gd name="adj3" fmla="val 50000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cxnSpLocks/>
          </p:cNvCxnSpPr>
          <p:nvPr/>
        </p:nvCxnSpPr>
        <p:spPr bwMode="auto">
          <a:xfrm>
            <a:off x="7317534" y="5150196"/>
            <a:ext cx="2242036" cy="1543281"/>
          </a:xfrm>
          <a:prstGeom prst="bentConnector3">
            <a:avLst>
              <a:gd name="adj1" fmla="val 23529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364272" name="TextBox 925364271"/>
          <p:cNvSpPr txBox="1"/>
          <p:nvPr/>
        </p:nvSpPr>
        <p:spPr bwMode="auto">
          <a:xfrm>
            <a:off x="532089" y="6053361"/>
            <a:ext cx="291575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Генерирует недостающие </a:t>
            </a:r>
          </a:p>
          <a:p>
            <a:pPr algn="ctr">
              <a:defRPr/>
            </a:pPr>
            <a:r>
              <a:rPr/>
              <a:t>определения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68381" name="Content Placeholder 2"/>
          <p:cNvSpPr>
            <a:spLocks noGrp="1"/>
          </p:cNvSpPr>
          <p:nvPr>
            <p:ph idx="1"/>
          </p:nvPr>
        </p:nvSpPr>
        <p:spPr bwMode="auto">
          <a:xfrm>
            <a:off x="2645663" y="1184318"/>
            <a:ext cx="9222682" cy="165374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 u="none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Qt – кросплатформенный ф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реймворк для разработки на </a:t>
            </a:r>
            <a:r>
              <a:rPr sz="2200" u="none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C++. 1990, Норвегия, Trolltech – н.вр., Финляндия и везде, The Qt Company (Digia Plc)</a:t>
            </a:r>
            <a:endParaRPr sz="2000"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https://www.qt.io/</a:t>
            </a:r>
            <a:endParaRPr sz="3600" u="none">
              <a:solidFill>
                <a:schemeClr val="tx1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77334" y="289847"/>
            <a:ext cx="11191012" cy="77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endParaRPr lang="en-US"/>
          </a:p>
        </p:txBody>
      </p:sp>
      <p:sp>
        <p:nvSpPr>
          <p:cNvPr id="94100804" name=" 94100803"/>
          <p:cNvSpPr/>
          <p:nvPr/>
        </p:nvSpPr>
        <p:spPr bwMode="auto">
          <a:xfrm>
            <a:off x="7465345" y="79522"/>
            <a:ext cx="7629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26110426" name="Рисунок 6261104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71721" y="1184318"/>
            <a:ext cx="1579553" cy="1159040"/>
          </a:xfrm>
          <a:prstGeom prst="rect">
            <a:avLst/>
          </a:prstGeom>
        </p:spPr>
      </p:pic>
      <p:sp>
        <p:nvSpPr>
          <p:cNvPr id="1070876709" name=" 1070876708"/>
          <p:cNvSpPr/>
          <p:nvPr/>
        </p:nvSpPr>
        <p:spPr bwMode="auto">
          <a:xfrm>
            <a:off x="5968559" y="3565779"/>
            <a:ext cx="4689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025451876" name=" 2025451875"/>
          <p:cNvSpPr/>
          <p:nvPr/>
        </p:nvSpPr>
        <p:spPr bwMode="auto">
          <a:xfrm>
            <a:off x="6645893" y="7335104"/>
            <a:ext cx="848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95953499" name="Рисунок 129595349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1721" y="3431226"/>
            <a:ext cx="1244871" cy="1244871"/>
          </a:xfrm>
          <a:prstGeom prst="rect">
            <a:avLst/>
          </a:prstGeom>
        </p:spPr>
      </p:pic>
      <p:sp>
        <p:nvSpPr>
          <p:cNvPr id="1937452360" name=" 1937452359"/>
          <p:cNvSpPr/>
          <p:nvPr/>
        </p:nvSpPr>
        <p:spPr bwMode="auto">
          <a:xfrm>
            <a:off x="5968559" y="3565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54633055" name="Рисунок 145463305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51275" y="4764230"/>
            <a:ext cx="1228536" cy="1228536"/>
          </a:xfrm>
          <a:prstGeom prst="rect">
            <a:avLst/>
          </a:prstGeom>
        </p:spPr>
      </p:pic>
      <p:sp>
        <p:nvSpPr>
          <p:cNvPr id="604877778" name=" 604877777"/>
          <p:cNvSpPr/>
          <p:nvPr/>
        </p:nvSpPr>
        <p:spPr bwMode="auto">
          <a:xfrm>
            <a:off x="9175957" y="5992767"/>
            <a:ext cx="20131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39496572" name="Рисунок 63949657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527642" y="3144623"/>
            <a:ext cx="1480250" cy="1480250"/>
          </a:xfrm>
          <a:prstGeom prst="rect">
            <a:avLst/>
          </a:prstGeom>
        </p:spPr>
      </p:pic>
      <p:sp>
        <p:nvSpPr>
          <p:cNvPr id="46407352" name=" 46407351"/>
          <p:cNvSpPr/>
          <p:nvPr/>
        </p:nvSpPr>
        <p:spPr bwMode="auto">
          <a:xfrm>
            <a:off x="12241399" y="6328083"/>
            <a:ext cx="951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20051701" name="Рисунок 112005170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203025" y="3144623"/>
            <a:ext cx="1587265" cy="1818076"/>
          </a:xfrm>
          <a:prstGeom prst="rect">
            <a:avLst/>
          </a:prstGeom>
        </p:spPr>
      </p:pic>
      <p:sp>
        <p:nvSpPr>
          <p:cNvPr id="2014251916" name=" 2014251915"/>
          <p:cNvSpPr/>
          <p:nvPr/>
        </p:nvSpPr>
        <p:spPr bwMode="auto">
          <a:xfrm>
            <a:off x="5968559" y="3565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15197561" name="Рисунок 1915197560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4643106" y="5012419"/>
            <a:ext cx="3160738" cy="949867"/>
          </a:xfrm>
          <a:prstGeom prst="rect">
            <a:avLst/>
          </a:prstGeom>
        </p:spPr>
      </p:pic>
      <p:sp>
        <p:nvSpPr>
          <p:cNvPr id="867512976" name=" 867512975"/>
          <p:cNvSpPr/>
          <p:nvPr/>
        </p:nvSpPr>
        <p:spPr bwMode="auto">
          <a:xfrm>
            <a:off x="14588640" y="5962287"/>
            <a:ext cx="708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5709331" name="Рисунок 65709330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620080" y="2944386"/>
            <a:ext cx="1684459" cy="1684459"/>
          </a:xfrm>
          <a:prstGeom prst="rect">
            <a:avLst/>
          </a:prstGeom>
        </p:spPr>
      </p:pic>
      <p:sp>
        <p:nvSpPr>
          <p:cNvPr id="1228934773" name=" 1228934772"/>
          <p:cNvSpPr/>
          <p:nvPr/>
        </p:nvSpPr>
        <p:spPr bwMode="auto">
          <a:xfrm>
            <a:off x="15430870" y="7859869"/>
            <a:ext cx="9324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77173216" name="Рисунок 1077173215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9700804" y="4628846"/>
            <a:ext cx="2068006" cy="2068006"/>
          </a:xfrm>
          <a:prstGeom prst="rect">
            <a:avLst/>
          </a:prstGeom>
        </p:spPr>
      </p:pic>
      <p:sp>
        <p:nvSpPr>
          <p:cNvPr id="467621157" name="TextBox 467621156"/>
          <p:cNvSpPr txBox="1"/>
          <p:nvPr/>
        </p:nvSpPr>
        <p:spPr bwMode="auto">
          <a:xfrm>
            <a:off x="942645" y="6145185"/>
            <a:ext cx="8334041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2200"/>
              <a:t>https://en.wikipedia.org/wiki/Category:Software_that_uses_Qt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05689819" name="Таблица 705689818"/>
          <p:cNvGraphicFramePr>
            <a:graphicFrameLocks/>
          </p:cNvGraphicFramePr>
          <p:nvPr/>
        </p:nvGraphicFramePr>
        <p:xfrm>
          <a:off x="313009" y="1151167"/>
          <a:ext cx="11555334" cy="5101360"/>
        </p:xfrm>
        <a:graphic>
          <a:graphicData uri="http://schemas.openxmlformats.org/drawingml/2006/table">
            <a:tbl>
              <a:tblPr firstRow="1" firstCol="1" bandRow="1">
                <a:tableStyleId>{EFDDB2B8-B366-B97C-D4BE-8F8ACC996F12}</a:tableStyleId>
              </a:tblPr>
              <a:tblGrid>
                <a:gridCol w="2463414"/>
                <a:gridCol w="9091920"/>
              </a:tblGrid>
              <a:tr h="10532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Qt Core</a:t>
                      </a:r>
                      <a:endParaRPr sz="22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Базовая функциональность Qt: сигналы, слоты, события, метаобъектный компилятор, контейнеры, </a:t>
                      </a:r>
                      <a:r>
                        <a:rPr lang="en-US" sz="2200" b="0" i="0" u="none" strike="noStrike" cap="none" spc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системная функциональность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7350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Базовые компоненты GUI: оконная система и соответствующе события, доступ к буферу обмена. Использует OpenGL</a:t>
                      </a:r>
                    </a:p>
                  </a:txBody>
                  <a:tcPr anchor="ctr"/>
                </a:tc>
              </a:tr>
              <a:tr h="499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Qt Widgets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Виджеты для построения GUI</a:t>
                      </a:r>
                    </a:p>
                  </a:txBody>
                  <a:tcPr anchor="ctr"/>
                </a:tc>
              </a:tr>
              <a:tr h="597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Multimedia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Функциональность для работы с видео, аудио и др.</a:t>
                      </a:r>
                    </a:p>
                  </a:txBody>
                  <a:tcPr anchor="ctr"/>
                </a:tc>
              </a:tr>
              <a:tr h="597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Сетевое программирование</a:t>
                      </a:r>
                    </a:p>
                  </a:txBody>
                  <a:tcPr anchor="ctr"/>
                </a:tc>
              </a:tr>
              <a:tr h="6984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Работа с SQL-базами данных</a:t>
                      </a:r>
                    </a:p>
                  </a:txBody>
                  <a:tcPr anchor="ctr"/>
                </a:tc>
              </a:tr>
              <a:tr h="8488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Юнит-тестирование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83384810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9" y="231530"/>
            <a:ext cx="11555335" cy="776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модули</a:t>
            </a:r>
          </a:p>
        </p:txBody>
      </p:sp>
      <p:sp>
        <p:nvSpPr>
          <p:cNvPr id="282351014" name="TextBox 282351013"/>
          <p:cNvSpPr txBox="1"/>
          <p:nvPr/>
        </p:nvSpPr>
        <p:spPr bwMode="auto">
          <a:xfrm>
            <a:off x="371325" y="6453673"/>
            <a:ext cx="194755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И многое другое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542" name="Content Placeholder 2"/>
          <p:cNvSpPr>
            <a:spLocks noGrp="1"/>
          </p:cNvSpPr>
          <p:nvPr>
            <p:ph idx="1"/>
          </p:nvPr>
        </p:nvSpPr>
        <p:spPr bwMode="auto">
          <a:xfrm>
            <a:off x="313008" y="1324721"/>
            <a:ext cx="11555334" cy="5031757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Что ещё входит во фреймворк Qt?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IDE  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 Creator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 Designer – приложение для разработки  GUI. Предоставляет “палитру” компонентов графического интерфеса и средства их конфигурации. Результат сохраняет в формате XML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Утилиты:</a:t>
            </a: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 b="0" i="0" u="none" spc="-74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User Interface Compiler (uic)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– преобразует выходной формат Qt Designer в заголовочный файл C++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 b="0" i="0" u="none" spc="-74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Meta-Object Compiler (moc) – Qt расширяет синтаксис языка C++. Метаобъектный компилятор преобразует заголовочные файлы, написанные с использованием специфических средств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Qt, к стандартному C++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qmake – система сборки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2317509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инструменты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3648965" name="Content Placeholder 2"/>
          <p:cNvSpPr>
            <a:spLocks noGrp="1"/>
          </p:cNvSpPr>
          <p:nvPr>
            <p:ph idx="1"/>
          </p:nvPr>
        </p:nvSpPr>
        <p:spPr bwMode="auto">
          <a:xfrm>
            <a:off x="5202599" y="1258025"/>
            <a:ext cx="6665743" cy="416058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Класс QApplication реализует цикл событий (event loop). 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К событиям относятся различные действия пользователя (ввод данных, движение и клики мыши, кажатие клавиш и тп), срабатывание таймера, получение пакета данных по сети и др.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Цикл событий ожидает их наступления и затем обеспечивает их соответствующую обработку, т.е., по сути, управляет приложением</a:t>
            </a:r>
          </a:p>
        </p:txBody>
      </p:sp>
      <p:sp>
        <p:nvSpPr>
          <p:cNvPr id="307066126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hello world</a:t>
            </a:r>
          </a:p>
        </p:txBody>
      </p:sp>
      <p:sp>
        <p:nvSpPr>
          <p:cNvPr id="451692008" name=" 451692007"/>
          <p:cNvSpPr/>
          <p:nvPr/>
        </p:nvSpPr>
        <p:spPr bwMode="auto">
          <a:xfrm>
            <a:off x="6610039" y="523571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23250112" name=" 1123250111"/>
          <p:cNvSpPr/>
          <p:nvPr/>
        </p:nvSpPr>
        <p:spPr bwMode="auto">
          <a:xfrm>
            <a:off x="6540059" y="4606290"/>
            <a:ext cx="36034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62729326" name="Рисунок 2627293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8" y="1448525"/>
            <a:ext cx="4813390" cy="3523560"/>
          </a:xfrm>
          <a:prstGeom prst="rect">
            <a:avLst/>
          </a:prstGeom>
        </p:spPr>
      </p:pic>
      <p:sp>
        <p:nvSpPr>
          <p:cNvPr id="297196340" name="Content Placeholder 2"/>
          <p:cNvSpPr>
            <a:spLocks noGrp="1"/>
          </p:cNvSpPr>
          <p:nvPr/>
        </p:nvSpPr>
        <p:spPr bwMode="auto">
          <a:xfrm>
            <a:off x="313008" y="5350017"/>
            <a:ext cx="11555334" cy="1389924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Любая программа с графическим интерфейсом, использующая Qt, должна создать экземпляр QApplication прежде, чем начать работу с другими элементами </a:t>
            </a: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Qt</a:t>
            </a:r>
            <a:endParaRPr sz="22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QLabel – виджет, представляющий собой неинтерактивную текстовую область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073830" name="Content Placeholder 2"/>
          <p:cNvSpPr>
            <a:spLocks noGrp="1"/>
          </p:cNvSpPr>
          <p:nvPr>
            <p:ph idx="1"/>
          </p:nvPr>
        </p:nvSpPr>
        <p:spPr bwMode="auto">
          <a:xfrm>
            <a:off x="2471175" y="1119343"/>
            <a:ext cx="9334499" cy="1500446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Для сборки проектов на Qt будем использовать cmake – кросплатформенный инструмент для сборки, тестирования и создания пакетов (packaging) приложений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https://cmake.org/cmake/help/latest/guide/tutorial/index.html</a:t>
            </a:r>
            <a:endParaRPr sz="2000"/>
          </a:p>
        </p:txBody>
      </p:sp>
      <p:sp>
        <p:nvSpPr>
          <p:cNvPr id="755591997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cmake</a:t>
            </a:r>
            <a:endParaRPr lang="en-US"/>
          </a:p>
        </p:txBody>
      </p:sp>
      <p:sp>
        <p:nvSpPr>
          <p:cNvPr id="1916055394" name=" 1916055393"/>
          <p:cNvSpPr/>
          <p:nvPr/>
        </p:nvSpPr>
        <p:spPr bwMode="auto">
          <a:xfrm>
            <a:off x="5835760" y="57302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78715013" name="Рисунок 8787150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8" y="1119343"/>
            <a:ext cx="2287399" cy="1294333"/>
          </a:xfrm>
          <a:prstGeom prst="rect">
            <a:avLst/>
          </a:prstGeom>
        </p:spPr>
      </p:pic>
      <p:sp>
        <p:nvSpPr>
          <p:cNvPr id="1095699868" name="Content Placeholder 2"/>
          <p:cNvSpPr>
            <a:spLocks noGrp="1"/>
          </p:cNvSpPr>
          <p:nvPr/>
        </p:nvSpPr>
        <p:spPr bwMode="auto">
          <a:xfrm>
            <a:off x="375676" y="2686050"/>
            <a:ext cx="11430000" cy="401954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7500" lnSpcReduction="16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600"/>
              <a:t>Работа с cmake происходит в 3 этапа:</a:t>
            </a:r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Процесс сборки описывается на скриптовом языке cmake</a:t>
            </a:r>
            <a:endParaRPr sz="2600"/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cmake генерирует платформозависимый рецепт сборки (makefile, </a:t>
            </a: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visual studio </a:t>
            </a: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solution, может быть, что-то еще). В ходе этого генерируется множество служебных файлов, поэтому для них принято создавать отдельную директорию.</a:t>
            </a:r>
            <a:endParaRPr lang="en-US"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Сборкa</a:t>
            </a:r>
            <a:endParaRPr sz="2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600"/>
              <a:t>Почему cmake:</a:t>
            </a: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Кросплатформенность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Кросскомпиляция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Простой и мощный скриптовый язык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Современный отраслевой стандарт для C++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221774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виджеты QWidget</a:t>
            </a:r>
          </a:p>
        </p:txBody>
      </p:sp>
      <p:sp>
        <p:nvSpPr>
          <p:cNvPr id="2124061727" name=" 2124061726"/>
          <p:cNvSpPr/>
          <p:nvPr/>
        </p:nvSpPr>
        <p:spPr bwMode="auto">
          <a:xfrm>
            <a:off x="6488820" y="5238740"/>
            <a:ext cx="3371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22209468" name="Рисунок 162220946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7" y="1160066"/>
            <a:ext cx="7052232" cy="4641976"/>
          </a:xfrm>
          <a:prstGeom prst="rect">
            <a:avLst/>
          </a:prstGeom>
        </p:spPr>
      </p:pic>
      <p:sp>
        <p:nvSpPr>
          <p:cNvPr id="1896852534" name="Content Placeholder 2"/>
          <p:cNvSpPr>
            <a:spLocks noGrp="1"/>
          </p:cNvSpPr>
          <p:nvPr>
            <p:ph idx="1"/>
          </p:nvPr>
        </p:nvSpPr>
        <p:spPr bwMode="auto">
          <a:xfrm>
            <a:off x="7431449" y="1258024"/>
            <a:ext cx="4436891" cy="5218974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Приложения со сложным графическим интерфейсом удобно разрабатывать с помощью Qt Designer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Виджет – базовый элемент интерфейса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Виджет, который не содержится ни в каком другом виджете – родительский (parent, top-level), иначе - дочерний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Родительский виджет управляет ресурсами дочернего и служит точкой отсчёта для его параметров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Любой виджет может быть как родительским, так и дочерним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1147035" name=" 1391147034"/>
          <p:cNvSpPr/>
          <p:nvPr/>
        </p:nvSpPr>
        <p:spPr bwMode="auto">
          <a:xfrm>
            <a:off x="7737488" y="4529234"/>
            <a:ext cx="19559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02232282" name="Рисунок 70223228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56747" y="1221493"/>
            <a:ext cx="9811594" cy="5360481"/>
          </a:xfrm>
          <a:prstGeom prst="rect">
            <a:avLst/>
          </a:prstGeom>
        </p:spPr>
      </p:pic>
      <p:sp>
        <p:nvSpPr>
          <p:cNvPr id="2100884275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иерархия классов</a:t>
            </a:r>
          </a:p>
        </p:txBody>
      </p:sp>
      <p:sp>
        <p:nvSpPr>
          <p:cNvPr id="1744107784" name="Content Placeholder 2"/>
          <p:cNvSpPr>
            <a:spLocks noGrp="1"/>
          </p:cNvSpPr>
          <p:nvPr>
            <p:ph idx="1"/>
          </p:nvPr>
        </p:nvSpPr>
        <p:spPr bwMode="auto">
          <a:xfrm>
            <a:off x="313007" y="1083058"/>
            <a:ext cx="7213691" cy="30091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4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Почти все классы Qt наследуются от класса QObject</a:t>
            </a:r>
            <a:r>
              <a:rPr sz="1800"/>
              <a:t>: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Класс QObject </a:t>
            </a:r>
            <a:r>
              <a:rPr sz="1800"/>
              <a:t>реализует:</a:t>
            </a: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 signal / slot</a:t>
            </a: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Приведение типов qobject_cast</a:t>
            </a: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Фильтрация событий</a:t>
            </a: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таймер</a:t>
            </a: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Организация объектных иерархий</a:t>
            </a:r>
          </a:p>
          <a:p>
            <a:pPr lvl="0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Чтобы использовать эту функциональность, </a:t>
            </a:r>
          </a:p>
          <a:p>
            <a:pPr marL="0" lvl="0" indent="0">
              <a:buClr>
                <a:schemeClr val="accent1"/>
              </a:buClr>
              <a:buSzPct val="80000"/>
              <a:buFont typeface="Wingdings"/>
              <a:buNone/>
              <a:defRPr/>
            </a:pPr>
            <a:r>
              <a:rPr sz="1800"/>
              <a:t>	нужно наследоваться от QObject</a:t>
            </a:r>
          </a:p>
        </p:txBody>
      </p:sp>
      <p:sp>
        <p:nvSpPr>
          <p:cNvPr id="1660449675" name=" 1660449674"/>
          <p:cNvSpPr/>
          <p:nvPr/>
        </p:nvSpPr>
        <p:spPr bwMode="auto">
          <a:xfrm>
            <a:off x="6349559" y="76733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46086957" name="Рисунок 1446086956"/>
          <p:cNvPicPr>
            <a:picLocks noChangeAspect="1"/>
          </p:cNvPicPr>
          <p:nvPr/>
        </p:nvPicPr>
        <p:blipFill>
          <a:blip r:embed="rId3"/>
          <a:srcRect l="3041" t="16411" r="67222" b="50432"/>
          <a:stretch/>
        </p:blipFill>
        <p:spPr bwMode="auto">
          <a:xfrm>
            <a:off x="2139210" y="5510107"/>
            <a:ext cx="1386989" cy="1129015"/>
          </a:xfrm>
          <a:prstGeom prst="rect">
            <a:avLst/>
          </a:prstGeom>
        </p:spPr>
      </p:pic>
      <p:sp>
        <p:nvSpPr>
          <p:cNvPr id="1186355698" name=" 1186355697"/>
          <p:cNvSpPr/>
          <p:nvPr/>
        </p:nvSpPr>
        <p:spPr bwMode="auto">
          <a:xfrm>
            <a:off x="10115586" y="83019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19270583" name="Рисунок 2119270582"/>
          <p:cNvPicPr>
            <a:picLocks noChangeAspect="1"/>
          </p:cNvPicPr>
          <p:nvPr/>
        </p:nvPicPr>
        <p:blipFill>
          <a:blip r:embed="rId4"/>
          <a:srcRect l="13220" t="15999" r="16135" b="17489"/>
          <a:stretch/>
        </p:blipFill>
        <p:spPr bwMode="auto">
          <a:xfrm>
            <a:off x="5812199" y="5372099"/>
            <a:ext cx="1466849" cy="1267023"/>
          </a:xfrm>
          <a:prstGeom prst="rect">
            <a:avLst/>
          </a:prstGeom>
        </p:spPr>
      </p:pic>
      <p:sp>
        <p:nvSpPr>
          <p:cNvPr id="1153232371" name="TextBox 1153232370"/>
          <p:cNvSpPr txBox="1"/>
          <p:nvPr/>
        </p:nvSpPr>
        <p:spPr bwMode="auto">
          <a:xfrm>
            <a:off x="4250117" y="5434499"/>
            <a:ext cx="1105715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Обычная </a:t>
            </a:r>
          </a:p>
          <a:p>
            <a:pPr algn="ctr">
              <a:defRPr/>
            </a:pPr>
            <a:r>
              <a:rPr/>
              <a:t>кнопка</a:t>
            </a:r>
          </a:p>
        </p:txBody>
      </p:sp>
      <p:sp>
        <p:nvSpPr>
          <p:cNvPr id="1523075489" name=" 1523075488"/>
          <p:cNvSpPr/>
          <p:nvPr/>
        </p:nvSpPr>
        <p:spPr bwMode="auto">
          <a:xfrm>
            <a:off x="9883352" y="48950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17593175" name="Рисунок 1317593174"/>
          <p:cNvPicPr>
            <a:picLocks noChangeAspect="1"/>
          </p:cNvPicPr>
          <p:nvPr/>
        </p:nvPicPr>
        <p:blipFill>
          <a:blip r:embed="rId5"/>
          <a:srcRect l="1934" t="21222" r="11076" b="54178"/>
          <a:stretch/>
        </p:blipFill>
        <p:spPr bwMode="auto">
          <a:xfrm>
            <a:off x="9812700" y="3162299"/>
            <a:ext cx="2228850" cy="438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2604053" name="Content Placeholder 2"/>
          <p:cNvSpPr>
            <a:spLocks noGrp="1"/>
          </p:cNvSpPr>
          <p:nvPr>
            <p:ph idx="1"/>
          </p:nvPr>
        </p:nvSpPr>
        <p:spPr bwMode="auto">
          <a:xfrm>
            <a:off x="3044377" y="1143000"/>
            <a:ext cx="8823964" cy="38290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Когда происходит какое-либо событие (передвижение курсора мыши, нажатие кнопки и др), класс-источник события вызывает соотвествующий сигнал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Сигналы определяются в специальной секции signals. Это методы, которые могут иметь любые параметры, но всегда возвращают void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Отправить сигнал можно с помощью ключевого слова emit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Qt предоставляет широкий выбор сигналов, и необходимость в реализации собственных сигналов возникает редко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Ключевые слова signals, emit, slots не являются частью C++. Их использование делает возможным MOC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Программист не реализует сигналы - метаобъектный компилятор генерирует реализацию сам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23698260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сигналы</a:t>
            </a:r>
          </a:p>
        </p:txBody>
      </p:sp>
      <p:sp>
        <p:nvSpPr>
          <p:cNvPr id="723197095" name=" 723197094"/>
          <p:cNvSpPr/>
          <p:nvPr/>
        </p:nvSpPr>
        <p:spPr bwMode="auto">
          <a:xfrm>
            <a:off x="6249624" y="8612646"/>
            <a:ext cx="19987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9402937" name="Рисунок 19940293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97699" y="5254070"/>
            <a:ext cx="7770641" cy="1249049"/>
          </a:xfrm>
          <a:prstGeom prst="rect">
            <a:avLst/>
          </a:prstGeom>
        </p:spPr>
      </p:pic>
      <p:sp>
        <p:nvSpPr>
          <p:cNvPr id="338778950" name="TextBox 338778949"/>
          <p:cNvSpPr txBox="1"/>
          <p:nvPr/>
        </p:nvSpPr>
        <p:spPr bwMode="auto">
          <a:xfrm>
            <a:off x="2332386" y="5615986"/>
            <a:ext cx="635909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MOC</a:t>
            </a:r>
          </a:p>
        </p:txBody>
      </p:sp>
      <p:sp>
        <p:nvSpPr>
          <p:cNvPr id="111791969" name=" 111791968"/>
          <p:cNvSpPr/>
          <p:nvPr/>
        </p:nvSpPr>
        <p:spPr bwMode="auto">
          <a:xfrm>
            <a:off x="6249624" y="5798884"/>
            <a:ext cx="21766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53803588" name="Рисунок 55380358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6073" y="1219199"/>
            <a:ext cx="2548303" cy="2686049"/>
          </a:xfrm>
          <a:prstGeom prst="rect">
            <a:avLst/>
          </a:prstGeom>
        </p:spPr>
      </p:pic>
      <p:cxnSp>
        <p:nvCxnSpPr>
          <p:cNvPr id="2" name="Соединительная линия уступом 1"/>
          <p:cNvCxnSpPr>
            <a:cxnSpLocks/>
          </p:cNvCxnSpPr>
          <p:nvPr/>
        </p:nvCxnSpPr>
        <p:spPr bwMode="auto">
          <a:xfrm>
            <a:off x="1087799" y="3486150"/>
            <a:ext cx="3238499" cy="2590799"/>
          </a:xfrm>
          <a:prstGeom prst="bentConnector5">
            <a:avLst>
              <a:gd name="adj1" fmla="val -6164"/>
              <a:gd name="adj2" fmla="val 50000"/>
              <a:gd name="adj3" fmla="val -6164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1802626" name="Прямоугольник 1621802625"/>
          <p:cNvSpPr/>
          <p:nvPr/>
        </p:nvSpPr>
        <p:spPr bwMode="auto">
          <a:xfrm>
            <a:off x="1040409" y="3272323"/>
            <a:ext cx="1438039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958</Words>
  <Application>Microsoft Office PowerPoint</Application>
  <DocSecurity>0</DocSecurity>
  <PresentationFormat>Широкоэкранный</PresentationFormat>
  <Paragraphs>153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Грань</vt:lpstr>
      <vt:lpstr>Презентация PowerPoint</vt:lpstr>
      <vt:lpstr>Фреймворк Qt</vt:lpstr>
      <vt:lpstr>Фреймворк Qt: модули</vt:lpstr>
      <vt:lpstr>Фреймворк Qt: инструменты</vt:lpstr>
      <vt:lpstr>Фреймворк Qt: hello world</vt:lpstr>
      <vt:lpstr>cmake</vt:lpstr>
      <vt:lpstr>Фреймворк Qt: виджеты QWidget</vt:lpstr>
      <vt:lpstr>Фреймворк Qt: иерархия классов</vt:lpstr>
      <vt:lpstr>Фреймворк Qt: сигналы</vt:lpstr>
      <vt:lpstr>Фреймворк Qt: примеры стандартных сигналов</vt:lpstr>
      <vt:lpstr>Фреймворк Qt: слоты</vt:lpstr>
      <vt:lpstr>Фреймворк Qt: соединение сигналов и слотов</vt:lpstr>
      <vt:lpstr>Фреймворк Qt: схема компиляции</vt:lpstr>
    </vt:vector>
  </TitlesOfParts>
  <Manager/>
  <Company>SPecialiST RePack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</dc:creator>
  <cp:keywords/>
  <dc:description/>
  <cp:lastModifiedBy>A</cp:lastModifiedBy>
  <cp:revision>87</cp:revision>
  <dcterms:created xsi:type="dcterms:W3CDTF">2021-02-22T16:57:03Z</dcterms:created>
  <dcterms:modified xsi:type="dcterms:W3CDTF">2022-04-04T13:27:40Z</dcterms:modified>
  <cp:category/>
  <dc:identifier/>
  <cp:contentStatus/>
  <dc:language/>
  <cp:version/>
</cp:coreProperties>
</file>