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>
        <p:scale>
          <a:sx n="75" d="100"/>
          <a:sy n="75" d="100"/>
        </p:scale>
        <p:origin x="87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F490-C393-40C0-9DBC-2C1AB355212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2540-7972-4844-A80F-A0E7778F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2540-7972-4844-A80F-A0E7778FE5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7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2540-7972-4844-A80F-A0E7778FE5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16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29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5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9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7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1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9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01805-E677-4CFD-A821-C292DA4B749D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417D42-4F3A-40BC-BF7F-0788AE19B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F05172-2BB6-4969-9FAE-01AFF727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376037"/>
            <a:ext cx="11231418" cy="164630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dirty="0"/>
              <a:t>Методы и стандарты программирования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BC375FB-063E-45BF-8E88-AAABE788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2472689"/>
            <a:ext cx="11231418" cy="377109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Обработка </a:t>
            </a:r>
            <a:r>
              <a:rPr lang="ru-RU" sz="2800" dirty="0" smtClean="0"/>
              <a:t>исключений</a:t>
            </a:r>
          </a:p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ru-RU" sz="2800" dirty="0" smtClean="0"/>
              <a:t>Перегрузка операторов </a:t>
            </a:r>
            <a:r>
              <a:rPr lang="en-US" sz="2800" dirty="0" smtClean="0"/>
              <a:t>new </a:t>
            </a:r>
            <a:r>
              <a:rPr lang="ru-RU" sz="2800" dirty="0" smtClean="0"/>
              <a:t>и </a:t>
            </a:r>
            <a:r>
              <a:rPr lang="en-US" sz="2800" dirty="0" smtClean="0"/>
              <a:t>delete</a:t>
            </a:r>
          </a:p>
          <a:p>
            <a:pPr algn="l">
              <a:buSzPct val="1000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77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170781"/>
            <a:ext cx="11517744" cy="528716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/>
              <a:t>     Использовать исключения вместо возвращения значения из функции. </a:t>
            </a:r>
            <a:r>
              <a:rPr lang="en-US" sz="2400" dirty="0" smtClean="0"/>
              <a:t>Throw </a:t>
            </a:r>
            <a:r>
              <a:rPr lang="ru-RU" sz="2400" dirty="0" smtClean="0"/>
              <a:t>и </a:t>
            </a:r>
            <a:r>
              <a:rPr lang="en-US" sz="2400" dirty="0" smtClean="0"/>
              <a:t>return </a:t>
            </a:r>
            <a:r>
              <a:rPr lang="ru-RU" sz="2400" dirty="0" smtClean="0"/>
              <a:t>могут выглядеть похожими, но </a:t>
            </a:r>
            <a:r>
              <a:rPr lang="en-US" sz="2400" dirty="0" smtClean="0"/>
              <a:t>throw </a:t>
            </a:r>
            <a:r>
              <a:rPr lang="ru-RU" sz="2400" dirty="0" smtClean="0"/>
              <a:t>значительно медленнее, и использование </a:t>
            </a:r>
            <a:r>
              <a:rPr lang="en-US" sz="2400" dirty="0" smtClean="0"/>
              <a:t>throw </a:t>
            </a:r>
            <a:r>
              <a:rPr lang="ru-RU" sz="2400" dirty="0" smtClean="0"/>
              <a:t>в данном качестве точно не вызовет понимания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Случаи, когда невозможно подобрать заведомо </a:t>
            </a:r>
            <a:r>
              <a:rPr lang="ru-RU" sz="2400" dirty="0" err="1" smtClean="0"/>
              <a:t>невалидное</a:t>
            </a:r>
            <a:r>
              <a:rPr lang="ru-RU" sz="2400" dirty="0" smtClean="0"/>
              <a:t> значение, которое говорило бы об ошибке</a:t>
            </a:r>
          </a:p>
          <a:p>
            <a:pPr marL="0" indent="0" algn="just">
              <a:buNone/>
            </a:pPr>
            <a:r>
              <a:rPr lang="ru-RU" sz="2400" dirty="0" smtClean="0"/>
              <a:t>    Случаи с большим уровнем вложенности вызовов функций – проверять возвращаемое значение в каждой вложенной функции – дублирование кода и затраты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Современные </a:t>
            </a:r>
            <a:r>
              <a:rPr lang="ru-RU" sz="2400" dirty="0"/>
              <a:t>реализации обработки исключений </a:t>
            </a:r>
            <a:r>
              <a:rPr lang="ru-RU" sz="2400" dirty="0" smtClean="0"/>
              <a:t>в </a:t>
            </a:r>
            <a:r>
              <a:rPr lang="en-US" sz="2400" dirty="0" smtClean="0"/>
              <a:t>C++ </a:t>
            </a:r>
            <a:r>
              <a:rPr lang="ru-RU" sz="2400" dirty="0" smtClean="0"/>
              <a:t>практически </a:t>
            </a:r>
            <a:r>
              <a:rPr lang="ru-RU" sz="2400" dirty="0"/>
              <a:t>не сказываются на </a:t>
            </a:r>
            <a:r>
              <a:rPr lang="ru-RU" sz="2400" dirty="0" smtClean="0"/>
              <a:t>быстродействии. Если </a:t>
            </a:r>
            <a:r>
              <a:rPr lang="ru-RU" sz="2400" dirty="0"/>
              <a:t>исключение всё-таки было сгенерировано, потери в быстродействии составят порядка 1%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некоторых случаях </a:t>
            </a:r>
            <a:r>
              <a:rPr lang="ru-RU" sz="2400" dirty="0" smtClean="0"/>
              <a:t>такие потери всё-таки могут </a:t>
            </a:r>
            <a:r>
              <a:rPr lang="ru-RU" sz="2400" dirty="0"/>
              <a:t>быть </a:t>
            </a:r>
            <a:r>
              <a:rPr lang="ru-RU" sz="2400" dirty="0" smtClean="0"/>
              <a:t>критичными</a:t>
            </a:r>
            <a:endParaRPr lang="en-US" sz="2400" dirty="0"/>
          </a:p>
          <a:p>
            <a:pPr marL="0" indent="0">
              <a:buNone/>
            </a:pPr>
            <a:endParaRPr lang="ru-RU" sz="2400" dirty="0" smtClean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Как надо и как не надо</a:t>
            </a: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399" y="135790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люс 7"/>
          <p:cNvSpPr/>
          <p:nvPr/>
        </p:nvSpPr>
        <p:spPr>
          <a:xfrm>
            <a:off x="423862" y="3305175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люс 8"/>
          <p:cNvSpPr/>
          <p:nvPr/>
        </p:nvSpPr>
        <p:spPr>
          <a:xfrm>
            <a:off x="433472" y="2407447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люс 10"/>
          <p:cNvSpPr/>
          <p:nvPr/>
        </p:nvSpPr>
        <p:spPr>
          <a:xfrm>
            <a:off x="485775" y="4459290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7297" y="5863828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5" y="1017944"/>
            <a:ext cx="11517744" cy="153687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Оператор </a:t>
            </a:r>
            <a:r>
              <a:rPr lang="en-US" sz="1600" dirty="0" smtClean="0"/>
              <a:t>new (new-expression) </a:t>
            </a:r>
            <a:r>
              <a:rPr lang="ru-RU" sz="1600" dirty="0" smtClean="0"/>
              <a:t>и </a:t>
            </a:r>
            <a:r>
              <a:rPr lang="en-US" sz="1600" dirty="0" smtClean="0"/>
              <a:t>operator new – </a:t>
            </a:r>
            <a:r>
              <a:rPr lang="ru-RU" sz="1600" dirty="0" smtClean="0"/>
              <a:t>разные вещи. Во </a:t>
            </a:r>
            <a:r>
              <a:rPr lang="ru-RU" sz="1600" dirty="0"/>
              <a:t>избежание </a:t>
            </a:r>
            <a:r>
              <a:rPr lang="ru-RU" sz="1600" dirty="0" smtClean="0"/>
              <a:t>путаницы, </a:t>
            </a:r>
            <a:r>
              <a:rPr lang="ru-RU" sz="1600" dirty="0"/>
              <a:t>п</a:t>
            </a:r>
            <a:r>
              <a:rPr lang="ru-RU" sz="1600" dirty="0" smtClean="0"/>
              <a:t>ервый будем называть «инструкция </a:t>
            </a:r>
            <a:r>
              <a:rPr lang="en-US" sz="1600" dirty="0" smtClean="0"/>
              <a:t>new</a:t>
            </a:r>
            <a:r>
              <a:rPr lang="ru-RU" sz="1600" dirty="0" smtClean="0"/>
              <a:t>»</a:t>
            </a:r>
          </a:p>
          <a:p>
            <a:r>
              <a:rPr lang="ru-RU" sz="1600" dirty="0" smtClean="0"/>
              <a:t>Инструкция </a:t>
            </a:r>
            <a:r>
              <a:rPr lang="en-US" sz="1600" dirty="0" smtClean="0"/>
              <a:t>new</a:t>
            </a:r>
            <a:r>
              <a:rPr lang="ru-RU" sz="1600" dirty="0" smtClean="0"/>
              <a:t> – такое же зарезервированное слово, как </a:t>
            </a:r>
            <a:r>
              <a:rPr lang="en-US" sz="1600" dirty="0" smtClean="0"/>
              <a:t>if, else, class </a:t>
            </a:r>
            <a:r>
              <a:rPr lang="ru-RU" sz="1600" dirty="0" smtClean="0"/>
              <a:t>и др. Компилятор преобразует их в соответствующие машинные команды</a:t>
            </a:r>
          </a:p>
          <a:p>
            <a:r>
              <a:rPr lang="ru-RU" sz="1600" dirty="0" smtClean="0"/>
              <a:t>Во что преобразуется инструкция </a:t>
            </a:r>
            <a:r>
              <a:rPr lang="en-US" sz="1600" dirty="0" smtClean="0"/>
              <a:t>new?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7387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Operator new </a:t>
            </a:r>
            <a:r>
              <a:rPr lang="ru-RU" sz="2800" dirty="0" smtClean="0"/>
              <a:t>и </a:t>
            </a:r>
            <a:r>
              <a:rPr lang="en-US" sz="2800" dirty="0" smtClean="0"/>
              <a:t>new-expression</a:t>
            </a:r>
            <a:endParaRPr lang="en-US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10700"/>
          <a:stretch/>
        </p:blipFill>
        <p:spPr>
          <a:xfrm>
            <a:off x="532217" y="3024796"/>
            <a:ext cx="8449764" cy="435520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>
            <a:off x="3680747" y="3275121"/>
            <a:ext cx="241011" cy="337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1758" y="2938129"/>
            <a:ext cx="4881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0963" y="256455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92D050"/>
                </a:solidFill>
              </a:rPr>
              <a:t>инструкция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new </a:t>
            </a:r>
            <a:r>
              <a:rPr lang="en-US" dirty="0">
                <a:solidFill>
                  <a:srgbClr val="92D050"/>
                </a:solidFill>
              </a:rPr>
              <a:t>(new-expression)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409952" y="2861966"/>
            <a:ext cx="347147" cy="7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9348"/>
          <a:stretch/>
        </p:blipFill>
        <p:spPr>
          <a:xfrm>
            <a:off x="532216" y="3654898"/>
            <a:ext cx="6892117" cy="16689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28898" y="3723640"/>
            <a:ext cx="171450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4343398" y="3556000"/>
            <a:ext cx="495300" cy="16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6942" y="332349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operator new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705598" y="3908306"/>
            <a:ext cx="1272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52329" y="3370947"/>
            <a:ext cx="387030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Оператор </a:t>
            </a:r>
            <a:r>
              <a:rPr lang="en-US" sz="1600" dirty="0" smtClean="0"/>
              <a:t>new </a:t>
            </a:r>
            <a:r>
              <a:rPr lang="ru-RU" sz="1600" dirty="0" smtClean="0"/>
              <a:t>выделяет нужное </a:t>
            </a:r>
          </a:p>
          <a:p>
            <a:r>
              <a:rPr lang="ru-RU" sz="1600" dirty="0" smtClean="0"/>
              <a:t>количество памяти</a:t>
            </a:r>
          </a:p>
        </p:txBody>
      </p:sp>
      <p:cxnSp>
        <p:nvCxnSpPr>
          <p:cNvPr id="25" name="Прямая соединительная линия 24"/>
          <p:cNvCxnSpPr>
            <a:stCxn id="13" idx="3"/>
          </p:cNvCxnSpPr>
          <p:nvPr/>
        </p:nvCxnSpPr>
        <p:spPr>
          <a:xfrm flipV="1">
            <a:off x="7424333" y="4485355"/>
            <a:ext cx="553805" cy="4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33158" y="4302760"/>
            <a:ext cx="8686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52328" y="4071927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В данной памяти создаётся объект. Программист не может определить такой конструктор</a:t>
            </a:r>
            <a:endParaRPr lang="ru-RU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77536" y="5223305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(псевдокод)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52327" y="5018146"/>
            <a:ext cx="38703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 smtClean="0"/>
              <a:t>Тип указателя на данную область памяти преобразуется к  указателю на тип (класс) объекта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6929120" y="5128845"/>
            <a:ext cx="1123207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бъект 2"/>
          <p:cNvSpPr txBox="1">
            <a:spLocks/>
          </p:cNvSpPr>
          <p:nvPr/>
        </p:nvSpPr>
        <p:spPr>
          <a:xfrm>
            <a:off x="404894" y="6125778"/>
            <a:ext cx="11517744" cy="61161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operator new </a:t>
            </a:r>
            <a:r>
              <a:rPr lang="ru-RU" sz="1600" dirty="0" smtClean="0"/>
              <a:t>реализует только часть действий, выполняемых инструкцией </a:t>
            </a:r>
            <a:r>
              <a:rPr lang="en-US" sz="1600" dirty="0" smtClean="0"/>
              <a:t>new - </a:t>
            </a:r>
            <a:r>
              <a:rPr lang="ru-RU" sz="1600" dirty="0" smtClean="0"/>
              <a:t> определяет, как именно будет выделяться память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99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4441268"/>
            <a:ext cx="11517744" cy="240287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1600" dirty="0" smtClean="0"/>
              <a:t>Выделяет </a:t>
            </a:r>
            <a:r>
              <a:rPr lang="en-US" sz="1600" dirty="0" smtClean="0"/>
              <a:t>count </a:t>
            </a:r>
            <a:r>
              <a:rPr lang="ru-RU" sz="1600" dirty="0" smtClean="0"/>
              <a:t>байт памяти. В случае невозможности выделения памяти генерирует исключение </a:t>
            </a:r>
            <a:r>
              <a:rPr lang="en-US" sz="1600" dirty="0" err="1" smtClean="0"/>
              <a:t>std</a:t>
            </a:r>
            <a:r>
              <a:rPr lang="en-US" sz="1600" dirty="0" smtClean="0"/>
              <a:t>::</a:t>
            </a:r>
            <a:r>
              <a:rPr lang="en-US" sz="1600" dirty="0" err="1" smtClean="0"/>
              <a:t>bad_alloc</a:t>
            </a:r>
            <a:endParaRPr lang="ru-RU" sz="1600" dirty="0" smtClean="0"/>
          </a:p>
          <a:p>
            <a:pPr>
              <a:buFont typeface="+mj-lt"/>
              <a:buAutoNum type="arabicPeriod"/>
            </a:pPr>
            <a:r>
              <a:rPr lang="ru-RU" sz="1600" dirty="0" smtClean="0"/>
              <a:t>То же, что и (1), но позволяет управлять выравниванием. Выравнивание – оптимизация расположения данных в оперативной памяти с точки зрения скорости доступа. Определяется границами машинных слов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 </a:t>
            </a:r>
            <a:r>
              <a:rPr lang="ru-RU" sz="1600" dirty="0"/>
              <a:t>Выделяет </a:t>
            </a:r>
            <a:r>
              <a:rPr lang="en-US" sz="1600" dirty="0"/>
              <a:t>count </a:t>
            </a:r>
            <a:r>
              <a:rPr lang="ru-RU" sz="1600" dirty="0"/>
              <a:t>байт </a:t>
            </a:r>
            <a:r>
              <a:rPr lang="ru-RU" sz="1600" dirty="0" smtClean="0"/>
              <a:t>памяти. В случае невозможности выделения памяти</a:t>
            </a:r>
            <a:r>
              <a:rPr lang="en-US" sz="1600" dirty="0" smtClean="0"/>
              <a:t> </a:t>
            </a:r>
            <a:r>
              <a:rPr lang="ru-RU" sz="1600" dirty="0" smtClean="0"/>
              <a:t>возвращает </a:t>
            </a:r>
            <a:r>
              <a:rPr lang="en-US" sz="1600" dirty="0" err="1" smtClean="0"/>
              <a:t>nullptr</a:t>
            </a:r>
            <a:r>
              <a:rPr lang="en-US" sz="1600" dirty="0" smtClean="0"/>
              <a:t>. </a:t>
            </a:r>
            <a:r>
              <a:rPr lang="ru-RU" sz="1600" dirty="0" smtClean="0"/>
              <a:t>Исключения не генерирует</a:t>
            </a:r>
          </a:p>
          <a:p>
            <a:pPr>
              <a:buFont typeface="+mj-lt"/>
              <a:buAutoNum type="arabicPeriod"/>
            </a:pPr>
            <a:r>
              <a:rPr lang="ru-RU" sz="1600" dirty="0" smtClean="0"/>
              <a:t>Не выделяет память, возвращает значение параметра </a:t>
            </a:r>
            <a:r>
              <a:rPr lang="en-US" sz="1600" dirty="0" err="1" smtClean="0"/>
              <a:t>ptr</a:t>
            </a:r>
            <a:r>
              <a:rPr lang="en-US" sz="1600" dirty="0" smtClean="0"/>
              <a:t> </a:t>
            </a:r>
            <a:r>
              <a:rPr lang="ru-RU" sz="1600" dirty="0" smtClean="0"/>
              <a:t>в неизменном виде. Используется буферизованной инструкцией </a:t>
            </a:r>
            <a:r>
              <a:rPr lang="en-US" sz="1600" dirty="0" smtClean="0"/>
              <a:t>new (placement-new)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new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6822" r="1402" b="14678"/>
          <a:stretch/>
        </p:blipFill>
        <p:spPr>
          <a:xfrm>
            <a:off x="1238188" y="1713385"/>
            <a:ext cx="5916410" cy="3604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7860" b="-1"/>
          <a:stretch/>
        </p:blipFill>
        <p:spPr>
          <a:xfrm>
            <a:off x="1238188" y="2251517"/>
            <a:ext cx="9125184" cy="352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t="7500" b="11563"/>
          <a:stretch/>
        </p:blipFill>
        <p:spPr>
          <a:xfrm>
            <a:off x="1308556" y="2754852"/>
            <a:ext cx="9405743" cy="352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1" b="14724"/>
          <a:stretch/>
        </p:blipFill>
        <p:spPr>
          <a:xfrm>
            <a:off x="1144359" y="3271110"/>
            <a:ext cx="7481085" cy="32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7689" y="17315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1112" y="2220493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123" y="2737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123" y="3282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84901" y="3720690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operator new[]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14299" y="2746263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33FF"/>
                </a:solidFill>
              </a:rPr>
              <a:t>noexcept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6998" y="3257256"/>
            <a:ext cx="1136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333FF"/>
                </a:solidFill>
              </a:rPr>
              <a:t>noexcept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404897" y="913025"/>
            <a:ext cx="11517744" cy="6066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Пример использования: подсчёт </a:t>
            </a:r>
            <a:r>
              <a:rPr lang="ru-RU" dirty="0" err="1" smtClean="0"/>
              <a:t>аллокаций</a:t>
            </a:r>
            <a:r>
              <a:rPr lang="ru-RU" dirty="0" smtClean="0"/>
              <a:t> и </a:t>
            </a:r>
            <a:r>
              <a:rPr lang="ru-RU" dirty="0" err="1" smtClean="0"/>
              <a:t>деаллокаций</a:t>
            </a:r>
            <a:r>
              <a:rPr lang="ru-RU" dirty="0" smtClean="0"/>
              <a:t> для выявления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262784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404897" y="975829"/>
            <a:ext cx="11517744" cy="56449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733245"/>
            <a:ext cx="11517744" cy="491796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Выделяет новую область в памяти при помощи </a:t>
            </a:r>
            <a:r>
              <a:rPr lang="en-US" dirty="0" smtClean="0"/>
              <a:t>operator new </a:t>
            </a:r>
            <a:r>
              <a:rPr lang="ru-RU" dirty="0" smtClean="0"/>
              <a:t>и создаёт в ней объект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placement-</a:t>
            </a:r>
            <a:r>
              <a:rPr lang="en-US" sz="2800" dirty="0" smtClean="0"/>
              <a:t>new</a:t>
            </a:r>
            <a:endParaRPr lang="en-US" sz="2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04897" y="975829"/>
            <a:ext cx="11517744" cy="7574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Стандартная инструкция </a:t>
            </a:r>
            <a:r>
              <a:rPr lang="en-US" dirty="0" smtClean="0"/>
              <a:t>new</a:t>
            </a:r>
            <a:r>
              <a:rPr lang="ru-RU" dirty="0" smtClean="0"/>
              <a:t>: 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509" y="1093125"/>
            <a:ext cx="2679915" cy="473722"/>
          </a:xfrm>
          <a:prstGeom prst="rect">
            <a:avLst/>
          </a:prstGeom>
        </p:spPr>
      </p:pic>
      <p:sp>
        <p:nvSpPr>
          <p:cNvPr id="13" name="Объект 2"/>
          <p:cNvSpPr txBox="1">
            <a:spLocks/>
          </p:cNvSpPr>
          <p:nvPr/>
        </p:nvSpPr>
        <p:spPr>
          <a:xfrm>
            <a:off x="535208" y="2575300"/>
            <a:ext cx="11387433" cy="70325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Инструкция </a:t>
            </a:r>
            <a:r>
              <a:rPr lang="en-US" dirty="0" smtClean="0"/>
              <a:t>placement-new</a:t>
            </a:r>
            <a:r>
              <a:rPr lang="ru-RU" dirty="0" smtClean="0"/>
              <a:t>: </a:t>
            </a:r>
            <a:endParaRPr lang="en-US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09" y="2575300"/>
            <a:ext cx="3470018" cy="47372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04897" y="3278555"/>
            <a:ext cx="1151774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Необходимая область </a:t>
            </a:r>
            <a:r>
              <a:rPr lang="ru-RU" dirty="0" smtClean="0"/>
              <a:t>памяти уже выделена </a:t>
            </a:r>
            <a:r>
              <a:rPr lang="ru-RU" dirty="0"/>
              <a:t>ранее, </a:t>
            </a:r>
            <a:r>
              <a:rPr lang="ru-RU" dirty="0" smtClean="0"/>
              <a:t>и на </a:t>
            </a:r>
            <a:r>
              <a:rPr lang="ru-RU" dirty="0"/>
              <a:t>неё </a:t>
            </a:r>
            <a:r>
              <a:rPr lang="ru-RU" dirty="0" smtClean="0"/>
              <a:t>указывает </a:t>
            </a:r>
            <a:r>
              <a:rPr lang="en-US" dirty="0" smtClean="0"/>
              <a:t>address, </a:t>
            </a:r>
            <a:r>
              <a:rPr lang="ru-RU" dirty="0" smtClean="0"/>
              <a:t>поэтому</a:t>
            </a:r>
            <a:r>
              <a:rPr lang="en-US" dirty="0" smtClean="0"/>
              <a:t> operator new </a:t>
            </a:r>
            <a:r>
              <a:rPr lang="ru-RU" dirty="0" smtClean="0"/>
              <a:t>ничего не делает: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47174" y="5093100"/>
            <a:ext cx="114754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В этой области памяти создаётся объект </a:t>
            </a:r>
            <a:endParaRPr lang="en-US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40" y="3950547"/>
            <a:ext cx="6949439" cy="112447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69" y="6141951"/>
            <a:ext cx="6815346" cy="478806"/>
          </a:xfrm>
          <a:prstGeom prst="rect">
            <a:avLst/>
          </a:prstGeom>
        </p:spPr>
      </p:pic>
      <p:sp>
        <p:nvSpPr>
          <p:cNvPr id="21" name="Объект 2"/>
          <p:cNvSpPr txBox="1">
            <a:spLocks/>
          </p:cNvSpPr>
          <p:nvPr/>
        </p:nvSpPr>
        <p:spPr>
          <a:xfrm>
            <a:off x="492931" y="5632506"/>
            <a:ext cx="11387433" cy="5094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Инструкция </a:t>
            </a:r>
            <a:r>
              <a:rPr lang="en-US" dirty="0" smtClean="0"/>
              <a:t>placement-new</a:t>
            </a:r>
            <a:r>
              <a:rPr lang="ru-RU" dirty="0"/>
              <a:t> </a:t>
            </a:r>
            <a:r>
              <a:rPr lang="ru-RU" dirty="0" smtClean="0"/>
              <a:t>позволяет реализовать строку псевдокода: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placement-</a:t>
            </a:r>
            <a:r>
              <a:rPr lang="en-US" sz="2800" dirty="0" smtClean="0"/>
              <a:t>new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23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099695"/>
            <a:ext cx="11517744" cy="139541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Инструкция </a:t>
            </a:r>
            <a:r>
              <a:rPr lang="en-US" sz="2000" dirty="0" smtClean="0"/>
              <a:t>delete </a:t>
            </a:r>
            <a:r>
              <a:rPr lang="ru-RU" sz="2000" dirty="0" smtClean="0"/>
              <a:t>и </a:t>
            </a:r>
            <a:r>
              <a:rPr lang="en-US" sz="2000" dirty="0" smtClean="0"/>
              <a:t>operator delete </a:t>
            </a:r>
            <a:r>
              <a:rPr lang="ru-RU" sz="2000" dirty="0" smtClean="0"/>
              <a:t>соотносятся между собой так же, как и инструкция </a:t>
            </a:r>
            <a:r>
              <a:rPr lang="en-US" sz="2000" dirty="0" smtClean="0"/>
              <a:t>new </a:t>
            </a:r>
            <a:r>
              <a:rPr lang="ru-RU" sz="2000" dirty="0" smtClean="0"/>
              <a:t>и </a:t>
            </a:r>
            <a:r>
              <a:rPr lang="en-US" sz="2000" dirty="0" smtClean="0"/>
              <a:t>operator new</a:t>
            </a:r>
          </a:p>
          <a:p>
            <a:r>
              <a:rPr lang="ru-RU" sz="2000" dirty="0" smtClean="0"/>
              <a:t>Выполнение инструкция </a:t>
            </a:r>
            <a:r>
              <a:rPr lang="en-US" sz="2000" dirty="0" smtClean="0"/>
              <a:t>delete</a:t>
            </a:r>
            <a:r>
              <a:rPr lang="ru-RU" sz="2000" dirty="0" smtClean="0"/>
              <a:t> в общем случае происходит приблизительно в следующем порядке: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delete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99" y="2819678"/>
            <a:ext cx="2781097" cy="487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2" y="4093169"/>
            <a:ext cx="6023747" cy="5542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2" y="4954152"/>
            <a:ext cx="4968767" cy="77454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2631440" y="3388638"/>
            <a:ext cx="35560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6714779" y="4093169"/>
            <a:ext cx="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659799" y="5039066"/>
            <a:ext cx="2071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31760" y="3533280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Вызов деструктора объекта, на который указывает  </a:t>
            </a:r>
            <a:r>
              <a:rPr lang="en-US" dirty="0" err="1" smtClean="0"/>
              <a:t>stringPtr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2080" y="4954152"/>
            <a:ext cx="41705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Освобождение области памяти, на которую указывает </a:t>
            </a:r>
            <a:r>
              <a:rPr lang="en-US" dirty="0" err="1" smtClean="0"/>
              <a:t>stringPtr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130" y="3733242"/>
            <a:ext cx="11570790" cy="301299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Все стандартные операторы </a:t>
            </a:r>
            <a:r>
              <a:rPr lang="en-US" sz="2000" dirty="0" smtClean="0"/>
              <a:t>delete </a:t>
            </a:r>
            <a:r>
              <a:rPr lang="ru-RU" sz="2000" dirty="0" smtClean="0"/>
              <a:t>не генерируют исключений. Указатель </a:t>
            </a:r>
            <a:r>
              <a:rPr lang="en-US" sz="2000" dirty="0" err="1" smtClean="0"/>
              <a:t>ptr</a:t>
            </a:r>
            <a:r>
              <a:rPr lang="en-US" sz="2000" dirty="0" smtClean="0"/>
              <a:t>*, </a:t>
            </a:r>
            <a:r>
              <a:rPr lang="ru-RU" sz="2000" dirty="0" smtClean="0"/>
              <a:t>указывающий на область памяти, которую требует освободить, может быть указателем, полученным ранее в результате выполнения инструкции </a:t>
            </a:r>
            <a:r>
              <a:rPr lang="en-US" sz="2000" dirty="0" smtClean="0"/>
              <a:t>new </a:t>
            </a:r>
            <a:r>
              <a:rPr lang="ru-RU" sz="2000" dirty="0" smtClean="0"/>
              <a:t>либо нулевым указателем </a:t>
            </a:r>
            <a:r>
              <a:rPr lang="en-US" sz="2000" dirty="0" err="1" smtClean="0"/>
              <a:t>nullptr</a:t>
            </a:r>
            <a:r>
              <a:rPr lang="en-US" sz="2000" dirty="0" smtClean="0"/>
              <a:t>. </a:t>
            </a:r>
            <a:r>
              <a:rPr lang="ru-RU" sz="2000" dirty="0" smtClean="0"/>
              <a:t>В противном случае, поведение не определено</a:t>
            </a:r>
          </a:p>
          <a:p>
            <a:r>
              <a:rPr lang="ru-RU" sz="2000" dirty="0" smtClean="0"/>
              <a:t>Оператор (3) вызывается перегрузкой оператора </a:t>
            </a:r>
            <a:r>
              <a:rPr lang="en-US" sz="2000" dirty="0" smtClean="0"/>
              <a:t>new</a:t>
            </a:r>
            <a:r>
              <a:rPr lang="ru-RU" sz="2000" dirty="0" smtClean="0"/>
              <a:t>, не генерирующей исключений,</a:t>
            </a:r>
            <a:r>
              <a:rPr lang="en-US" sz="2000" dirty="0" smtClean="0"/>
              <a:t> </a:t>
            </a:r>
            <a:r>
              <a:rPr lang="ru-RU" sz="2000" dirty="0" smtClean="0"/>
              <a:t>в случае, когда не удалось выделить память</a:t>
            </a:r>
          </a:p>
          <a:p>
            <a:r>
              <a:rPr lang="ru-RU" sz="2000" dirty="0" smtClean="0"/>
              <a:t>Аналогично, оператор (4) вызывается </a:t>
            </a:r>
            <a:r>
              <a:rPr lang="en-US" sz="2000" dirty="0" smtClean="0"/>
              <a:t>place-new-</a:t>
            </a:r>
            <a:r>
              <a:rPr lang="ru-RU" sz="2000" dirty="0" smtClean="0"/>
              <a:t>версией оператора </a:t>
            </a:r>
            <a:r>
              <a:rPr lang="en-US" sz="2000" dirty="0" smtClean="0"/>
              <a:t>new. </a:t>
            </a:r>
            <a:r>
              <a:rPr lang="ru-RU" sz="2000" dirty="0" smtClean="0"/>
              <a:t>Тоже ничего не делает, так как в этом случае за управление памятью отвечает кто-то другой</a:t>
            </a:r>
            <a:endParaRPr lang="en-US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9277" b="9225"/>
          <a:stretch/>
        </p:blipFill>
        <p:spPr>
          <a:xfrm>
            <a:off x="545634" y="1066800"/>
            <a:ext cx="7048314" cy="314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283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Перегрузка глобального </a:t>
            </a:r>
            <a:r>
              <a:rPr lang="en-US" sz="2800" dirty="0" smtClean="0"/>
              <a:t>operator delete</a:t>
            </a:r>
            <a:endParaRPr lang="en-US" sz="2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184" t="5181"/>
          <a:stretch/>
        </p:blipFill>
        <p:spPr>
          <a:xfrm>
            <a:off x="496337" y="1534160"/>
            <a:ext cx="10515329" cy="39624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945" t="10531" b="7895"/>
          <a:stretch/>
        </p:blipFill>
        <p:spPr>
          <a:xfrm>
            <a:off x="496337" y="2150157"/>
            <a:ext cx="11581727" cy="3430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819" t="16951" b="-1"/>
          <a:stretch/>
        </p:blipFill>
        <p:spPr>
          <a:xfrm>
            <a:off x="496337" y="2745087"/>
            <a:ext cx="9417634" cy="3390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706" y="1009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129" y="1534160"/>
            <a:ext cx="3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843" y="2150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9843" y="26954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9791" y="3070132"/>
            <a:ext cx="336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65000"/>
                  </a:schemeClr>
                </a:solidFill>
              </a:rPr>
              <a:t>Аналогично для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operator delete[]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773" y="1400444"/>
            <a:ext cx="3913907" cy="52117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void exit(</a:t>
            </a:r>
            <a:r>
              <a:rPr lang="en-US" dirty="0" err="1" smtClean="0"/>
              <a:t>int</a:t>
            </a:r>
            <a:r>
              <a:rPr lang="en-US" dirty="0" smtClean="0"/>
              <a:t> status)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Вызов деструкторов глобальных и статических объектов</a:t>
            </a:r>
          </a:p>
          <a:p>
            <a:pPr>
              <a:buAutoNum type="arabicPeriod"/>
            </a:pPr>
            <a:r>
              <a:rPr lang="ru-RU" dirty="0" smtClean="0"/>
              <a:t>Вызов функций-обработчиков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зарегистрированных </a:t>
            </a:r>
            <a:r>
              <a:rPr lang="en-US" dirty="0" err="1" smtClean="0"/>
              <a:t>atexit</a:t>
            </a: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/>
              <a:t>Сброс буферов (</a:t>
            </a:r>
            <a:r>
              <a:rPr lang="en-US" dirty="0"/>
              <a:t>flush</a:t>
            </a:r>
            <a:r>
              <a:rPr lang="ru-RU" dirty="0"/>
              <a:t>) и закрытие файловых </a:t>
            </a:r>
            <a:r>
              <a:rPr lang="ru-RU" dirty="0" smtClean="0"/>
              <a:t>дескрипторов </a:t>
            </a:r>
            <a:r>
              <a:rPr lang="ru-RU" dirty="0"/>
              <a:t>потоками </a:t>
            </a:r>
            <a:r>
              <a:rPr lang="ru-RU" dirty="0" smtClean="0"/>
              <a:t>ввода-вывода</a:t>
            </a:r>
          </a:p>
          <a:p>
            <a:r>
              <a:rPr lang="ru-RU" dirty="0" smtClean="0"/>
              <a:t>Деструкторы автоматических объектов не вызываются, но утечки памяти не происходит, поскольку системные механизмы завершения процесса гарантируют очистку памяти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Завершение процесса</a:t>
            </a:r>
            <a:endParaRPr lang="en-US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33630" y="1625319"/>
            <a:ext cx="3631476" cy="52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Dsf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Вызов деструкторов всех объектов</a:t>
            </a:r>
          </a:p>
          <a:p>
            <a:pPr>
              <a:buFont typeface="Wingdings 3" charset="2"/>
              <a:buAutoNum type="arabicPeriod"/>
            </a:pPr>
            <a:r>
              <a:rPr lang="ru-RU" dirty="0" smtClean="0"/>
              <a:t>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</a:t>
            </a:r>
          </a:p>
          <a:p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711" y="1413522"/>
            <a:ext cx="1718444" cy="868363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7774649" y="1400444"/>
            <a:ext cx="4286888" cy="52117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void abort()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Посылает сигнал </a:t>
            </a:r>
            <a:r>
              <a:rPr lang="en-US" dirty="0" smtClean="0"/>
              <a:t>SIGABT </a:t>
            </a:r>
            <a:r>
              <a:rPr lang="ru-RU" dirty="0" smtClean="0"/>
              <a:t>вызвавшему процессу</a:t>
            </a:r>
          </a:p>
          <a:p>
            <a:r>
              <a:rPr lang="ru-RU" dirty="0" smtClean="0"/>
              <a:t>Деструкторы не вызываются</a:t>
            </a:r>
          </a:p>
          <a:p>
            <a:r>
              <a:rPr lang="ru-RU" dirty="0" smtClean="0"/>
              <a:t>Функции-обработчики</a:t>
            </a:r>
            <a:r>
              <a:rPr lang="en-US" dirty="0" smtClean="0"/>
              <a:t>, </a:t>
            </a:r>
            <a:r>
              <a:rPr lang="ru-RU" dirty="0" smtClean="0"/>
              <a:t>зарегистрированные </a:t>
            </a:r>
            <a:r>
              <a:rPr lang="en-US" dirty="0" err="1" smtClean="0"/>
              <a:t>atexit</a:t>
            </a:r>
            <a:r>
              <a:rPr lang="ru-RU" dirty="0" smtClean="0"/>
              <a:t>, не вызываются</a:t>
            </a:r>
            <a:endParaRPr lang="ru-RU" dirty="0"/>
          </a:p>
          <a:p>
            <a:r>
              <a:rPr lang="ru-RU" dirty="0" smtClean="0"/>
              <a:t>Происходит ли сброс буферов (</a:t>
            </a:r>
            <a:r>
              <a:rPr lang="en-US" dirty="0" smtClean="0"/>
              <a:t>flush</a:t>
            </a:r>
            <a:r>
              <a:rPr lang="ru-RU" dirty="0" smtClean="0"/>
              <a:t>) и закрытие файловых дескрипторов потоками ввода-вывода – зависит от реализации</a:t>
            </a:r>
          </a:p>
          <a:p>
            <a:r>
              <a:rPr lang="ru-RU" dirty="0" smtClean="0"/>
              <a:t>Память процесса может быть записана на диск (</a:t>
            </a:r>
            <a:r>
              <a:rPr lang="en-US" dirty="0" smtClean="0"/>
              <a:t>memory dump</a:t>
            </a:r>
            <a:r>
              <a:rPr lang="ru-RU" dirty="0" smtClean="0"/>
              <a:t>)</a:t>
            </a:r>
            <a:r>
              <a:rPr lang="en-US" dirty="0"/>
              <a:t> </a:t>
            </a:r>
            <a:r>
              <a:rPr lang="ru-RU" dirty="0" smtClean="0"/>
              <a:t>для анализа ошибки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01765" y="892644"/>
            <a:ext cx="4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Нормальное завершение работы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8828" y="870279"/>
            <a:ext cx="43627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«Аварийное» завершение работы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8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1807" y="1246189"/>
            <a:ext cx="6532337" cy="512898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dirty="0" smtClean="0"/>
              <a:t>Существует два способа сообщить об ошибке, возникшей при выполнении функции: возвращение из функции кода ошибки и использование исключений</a:t>
            </a:r>
          </a:p>
          <a:p>
            <a:r>
              <a:rPr lang="ru-RU" dirty="0" smtClean="0"/>
              <a:t>Код, в котором могут возникнуть исключения, помещается в блок </a:t>
            </a:r>
            <a:r>
              <a:rPr lang="en-US" dirty="0" smtClean="0"/>
              <a:t>try</a:t>
            </a:r>
            <a:endParaRPr lang="ru-RU" dirty="0" smtClean="0"/>
          </a:p>
          <a:p>
            <a:r>
              <a:rPr lang="ru-RU" dirty="0" smtClean="0"/>
              <a:t>Если в ходе выполнения кода, помещенного в блок </a:t>
            </a:r>
            <a:r>
              <a:rPr lang="en-US" dirty="0" smtClean="0"/>
              <a:t>try, </a:t>
            </a:r>
            <a:r>
              <a:rPr lang="ru-RU" dirty="0"/>
              <a:t>б</a:t>
            </a:r>
            <a:r>
              <a:rPr lang="ru-RU" dirty="0" smtClean="0"/>
              <a:t>ыло «выброшено» исключение, в этот момент выполнение блока </a:t>
            </a:r>
            <a:r>
              <a:rPr lang="en-US" dirty="0" smtClean="0"/>
              <a:t>try</a:t>
            </a:r>
            <a:r>
              <a:rPr lang="ru-RU" dirty="0" smtClean="0"/>
              <a:t> прервется, и поток управления будет передан соответствующему блоку </a:t>
            </a:r>
            <a:r>
              <a:rPr lang="en-US" dirty="0" smtClean="0"/>
              <a:t>catch</a:t>
            </a:r>
          </a:p>
          <a:p>
            <a:r>
              <a:rPr lang="ru-RU" dirty="0" smtClean="0"/>
              <a:t>Соответствующий блок </a:t>
            </a:r>
            <a:r>
              <a:rPr lang="en-US" dirty="0" smtClean="0"/>
              <a:t>catch – </a:t>
            </a:r>
            <a:r>
              <a:rPr lang="ru-RU" dirty="0" smtClean="0"/>
              <a:t>это блок </a:t>
            </a:r>
            <a:r>
              <a:rPr lang="en-US" dirty="0" smtClean="0"/>
              <a:t>catch, </a:t>
            </a:r>
            <a:r>
              <a:rPr lang="ru-RU" dirty="0" smtClean="0"/>
              <a:t>который «ловит» исключение нужного типа. Тип может быть любым</a:t>
            </a:r>
          </a:p>
          <a:p>
            <a:r>
              <a:rPr lang="ru-RU" dirty="0" smtClean="0"/>
              <a:t>Исключения обязательно нужно ловить, иначе программа будет завершена</a:t>
            </a:r>
            <a:r>
              <a:rPr lang="en-US" dirty="0" smtClean="0"/>
              <a:t> c </a:t>
            </a:r>
            <a:r>
              <a:rPr lang="ru-RU" dirty="0" smtClean="0"/>
              <a:t>помощью системного вызова </a:t>
            </a:r>
            <a:r>
              <a:rPr lang="en-US" dirty="0" smtClean="0"/>
              <a:t>terminate(), </a:t>
            </a:r>
            <a:r>
              <a:rPr lang="ru-RU" dirty="0" smtClean="0"/>
              <a:t>который, в свою очередь, вызовет системный вызов </a:t>
            </a:r>
            <a:r>
              <a:rPr lang="en-US" dirty="0" smtClean="0"/>
              <a:t>abort()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1" y="315311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Обработка исключений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59" y="2595140"/>
            <a:ext cx="4596523" cy="37193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48" y="1525278"/>
            <a:ext cx="2860863" cy="401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0428" y="112763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Бросаем исключения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7828" y="222580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</a:t>
            </a:r>
            <a:r>
              <a:rPr lang="ru-RU" dirty="0" smtClean="0"/>
              <a:t>овим исключения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3" y="94593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</a:t>
            </a:r>
            <a:r>
              <a:rPr lang="en-US" sz="2800" dirty="0" smtClean="0"/>
              <a:t>Stack unwinding</a:t>
            </a:r>
            <a:endParaRPr lang="en-US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1607" y="5707118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61607" y="5391807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61607" y="4550981"/>
            <a:ext cx="3216166" cy="840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funcA</a:t>
            </a:r>
            <a:r>
              <a:rPr lang="en-US" sz="1600" dirty="0" smtClean="0"/>
              <a:t>()</a:t>
            </a:r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1607" y="4235670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861607" y="3394842"/>
            <a:ext cx="3216166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funcB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1607" y="3079531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61606" y="2238704"/>
            <a:ext cx="3216167" cy="840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funcC</a:t>
            </a:r>
            <a:r>
              <a:rPr lang="en-US" sz="1600" dirty="0" smtClean="0"/>
              <a:t>()</a:t>
            </a:r>
            <a:endParaRPr lang="ru-RU" sz="1600" dirty="0"/>
          </a:p>
          <a:p>
            <a:pPr algn="ctr"/>
            <a:r>
              <a:rPr lang="ru-RU" sz="1600" dirty="0" smtClean="0"/>
              <a:t>Параметры и локальные переменные </a:t>
            </a:r>
            <a:endParaRPr lang="en-US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61605" y="1933905"/>
            <a:ext cx="3216166" cy="31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Адрес возврата </a:t>
            </a:r>
            <a:endParaRPr lang="en-US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61605" y="1025476"/>
            <a:ext cx="3216167" cy="90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void </a:t>
            </a:r>
            <a:r>
              <a:rPr lang="en-US" sz="1600" dirty="0" err="1" smtClean="0"/>
              <a:t>funcD</a:t>
            </a:r>
            <a:r>
              <a:rPr lang="en-US" sz="1600" dirty="0" smtClean="0"/>
              <a:t>()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Exception!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0" y="5492098"/>
            <a:ext cx="1333159" cy="913512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1863125" y="654794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1857869" y="6314440"/>
            <a:ext cx="5256" cy="23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1857869" y="5302913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1857871" y="5292677"/>
            <a:ext cx="1003734" cy="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91" y="4168723"/>
            <a:ext cx="1210445" cy="918879"/>
          </a:xfrm>
          <a:prstGeom prst="rect">
            <a:avLst/>
          </a:prstGeom>
        </p:spPr>
      </p:pic>
      <p:cxnSp>
        <p:nvCxnSpPr>
          <p:cNvPr id="27" name="Прямая соединительная линия 26"/>
          <p:cNvCxnSpPr/>
          <p:nvPr/>
        </p:nvCxnSpPr>
        <p:spPr>
          <a:xfrm flipH="1">
            <a:off x="1863124" y="52150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863124" y="4972770"/>
            <a:ext cx="0" cy="24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1863124" y="3941380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863123" y="393712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46" y="2717854"/>
            <a:ext cx="1124586" cy="854337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 flipH="1">
            <a:off x="1846922" y="376547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846922" y="356321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1860498" y="2519792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1860497" y="2515004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391" y="1331956"/>
            <a:ext cx="1231961" cy="842443"/>
          </a:xfrm>
          <a:prstGeom prst="rect">
            <a:avLst/>
          </a:prstGeom>
        </p:spPr>
      </p:pic>
      <p:cxnSp>
        <p:nvCxnSpPr>
          <p:cNvPr id="43" name="Прямая соединительная линия 42"/>
          <p:cNvCxnSpPr/>
          <p:nvPr/>
        </p:nvCxnSpPr>
        <p:spPr>
          <a:xfrm flipH="1">
            <a:off x="1860497" y="2342004"/>
            <a:ext cx="998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860497" y="2139745"/>
            <a:ext cx="0" cy="202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1837727" y="1088745"/>
            <a:ext cx="1" cy="20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1837726" y="1083957"/>
            <a:ext cx="998482" cy="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31470" y="1042967"/>
            <a:ext cx="184066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48" idx="3"/>
          </p:cNvCxnSpPr>
          <p:nvPr/>
        </p:nvCxnSpPr>
        <p:spPr>
          <a:xfrm>
            <a:off x="8372138" y="1366133"/>
            <a:ext cx="621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66966" y="100677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994043" y="1147290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6077771" y="1147290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48" idx="2"/>
          </p:cNvCxnSpPr>
          <p:nvPr/>
        </p:nvCxnSpPr>
        <p:spPr>
          <a:xfrm>
            <a:off x="7451804" y="1689298"/>
            <a:ext cx="0" cy="53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6077772" y="2223781"/>
            <a:ext cx="1374032" cy="1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85702" y="180914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99693" y="2342004"/>
            <a:ext cx="18724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68" name="Прямая со стрелкой 67"/>
          <p:cNvCxnSpPr>
            <a:stCxn id="67" idx="3"/>
          </p:cNvCxnSpPr>
          <p:nvPr/>
        </p:nvCxnSpPr>
        <p:spPr>
          <a:xfrm>
            <a:off x="8372138" y="2665170"/>
            <a:ext cx="590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24157" y="228352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62266" y="2446327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>
            <a:off x="6045994" y="2446327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7" idx="2"/>
          </p:cNvCxnSpPr>
          <p:nvPr/>
        </p:nvCxnSpPr>
        <p:spPr>
          <a:xfrm flipH="1">
            <a:off x="7431405" y="2988335"/>
            <a:ext cx="4511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6045995" y="3537741"/>
            <a:ext cx="138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77844" y="31041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547674" y="3634993"/>
            <a:ext cx="17583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B: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76" name="Прямая со стрелкой 75"/>
          <p:cNvCxnSpPr>
            <a:stCxn id="75" idx="3"/>
          </p:cNvCxnSpPr>
          <p:nvPr/>
        </p:nvCxnSpPr>
        <p:spPr>
          <a:xfrm>
            <a:off x="8306008" y="3958159"/>
            <a:ext cx="70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372138" y="357651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010247" y="3739316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>
            <a:off x="6093975" y="3739316"/>
            <a:ext cx="453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75" idx="2"/>
          </p:cNvCxnSpPr>
          <p:nvPr/>
        </p:nvCxnSpPr>
        <p:spPr>
          <a:xfrm>
            <a:off x="7426841" y="4281324"/>
            <a:ext cx="9075" cy="54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6093976" y="4830730"/>
            <a:ext cx="1341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525825" y="439709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81544" y="5127936"/>
            <a:ext cx="1842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84" name="Прямая со стрелкой 83"/>
          <p:cNvCxnSpPr>
            <a:stCxn id="83" idx="3"/>
          </p:cNvCxnSpPr>
          <p:nvPr/>
        </p:nvCxnSpPr>
        <p:spPr>
          <a:xfrm>
            <a:off x="8324157" y="5451102"/>
            <a:ext cx="619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06008" y="506945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8944117" y="5232259"/>
            <a:ext cx="1466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Обработка</a:t>
            </a:r>
            <a:endParaRPr lang="en-US" dirty="0"/>
          </a:p>
        </p:txBody>
      </p:sp>
      <p:cxnSp>
        <p:nvCxnSpPr>
          <p:cNvPr id="87" name="Прямая соединительная линия 86"/>
          <p:cNvCxnSpPr/>
          <p:nvPr/>
        </p:nvCxnSpPr>
        <p:spPr>
          <a:xfrm>
            <a:off x="6077771" y="5232259"/>
            <a:ext cx="4037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83" idx="2"/>
          </p:cNvCxnSpPr>
          <p:nvPr/>
        </p:nvCxnSpPr>
        <p:spPr>
          <a:xfrm flipH="1">
            <a:off x="7400925" y="5774267"/>
            <a:ext cx="1926" cy="48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 flipH="1">
            <a:off x="6077772" y="6259368"/>
            <a:ext cx="132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400925" y="585783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552392" y="4678261"/>
            <a:ext cx="14667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Аварийное завершение программы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104638" y="1813837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03168" y="3147051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008" y="4431553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28355" y="5882836"/>
            <a:ext cx="148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756191" y="5948854"/>
            <a:ext cx="22653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main: </a:t>
            </a:r>
            <a:r>
              <a:rPr lang="ru-RU" dirty="0" smtClean="0"/>
              <a:t>Исключение перехвачено?</a:t>
            </a:r>
            <a:endParaRPr lang="en-US" dirty="0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V="1">
            <a:off x="6095920" y="6431192"/>
            <a:ext cx="2660271" cy="1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10725236" y="5601591"/>
            <a:ext cx="0" cy="34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0747164" y="55795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9403" y="1026269"/>
            <a:ext cx="11483237" cy="167439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000" dirty="0" smtClean="0"/>
              <a:t>На практике исключения зачастую имеют пользовательский тип (исключения-классы). Часто такие классы позволяют хранить сообщение об ошибке</a:t>
            </a:r>
          </a:p>
          <a:p>
            <a:r>
              <a:rPr lang="ru-RU" sz="2000" dirty="0" smtClean="0"/>
              <a:t>Можно определить целую иерархию классов исключений</a:t>
            </a:r>
          </a:p>
          <a:p>
            <a:r>
              <a:rPr lang="ru-RU" sz="2000" dirty="0" smtClean="0"/>
              <a:t>Объекты классов-исключений лучше «ловить» в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по константной ссылке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Исключения пользовательских типов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24" y="3612770"/>
            <a:ext cx="9158993" cy="988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107" y="2984237"/>
            <a:ext cx="24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Базовый класс всех исключ</a:t>
            </a:r>
            <a:r>
              <a:rPr lang="ru-RU" dirty="0"/>
              <a:t>е</a:t>
            </a:r>
            <a:r>
              <a:rPr lang="ru-RU" dirty="0" smtClean="0"/>
              <a:t>ний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7977" y="2833553"/>
            <a:ext cx="2972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Аргумент не из области определения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60929" y="2961087"/>
            <a:ext cx="289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Нарушение логики использования функции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9403" y="4711815"/>
            <a:ext cx="114832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Пример: функция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stoi</a:t>
            </a:r>
            <a:r>
              <a:rPr lang="en-US" dirty="0" smtClean="0"/>
              <a:t> </a:t>
            </a:r>
            <a:r>
              <a:rPr lang="ru-RU" dirty="0" smtClean="0"/>
              <a:t>и другие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</a:t>
            </a:r>
            <a:r>
              <a:rPr lang="en-US" dirty="0" smtClean="0"/>
              <a:t>…</a:t>
            </a:r>
            <a:r>
              <a:rPr lang="ru-RU" dirty="0" smtClean="0"/>
              <a:t> генерирует исключение </a:t>
            </a:r>
            <a:r>
              <a:rPr lang="en-US" dirty="0" smtClean="0"/>
              <a:t>invalid</a:t>
            </a:r>
            <a:r>
              <a:rPr lang="ru-RU" dirty="0" smtClean="0"/>
              <a:t>_</a:t>
            </a:r>
            <a:r>
              <a:rPr lang="en-US" dirty="0" smtClean="0"/>
              <a:t>argument </a:t>
            </a:r>
            <a:r>
              <a:rPr lang="ru-RU" dirty="0" smtClean="0"/>
              <a:t>при получении аргумента, который не может быть преобразован в число</a:t>
            </a:r>
            <a:endParaRPr lang="en-US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39403" y="5465161"/>
            <a:ext cx="11483237" cy="11092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При перехвате исключения базового типа в соответствующий </a:t>
            </a:r>
            <a:r>
              <a:rPr lang="en-US" sz="2000" dirty="0" smtClean="0"/>
              <a:t>catch-</a:t>
            </a:r>
            <a:r>
              <a:rPr lang="ru-RU" sz="2000" dirty="0" smtClean="0"/>
              <a:t>блок будут поступать исключения как данного базового типа, так и всех его производных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29602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2066" y="1049421"/>
            <a:ext cx="6100575" cy="182110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catch(…)</a:t>
            </a:r>
            <a:r>
              <a:rPr lang="ru-RU" sz="2400" dirty="0" smtClean="0"/>
              <a:t> перехватывает все исключения независимо от типа</a:t>
            </a:r>
          </a:p>
          <a:p>
            <a:r>
              <a:rPr lang="ru-RU" sz="2400" dirty="0" smtClean="0"/>
              <a:t>Лучше использовать как «последний рубеж» при обработке исключений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211464"/>
            <a:ext cx="4935218" cy="14622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Перехват исключений независимо от типа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32436" y="3198987"/>
            <a:ext cx="11390205" cy="31135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Порядок определения </a:t>
            </a:r>
            <a:r>
              <a:rPr lang="en-US" sz="2400" dirty="0" smtClean="0"/>
              <a:t>catch</a:t>
            </a:r>
            <a:r>
              <a:rPr lang="ru-RU" sz="2400" dirty="0" smtClean="0"/>
              <a:t>-блоков </a:t>
            </a:r>
            <a:r>
              <a:rPr lang="ru-RU" sz="2400" dirty="0"/>
              <a:t>имеет значение:  соотнесение типа выброшенного исключения с имеющимися </a:t>
            </a:r>
            <a:r>
              <a:rPr lang="ru-RU" sz="2400" dirty="0" err="1" smtClean="0"/>
              <a:t>catch</a:t>
            </a:r>
            <a:r>
              <a:rPr lang="ru-RU" sz="2400" dirty="0"/>
              <a:t>-блоками выполняется в порядке их определения ("сверху-вниз"). </a:t>
            </a:r>
            <a:r>
              <a:rPr lang="ru-RU" sz="2400" dirty="0" smtClean="0"/>
              <a:t>Если </a:t>
            </a:r>
            <a:r>
              <a:rPr lang="ru-RU" sz="2400" dirty="0"/>
              <a:t>первым будут определены перехватчики исключений всех типов или исключения базового типа, исключение </a:t>
            </a:r>
            <a:r>
              <a:rPr lang="ru-RU" sz="2400" dirty="0" smtClean="0"/>
              <a:t>будет перехвачено и не </a:t>
            </a:r>
            <a:r>
              <a:rPr lang="ru-RU" sz="2400" dirty="0"/>
              <a:t>попадёт в свой специальный </a:t>
            </a:r>
            <a:r>
              <a:rPr lang="ru-RU" sz="2400" dirty="0" smtClean="0"/>
              <a:t>обработчик</a:t>
            </a:r>
          </a:p>
          <a:p>
            <a:r>
              <a:rPr lang="ru-RU" sz="2400" dirty="0" smtClean="0"/>
              <a:t>Определение </a:t>
            </a:r>
            <a:r>
              <a:rPr lang="en-US" sz="2400" dirty="0" smtClean="0"/>
              <a:t>catch(…) </a:t>
            </a:r>
            <a:r>
              <a:rPr lang="ru-RU" sz="2400" dirty="0" smtClean="0"/>
              <a:t>в качестве первого из обработчиков исключений может не компилироваться (</a:t>
            </a:r>
            <a:r>
              <a:rPr lang="en-US" sz="2400" dirty="0" smtClean="0"/>
              <a:t>g++ - </a:t>
            </a:r>
            <a:r>
              <a:rPr lang="ru-RU" sz="2400" dirty="0" smtClean="0"/>
              <a:t>точно)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98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8507" y="1710132"/>
            <a:ext cx="6574134" cy="317127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ru-RU" sz="2000" dirty="0" smtClean="0"/>
              <a:t>Перехваченное исключение можно повторно «выбросить» </a:t>
            </a:r>
          </a:p>
          <a:p>
            <a:r>
              <a:rPr lang="ru-RU" sz="2000" dirty="0" smtClean="0"/>
              <a:t>Используется, когда обработка исключения не может быть полностью выполнена в рамках одной функции</a:t>
            </a:r>
          </a:p>
          <a:p>
            <a:r>
              <a:rPr lang="ru-RU" sz="2000" dirty="0" smtClean="0"/>
              <a:t>Часть работы по обработки выполняется «на месте», часть будет сделана</a:t>
            </a:r>
            <a:r>
              <a:rPr lang="ru-RU" sz="2400" dirty="0" smtClean="0"/>
              <a:t> </a:t>
            </a:r>
            <a:r>
              <a:rPr lang="ru-RU" sz="2000" dirty="0" smtClean="0"/>
              <a:t>в следующем по стеку обработчике</a:t>
            </a:r>
            <a:endParaRPr lang="en-US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7" y="1710132"/>
            <a:ext cx="4943610" cy="3076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Повторный «выброс» исключения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211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8" y="5549280"/>
            <a:ext cx="6286480" cy="72769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6764" y="982201"/>
            <a:ext cx="5435878" cy="555324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ru-RU" dirty="0" smtClean="0"/>
              <a:t>Ограничение на тип исключений, которые может генерировать функция </a:t>
            </a:r>
            <a:r>
              <a:rPr lang="ru-RU" dirty="0"/>
              <a:t>с точным перечнем </a:t>
            </a:r>
            <a:r>
              <a:rPr lang="ru-RU" dirty="0" smtClean="0"/>
              <a:t>типов больше не используется – это негибкая конструкция, малопригодная для практического использования</a:t>
            </a:r>
          </a:p>
          <a:p>
            <a:r>
              <a:rPr lang="ru-RU" dirty="0" smtClean="0"/>
              <a:t>Начиная с С++11используется 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. </a:t>
            </a:r>
            <a:r>
              <a:rPr lang="ru-RU" dirty="0" smtClean="0"/>
              <a:t>Он показывает, может ли функция генерировать какие-либо исключения</a:t>
            </a:r>
          </a:p>
          <a:p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нужен для:</a:t>
            </a: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Документирования</a:t>
            </a:r>
          </a:p>
          <a:p>
            <a:pPr marL="628650" indent="-171450">
              <a:buFont typeface="Arial" panose="020B0604020202020204" pitchFamily="34" charset="0"/>
              <a:buChar char="•"/>
            </a:pPr>
            <a:r>
              <a:rPr lang="ru-RU" dirty="0"/>
              <a:t>Оптимизации – исключает потенциальную необходимость обеспечить </a:t>
            </a:r>
            <a:r>
              <a:rPr lang="en-US" dirty="0"/>
              <a:t>stack </a:t>
            </a:r>
            <a:r>
              <a:rPr lang="en-US" dirty="0" smtClean="0"/>
              <a:t>unwinding</a:t>
            </a:r>
          </a:p>
          <a:p>
            <a:r>
              <a:rPr lang="ru-RU" dirty="0" smtClean="0"/>
              <a:t>При выбросе исключения из </a:t>
            </a:r>
            <a:r>
              <a:rPr lang="en-US" dirty="0" err="1" smtClean="0"/>
              <a:t>noexcept</a:t>
            </a:r>
            <a:r>
              <a:rPr lang="en-US" dirty="0" smtClean="0"/>
              <a:t>-</a:t>
            </a:r>
            <a:r>
              <a:rPr lang="ru-RU" dirty="0" smtClean="0"/>
              <a:t>функции </a:t>
            </a:r>
            <a:r>
              <a:rPr lang="ru-RU" dirty="0"/>
              <a:t>б</a:t>
            </a:r>
            <a:r>
              <a:rPr lang="ru-RU" dirty="0" smtClean="0"/>
              <a:t>удет вызвана системная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r>
              <a:rPr lang="ru-RU" dirty="0" smtClean="0"/>
              <a:t>Спецификатор </a:t>
            </a:r>
            <a:r>
              <a:rPr lang="en-US" dirty="0" err="1" smtClean="0"/>
              <a:t>noexcept</a:t>
            </a:r>
            <a:r>
              <a:rPr lang="en-US" dirty="0" smtClean="0"/>
              <a:t> </a:t>
            </a:r>
            <a:r>
              <a:rPr lang="ru-RU" dirty="0" smtClean="0"/>
              <a:t>является частью объявления функции, но не может использоваться для перегрузки</a:t>
            </a:r>
            <a:endParaRPr lang="en-US" dirty="0" smtClean="0"/>
          </a:p>
          <a:p>
            <a:endParaRPr lang="ru-RU" dirty="0" smtClean="0"/>
          </a:p>
          <a:p>
            <a:pPr marL="457200" indent="0">
              <a:buNone/>
            </a:pPr>
            <a:endParaRPr lang="en-US" dirty="0" smtClean="0"/>
          </a:p>
          <a:p>
            <a:pPr marL="6286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67266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Ограничения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30" y="1373333"/>
            <a:ext cx="6067333" cy="12458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30" y="3000641"/>
            <a:ext cx="5319221" cy="396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673" y="261200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0" y="3758825"/>
            <a:ext cx="5781793" cy="1555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93249" y="961852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 С++ 11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6010" y="3372184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Начиная с С++ 11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4897" y="1254128"/>
            <a:ext cx="6529303" cy="508793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Конструкторы</a:t>
            </a:r>
          </a:p>
          <a:p>
            <a:r>
              <a:rPr lang="ru-RU" dirty="0" smtClean="0"/>
              <a:t>Конструктор </a:t>
            </a:r>
            <a:r>
              <a:rPr lang="ru-RU" dirty="0"/>
              <a:t>не возвращает </a:t>
            </a:r>
            <a:r>
              <a:rPr lang="ru-RU" dirty="0" smtClean="0"/>
              <a:t>значения. Как тогда проверить, успешно ли прошла инициализация?</a:t>
            </a:r>
          </a:p>
          <a:p>
            <a:pPr>
              <a:buAutoNum type="arabicPeriod"/>
            </a:pPr>
            <a:r>
              <a:rPr lang="ru-RU" dirty="0" smtClean="0"/>
              <a:t>Выполнить в конструкторе только безопасные операции, остальные вынести в отдельный метод</a:t>
            </a:r>
          </a:p>
          <a:p>
            <a:pPr>
              <a:buAutoNum type="arabicPeriod"/>
            </a:pPr>
            <a:r>
              <a:rPr lang="ru-RU" dirty="0" smtClean="0"/>
              <a:t>При неудачной инициализации выставить бит ошибки (</a:t>
            </a:r>
            <a:r>
              <a:rPr lang="en-US" dirty="0" smtClean="0"/>
              <a:t>zombie object</a:t>
            </a:r>
            <a:r>
              <a:rPr lang="ru-RU" dirty="0" smtClean="0"/>
              <a:t>), реализовать метод для его проверки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Выбросить исключение</a:t>
            </a:r>
          </a:p>
          <a:p>
            <a:r>
              <a:rPr lang="ru-RU" dirty="0" smtClean="0"/>
              <a:t>(1) и (2) нарушают принцип </a:t>
            </a:r>
            <a:r>
              <a:rPr lang="en-US" dirty="0" smtClean="0"/>
              <a:t>RAII – Resource Acquisition is Initialization – </a:t>
            </a:r>
            <a:r>
              <a:rPr lang="ru-RU" dirty="0" smtClean="0"/>
              <a:t>еще одни философский принцип ООП. Тем не менее, на практике широко встречается, особенно (1)</a:t>
            </a:r>
          </a:p>
          <a:p>
            <a:r>
              <a:rPr lang="ru-RU" dirty="0" smtClean="0"/>
              <a:t>Если конструктор генерирует исключение, нужно предусмотреть методы </a:t>
            </a:r>
            <a:r>
              <a:rPr lang="ru-RU" dirty="0" err="1" smtClean="0"/>
              <a:t>деинициализации</a:t>
            </a:r>
            <a:r>
              <a:rPr lang="ru-RU" dirty="0" smtClean="0"/>
              <a:t> – при перехвате исключения, выброшенного из конструктора, деструктор вызван не будет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F0BCE9-3024-43A2-BA59-C2729B5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97" y="175616"/>
            <a:ext cx="11517744" cy="92928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Исключения. Как надо и как не надо</a:t>
            </a:r>
            <a:endParaRPr lang="en-US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038975" y="1254128"/>
            <a:ext cx="4883666" cy="508793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 smtClean="0"/>
              <a:t>Деструкторы</a:t>
            </a:r>
          </a:p>
          <a:p>
            <a:r>
              <a:rPr lang="ru-RU" dirty="0" smtClean="0"/>
              <a:t>Деструктор с выбросом исключения скомпилируется с предупреждением (</a:t>
            </a:r>
            <a:r>
              <a:rPr lang="en-US" dirty="0" smtClean="0"/>
              <a:t>g++</a:t>
            </a:r>
            <a:r>
              <a:rPr lang="ru-RU" dirty="0" smtClean="0"/>
              <a:t>)</a:t>
            </a:r>
          </a:p>
          <a:p>
            <a:r>
              <a:rPr lang="ru-RU" dirty="0" smtClean="0"/>
              <a:t>Генерировать исключения в деструкторах не стоит – деструкторы автоматических объектов вызываются неявно, и тогда исключение не сможет быть перехвачено</a:t>
            </a:r>
          </a:p>
          <a:p>
            <a:r>
              <a:rPr lang="ru-RU" dirty="0" smtClean="0"/>
              <a:t>Что будет, если деструктор выбросит исключение во время </a:t>
            </a:r>
            <a:r>
              <a:rPr lang="en-US" dirty="0" smtClean="0"/>
              <a:t>stack unwinding </a:t>
            </a:r>
            <a:r>
              <a:rPr lang="ru-RU" dirty="0" smtClean="0"/>
              <a:t>из-за другого исключения? Какое исключение тогда будет перехвачено? Никакое – будет вызвана функция </a:t>
            </a:r>
            <a:r>
              <a:rPr lang="en-US" dirty="0" smtClean="0"/>
              <a:t>terminate()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7" name="Плюс 6"/>
          <p:cNvSpPr/>
          <p:nvPr/>
        </p:nvSpPr>
        <p:spPr>
          <a:xfrm>
            <a:off x="2438400" y="1254128"/>
            <a:ext cx="390525" cy="4222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439150" y="1419225"/>
            <a:ext cx="266700" cy="952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5437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4813</TotalTime>
  <Words>1358</Words>
  <Application>Microsoft Office PowerPoint</Application>
  <PresentationFormat>Широкоэкранный</PresentationFormat>
  <Paragraphs>165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Грань</vt:lpstr>
      <vt:lpstr>Методы и стандарты программирования</vt:lpstr>
      <vt:lpstr>Исключения. Завершение процесса</vt:lpstr>
      <vt:lpstr>Исключения. Обработка исключений</vt:lpstr>
      <vt:lpstr>Исключения. Stack unwinding</vt:lpstr>
      <vt:lpstr>Исключения. Исключения пользовательских типов</vt:lpstr>
      <vt:lpstr>Исключения. Перехват исключений независимо от типа</vt:lpstr>
      <vt:lpstr>Исключения. Повторный «выброс» исключения</vt:lpstr>
      <vt:lpstr>Исключения. Ограничения</vt:lpstr>
      <vt:lpstr>Исключения. Как надо и как не надо</vt:lpstr>
      <vt:lpstr>Исключения. Как надо и как не надо</vt:lpstr>
      <vt:lpstr>Operator new и new-expression</vt:lpstr>
      <vt:lpstr>Перегрузка глобального operator new</vt:lpstr>
      <vt:lpstr>placement-new</vt:lpstr>
      <vt:lpstr>placement-new</vt:lpstr>
      <vt:lpstr>Перегрузка глобального operator delete</vt:lpstr>
      <vt:lpstr>Перегрузка глобального operator delete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creator>A</dc:creator>
  <cp:lastModifiedBy>A</cp:lastModifiedBy>
  <cp:revision>81</cp:revision>
  <dcterms:created xsi:type="dcterms:W3CDTF">2021-03-22T15:30:04Z</dcterms:created>
  <dcterms:modified xsi:type="dcterms:W3CDTF">2022-04-22T15:20:38Z</dcterms:modified>
</cp:coreProperties>
</file>