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 bwMode="auto"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 bwMode="auto"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 bwMode="auto"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22CD0F-00C5-499A-9B85-0D14233CEA5C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2B83D14-DADF-4597-9A07-C6E5D5D0A2F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Образец текста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Второй уровень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400" b="0" strike="noStrike" spc="-1">
                <a:solidFill>
                  <a:srgbClr val="404040"/>
                </a:solidFill>
                <a:latin typeface="Trebuchet MS"/>
                <a:ea typeface="Arial"/>
              </a:rPr>
              <a:t>Третий уровень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Четвертый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Пятый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C3EFF2A-49C8-4C13-9FC4-28ADA57518C9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AFCCC4C-9D2E-4B0F-903A-2EDE6E54AB6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 bwMode="auto"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Методы и стандарты программирования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 bwMode="auto">
          <a:xfrm>
            <a:off x="563400" y="2281320"/>
            <a:ext cx="11230920" cy="39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39528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Стандартная библиотека шаблонов (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STL</a:t>
            </a: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Алгоритмы STL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endParaRPr lang="en-US" sz="2800" b="0" strike="noStrike" spc="-1">
              <a:latin typeface="Arial"/>
            </a:endParaRPr>
          </a:p>
          <a:p>
            <a:pPr marL="3952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Ограничения алгоритмов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963290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94587" y="1472937"/>
            <a:ext cx="5863298" cy="3012152"/>
          </a:xfrm>
          <a:prstGeom prst="rect">
            <a:avLst/>
          </a:prstGeom>
        </p:spPr>
      </p:pic>
      <p:pic>
        <p:nvPicPr>
          <p:cNvPr id="9394018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05979" y="1482757"/>
            <a:ext cx="5132380" cy="2361864"/>
          </a:xfrm>
          <a:prstGeom prst="rect">
            <a:avLst/>
          </a:prstGeom>
        </p:spPr>
      </p:pic>
      <p:sp>
        <p:nvSpPr>
          <p:cNvPr id="814199838" name=""/>
          <p:cNvSpPr txBox="1"/>
          <p:nvPr/>
        </p:nvSpPr>
        <p:spPr bwMode="auto">
          <a:xfrm flipH="0" flipV="0">
            <a:off x="3948479" y="824845"/>
            <a:ext cx="4221820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Выбор имён женщин из списка людей</a:t>
            </a:r>
            <a:endParaRPr/>
          </a:p>
        </p:txBody>
      </p:sp>
      <p:sp>
        <p:nvSpPr>
          <p:cNvPr id="1771943310" name="CustomShape 3"/>
          <p:cNvSpPr/>
          <p:nvPr/>
        </p:nvSpPr>
        <p:spPr bwMode="auto">
          <a:xfrm flipH="0" flipV="0">
            <a:off x="369720" y="4635797"/>
            <a:ext cx="11505960" cy="186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Без использования алгоритмов STL код получается проще и быстрее, так как не требуется копирование в промежуточную коллекцию</a:t>
            </a:r>
            <a:endParaRPr lang="en-US" sz="20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Проблема в том, что алгоритмы STL принимают и возвращают итераторы, в результате чего невозможно напрямую применить алгоритм к результатам выполнения другого алгоритма</a:t>
            </a:r>
            <a:endParaRPr lang="en-US" sz="20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endParaRPr lang="en-US" sz="2000" b="0" strike="noStrike" spc="0">
              <a:latin typeface="Arial"/>
            </a:endParaRPr>
          </a:p>
        </p:txBody>
      </p:sp>
      <p:sp>
        <p:nvSpPr>
          <p:cNvPr id="1632032629" name=""/>
          <p:cNvSpPr txBox="1"/>
          <p:nvPr/>
        </p:nvSpPr>
        <p:spPr bwMode="auto">
          <a:xfrm flipH="0" flipV="0">
            <a:off x="511623" y="6431829"/>
            <a:ext cx="5564626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Иван Чукин. Функциональное программирование на С++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27787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3865" y="864123"/>
            <a:ext cx="6531030" cy="5096365"/>
          </a:xfrm>
          <a:prstGeom prst="rect">
            <a:avLst/>
          </a:prstGeom>
        </p:spPr>
      </p:pic>
      <p:sp>
        <p:nvSpPr>
          <p:cNvPr id="1841472666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0">
                <a:solidFill>
                  <a:srgbClr val="90C226"/>
                </a:solidFill>
                <a:latin typeface="Trebuchet MS"/>
                <a:ea typeface="Arial"/>
              </a:rPr>
              <a:t>std::ranges</a:t>
            </a:r>
            <a:endParaRPr lang="en-US" sz="2800" b="0" strike="noStrike" spc="0">
              <a:latin typeface="Arial"/>
            </a:endParaRPr>
          </a:p>
        </p:txBody>
      </p:sp>
      <p:sp>
        <p:nvSpPr>
          <p:cNvPr id="239334019" name="CustomShape 3"/>
          <p:cNvSpPr/>
          <p:nvPr/>
        </p:nvSpPr>
        <p:spPr bwMode="auto">
          <a:xfrm flipH="0" flipV="0">
            <a:off x="6864896" y="913221"/>
            <a:ext cx="5010782" cy="573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std::range это concept – конструкция языка C++, позволящая задавать ограничения на вывод типа в шаблоне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В данном случае требуется, чтобы два других концепта — ranges::begin и ranges::end — были валидны для значения t типа “ссылка на T”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Концепт std::ranges::begin требует, чтобы тип удовлетворял требованиям к итератору ввода или итератору вывода, используя концепт std::input_or_output_iterator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std::ranges::end должен удовлетворять std::sentinal_for. Этот итератор служит ограничителем (sentinel) при обходе контейнера, поэтому его не надо сдвигать и разыменовывать, достаточно, чтобы он мог обозначить конец диапазона при сравнении</a:t>
            </a:r>
            <a:endParaRPr lang="en-US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20447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3685" y="834664"/>
            <a:ext cx="6648449" cy="5505449"/>
          </a:xfrm>
          <a:prstGeom prst="rect">
            <a:avLst/>
          </a:prstGeom>
        </p:spPr>
      </p:pic>
      <p:sp>
        <p:nvSpPr>
          <p:cNvPr id="1969705050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0">
                <a:solidFill>
                  <a:srgbClr val="90C226"/>
                </a:solidFill>
                <a:latin typeface="Trebuchet MS"/>
                <a:ea typeface="Arial"/>
              </a:rPr>
              <a:t>std::ranges и алгоритмы</a:t>
            </a:r>
            <a:endParaRPr lang="en-US" sz="2800" b="0" strike="noStrike" spc="0">
              <a:latin typeface="Arial"/>
            </a:endParaRPr>
          </a:p>
        </p:txBody>
      </p:sp>
      <p:sp>
        <p:nvSpPr>
          <p:cNvPr id="723915658" name="CustomShape 3"/>
          <p:cNvSpPr/>
          <p:nvPr/>
        </p:nvSpPr>
        <p:spPr bwMode="auto">
          <a:xfrm flipH="0" flipV="0">
            <a:off x="6864895" y="913221"/>
            <a:ext cx="5010782" cy="573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Если std::range - это требования к типу, а не тип, то почему он передаётся в std::ranges::sort как тип параметра?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Это не так – такой синтаксис означает передачу параметра, имеющего тип, удовлетворяющий требованиям, заданным концептом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endParaRPr lang="en-US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276177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0">
                <a:solidFill>
                  <a:srgbClr val="90C226"/>
                </a:solidFill>
                <a:latin typeface="Trebuchet MS"/>
                <a:ea typeface="Arial"/>
              </a:rPr>
              <a:t>std::views</a:t>
            </a:r>
            <a:endParaRPr lang="en-US" sz="2800" b="0" strike="noStrike" spc="0">
              <a:latin typeface="Arial"/>
            </a:endParaRPr>
          </a:p>
        </p:txBody>
      </p:sp>
      <p:pic>
        <p:nvPicPr>
          <p:cNvPr id="19238356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43685" y="1377141"/>
            <a:ext cx="6972912" cy="436293"/>
          </a:xfrm>
          <a:prstGeom prst="rect">
            <a:avLst/>
          </a:prstGeom>
        </p:spPr>
      </p:pic>
      <p:sp>
        <p:nvSpPr>
          <p:cNvPr id="381899913" name=""/>
          <p:cNvSpPr txBox="1"/>
          <p:nvPr/>
        </p:nvSpPr>
        <p:spPr bwMode="auto">
          <a:xfrm flipH="0" flipV="0">
            <a:off x="1346288" y="824844"/>
            <a:ext cx="4844552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Выбор count имён женщин из списка людей</a:t>
            </a:r>
            <a:endParaRPr/>
          </a:p>
        </p:txBody>
      </p:sp>
      <p:sp>
        <p:nvSpPr>
          <p:cNvPr id="531856258" name="CustomShape 3"/>
          <p:cNvSpPr/>
          <p:nvPr/>
        </p:nvSpPr>
        <p:spPr bwMode="auto">
          <a:xfrm flipH="0" flipV="0">
            <a:off x="7571907" y="824844"/>
            <a:ext cx="4303772" cy="5823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std::views::filter – </a:t>
            </a:r>
            <a:r>
              <a:rPr lang="en-US" sz="2000" b="0" strike="noStrike" spc="0">
                <a:latin typeface="Arial"/>
              </a:rPr>
              <a:t>адаптер диапазона (range adaptor)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Описывает диапазон с итератором begin, являющимся “умным” итератором, указывающим только на элементы, удовлетворящие условию. Остальные элементы этот итератор игнорирует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Вариант реализации – через перегрузку operator++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Сами представления ничего не вычисляют. Чтобы получить имена, нужно сконструировать, например, вектор из данного диапазона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(ленивые вычисления)</a:t>
            </a:r>
            <a:endParaRPr lang="en-US" sz="2000" b="0" strike="noStrike" spc="0">
              <a:latin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0">
                <a:latin typeface="Arial"/>
              </a:rPr>
              <a:t>ranges::view_interface определяет методы front, back,size, data, operator bool, operator[], empty</a:t>
            </a:r>
            <a:endParaRPr lang="en-US" sz="2000" b="0" strike="noStrike" spc="0">
              <a:latin typeface="Arial"/>
            </a:endParaRPr>
          </a:p>
        </p:txBody>
      </p:sp>
      <p:pic>
        <p:nvPicPr>
          <p:cNvPr id="17835387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3685" y="2488863"/>
            <a:ext cx="6835438" cy="1440935"/>
          </a:xfrm>
          <a:prstGeom prst="rect">
            <a:avLst/>
          </a:prstGeom>
        </p:spPr>
      </p:pic>
      <p:pic>
        <p:nvPicPr>
          <p:cNvPr id="5741023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43685" y="5548066"/>
            <a:ext cx="5705474" cy="952499"/>
          </a:xfrm>
          <a:prstGeom prst="rect">
            <a:avLst/>
          </a:prstGeom>
        </p:spPr>
      </p:pic>
      <p:pic>
        <p:nvPicPr>
          <p:cNvPr id="202320147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6391" y="4275168"/>
            <a:ext cx="7473711" cy="870940"/>
          </a:xfrm>
          <a:prstGeom prst="rect">
            <a:avLst/>
          </a:prstGeom>
        </p:spPr>
      </p:pic>
      <p:sp>
        <p:nvSpPr>
          <p:cNvPr id="1649787973" name=""/>
          <p:cNvSpPr/>
          <p:nvPr/>
        </p:nvSpPr>
        <p:spPr bwMode="auto">
          <a:xfrm flipH="0" flipV="0">
            <a:off x="1709613" y="3446674"/>
            <a:ext cx="1482757" cy="206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15231" y="3623427"/>
            <a:ext cx="1394381" cy="0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0" idx="1"/>
          </p:cNvCxnSpPr>
          <p:nvPr/>
        </p:nvCxnSpPr>
        <p:spPr bwMode="auto">
          <a:xfrm rot="5399978" flipH="0" flipV="0">
            <a:off x="-43182" y="3976932"/>
            <a:ext cx="707010" cy="0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ONLYOFFICE/7.2.1.36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>en-US</dc:language>
  <cp:lastModifiedBy/>
  <cp:revision>134</cp:revision>
  <dcterms:created xsi:type="dcterms:W3CDTF">2021-11-10T08:25:22Z</dcterms:created>
  <dcterms:modified xsi:type="dcterms:W3CDTF">2022-12-08T11:48:04Z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Широкоэкранный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19</vt:i4>
  </property>
</Properties>
</file>