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6" r:id="rId3"/>
    <p:sldId id="287" r:id="rId4"/>
    <p:sldId id="288" r:id="rId5"/>
    <p:sldId id="289" r:id="rId6"/>
    <p:sldId id="297" r:id="rId7"/>
    <p:sldId id="290" r:id="rId8"/>
    <p:sldId id="292" r:id="rId9"/>
    <p:sldId id="293" r:id="rId10"/>
    <p:sldId id="291" r:id="rId11"/>
    <p:sldId id="294" r:id="rId12"/>
    <p:sldId id="295" r:id="rId13"/>
    <p:sldId id="296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4776-5C19-4010-B03E-1D9819AD498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37A0-5B23-4D6D-A11E-ABB1E2B1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37A0-5B23-4D6D-A11E-ABB1E2B1C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55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4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14E4-0873-4C87-8B25-50C01080B0F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C4DBBB-5778-4733-8676-9E3A964F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38184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/>
              <a:t>:</a:t>
            </a:r>
          </a:p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smtClean="0"/>
              <a:t>Неупорядоченные </a:t>
            </a:r>
            <a:r>
              <a:rPr lang="ru-RU" sz="2800" dirty="0"/>
              <a:t>контейнеры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11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906824"/>
                <a:ext cx="11764652" cy="5682512"/>
              </a:xfr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−простое число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i="1" dirty="0" smtClean="0"/>
                  <a:t>– </a:t>
                </a:r>
                <a:r>
                  <a:rPr lang="ru-RU" dirty="0" smtClean="0"/>
                  <a:t>универсальное семейство хэш-функций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:r>
                  <a:rPr lang="en-US" i="1" dirty="0" smtClean="0"/>
                  <a:t>U = {0, 1, … p - 1}</a:t>
                </a:r>
                <a:endParaRPr lang="ru-RU" i="1" dirty="0" smtClean="0"/>
              </a:p>
              <a:p>
                <a:r>
                  <a:rPr lang="ru-RU" dirty="0" smtClean="0"/>
                  <a:t>Возьмём два произвольных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Докажем</a:t>
                </a:r>
                <a:r>
                  <a:rPr lang="en-US" dirty="0"/>
                  <a:t>,</a:t>
                </a:r>
                <a:r>
                  <a:rPr lang="ru-RU" dirty="0" smtClean="0"/>
                  <a:t> что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не равны для разных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y.</a:t>
                </a:r>
              </a:p>
              <a:p>
                <a:r>
                  <a:rPr lang="ru-RU" dirty="0" smtClean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b="0" dirty="0" smtClean="0"/>
                  <a:t>Так как остатки от деления на </a:t>
                </a:r>
                <a:r>
                  <a:rPr lang="en-US" b="0" dirty="0" smtClean="0"/>
                  <a:t>p </a:t>
                </a:r>
                <a:r>
                  <a:rPr lang="ru-RU" b="0" dirty="0" smtClean="0"/>
                  <a:t>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 smtClean="0"/>
                  <a:t>равны, можно представить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Вычтем из (1) (2):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i="1" dirty="0" smtClean="0"/>
                  <a:t>p</a:t>
                </a:r>
                <a:r>
                  <a:rPr lang="ru-RU" dirty="0" smtClean="0"/>
                  <a:t> </a:t>
                </a:r>
                <a:r>
                  <a:rPr lang="en-US" dirty="0" smtClean="0"/>
                  <a:t>-</a:t>
                </a:r>
                <a:r>
                  <a:rPr lang="ru-RU" dirty="0" smtClean="0"/>
                  <a:t> простое число, поэтому </a:t>
                </a:r>
                <a:r>
                  <a:rPr lang="ru-RU" i="1" dirty="0" smtClean="0"/>
                  <a:t>р</a:t>
                </a:r>
                <a:r>
                  <a:rPr lang="ru-RU" dirty="0" smtClean="0"/>
                  <a:t> делит нацело либо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ru-RU" dirty="0" smtClean="0"/>
                  <a:t>либо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b="0" dirty="0" smtClean="0"/>
                  <a:t>. </a:t>
                </a:r>
                <a:r>
                  <a:rPr lang="ru-RU" b="0" i="1" dirty="0" smtClean="0"/>
                  <a:t>а</a:t>
                </a:r>
                <a:r>
                  <a:rPr lang="ru-RU" b="0" dirty="0" smtClean="0"/>
                  <a:t> никак не может нацело делиться на </a:t>
                </a:r>
                <a:r>
                  <a:rPr lang="en-US" i="1" dirty="0" smtClean="0"/>
                  <a:t>p</a:t>
                </a:r>
                <a:r>
                  <a:rPr lang="ru-RU" dirty="0" smtClean="0"/>
                  <a:t>, так как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b="0" dirty="0" smtClean="0"/>
                  <a:t>. Поскольку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b="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есть,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равны только тогда, когда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равны</a:t>
                </a:r>
              </a:p>
              <a:p>
                <a:r>
                  <a:rPr lang="ru-RU" dirty="0" smtClean="0"/>
                  <a:t>Если бы хэш-функция была определена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она не приводила бы к коллизиям. Но она может иметь </a:t>
                </a:r>
                <a:r>
                  <a:rPr lang="en-US" i="1" dirty="0" smtClean="0"/>
                  <a:t>p – 1 </a:t>
                </a:r>
                <a:r>
                  <a:rPr lang="ru-RU" dirty="0" smtClean="0"/>
                  <a:t>значение, а это почти столько же, сколько всего ключей в множестве возможных ключей. Мы хотим меньше, поэтому берём ещё остаток от деления на </a:t>
                </a:r>
                <a:r>
                  <a:rPr lang="en-US" i="1" dirty="0" smtClean="0"/>
                  <a:t>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906824"/>
                <a:ext cx="11764652" cy="5682512"/>
              </a:xfrm>
              <a:blipFill rotWithShape="0">
                <a:blip r:embed="rId3"/>
                <a:stretch>
                  <a:fillRect l="-104" t="-21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456" y="906824"/>
            <a:ext cx="11764652" cy="724013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51383"/>
                <a:ext cx="11764652" cy="2204022"/>
              </a:xfrm>
              <a:solidFill>
                <a:schemeClr val="bg1"/>
              </a:solidFill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Вероятность коллизии: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Вероятность можно рассматривать как долю исходов опыта, соответствующих данному событию, во множестве всех возможных исходов опыта (частотное определение)</a:t>
                </a:r>
                <a:endParaRPr lang="en-US" dirty="0" smtClean="0"/>
              </a:p>
              <a:p>
                <a:r>
                  <a:rPr lang="ru-RU" dirty="0" smtClean="0"/>
                  <a:t>Сколько всего возможных исходов опыта? Сколько всего пар </a:t>
                </a:r>
                <a:r>
                  <a:rPr lang="en-US" i="1" dirty="0" smtClean="0"/>
                  <a:t>(a, b) </a:t>
                </a:r>
                <a:r>
                  <a:rPr lang="ru-RU" dirty="0" smtClean="0"/>
                  <a:t>существует,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dirty="0" smtClean="0"/>
                  <a:t>? То есть, сколько хэш-функций в универсальном семействе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p </a:t>
                </a:r>
                <a:r>
                  <a:rPr lang="ru-RU" dirty="0" smtClean="0"/>
                  <a:t>фиксируем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В комбинаторике есть правило произведения, которое говорит, что если элемент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можно выбрать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способами, в элемент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– </a:t>
                </a:r>
                <a:r>
                  <a:rPr lang="en-US" i="1" dirty="0"/>
                  <a:t>m</a:t>
                </a:r>
                <a:r>
                  <a:rPr lang="ru-RU" dirty="0" smtClean="0"/>
                  <a:t> способами, то пару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A,B</a:t>
                </a:r>
                <a:r>
                  <a:rPr lang="ru-RU" i="1" dirty="0" smtClean="0"/>
                  <a:t>) </a:t>
                </a:r>
                <a:r>
                  <a:rPr lang="ru-RU" dirty="0" smtClean="0"/>
                  <a:t>можно выбрать </a:t>
                </a:r>
                <a:r>
                  <a:rPr lang="en-US" i="1" dirty="0" smtClean="0"/>
                  <a:t>n*m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способами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51383"/>
                <a:ext cx="11764652" cy="2204022"/>
              </a:xfrm>
              <a:blipFill rotWithShape="0">
                <a:blip r:embed="rId2"/>
                <a:stretch>
                  <a:fillRect l="-52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71336"/>
              </p:ext>
            </p:extLst>
          </p:nvPr>
        </p:nvGraphicFramePr>
        <p:xfrm>
          <a:off x="1724341" y="3444125"/>
          <a:ext cx="43370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54"/>
                <a:gridCol w="914400"/>
                <a:gridCol w="989814"/>
                <a:gridCol w="942681"/>
                <a:gridCol w="801245"/>
              </a:tblGrid>
              <a:tr h="252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(0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(2, 4)</a:t>
                      </a:r>
                      <a:endParaRPr lang="en-US" dirty="0"/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(3, 4)</a:t>
                      </a:r>
                    </a:p>
                  </a:txBody>
                  <a:tcPr/>
                </a:tc>
              </a:tr>
              <a:tr h="252957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(4, 4)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2720" y="3055405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= 5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20544" y="6008017"/>
                <a:ext cx="11764652" cy="647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Всего существует </a:t>
                </a:r>
                <a:r>
                  <a:rPr lang="en-US" i="1" dirty="0" smtClean="0"/>
                  <a:t>p(p-1) </a:t>
                </a:r>
                <a:r>
                  <a:rPr lang="ru-RU" dirty="0" smtClean="0"/>
                  <a:t>пар </a:t>
                </a:r>
                <a:r>
                  <a:rPr lang="en-US" i="1" dirty="0" smtClean="0"/>
                  <a:t>(a,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b</a:t>
                </a:r>
                <a:r>
                  <a:rPr lang="ru-RU" i="1" dirty="0" smtClean="0"/>
                  <a:t>)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и выбор происходит независимо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44" y="6008017"/>
                <a:ext cx="11764652" cy="647307"/>
              </a:xfrm>
              <a:prstGeom prst="rect">
                <a:avLst/>
              </a:prstGeom>
              <a:blipFill rotWithShape="0">
                <a:blip r:embed="rId3"/>
                <a:stretch>
                  <a:fillRect l="-156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74371" y="3004726"/>
                <a:ext cx="1704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1" y="3004726"/>
                <a:ext cx="170476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0" y="4321706"/>
                <a:ext cx="1700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1706"/>
                <a:ext cx="170097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879188" y="3141871"/>
                <a:ext cx="834267" cy="565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188" y="3141871"/>
                <a:ext cx="834267" cy="565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0076" y="2996573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Геометрическое определение</a:t>
            </a:r>
            <a:endParaRPr lang="en-US" dirty="0"/>
          </a:p>
        </p:txBody>
      </p:sp>
      <p:sp>
        <p:nvSpPr>
          <p:cNvPr id="15" name="Овал 14"/>
          <p:cNvSpPr/>
          <p:nvPr/>
        </p:nvSpPr>
        <p:spPr>
          <a:xfrm>
            <a:off x="6741946" y="3424737"/>
            <a:ext cx="4666268" cy="26046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H: </a:t>
            </a:r>
            <a:r>
              <a:rPr lang="ru-RU" dirty="0" smtClean="0"/>
              <a:t>Универсальное семейство хэш-функций</a:t>
            </a: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7335834" y="3646927"/>
            <a:ext cx="2196445" cy="1249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C: </a:t>
            </a:r>
            <a:r>
              <a:rPr lang="ru-RU" sz="1600" dirty="0" smtClean="0"/>
              <a:t>Хэш-функции, вызывающие коллизию для </a:t>
            </a:r>
            <a:r>
              <a:rPr lang="en-US" sz="1600" dirty="0" smtClean="0"/>
              <a:t>x </a:t>
            </a:r>
            <a:r>
              <a:rPr lang="ru-RU" sz="1600" dirty="0" smtClean="0"/>
              <a:t>и </a:t>
            </a:r>
            <a:r>
              <a:rPr lang="en-US" sz="1600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6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78545"/>
                <a:ext cx="11764652" cy="1836376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/>
                  <a:t>q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 приводят к коллизиям при рассматриваемых условиях, а вот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уже могут</a:t>
                </a:r>
              </a:p>
              <a:p>
                <a:r>
                  <a:rPr lang="ru-RU" dirty="0" smtClean="0"/>
                  <a:t>Можно доказать, что каждой паре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a, b</a:t>
                </a:r>
                <a:r>
                  <a:rPr lang="ru-RU" i="1" dirty="0" smtClean="0"/>
                  <a:t>)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соответствует одна пара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s, q</a:t>
                </a:r>
                <a:r>
                  <a:rPr lang="ru-RU" i="1" dirty="0" smtClean="0"/>
                  <a:t>). </a:t>
                </a:r>
                <a:r>
                  <a:rPr lang="ru-RU" dirty="0" smtClean="0"/>
                  <a:t>Отсюда следует, что, если всего возможно </a:t>
                </a:r>
                <a:r>
                  <a:rPr lang="en-US" i="1" dirty="0" smtClean="0"/>
                  <a:t>p(p - 1) </a:t>
                </a:r>
                <a:r>
                  <a:rPr lang="ru-RU" dirty="0" smtClean="0"/>
                  <a:t>пар</a:t>
                </a:r>
                <a:r>
                  <a:rPr lang="ru-RU" i="1" dirty="0" smtClean="0"/>
                  <a:t> (</a:t>
                </a:r>
                <a:r>
                  <a:rPr lang="en-US" i="1" dirty="0" smtClean="0"/>
                  <a:t>a, b</a:t>
                </a:r>
                <a:r>
                  <a:rPr lang="ru-RU" i="1" dirty="0" smtClean="0"/>
                  <a:t>), </a:t>
                </a:r>
                <a:r>
                  <a:rPr lang="ru-RU" dirty="0" smtClean="0"/>
                  <a:t>то пар </a:t>
                </a:r>
                <a:r>
                  <a:rPr lang="ru-RU" i="1" dirty="0" smtClean="0"/>
                  <a:t>(</a:t>
                </a:r>
                <a:r>
                  <a:rPr lang="en-US" i="1" dirty="0" smtClean="0"/>
                  <a:t>s, q</a:t>
                </a:r>
                <a:r>
                  <a:rPr lang="ru-RU" i="1" dirty="0" smtClean="0"/>
                  <a:t>)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тоже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p(p - 1).</a:t>
                </a:r>
                <a:endParaRPr lang="ru-RU" i="1" dirty="0"/>
              </a:p>
              <a:p>
                <a:r>
                  <a:rPr lang="ru-RU" dirty="0" smtClean="0"/>
                  <a:t>Коллизия происходит,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Сколько может быть таких пар </a:t>
                </a:r>
                <a:r>
                  <a:rPr lang="ru-RU" i="1" dirty="0" smtClean="0"/>
                  <a:t>(</a:t>
                </a:r>
                <a:r>
                  <a:rPr lang="en-US" i="1" dirty="0"/>
                  <a:t>s, q</a:t>
                </a:r>
                <a:r>
                  <a:rPr lang="ru-RU" i="1" dirty="0" smtClean="0"/>
                  <a:t>), </a:t>
                </a:r>
                <a:r>
                  <a:rPr lang="ru-RU" dirty="0" smtClean="0"/>
                  <a:t>что остатки от их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деления на </a:t>
                </a:r>
                <a:r>
                  <a:rPr lang="en-US" dirty="0" smtClean="0"/>
                  <a:t>m</a:t>
                </a:r>
                <a:r>
                  <a:rPr lang="ru-RU" dirty="0" smtClean="0"/>
                  <a:t> равны, при том,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78545"/>
                <a:ext cx="11764652" cy="1836376"/>
              </a:xfrm>
              <a:blipFill rotWithShape="0">
                <a:blip r:embed="rId2"/>
                <a:stretch>
                  <a:fillRect l="-104" t="-1993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23329" y="3282071"/>
            <a:ext cx="5391777" cy="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797649" y="3164723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727289" y="3164723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656929" y="319235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586569" y="319235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4516209" y="319235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402" y="3481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0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74042" y="34815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8416" y="35091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2m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98056" y="348959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67689" y="3481519"/>
                <a:ext cx="89704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89" y="3481519"/>
                <a:ext cx="897040" cy="4929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661139" y="3330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4982559" y="3189289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3225" y="277509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-1</a:t>
            </a:r>
            <a:endParaRPr lang="en-US" i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43052" y="2677393"/>
            <a:ext cx="4549581" cy="121556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/>
              <p:cNvSpPr txBox="1">
                <a:spLocks/>
              </p:cNvSpPr>
              <p:nvPr/>
            </p:nvSpPr>
            <p:spPr>
              <a:xfrm>
                <a:off x="225655" y="4064194"/>
                <a:ext cx="11764652" cy="26772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smtClean="0"/>
                  <a:t>q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 остаток от деления на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</a:t>
                </a:r>
                <a:r>
                  <a:rPr lang="ru-RU" dirty="0" smtClean="0"/>
                  <a:t> оно не может быть больше, чем </a:t>
                </a:r>
                <a:r>
                  <a:rPr lang="en-US" i="1" dirty="0" smtClean="0"/>
                  <a:t>p-1</a:t>
                </a:r>
                <a:endParaRPr lang="ru-RU" i="1" dirty="0" smtClean="0"/>
              </a:p>
              <a:p>
                <a:r>
                  <a:rPr lang="ru-RU" dirty="0" smtClean="0"/>
                  <a:t>Можно предположить для наглядности, что остатки равны 0. Шкалу можно сдвинуть вправо или влево в пределах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</a:t>
                </a:r>
                <a:r>
                  <a:rPr lang="ru-RU" dirty="0" smtClean="0"/>
                  <a:t>чтобы получить другой остаток</a:t>
                </a:r>
              </a:p>
              <a:p>
                <a:r>
                  <a:rPr lang="ru-RU" dirty="0" smtClean="0"/>
                  <a:t>Всего на отрезке 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0, p – 1</a:t>
                </a:r>
                <a:r>
                  <a:rPr lang="en-US" dirty="0" smtClean="0"/>
                  <a:t>] </a:t>
                </a:r>
                <a:r>
                  <a:rPr lang="ru-RU" dirty="0" smtClean="0"/>
                  <a:t>таких чисел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 более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Но нам нужны пары </a:t>
                </a:r>
                <a:r>
                  <a:rPr lang="ru-RU" i="1" dirty="0"/>
                  <a:t>(</a:t>
                </a:r>
                <a:r>
                  <a:rPr lang="en-US" i="1" dirty="0"/>
                  <a:t>s, q</a:t>
                </a:r>
                <a:r>
                  <a:rPr lang="ru-RU" i="1" dirty="0" smtClean="0"/>
                  <a:t>)</a:t>
                </a:r>
                <a:r>
                  <a:rPr lang="ru-RU" dirty="0" smtClean="0"/>
                  <a:t>, в которых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Таких пар не более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 для фиксированного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, </a:t>
                </a:r>
                <a:r>
                  <a:rPr lang="ru-RU" dirty="0" smtClean="0"/>
                  <a:t>так одно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уже занято</a:t>
                </a:r>
              </a:p>
              <a:p>
                <a:r>
                  <a:rPr lang="ru-RU" dirty="0" smtClean="0"/>
                  <a:t>Здесь мы рассматривали значения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. </a:t>
                </a:r>
                <a:r>
                  <a:rPr lang="ru-RU" dirty="0" smtClean="0"/>
                  <a:t>Можно с тем же успехом рассматривать значения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, </a:t>
                </a:r>
                <a:r>
                  <a:rPr lang="ru-RU" dirty="0" smtClean="0"/>
                  <a:t>число </a:t>
                </a:r>
                <a:r>
                  <a:rPr lang="ru-RU" dirty="0"/>
                  <a:t>и</a:t>
                </a:r>
                <a:r>
                  <a:rPr lang="ru-RU" dirty="0" smtClean="0"/>
                  <a:t>скомых пар (</a:t>
                </a:r>
                <a:r>
                  <a:rPr lang="en-US" i="1" dirty="0" smtClean="0"/>
                  <a:t>s, q</a:t>
                </a:r>
                <a:r>
                  <a:rPr lang="ru-RU" dirty="0" smtClean="0"/>
                  <a:t>)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будет тем же самым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5" y="4064194"/>
                <a:ext cx="11764652" cy="2677288"/>
              </a:xfrm>
              <a:prstGeom prst="rect">
                <a:avLst/>
              </a:prstGeom>
              <a:blipFill rotWithShape="0">
                <a:blip r:embed="rId6"/>
                <a:stretch>
                  <a:fillRect l="-104" t="-1595" r="-415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/>
          <p:nvPr/>
        </p:nvCxnSpPr>
        <p:spPr>
          <a:xfrm>
            <a:off x="7029380" y="3268862"/>
            <a:ext cx="4266472" cy="2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7303700" y="3151514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7871788" y="3158304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8537861" y="3146472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10185653" y="3154621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0453" y="3468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0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7715018" y="34314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34916" y="344012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2m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290315" y="3090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45956" y="26966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 -1 = 22 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751911" y="37704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48813" y="376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>
            <a:off x="9226464" y="3156006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23519" y="34496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9037416" y="37710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flipH="1">
            <a:off x="9909904" y="3156006"/>
            <a:ext cx="1524" cy="227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630133" y="3418551"/>
                <a:ext cx="1542410" cy="78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4m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133" y="3418551"/>
                <a:ext cx="1542410" cy="781817"/>
              </a:xfrm>
              <a:prstGeom prst="rect">
                <a:avLst/>
              </a:prstGeom>
              <a:blipFill rotWithShape="0">
                <a:blip r:embed="rId7"/>
                <a:stretch>
                  <a:fillRect l="-3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9731795" y="3809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8033" y="2407515"/>
            <a:ext cx="100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23</a:t>
            </a:r>
          </a:p>
          <a:p>
            <a:r>
              <a:rPr lang="en-US" dirty="0" smtClean="0"/>
              <a:t>m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97398"/>
                <a:ext cx="11764652" cy="270364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Так как всего </a:t>
                </a:r>
                <a:r>
                  <a:rPr lang="ru-RU" dirty="0"/>
                  <a:t>существует </a:t>
                </a:r>
                <a:r>
                  <a:rPr lang="en-US" i="1" dirty="0"/>
                  <a:t>p(p-1) </a:t>
                </a:r>
                <a:r>
                  <a:rPr lang="ru-RU" dirty="0"/>
                  <a:t>пар </a:t>
                </a:r>
                <a:r>
                  <a:rPr lang="en-US" i="1" dirty="0"/>
                  <a:t>(a,</a:t>
                </a:r>
                <a:r>
                  <a:rPr lang="ru-RU" i="1" dirty="0"/>
                  <a:t> </a:t>
                </a:r>
                <a:r>
                  <a:rPr lang="en-US" i="1" dirty="0"/>
                  <a:t>b</a:t>
                </a:r>
                <a:r>
                  <a:rPr lang="ru-RU" i="1" dirty="0"/>
                  <a:t>)</a:t>
                </a:r>
                <a:r>
                  <a:rPr lang="en-US" i="1" dirty="0"/>
                  <a:t>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вероятность появления каждой пары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s </a:t>
                </a:r>
                <a:r>
                  <a:rPr lang="ru-RU" dirty="0" smtClean="0"/>
                  <a:t>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r>
                  <a:rPr lang="ru-RU" dirty="0" smtClean="0"/>
                  <a:t>Нас интересует вероятность коллизии, т.е. случаи,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 Таких случаев не больше, чем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 есть, для фикс</a:t>
                </a:r>
                <a:r>
                  <a:rPr lang="ru-RU" dirty="0"/>
                  <a:t>и</a:t>
                </a:r>
                <a:r>
                  <a:rPr lang="ru-RU" dirty="0" smtClean="0"/>
                  <a:t>рованного </a:t>
                </a:r>
                <a:r>
                  <a:rPr lang="en-US" i="1" dirty="0"/>
                  <a:t>q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вероятность коллизии составляет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 smtClean="0"/>
                  <a:t> </a:t>
                </a:r>
                <a:endParaRPr lang="ru-RU" i="1" dirty="0" smtClean="0"/>
              </a:p>
              <a:p>
                <a:r>
                  <a:rPr lang="ru-RU" dirty="0" smtClean="0"/>
                  <a:t>Но </a:t>
                </a:r>
                <a:r>
                  <a:rPr lang="en-US" i="1" dirty="0" smtClean="0"/>
                  <a:t>q</a:t>
                </a:r>
                <a:r>
                  <a:rPr lang="ru-RU" i="1" dirty="0" smtClean="0"/>
                  <a:t> – </a:t>
                </a:r>
                <a:r>
                  <a:rPr lang="ru-RU" dirty="0" smtClean="0"/>
                  <a:t>целое число, которое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случайным образом меняется от 0 до </a:t>
                </a:r>
                <a:r>
                  <a:rPr lang="en-US" i="1" dirty="0" smtClean="0"/>
                  <a:t>p – 1</a:t>
                </a:r>
                <a:r>
                  <a:rPr lang="ru-RU" dirty="0" smtClean="0"/>
                  <a:t>, поэтому, чтобы получить вероятность коллизии для всех </a:t>
                </a:r>
                <a:r>
                  <a:rPr lang="en-US" i="1" dirty="0" smtClean="0"/>
                  <a:t>q</a:t>
                </a:r>
                <a:r>
                  <a:rPr lang="ru-RU" dirty="0" smtClean="0"/>
                  <a:t>, нужно сложить данные вероятности для каждого </a:t>
                </a:r>
                <a:r>
                  <a:rPr lang="en-US" i="1" dirty="0" smtClean="0"/>
                  <a:t>q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97398"/>
                <a:ext cx="11764652" cy="2703641"/>
              </a:xfrm>
              <a:blipFill rotWithShape="0">
                <a:blip r:embed="rId2"/>
                <a:stretch>
                  <a:fillRect l="-104" t="-1351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целых чисел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28265" y="3781041"/>
                <a:ext cx="7245830" cy="933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65" y="3781041"/>
                <a:ext cx="7245830" cy="933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398632" y="5103326"/>
                <a:ext cx="11579476" cy="1354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Таким образом,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т.е.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−простое числ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 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i="1" dirty="0"/>
                  <a:t>– </a:t>
                </a:r>
                <a:r>
                  <a:rPr lang="ru-RU" dirty="0"/>
                  <a:t>универсальное семейство хэш-функций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en-US" i="1" dirty="0"/>
                  <a:t>U = {0, 1, … p - 1}</a:t>
                </a:r>
                <a:r>
                  <a:rPr lang="ru-R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2" y="5103326"/>
                <a:ext cx="11579476" cy="1354036"/>
              </a:xfrm>
              <a:prstGeom prst="rect">
                <a:avLst/>
              </a:prstGeom>
              <a:blipFill rotWithShape="0">
                <a:blip r:embed="rId4"/>
                <a:stretch>
                  <a:fillRect l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4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816218"/>
            <a:ext cx="11764652" cy="111627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Очевидно, что в вычислении хэш-функции от строки должны участвовать все символы, составляющие строку, иначе вероятность коллизий существенно возросла бы</a:t>
            </a:r>
          </a:p>
          <a:p>
            <a:r>
              <a:rPr lang="ru-RU" dirty="0" smtClean="0"/>
              <a:t>Можно использовать следующую полиномиальную хэш-функцию: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</a:t>
            </a:r>
            <a:r>
              <a:rPr lang="ru-RU" sz="2800" dirty="0" smtClean="0"/>
              <a:t>строк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20237" y="1946478"/>
                <a:ext cx="51626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37" y="1946478"/>
                <a:ext cx="5162632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213456" y="2838029"/>
                <a:ext cx="11764652" cy="11162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Здесь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 smtClean="0"/>
                  <a:t> - соответствующее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му</a:t>
                </a:r>
                <a:r>
                  <a:rPr lang="ru-RU" dirty="0" smtClean="0"/>
                  <a:t> символу строки число (например, его </a:t>
                </a:r>
                <a:r>
                  <a:rPr lang="en-US" dirty="0" smtClean="0"/>
                  <a:t>ASCII- </a:t>
                </a:r>
                <a:r>
                  <a:rPr lang="ru-RU" dirty="0" smtClean="0"/>
                  <a:t>или </a:t>
                </a:r>
                <a:r>
                  <a:rPr lang="en-US" dirty="0" err="1" smtClean="0"/>
                  <a:t>Unocode</a:t>
                </a:r>
                <a:r>
                  <a:rPr lang="en-US" dirty="0" smtClean="0"/>
                  <a:t>-</a:t>
                </a:r>
                <a:r>
                  <a:rPr lang="ru-RU" dirty="0" smtClean="0"/>
                  <a:t>код)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простое число</a:t>
                </a:r>
              </a:p>
              <a:p>
                <a:r>
                  <a:rPr lang="ru-RU" dirty="0" smtClean="0"/>
                  <a:t>Если случайно выбранная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/>
                  <a:t> хэш-функция приводит к коллизии для двух строк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длиной </a:t>
                </a:r>
                <a:r>
                  <a:rPr lang="en-US" i="1" dirty="0" smtClean="0"/>
                  <a:t>L + 1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:endParaRPr lang="ru-RU" dirty="0" smtClean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2838029"/>
                <a:ext cx="11764652" cy="1116278"/>
              </a:xfrm>
              <a:prstGeom prst="rect">
                <a:avLst/>
              </a:prstGeom>
              <a:blipFill rotWithShape="0">
                <a:blip r:embed="rId3"/>
                <a:stretch>
                  <a:fillRect l="-104" t="-3825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21877" y="4066325"/>
                <a:ext cx="6288836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77" y="4066325"/>
                <a:ext cx="6288836" cy="304058"/>
              </a:xfrm>
              <a:prstGeom prst="rect">
                <a:avLst/>
              </a:prstGeom>
              <a:blipFill rotWithShape="0">
                <a:blip r:embed="rId4"/>
                <a:stretch>
                  <a:fillRect r="-9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3456" y="4458790"/>
                <a:ext cx="11764652" cy="1583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- разные, поэтому хотя бы 1 из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нулевой.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Следовательно,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имеет не более </a:t>
                </a:r>
                <a:r>
                  <a:rPr lang="en-US" i="1" dirty="0" smtClean="0"/>
                  <a:t>L</a:t>
                </a:r>
                <a:r>
                  <a:rPr lang="ru-RU" dirty="0" smtClean="0"/>
                  <a:t> корней, и каждый такой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приводит к коллизии, т.е., если бы остатка от деления на </a:t>
                </a:r>
                <a:r>
                  <a:rPr lang="en-US" i="1" dirty="0" smtClean="0"/>
                  <a:t>p </a:t>
                </a:r>
                <a:r>
                  <a:rPr lang="ru-RU" i="1" dirty="0" smtClean="0"/>
                  <a:t>«</a:t>
                </a:r>
                <a:r>
                  <a:rPr lang="ru-RU" dirty="0" smtClean="0"/>
                  <a:t>не было», для данных двух строк существовало бы не более 9 хэш-функций в данном семействе, которые давали бы для них одинаковые значения</a:t>
                </a:r>
              </a:p>
              <a:p>
                <a:r>
                  <a:rPr lang="ru-RU" dirty="0" smtClean="0"/>
                  <a:t>Так как в данном уравнени</a:t>
                </a:r>
                <a:r>
                  <a:rPr lang="ru-RU" dirty="0"/>
                  <a:t>и</a:t>
                </a:r>
                <a:r>
                  <a:rPr lang="ru-RU" dirty="0" smtClean="0"/>
                  <a:t> равенство по модулю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корней приходится на каждое </a:t>
                </a:r>
                <a:r>
                  <a:rPr lang="en-US" i="1" dirty="0" smtClean="0"/>
                  <a:t>p</a:t>
                </a:r>
                <a:r>
                  <a:rPr lang="ru-RU" i="1" dirty="0"/>
                  <a:t>:</a:t>
                </a:r>
                <a:endParaRPr lang="ru-RU" i="1" dirty="0" smtClean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4458790"/>
                <a:ext cx="11764652" cy="1583792"/>
              </a:xfrm>
              <a:prstGeom prst="rect">
                <a:avLst/>
              </a:prstGeom>
              <a:blipFill rotWithShape="0">
                <a:blip r:embed="rId5"/>
                <a:stretch>
                  <a:fillRect l="-104" t="-3846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77731" y="6130989"/>
                <a:ext cx="235051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31" y="6130989"/>
                <a:ext cx="2350515" cy="5167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2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1718397"/>
                <a:ext cx="11764652" cy="330609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Вероятность коллизии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значит, мы хотим большое </a:t>
                </a:r>
                <a:r>
                  <a:rPr lang="en-US" i="1" dirty="0" smtClean="0"/>
                  <a:t>p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Но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-мощность этих хэш-функций равна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</a:t>
                </a:r>
                <a:r>
                  <a:rPr lang="ru-RU" dirty="0" smtClean="0"/>
                  <a:t>а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 очень большое простое число, значит, такая хэш-таблица будет занимать очень много памяти? И при чем тут универсальное </a:t>
                </a:r>
                <a:r>
                  <a:rPr lang="ru-RU" dirty="0" err="1" smtClean="0"/>
                  <a:t>хэширование</a:t>
                </a:r>
                <a:r>
                  <a:rPr lang="ru-RU" dirty="0" smtClean="0"/>
                  <a:t> с вероятностью коллизии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1) Выбираем случайным образом полиномиальную хэш-функцию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из семейства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2) Выбираем </a:t>
                </a:r>
                <a:r>
                  <a:rPr lang="ru-RU" dirty="0"/>
                  <a:t>случайным образом </a:t>
                </a:r>
                <a:r>
                  <a:rPr lang="ru-RU" dirty="0" smtClean="0"/>
                  <a:t>хэш-функцию для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из семейства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3) </a:t>
                </a:r>
                <a:r>
                  <a:rPr lang="ru-RU" dirty="0" smtClean="0"/>
                  <a:t>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При этом вероятность коллизии составляет не более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В соответствии с этим, множество хэш-функций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1718397"/>
                <a:ext cx="11764652" cy="3306090"/>
              </a:xfrm>
              <a:blipFill rotWithShape="0"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</a:t>
            </a:r>
            <a:r>
              <a:rPr lang="ru-RU" sz="2800" dirty="0" smtClean="0"/>
              <a:t>семейство хэш-функций для </a:t>
            </a:r>
            <a:r>
              <a:rPr lang="ru-RU" sz="2800" dirty="0" smtClean="0"/>
              <a:t>строк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95651" y="834115"/>
                <a:ext cx="51626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51" y="834115"/>
                <a:ext cx="5162632" cy="8842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83867" y="5024487"/>
                <a:ext cx="578619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67" y="5024487"/>
                <a:ext cx="5786199" cy="8917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13456" y="6025488"/>
                <a:ext cx="11764652" cy="6204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не позволяет выполнять универсальное </a:t>
                </a:r>
                <a:r>
                  <a:rPr lang="ru-RU" dirty="0" err="1" smtClean="0"/>
                  <a:t>хэширование</a:t>
                </a:r>
                <a:r>
                  <a:rPr lang="ru-RU" dirty="0" smtClean="0"/>
                  <a:t>. Однако,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результат получается сравнимым</a:t>
                </a:r>
                <a:endParaRPr lang="en-US" dirty="0"/>
              </a:p>
            </p:txBody>
          </p:sp>
        </mc:Choice>
        <mc:Fallback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6025488"/>
                <a:ext cx="11764652" cy="620409"/>
              </a:xfrm>
              <a:prstGeom prst="rect">
                <a:avLst/>
              </a:prstGeom>
              <a:blipFill rotWithShape="0">
                <a:blip r:embed="rId5"/>
                <a:stretch>
                  <a:fillRect l="-415" t="-5882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7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2034" y="951804"/>
            <a:ext cx="6599722" cy="171034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hash – </a:t>
            </a:r>
            <a:r>
              <a:rPr lang="ru-RU" dirty="0" smtClean="0"/>
              <a:t>используется как функциональный объект (объект первого рода). Поведение реализуется перегруженным оператором вызова функции (</a:t>
            </a:r>
            <a:r>
              <a:rPr lang="en-US" dirty="0" smtClean="0"/>
              <a:t>operator ()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Способ </a:t>
            </a:r>
            <a:r>
              <a:rPr lang="ru-RU" dirty="0" err="1" smtClean="0"/>
              <a:t>хэширования</a:t>
            </a:r>
            <a:r>
              <a:rPr lang="ru-RU" dirty="0" smtClean="0"/>
              <a:t> зависит от типа значений. В связи с этим, </a:t>
            </a:r>
            <a:r>
              <a:rPr lang="en-US" dirty="0" smtClean="0"/>
              <a:t>STL </a:t>
            </a:r>
            <a:r>
              <a:rPr lang="ru-RU" dirty="0" smtClean="0"/>
              <a:t>предоставляет специализации шаблона </a:t>
            </a:r>
            <a:r>
              <a:rPr lang="en-US" dirty="0" err="1" smtClean="0"/>
              <a:t>std</a:t>
            </a:r>
            <a:r>
              <a:rPr lang="en-US" dirty="0" smtClean="0"/>
              <a:t>::hash</a:t>
            </a:r>
            <a:r>
              <a:rPr lang="ru-RU" dirty="0" smtClean="0"/>
              <a:t> для базовых типов и для большей части пользовательских типов, определяемых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Хэш-функции в </a:t>
            </a:r>
            <a:r>
              <a:rPr lang="en-US" sz="2800" dirty="0" smtClean="0"/>
              <a:t>STL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6" y="783385"/>
            <a:ext cx="5210535" cy="55479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93" y="2896557"/>
            <a:ext cx="6592919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Неупорядоченные контейнеры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" y="1049016"/>
            <a:ext cx="4039501" cy="15434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5670" y="706875"/>
            <a:ext cx="5561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https://en.cppreference.com/w/cpp/container/unordered_set</a:t>
            </a:r>
            <a:endParaRPr lang="en-US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6" y="2626858"/>
            <a:ext cx="5499699" cy="4053497"/>
          </a:xfrm>
          <a:prstGeom prst="rect">
            <a:avLst/>
          </a:prstGeom>
        </p:spPr>
      </p:pic>
      <p:pic>
        <p:nvPicPr>
          <p:cNvPr id="8" name="Рисунок 4">
            <a:extLst>
              <a:ext uri="{FF2B5EF4-FFF2-40B4-BE49-F238E27FC236}">
                <a16:creationId xmlns="" xmlns:a16="http://schemas.microsoft.com/office/drawing/2014/main" id="{E4E1491A-E1CF-4A9A-A7F5-D528AEC1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76" y="2626858"/>
            <a:ext cx="5178346" cy="4053497"/>
          </a:xfrm>
          <a:prstGeom prst="rect">
            <a:avLst/>
          </a:prstGeom>
        </p:spPr>
      </p:pic>
      <p:pic>
        <p:nvPicPr>
          <p:cNvPr id="9" name="Рисунок 5">
            <a:extLst>
              <a:ext uri="{FF2B5EF4-FFF2-40B4-BE49-F238E27FC236}">
                <a16:creationId xmlns="" xmlns:a16="http://schemas.microsoft.com/office/drawing/2014/main" id="{30E791D8-BFED-4DE1-BBDB-8B5874B8E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976" y="1012270"/>
            <a:ext cx="5190902" cy="1614588"/>
          </a:xfrm>
          <a:prstGeom prst="rect">
            <a:avLst/>
          </a:prstGeom>
        </p:spPr>
      </p:pic>
      <p:sp>
        <p:nvSpPr>
          <p:cNvPr id="10" name="Прямоугольник 6">
            <a:extLst>
              <a:ext uri="{FF2B5EF4-FFF2-40B4-BE49-F238E27FC236}">
                <a16:creationId xmlns="" xmlns:a16="http://schemas.microsoft.com/office/drawing/2014/main" id="{F15A42DA-A95E-4B48-8F24-DF36106CE0F8}"/>
              </a:ext>
            </a:extLst>
          </p:cNvPr>
          <p:cNvSpPr/>
          <p:nvPr/>
        </p:nvSpPr>
        <p:spPr>
          <a:xfrm>
            <a:off x="6413356" y="706875"/>
            <a:ext cx="55995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https://en.cppreference.com/w/cpp/container/unordered_map</a:t>
            </a:r>
          </a:p>
        </p:txBody>
      </p:sp>
    </p:spTree>
    <p:extLst>
      <p:ext uri="{BB962C8B-B14F-4D97-AF65-F5344CB8AC3E}">
        <p14:creationId xmlns:p14="http://schemas.microsoft.com/office/powerpoint/2010/main" val="25582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0305" y="833116"/>
                <a:ext cx="11764652" cy="339952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dirty="0"/>
                  <a:t>std::</a:t>
                </a:r>
                <a:r>
                  <a:rPr lang="en-US" dirty="0" err="1"/>
                  <a:t>unordered_set</a:t>
                </a:r>
                <a:r>
                  <a:rPr lang="en-US" dirty="0"/>
                  <a:t> – </a:t>
                </a:r>
                <a:r>
                  <a:rPr lang="ru-RU" dirty="0"/>
                  <a:t>хэш-таблица (</a:t>
                </a:r>
                <a:r>
                  <a:rPr lang="en-US" dirty="0" err="1"/>
                  <a:t>hashtable</a:t>
                </a:r>
                <a:r>
                  <a:rPr lang="ru-RU" dirty="0"/>
                  <a:t>)</a:t>
                </a:r>
              </a:p>
              <a:p>
                <a:r>
                  <a:rPr lang="en-US" dirty="0"/>
                  <a:t>std::</a:t>
                </a:r>
                <a:r>
                  <a:rPr lang="en-US" dirty="0" err="1"/>
                  <a:t>unordered_map</a:t>
                </a:r>
                <a:r>
                  <a:rPr lang="en-US" dirty="0"/>
                  <a:t> – </a:t>
                </a:r>
                <a:r>
                  <a:rPr lang="ru-RU" dirty="0"/>
                  <a:t>тоже хэш-таблица, но хранит пары ключ-значение</a:t>
                </a:r>
                <a:r>
                  <a:rPr lang="en-US" dirty="0"/>
                  <a:t>. </a:t>
                </a:r>
                <a:r>
                  <a:rPr lang="ru-RU" dirty="0"/>
                  <a:t>Хэш-функция применяется к ключу</a:t>
                </a:r>
              </a:p>
              <a:p>
                <a:r>
                  <a:rPr lang="ru-RU" dirty="0"/>
                  <a:t>При вставке ключа в контейнер, от данного ключа вычисляется хэш-функция. Ключ помещается в ячейку массива с индексом, равным соответствующему значению хэш-функции. Таким образом, значение ключа определяет его положение</a:t>
                </a:r>
              </a:p>
              <a:p>
                <a:r>
                  <a:rPr lang="ru-RU" dirty="0">
                    <a:ea typeface="Cambria Math" panose="02040503050406030204" pitchFamily="18" charset="0"/>
                  </a:rPr>
                  <a:t>Для любого множества</a:t>
                </a:r>
                <a:r>
                  <a:rPr lang="ru-RU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ea typeface="Cambria Math" panose="02040503050406030204" pitchFamily="18" charset="0"/>
                  </a:rPr>
                  <a:t>S </a:t>
                </a:r>
                <a:r>
                  <a:rPr lang="ru-RU" dirty="0">
                    <a:ea typeface="Cambria Math" panose="02040503050406030204" pitchFamily="18" charset="0"/>
                  </a:rPr>
                  <a:t>и для любого положительного целого числа </a:t>
                </a:r>
                <a:r>
                  <a:rPr lang="en-US" i="1" dirty="0">
                    <a:ea typeface="Cambria Math" panose="02040503050406030204" pitchFamily="18" charset="0"/>
                  </a:rPr>
                  <a:t>m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- хэш-функция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m – </a:t>
                </a:r>
                <a:r>
                  <a:rPr lang="ru-RU" dirty="0">
                    <a:ea typeface="Cambria Math" panose="02040503050406030204" pitchFamily="18" charset="0"/>
                  </a:rPr>
                  <a:t>количество возможных значений хэш-функции – </a:t>
                </a:r>
                <a:r>
                  <a:rPr lang="ru-RU" dirty="0" err="1">
                    <a:ea typeface="Cambria Math" panose="02040503050406030204" pitchFamily="18" charset="0"/>
                  </a:rPr>
                  <a:t>хэш</a:t>
                </a:r>
                <a:r>
                  <a:rPr lang="ru-RU" dirty="0">
                    <a:ea typeface="Cambria Math" panose="02040503050406030204" pitchFamily="18" charset="0"/>
                  </a:rPr>
                  <a:t>-мощность, мощность хэш-функции (</a:t>
                </a:r>
                <a:r>
                  <a:rPr lang="en-US" dirty="0">
                    <a:ea typeface="Cambria Math" panose="02040503050406030204" pitchFamily="18" charset="0"/>
                  </a:rPr>
                  <a:t>cardinality of hash function</a:t>
                </a:r>
                <a:r>
                  <a:rPr lang="ru-RU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305" y="833116"/>
                <a:ext cx="11764652" cy="3399520"/>
              </a:xfrm>
              <a:blipFill>
                <a:blip r:embed="rId2"/>
                <a:stretch>
                  <a:fillRect l="-104" t="-1257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 txBox="1">
            <a:spLocks/>
          </p:cNvSpPr>
          <p:nvPr/>
        </p:nvSpPr>
        <p:spPr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Неупорядоченные контейнеры</a:t>
            </a:r>
            <a:r>
              <a:rPr lang="en-US" sz="2800" dirty="0"/>
              <a:t>. </a:t>
            </a:r>
          </a:p>
        </p:txBody>
      </p:sp>
      <p:sp>
        <p:nvSpPr>
          <p:cNvPr id="9" name="Прямоугольник 33">
            <a:extLst>
              <a:ext uri="{FF2B5EF4-FFF2-40B4-BE49-F238E27FC236}">
                <a16:creationId xmlns="" xmlns:a16="http://schemas.microsoft.com/office/drawing/2014/main" id="{5446426F-E73D-4E73-86F9-B246F5EA9EB1}"/>
              </a:ext>
            </a:extLst>
          </p:cNvPr>
          <p:cNvSpPr/>
          <p:nvPr/>
        </p:nvSpPr>
        <p:spPr>
          <a:xfrm>
            <a:off x="7179205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Прямоугольник 34">
            <a:extLst>
              <a:ext uri="{FF2B5EF4-FFF2-40B4-BE49-F238E27FC236}">
                <a16:creationId xmlns="" xmlns:a16="http://schemas.microsoft.com/office/drawing/2014/main" id="{BDF6C4E9-A465-4551-96E7-EB06FBF7850B}"/>
              </a:ext>
            </a:extLst>
          </p:cNvPr>
          <p:cNvSpPr/>
          <p:nvPr/>
        </p:nvSpPr>
        <p:spPr>
          <a:xfrm>
            <a:off x="7756254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Прямоугольник 35">
            <a:extLst>
              <a:ext uri="{FF2B5EF4-FFF2-40B4-BE49-F238E27FC236}">
                <a16:creationId xmlns="" xmlns:a16="http://schemas.microsoft.com/office/drawing/2014/main" id="{CFE7C1A3-BF70-4740-98ED-C95DF2B1E605}"/>
              </a:ext>
            </a:extLst>
          </p:cNvPr>
          <p:cNvSpPr/>
          <p:nvPr/>
        </p:nvSpPr>
        <p:spPr>
          <a:xfrm>
            <a:off x="8333303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4" name="Прямоугольник 38">
            <a:extLst>
              <a:ext uri="{FF2B5EF4-FFF2-40B4-BE49-F238E27FC236}">
                <a16:creationId xmlns="" xmlns:a16="http://schemas.microsoft.com/office/drawing/2014/main" id="{C2367501-0A91-422C-8428-658E03BEF538}"/>
              </a:ext>
            </a:extLst>
          </p:cNvPr>
          <p:cNvSpPr/>
          <p:nvPr/>
        </p:nvSpPr>
        <p:spPr>
          <a:xfrm>
            <a:off x="10064450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Прямоугольник 39">
            <a:extLst>
              <a:ext uri="{FF2B5EF4-FFF2-40B4-BE49-F238E27FC236}">
                <a16:creationId xmlns="" xmlns:a16="http://schemas.microsoft.com/office/drawing/2014/main" id="{5E451CC2-05BA-4E21-BB67-3C1C50EBE255}"/>
              </a:ext>
            </a:extLst>
          </p:cNvPr>
          <p:cNvSpPr/>
          <p:nvPr/>
        </p:nvSpPr>
        <p:spPr>
          <a:xfrm>
            <a:off x="10641499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40">
            <a:extLst>
              <a:ext uri="{FF2B5EF4-FFF2-40B4-BE49-F238E27FC236}">
                <a16:creationId xmlns="" xmlns:a16="http://schemas.microsoft.com/office/drawing/2014/main" id="{33164B30-E0F1-41F6-B66C-7E55D03FA556}"/>
              </a:ext>
            </a:extLst>
          </p:cNvPr>
          <p:cNvSpPr/>
          <p:nvPr/>
        </p:nvSpPr>
        <p:spPr>
          <a:xfrm>
            <a:off x="11218548" y="50005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A3BFB9D4-7788-4A37-B915-DF1EA439DF95}"/>
              </a:ext>
            </a:extLst>
          </p:cNvPr>
          <p:cNvSpPr/>
          <p:nvPr/>
        </p:nvSpPr>
        <p:spPr>
          <a:xfrm>
            <a:off x="471340" y="4336330"/>
            <a:ext cx="4138367" cy="2158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RU" dirty="0"/>
          </a:p>
          <a:p>
            <a:pPr algn="ctr"/>
            <a:r>
              <a:rPr lang="ru-RU" dirty="0"/>
              <a:t>Множество исходных объектов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IP-</a:t>
            </a:r>
            <a:r>
              <a:rPr lang="ru-RU" dirty="0"/>
              <a:t>адреса, слова текста, файлы, номера телефонов)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6D8D1F3-5D7F-4504-BAAD-4BFB04A4299B}"/>
              </a:ext>
            </a:extLst>
          </p:cNvPr>
          <p:cNvCxnSpPr>
            <a:cxnSpLocks/>
          </p:cNvCxnSpPr>
          <p:nvPr/>
        </p:nvCxnSpPr>
        <p:spPr>
          <a:xfrm>
            <a:off x="5354425" y="5415698"/>
            <a:ext cx="1404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0B70D3C-975B-46F9-86CA-7EEB0E890F00}"/>
                  </a:ext>
                </a:extLst>
              </p:cNvPr>
              <p:cNvSpPr txBox="1"/>
              <p:nvPr/>
            </p:nvSpPr>
            <p:spPr>
              <a:xfrm>
                <a:off x="4667925" y="5277199"/>
                <a:ext cx="596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B70D3C-975B-46F9-86CA-7EEB0E89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25" y="5277199"/>
                <a:ext cx="596252" cy="276999"/>
              </a:xfrm>
              <a:prstGeom prst="rect">
                <a:avLst/>
              </a:prstGeom>
              <a:blipFill>
                <a:blip r:embed="rId3"/>
                <a:stretch>
                  <a:fillRect l="-4082" r="-61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3A8AC32-9E34-4434-BE90-6378C4CE0E26}"/>
              </a:ext>
            </a:extLst>
          </p:cNvPr>
          <p:cNvSpPr txBox="1"/>
          <p:nvPr/>
        </p:nvSpPr>
        <p:spPr>
          <a:xfrm>
            <a:off x="5684363" y="49019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h(o)</a:t>
            </a:r>
            <a:endParaRPr lang="en-US" i="1" dirty="0"/>
          </a:p>
        </p:txBody>
      </p:sp>
      <p:sp>
        <p:nvSpPr>
          <p:cNvPr id="26" name="Прямоугольник 35">
            <a:extLst>
              <a:ext uri="{FF2B5EF4-FFF2-40B4-BE49-F238E27FC236}">
                <a16:creationId xmlns="" xmlns:a16="http://schemas.microsoft.com/office/drawing/2014/main" id="{0C8A6B3A-7715-4609-A673-75F62AFBBFDC}"/>
              </a:ext>
            </a:extLst>
          </p:cNvPr>
          <p:cNvSpPr/>
          <p:nvPr/>
        </p:nvSpPr>
        <p:spPr>
          <a:xfrm>
            <a:off x="9487401" y="499851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FD9C5E0-4152-41A1-8AE1-325993AC6747}"/>
              </a:ext>
            </a:extLst>
          </p:cNvPr>
          <p:cNvSpPr txBox="1"/>
          <p:nvPr/>
        </p:nvSpPr>
        <p:spPr>
          <a:xfrm>
            <a:off x="9035272" y="509253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C68085A-D9EB-4F31-8740-AFDFDEB3AAB8}"/>
              </a:ext>
            </a:extLst>
          </p:cNvPr>
          <p:cNvCxnSpPr/>
          <p:nvPr/>
        </p:nvCxnSpPr>
        <p:spPr>
          <a:xfrm flipV="1">
            <a:off x="7179205" y="4515439"/>
            <a:ext cx="0" cy="48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B2DF124A-E427-48B9-B1AC-38138D550478}"/>
              </a:ext>
            </a:extLst>
          </p:cNvPr>
          <p:cNvCxnSpPr/>
          <p:nvPr/>
        </p:nvCxnSpPr>
        <p:spPr>
          <a:xfrm flipV="1">
            <a:off x="11802575" y="4515439"/>
            <a:ext cx="0" cy="48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DFBBF5B-448D-4994-8AF2-8E50FDE19A27}"/>
              </a:ext>
            </a:extLst>
          </p:cNvPr>
          <p:cNvCxnSpPr>
            <a:cxnSpLocks/>
          </p:cNvCxnSpPr>
          <p:nvPr/>
        </p:nvCxnSpPr>
        <p:spPr>
          <a:xfrm>
            <a:off x="7179205" y="4656841"/>
            <a:ext cx="461639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484A18C-DF07-4EE4-87D2-96A31543A3E7}"/>
              </a:ext>
            </a:extLst>
          </p:cNvPr>
          <p:cNvSpPr txBox="1"/>
          <p:nvPr/>
        </p:nvSpPr>
        <p:spPr>
          <a:xfrm>
            <a:off x="9255094" y="42806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259F8B1-68B6-4C28-A616-06A70A1FD918}"/>
              </a:ext>
            </a:extLst>
          </p:cNvPr>
          <p:cNvSpPr txBox="1"/>
          <p:nvPr/>
        </p:nvSpPr>
        <p:spPr>
          <a:xfrm>
            <a:off x="9443607" y="5655552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h(o</a:t>
            </a:r>
            <a:r>
              <a:rPr lang="en-US" i="1" baseline="-25000" dirty="0"/>
              <a:t>n</a:t>
            </a:r>
            <a:r>
              <a:rPr lang="en-US" i="1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B196240-8C86-436B-83AE-8B74132A342A}"/>
              </a:ext>
            </a:extLst>
          </p:cNvPr>
          <p:cNvSpPr txBox="1"/>
          <p:nvPr/>
        </p:nvSpPr>
        <p:spPr>
          <a:xfrm>
            <a:off x="7314482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C8582A5-331A-426F-9770-76B2EF03915D}"/>
              </a:ext>
            </a:extLst>
          </p:cNvPr>
          <p:cNvSpPr txBox="1"/>
          <p:nvPr/>
        </p:nvSpPr>
        <p:spPr>
          <a:xfrm>
            <a:off x="7891531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FB3E55D-982F-45C5-B69C-F5893D0CF2E4}"/>
              </a:ext>
            </a:extLst>
          </p:cNvPr>
          <p:cNvSpPr txBox="1"/>
          <p:nvPr/>
        </p:nvSpPr>
        <p:spPr>
          <a:xfrm>
            <a:off x="8468580" y="56400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EC4056C-1203-4528-9D6E-F436630CE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0811" y="828178"/>
                <a:ext cx="6817297" cy="5601197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Какое значение </a:t>
                </a:r>
                <a:r>
                  <a:rPr lang="en-US" dirty="0"/>
                  <a:t>m</a:t>
                </a:r>
                <a:r>
                  <a:rPr lang="ru-RU" dirty="0"/>
                  <a:t> оптимальное?</a:t>
                </a:r>
                <a:r>
                  <a:rPr lang="en-US" dirty="0"/>
                  <a:t> </a:t>
                </a:r>
                <a:r>
                  <a:rPr lang="ru-RU" dirty="0"/>
                  <a:t>Нельзя взять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, потому что на практике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 слишком велико и иногда вообще заведомо неизвестно. Пример: подсчёт частоты слов в тексте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dirty="0"/>
                  <a:t>, то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коллизия</a:t>
                </a:r>
              </a:p>
              <a:p>
                <a:r>
                  <a:rPr lang="ru-RU" dirty="0"/>
                  <a:t>Коллизии могут разрешаться с помощью «цепочек» (</a:t>
                </a:r>
                <a:r>
                  <a:rPr lang="en-US" dirty="0"/>
                  <a:t>chaining</a:t>
                </a:r>
                <a:r>
                  <a:rPr lang="ru-RU" dirty="0"/>
                  <a:t>). Это не единственный способ разрешения коллизий, но в </a:t>
                </a:r>
                <a:r>
                  <a:rPr lang="en-US" dirty="0"/>
                  <a:t>STL </a:t>
                </a:r>
                <a:r>
                  <a:rPr lang="ru-RU" dirty="0"/>
                  <a:t>используется имено он. Такая структура данных называется хэш-таблицей с цепочками</a:t>
                </a:r>
                <a:endParaRPr lang="en-US" dirty="0"/>
              </a:p>
              <a:p>
                <a:r>
                  <a:rPr lang="ru-RU" dirty="0"/>
                  <a:t>Если </a:t>
                </a:r>
                <a:r>
                  <a:rPr lang="en-US" dirty="0"/>
                  <a:t>n – </a:t>
                </a:r>
                <a:r>
                  <a:rPr lang="ru-RU" dirty="0"/>
                  <a:t>число объетов, которые хранятся в хэш-таблице, то сложность операций </a:t>
                </a:r>
                <a:r>
                  <a:rPr lang="en-US" dirty="0"/>
                  <a:t>(</a:t>
                </a:r>
                <a:r>
                  <a:rPr lang="ru-RU" dirty="0"/>
                  <a:t>поиск, извлечение, вставка</a:t>
                </a:r>
                <a:r>
                  <a:rPr lang="en-US" dirty="0"/>
                  <a:t>) </a:t>
                </a:r>
                <a:r>
                  <a:rPr lang="ru-RU" dirty="0"/>
                  <a:t>по памяти: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коэффициент заполнения таблицы (</a:t>
                </a:r>
                <a:r>
                  <a:rPr lang="en-US" dirty="0"/>
                  <a:t>load factor</a:t>
                </a:r>
                <a:r>
                  <a:rPr lang="ru-RU" dirty="0"/>
                  <a:t>)</a:t>
                </a:r>
                <a:endParaRPr lang="en-US" dirty="0"/>
              </a:p>
              <a:p>
                <a:r>
                  <a:rPr lang="ru-RU" dirty="0" smtClean="0"/>
                  <a:t>Сложность </a:t>
                </a:r>
                <a:r>
                  <a:rPr lang="ru-RU" dirty="0"/>
                  <a:t>по времени: </a:t>
                </a:r>
                <a:r>
                  <a:rPr lang="en-US" i="1" dirty="0"/>
                  <a:t>O(c + 1)</a:t>
                </a:r>
                <a:r>
                  <a:rPr lang="ru-RU" i="1" dirty="0"/>
                  <a:t>, </a:t>
                </a:r>
                <a:r>
                  <a:rPr lang="ru-RU" dirty="0"/>
                  <a:t>где </a:t>
                </a:r>
                <a:r>
                  <a:rPr lang="en-US" i="1" dirty="0"/>
                  <a:t>c – </a:t>
                </a:r>
                <a:r>
                  <a:rPr lang="ru-RU" dirty="0"/>
                  <a:t>количество элементов в самой длинной цепочке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EC4056C-1203-4528-9D6E-F436630CE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811" y="828178"/>
                <a:ext cx="6817297" cy="5601197"/>
              </a:xfrm>
              <a:blipFill rotWithShape="0">
                <a:blip r:embed="rId2"/>
                <a:stretch>
                  <a:fillRect l="-268" t="-762" r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="" xmlns:a16="http://schemas.microsoft.com/office/drawing/2014/main" id="{561960BF-0922-44FB-A6A4-A68413B7237E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Хэш-таблицы с цепочками</a:t>
            </a:r>
            <a:endParaRPr lang="en-US" sz="2800" dirty="0"/>
          </a:p>
        </p:txBody>
      </p:sp>
      <p:sp>
        <p:nvSpPr>
          <p:cNvPr id="19" name="Прямоугольник 33">
            <a:extLst>
              <a:ext uri="{FF2B5EF4-FFF2-40B4-BE49-F238E27FC236}">
                <a16:creationId xmlns="" xmlns:a16="http://schemas.microsoft.com/office/drawing/2014/main" id="{B4855709-7F6B-4C0F-983E-67F5AFEAF1CC}"/>
              </a:ext>
            </a:extLst>
          </p:cNvPr>
          <p:cNvSpPr/>
          <p:nvPr/>
        </p:nvSpPr>
        <p:spPr>
          <a:xfrm>
            <a:off x="2014931" y="152463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33">
            <a:extLst>
              <a:ext uri="{FF2B5EF4-FFF2-40B4-BE49-F238E27FC236}">
                <a16:creationId xmlns="" xmlns:a16="http://schemas.microsoft.com/office/drawing/2014/main" id="{3E521014-1ED6-4CAF-BD15-D0B16D6A1B97}"/>
              </a:ext>
            </a:extLst>
          </p:cNvPr>
          <p:cNvSpPr/>
          <p:nvPr/>
        </p:nvSpPr>
        <p:spPr>
          <a:xfrm>
            <a:off x="2014931" y="2066168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33">
            <a:extLst>
              <a:ext uri="{FF2B5EF4-FFF2-40B4-BE49-F238E27FC236}">
                <a16:creationId xmlns="" xmlns:a16="http://schemas.microsoft.com/office/drawing/2014/main" id="{69F5715A-A337-4DF6-BC87-6A176F67457B}"/>
              </a:ext>
            </a:extLst>
          </p:cNvPr>
          <p:cNvSpPr/>
          <p:nvPr/>
        </p:nvSpPr>
        <p:spPr>
          <a:xfrm>
            <a:off x="2014927" y="312040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Прямоугольник 33">
            <a:extLst>
              <a:ext uri="{FF2B5EF4-FFF2-40B4-BE49-F238E27FC236}">
                <a16:creationId xmlns="" xmlns:a16="http://schemas.microsoft.com/office/drawing/2014/main" id="{05132DA4-144D-4E99-8DE0-7456158E007E}"/>
              </a:ext>
            </a:extLst>
          </p:cNvPr>
          <p:cNvSpPr/>
          <p:nvPr/>
        </p:nvSpPr>
        <p:spPr>
          <a:xfrm>
            <a:off x="2014928" y="3676038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Прямоугольник 33">
            <a:extLst>
              <a:ext uri="{FF2B5EF4-FFF2-40B4-BE49-F238E27FC236}">
                <a16:creationId xmlns="" xmlns:a16="http://schemas.microsoft.com/office/drawing/2014/main" id="{7BC7DAAD-A197-4744-A85F-229F534C1EC8}"/>
              </a:ext>
            </a:extLst>
          </p:cNvPr>
          <p:cNvSpPr/>
          <p:nvPr/>
        </p:nvSpPr>
        <p:spPr>
          <a:xfrm>
            <a:off x="2014929" y="4231675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Прямоугольник 33">
            <a:extLst>
              <a:ext uri="{FF2B5EF4-FFF2-40B4-BE49-F238E27FC236}">
                <a16:creationId xmlns="" xmlns:a16="http://schemas.microsoft.com/office/drawing/2014/main" id="{90F0D2BB-41B9-4689-97EF-D3882B83B605}"/>
              </a:ext>
            </a:extLst>
          </p:cNvPr>
          <p:cNvSpPr/>
          <p:nvPr/>
        </p:nvSpPr>
        <p:spPr>
          <a:xfrm>
            <a:off x="2014930" y="4753063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Прямоугольник 33">
            <a:extLst>
              <a:ext uri="{FF2B5EF4-FFF2-40B4-BE49-F238E27FC236}">
                <a16:creationId xmlns="" xmlns:a16="http://schemas.microsoft.com/office/drawing/2014/main" id="{44CF1340-45DF-42F5-A14A-A97F2D1C3F19}"/>
              </a:ext>
            </a:extLst>
          </p:cNvPr>
          <p:cNvSpPr/>
          <p:nvPr/>
        </p:nvSpPr>
        <p:spPr>
          <a:xfrm>
            <a:off x="2014930" y="528520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EA4577-E902-4658-BA2B-6968927A9389}"/>
              </a:ext>
            </a:extLst>
          </p:cNvPr>
          <p:cNvSpPr txBox="1"/>
          <p:nvPr/>
        </p:nvSpPr>
        <p:spPr>
          <a:xfrm>
            <a:off x="2083679" y="265086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...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0E80C1B-06AA-49BE-8F45-06D0BA650A3F}"/>
              </a:ext>
            </a:extLst>
          </p:cNvPr>
          <p:cNvCxnSpPr>
            <a:cxnSpLocks/>
          </p:cNvCxnSpPr>
          <p:nvPr/>
        </p:nvCxnSpPr>
        <p:spPr>
          <a:xfrm flipH="1">
            <a:off x="235670" y="1524630"/>
            <a:ext cx="1779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8E78FBF-B129-43DA-B434-938DA44FFE82}"/>
              </a:ext>
            </a:extLst>
          </p:cNvPr>
          <p:cNvCxnSpPr>
            <a:cxnSpLocks/>
          </p:cNvCxnSpPr>
          <p:nvPr/>
        </p:nvCxnSpPr>
        <p:spPr>
          <a:xfrm flipH="1">
            <a:off x="235670" y="5826740"/>
            <a:ext cx="1779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31C0DF77-7D7F-4007-847A-CA0456925C27}"/>
              </a:ext>
            </a:extLst>
          </p:cNvPr>
          <p:cNvCxnSpPr>
            <a:cxnSpLocks/>
          </p:cNvCxnSpPr>
          <p:nvPr/>
        </p:nvCxnSpPr>
        <p:spPr>
          <a:xfrm>
            <a:off x="396240" y="1524630"/>
            <a:ext cx="0" cy="428666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0BCB9AD-5E08-4FA3-93BE-A55B71BE9CE2}"/>
              </a:ext>
            </a:extLst>
          </p:cNvPr>
          <p:cNvSpPr txBox="1"/>
          <p:nvPr/>
        </p:nvSpPr>
        <p:spPr>
          <a:xfrm>
            <a:off x="47156" y="33770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EC81789-FCD6-4940-98AF-519B04C6CF98}"/>
              </a:ext>
            </a:extLst>
          </p:cNvPr>
          <p:cNvSpPr txBox="1"/>
          <p:nvPr/>
        </p:nvSpPr>
        <p:spPr>
          <a:xfrm>
            <a:off x="1615877" y="1610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89EEB9F-3091-4332-ADE5-E5E5B97078C7}"/>
              </a:ext>
            </a:extLst>
          </p:cNvPr>
          <p:cNvSpPr txBox="1"/>
          <p:nvPr/>
        </p:nvSpPr>
        <p:spPr>
          <a:xfrm>
            <a:off x="1615877" y="2140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C38EC3D-ACA8-48E1-8952-29397D31A629}"/>
              </a:ext>
            </a:extLst>
          </p:cNvPr>
          <p:cNvSpPr txBox="1"/>
          <p:nvPr/>
        </p:nvSpPr>
        <p:spPr>
          <a:xfrm>
            <a:off x="474113" y="3235700"/>
            <a:ext cx="14908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h(o</a:t>
            </a:r>
            <a:r>
              <a:rPr lang="en-US" i="1" baseline="-25000" dirty="0"/>
              <a:t>1</a:t>
            </a:r>
            <a:r>
              <a:rPr lang="en-US" i="1" dirty="0"/>
              <a:t>) = h(o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83F916DC-E0DE-46BE-836B-9413945D7963}"/>
              </a:ext>
            </a:extLst>
          </p:cNvPr>
          <p:cNvCxnSpPr>
            <a:stCxn id="22" idx="3"/>
          </p:cNvCxnSpPr>
          <p:nvPr/>
        </p:nvCxnSpPr>
        <p:spPr>
          <a:xfrm>
            <a:off x="2591976" y="3391170"/>
            <a:ext cx="570761" cy="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33">
            <a:extLst>
              <a:ext uri="{FF2B5EF4-FFF2-40B4-BE49-F238E27FC236}">
                <a16:creationId xmlns="" xmlns:a16="http://schemas.microsoft.com/office/drawing/2014/main" id="{CC5260BF-0DAB-4DFB-BA88-D2E52D4A91C1}"/>
              </a:ext>
            </a:extLst>
          </p:cNvPr>
          <p:cNvSpPr/>
          <p:nvPr/>
        </p:nvSpPr>
        <p:spPr>
          <a:xfrm>
            <a:off x="3162737" y="311097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1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E2DE6A8-AC93-4620-8EC4-7F3D587891CC}"/>
              </a:ext>
            </a:extLst>
          </p:cNvPr>
          <p:cNvCxnSpPr/>
          <p:nvPr/>
        </p:nvCxnSpPr>
        <p:spPr>
          <a:xfrm>
            <a:off x="3739786" y="3343692"/>
            <a:ext cx="570761" cy="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33">
            <a:extLst>
              <a:ext uri="{FF2B5EF4-FFF2-40B4-BE49-F238E27FC236}">
                <a16:creationId xmlns="" xmlns:a16="http://schemas.microsoft.com/office/drawing/2014/main" id="{05C92E9F-DF52-4ED7-9E25-92C70145E0E7}"/>
              </a:ext>
            </a:extLst>
          </p:cNvPr>
          <p:cNvSpPr/>
          <p:nvPr/>
        </p:nvSpPr>
        <p:spPr>
          <a:xfrm>
            <a:off x="4310547" y="3105786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o</a:t>
            </a:r>
            <a:r>
              <a:rPr lang="en-US" i="1" baseline="-25000" dirty="0"/>
              <a:t>2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FA9D8A8-0D49-4141-A7BD-4E77C85EEE4C}"/>
              </a:ext>
            </a:extLst>
          </p:cNvPr>
          <p:cNvSpPr txBox="1"/>
          <p:nvPr/>
        </p:nvSpPr>
        <p:spPr>
          <a:xfrm>
            <a:off x="1438275" y="5912843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Массив списков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buckets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EEC7D17-3D62-4439-A09E-A8BEA5343523}"/>
              </a:ext>
            </a:extLst>
          </p:cNvPr>
          <p:cNvSpPr txBox="1"/>
          <p:nvPr/>
        </p:nvSpPr>
        <p:spPr>
          <a:xfrm>
            <a:off x="3518923" y="37057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Цепочка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C609DF-7BF5-461E-B80C-BB01BBF2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56" y="792889"/>
            <a:ext cx="11764652" cy="18277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Оптимально иметь относительно небольшое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и относительно небольшое </a:t>
            </a:r>
            <a:r>
              <a:rPr lang="en-US" i="1" dirty="0"/>
              <a:t>c</a:t>
            </a:r>
          </a:p>
          <a:p>
            <a:r>
              <a:rPr lang="ru-RU" dirty="0"/>
              <a:t>Следовательно, хэш-функция должна равномерно распределять элементы по ячейкам массива, т.е. вероятность коллизии должна быть равна для всех возможных </a:t>
            </a:r>
            <a:r>
              <a:rPr lang="ru-RU" dirty="0" smtClean="0"/>
              <a:t>объектов</a:t>
            </a:r>
            <a:endParaRPr lang="en-US" dirty="0" smtClean="0"/>
          </a:p>
          <a:p>
            <a:r>
              <a:rPr lang="ru-RU" dirty="0" smtClean="0"/>
              <a:t>Какую бы хэш-функцию мы ни выбрали, для неё будет существовать набор аргументов, приводящий к множеству коллизий, потому что мощность множества всех возможных ключей значительно больше </a:t>
            </a:r>
            <a:r>
              <a:rPr lang="ru-RU" dirty="0" err="1" smtClean="0"/>
              <a:t>хэш</a:t>
            </a:r>
            <a:r>
              <a:rPr lang="ru-RU" dirty="0" smtClean="0"/>
              <a:t>-мощности</a:t>
            </a:r>
            <a:endParaRPr lang="en-US" i="1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4D935B4-3EB5-4509-A437-256F909540A9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Хэш-таблицы с цепочками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EE0A21-4DA3-4186-B1CE-5B587FB9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" y="2499290"/>
            <a:ext cx="4503831" cy="323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EFC1C0-49F1-437B-9FDE-A2D27F5E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15" y="2696145"/>
            <a:ext cx="4909342" cy="3124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3D749A8-FA36-4046-B47E-69B97D4205E7}"/>
                  </a:ext>
                </a:extLst>
              </p:cNvPr>
              <p:cNvSpPr txBox="1"/>
              <p:nvPr/>
            </p:nvSpPr>
            <p:spPr>
              <a:xfrm>
                <a:off x="213456" y="5851834"/>
                <a:ext cx="644702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Хорошая хэш-функция: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3D749A8-FA36-4046-B47E-69B97D42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5851834"/>
                <a:ext cx="6447021" cy="484941"/>
              </a:xfrm>
              <a:prstGeom prst="rect">
                <a:avLst/>
              </a:prstGeom>
              <a:blipFill rotWithShape="0">
                <a:blip r:embed="rId4"/>
                <a:stretch>
                  <a:fillRect l="-75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ADEE9B8-4E75-4F11-89BB-792BCB2439F9}"/>
              </a:ext>
            </a:extLst>
          </p:cNvPr>
          <p:cNvSpPr txBox="1"/>
          <p:nvPr/>
        </p:nvSpPr>
        <p:spPr>
          <a:xfrm>
            <a:off x="8382000" y="5962605"/>
            <a:ext cx="2422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Плохая хэш-функция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931229"/>
            <a:ext cx="5374544" cy="33877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 smtClean="0"/>
              <a:t>Частотное (статистическое) определение: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Немного о вероятности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254684" y="818165"/>
                <a:ext cx="189462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84" y="818165"/>
                <a:ext cx="1894621" cy="564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579120" y="1427510"/>
                <a:ext cx="11398987" cy="746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Здесь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- вероятность наступления события </a:t>
                </a:r>
                <a:r>
                  <a:rPr lang="en-US" dirty="0" smtClean="0"/>
                  <a:t>A,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проведённых опытов (наблюдений),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dirty="0" smtClean="0"/>
                  <a:t>- количество  исходов опыта, соответствующих событию </a:t>
                </a:r>
                <a:r>
                  <a:rPr lang="en-US" dirty="0" smtClean="0"/>
                  <a:t>A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427510"/>
                <a:ext cx="11398987" cy="746729"/>
              </a:xfrm>
              <a:prstGeom prst="rect">
                <a:avLst/>
              </a:prstGeom>
              <a:blipFill rotWithShape="0">
                <a:blip r:embed="rId5"/>
                <a:stretch>
                  <a:fillRect l="-428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213456" y="2174239"/>
                <a:ext cx="11764651" cy="44805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Геометрическое определение: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Удобно использовать в геометрических задачах, допустим, если нужно посчитать вероятность случайного попадания точки в подобласть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области площадью </a:t>
                </a:r>
                <a:r>
                  <a:rPr lang="en-US" dirty="0" smtClean="0"/>
                  <a:t>S</a:t>
                </a:r>
              </a:p>
              <a:p>
                <a:r>
                  <a:rPr lang="ru-RU" dirty="0" smtClean="0"/>
                  <a:t>Аксиоматическое определение. Имеется т.н. пространство элементарных событий </a:t>
                </a:r>
                <a:r>
                  <a:rPr lang="el-GR" i="1" dirty="0" smtClean="0"/>
                  <a:t>Ω</a:t>
                </a:r>
                <a:r>
                  <a:rPr lang="ru-RU" dirty="0" smtClean="0"/>
                  <a:t>. Элементарные события – это исходы опыта, которые не могут произойти одновременно. В опыте с подбрасыванием игральной кости существует 6 таких событий, каждое из которых соответствует выпадению определённого числа. Таким образом,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 Система подмножеств </a:t>
                </a:r>
                <a:r>
                  <a:rPr lang="el-GR" i="1" dirty="0" smtClean="0"/>
                  <a:t>Ω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(система событий)</a:t>
                </a:r>
                <a:r>
                  <a:rPr lang="ru-RU" i="1" dirty="0" smtClean="0"/>
                  <a:t> – </a:t>
                </a:r>
                <a:r>
                  <a:rPr lang="ru-RU" dirty="0" smtClean="0"/>
                  <a:t>это все возможные способы выбрать события из </a:t>
                </a:r>
                <a:r>
                  <a:rPr lang="el-GR" i="1" dirty="0" smtClean="0"/>
                  <a:t>Ω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(порядок не важен). В опыте с игральной костью: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всего 2</a:t>
                </a:r>
                <a:r>
                  <a:rPr lang="ru-RU" baseline="30000" dirty="0" smtClean="0"/>
                  <a:t>6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r>
                  <a:rPr lang="ru-RU" dirty="0" smtClean="0"/>
                  <a:t>Вероятность – это функция, которая определена на системе событий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ru-RU" dirty="0" smtClean="0"/>
                  <a:t> и обладает определёнными свойствами: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и др. </a:t>
                </a:r>
              </a:p>
              <a:p>
                <a:r>
                  <a:rPr lang="ru-RU" dirty="0" smtClean="0"/>
                  <a:t>Настоящее аксиоматическое определение гораздо сложнее. См., например, учебник В.П. Чистякова «Курс теории вероятностей» - хороший учебник для инженеров нематематических специальностей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2174239"/>
                <a:ext cx="11764651" cy="4480561"/>
              </a:xfrm>
              <a:prstGeom prst="rect">
                <a:avLst/>
              </a:prstGeom>
              <a:blipFill rotWithShape="0">
                <a:blip r:embed="rId7"/>
                <a:stretch>
                  <a:fillRect l="-104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3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9782EDF-C8FD-4793-BCC6-1123C297E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56" y="820133"/>
                <a:ext cx="11764652" cy="5844827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 smtClean="0"/>
                  <a:t> - такую вероятность дает функция </a:t>
                </a:r>
                <a:r>
                  <a:rPr lang="en-US" i="1" dirty="0" smtClean="0"/>
                  <a:t>h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реализующая случайный выбор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:r>
                  <a:rPr lang="en-US" i="1" dirty="0" smtClean="0"/>
                  <a:t>{0, 1, … m-1}. </a:t>
                </a:r>
                <a:r>
                  <a:rPr lang="ru-RU" dirty="0" smtClean="0"/>
                  <a:t>Такую хэш-функцию применять нельзя – она может иметь разные значения для одного и того же аргумента (значение не детерминировано). С такой хэш-функцией мы рискуем никогда больше не найти помещённый в хэш-таблицу ключ</a:t>
                </a:r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U – </a:t>
                </a:r>
                <a:r>
                  <a:rPr lang="ru-RU" dirty="0" smtClean="0"/>
                  <a:t>множество ключей, </a:t>
                </a:r>
                <a:r>
                  <a:rPr lang="en-US" dirty="0" smtClean="0"/>
                  <a:t>H – </a:t>
                </a:r>
                <a:r>
                  <a:rPr lang="ru-RU" dirty="0" smtClean="0"/>
                  <a:t>конечное множество хэш-функций, отображающих </a:t>
                </a:r>
                <a:r>
                  <a:rPr lang="en-US" dirty="0" smtClean="0"/>
                  <a:t>U </a:t>
                </a:r>
                <a:r>
                  <a:rPr lang="ru-RU" dirty="0" smtClean="0"/>
                  <a:t>во множество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{</a:t>
                </a:r>
                <a:r>
                  <a:rPr lang="en-US" i="1" dirty="0"/>
                  <a:t>0, 1, … m-1</a:t>
                </a:r>
                <a:r>
                  <a:rPr lang="en-US" i="1" dirty="0" smtClean="0"/>
                  <a:t>}</a:t>
                </a:r>
                <a:r>
                  <a:rPr lang="ru-RU" i="1" dirty="0" smtClean="0"/>
                  <a:t>: 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→{0, 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универсальным семейством хэш-функций, если </a:t>
                </a:r>
                <a:endParaRPr lang="ru-R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Если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универсальное семейство хэш-функций, то не более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приводят к коллизии для любых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y</a:t>
                </a:r>
                <a:r>
                  <a:rPr lang="ru-RU" dirty="0" smtClean="0"/>
                  <a:t>, принадлежащих </a:t>
                </a:r>
                <a:r>
                  <a:rPr lang="en-US" dirty="0" smtClean="0"/>
                  <a:t>U</a:t>
                </a:r>
                <a:endParaRPr lang="en-US" i="1" dirty="0" smtClean="0"/>
              </a:p>
              <a:p>
                <a:r>
                  <a:rPr lang="ru-RU" dirty="0" smtClean="0"/>
                  <a:t>Если мы случайным образом выберем хэш-функцию из семейства универсальных функций, она тоже будет приводить к коллизии с вероятностью, не большей,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для любых </a:t>
                </a:r>
                <a:r>
                  <a:rPr lang="en-US" dirty="0"/>
                  <a:t>x </a:t>
                </a:r>
                <a:r>
                  <a:rPr lang="ru-RU" dirty="0"/>
                  <a:t>и </a:t>
                </a:r>
                <a:r>
                  <a:rPr lang="en-US" dirty="0"/>
                  <a:t>y</a:t>
                </a:r>
                <a:r>
                  <a:rPr lang="ru-RU" dirty="0"/>
                  <a:t>, принадлежащих </a:t>
                </a:r>
                <a:r>
                  <a:rPr lang="en-US" dirty="0" smtClean="0"/>
                  <a:t>U</a:t>
                </a:r>
                <a:endParaRPr lang="ru-RU" dirty="0" smtClean="0"/>
              </a:p>
              <a:p>
                <a:r>
                  <a:rPr lang="ru-RU" dirty="0" smtClean="0"/>
                  <a:t>Таким образом, мы одновременно получаем равновероятное распределение элементов хэш-таблицы по </a:t>
                </a:r>
                <a:r>
                  <a:rPr lang="ru-RU" dirty="0" err="1" smtClean="0"/>
                  <a:t>бакетам</a:t>
                </a:r>
                <a:r>
                  <a:rPr lang="ru-RU" dirty="0" smtClean="0"/>
                  <a:t> и детерминированное значение хэш-функции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782EDF-C8FD-4793-BCC6-1123C297E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20133"/>
                <a:ext cx="11764652" cy="5844827"/>
              </a:xfrm>
              <a:blipFill rotWithShape="0">
                <a:blip r:embed="rId4"/>
                <a:stretch>
                  <a:fillRect l="-104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8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456" y="963384"/>
            <a:ext cx="11764652" cy="167612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Докажем, что, если хэш-функция </a:t>
            </a:r>
            <a:r>
              <a:rPr lang="en-US" i="1" dirty="0" smtClean="0"/>
              <a:t>h</a:t>
            </a:r>
            <a:r>
              <a:rPr lang="ru-RU" i="1" dirty="0" smtClean="0"/>
              <a:t> </a:t>
            </a:r>
            <a:r>
              <a:rPr lang="ru-RU" dirty="0" smtClean="0"/>
              <a:t>была случайным образом выбрана из универсального семейства хэш-функций </a:t>
            </a:r>
            <a:r>
              <a:rPr lang="en-US" i="1" dirty="0" smtClean="0"/>
              <a:t>H, </a:t>
            </a:r>
            <a:r>
              <a:rPr lang="ru-RU" dirty="0" smtClean="0"/>
              <a:t>то ожидаемая длина цепочки </a:t>
            </a:r>
            <a:r>
              <a:rPr lang="ru-RU" i="1" dirty="0" smtClean="0"/>
              <a:t>с</a:t>
            </a:r>
            <a:r>
              <a:rPr lang="ru-RU" dirty="0" smtClean="0"/>
              <a:t> в хэш-таблице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размером </a:t>
            </a:r>
            <a:r>
              <a:rPr lang="en-US" i="1" dirty="0" smtClean="0"/>
              <a:t>m</a:t>
            </a:r>
            <a:r>
              <a:rPr lang="ru-RU" dirty="0" smtClean="0"/>
              <a:t>, хранящей 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ключей, равна </a:t>
            </a:r>
            <a:r>
              <a:rPr lang="ru-RU" i="1" dirty="0" smtClean="0"/>
              <a:t>1 + </a:t>
            </a:r>
            <a:r>
              <a:rPr lang="el-GR" i="1" dirty="0" smtClean="0"/>
              <a:t>α</a:t>
            </a:r>
            <a:endParaRPr lang="ru-RU" i="1" dirty="0"/>
          </a:p>
          <a:p>
            <a:r>
              <a:rPr lang="ru-RU" b="1" dirty="0"/>
              <a:t>Случайная величина</a:t>
            </a:r>
            <a:r>
              <a:rPr lang="ru-RU" dirty="0"/>
              <a:t> (</a:t>
            </a:r>
            <a:r>
              <a:rPr lang="ru-RU" b="1" dirty="0"/>
              <a:t>случайная переменная</a:t>
            </a:r>
            <a:r>
              <a:rPr lang="ru-RU" dirty="0"/>
              <a:t>,</a:t>
            </a:r>
            <a:r>
              <a:rPr lang="ru-RU" b="1" dirty="0"/>
              <a:t> случайное значение</a:t>
            </a:r>
            <a:r>
              <a:rPr lang="ru-RU" dirty="0"/>
              <a:t>) — в теории </a:t>
            </a:r>
            <a:r>
              <a:rPr lang="ru-RU" dirty="0" smtClean="0"/>
              <a:t>вероятностей </a:t>
            </a:r>
            <a:r>
              <a:rPr lang="ru-RU" dirty="0"/>
              <a:t>величина, принимающая в зависимости от случая те или иные значения с определёнными </a:t>
            </a:r>
            <a:r>
              <a:rPr lang="ru-RU" dirty="0" smtClean="0"/>
              <a:t>вероятностями. Определим случайную переменную для коллизии:</a:t>
            </a:r>
            <a:endParaRPr lang="ru-RU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070005" y="2639505"/>
                <a:ext cx="356136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05" y="2639505"/>
                <a:ext cx="3561360" cy="7101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/>
          <p:cNvSpPr txBox="1">
            <a:spLocks/>
          </p:cNvSpPr>
          <p:nvPr/>
        </p:nvSpPr>
        <p:spPr>
          <a:xfrm>
            <a:off x="120759" y="3477565"/>
            <a:ext cx="11764652" cy="6513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/>
              <a:t>Математическое ожидание</a:t>
            </a:r>
            <a:r>
              <a:rPr lang="ru-RU" dirty="0"/>
              <a:t> </a:t>
            </a:r>
            <a:r>
              <a:rPr lang="ru-RU" dirty="0" smtClean="0"/>
              <a:t>—</a:t>
            </a:r>
            <a:r>
              <a:rPr lang="ru-RU" dirty="0"/>
              <a:t> среднее (взвешенное по вероятностям возможных значений) значение случайной </a:t>
            </a:r>
            <a:r>
              <a:rPr lang="ru-RU" dirty="0" smtClean="0"/>
              <a:t>величины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6329" y="4056324"/>
                <a:ext cx="38471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29" y="4056324"/>
                <a:ext cx="384714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/>
          <p:cNvSpPr txBox="1">
            <a:spLocks/>
          </p:cNvSpPr>
          <p:nvPr/>
        </p:nvSpPr>
        <p:spPr>
          <a:xfrm>
            <a:off x="279444" y="4833666"/>
            <a:ext cx="11698664" cy="5123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Количество коллизий</a:t>
            </a:r>
            <a:r>
              <a:rPr lang="en-US" dirty="0" smtClean="0"/>
              <a:t>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60301" y="4727502"/>
                <a:ext cx="1599797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01" y="4727502"/>
                <a:ext cx="1599797" cy="6933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2"/>
          <p:cNvSpPr txBox="1">
            <a:spLocks/>
          </p:cNvSpPr>
          <p:nvPr/>
        </p:nvSpPr>
        <p:spPr>
          <a:xfrm>
            <a:off x="279444" y="5691606"/>
            <a:ext cx="11698664" cy="7183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Так как математическое ожидание линейно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569518" y="5543860"/>
                <a:ext cx="4123693" cy="785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18" y="5543860"/>
                <a:ext cx="4123693" cy="785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68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456" y="887970"/>
                <a:ext cx="11764652" cy="441209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Длина цепочки в хэш-таблице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56" y="887970"/>
                <a:ext cx="11764652" cy="441209"/>
              </a:xfrm>
              <a:blipFill rotWithShape="0">
                <a:blip r:embed="rId2"/>
                <a:stretch>
                  <a:fillRect l="-104" t="-972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4CA55238-3C9D-4C38-A104-D409C9FA14AF}"/>
              </a:ext>
            </a:extLst>
          </p:cNvPr>
          <p:cNvSpPr txBox="1">
            <a:spLocks/>
          </p:cNvSpPr>
          <p:nvPr/>
        </p:nvSpPr>
        <p:spPr>
          <a:xfrm>
            <a:off x="213456" y="155496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/>
              <a:t>Универсальное хэширование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3456" y="1426869"/>
            <a:ext cx="5197530" cy="4412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Математическое ожидание длины цепочки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26145" y="1484321"/>
                <a:ext cx="324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45" y="1484321"/>
                <a:ext cx="324890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213456" y="1965768"/>
                <a:ext cx="11764652" cy="444356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Амортизированная сложность операций по времени: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Будет постоянной в асимптотическом выражении, если коэффициент заполнения таблицы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не будет расти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При выбранной хэш-функции </a:t>
                </a:r>
                <a:r>
                  <a:rPr lang="en-US" i="1" dirty="0" smtClean="0"/>
                  <a:t>m </a:t>
                </a:r>
                <a:r>
                  <a:rPr lang="ru-RU" i="1" dirty="0" smtClean="0"/>
                  <a:t>= </a:t>
                </a:r>
                <a:r>
                  <a:rPr lang="en-US" i="1" dirty="0" err="1" smtClean="0"/>
                  <a:t>const</a:t>
                </a:r>
                <a:r>
                  <a:rPr lang="ru-RU" i="1" dirty="0" smtClean="0"/>
                  <a:t>, </a:t>
                </a:r>
                <a:r>
                  <a:rPr lang="ru-RU" dirty="0" smtClean="0"/>
                  <a:t>а </a:t>
                </a:r>
                <a:r>
                  <a:rPr lang="en-US" i="1" dirty="0" smtClean="0"/>
                  <a:t>n </a:t>
                </a:r>
                <a:r>
                  <a:rPr lang="ru-RU" dirty="0" smtClean="0"/>
                  <a:t>растёт при вставке новых элементов. Когда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превысит определённый порог, нужно будет выбрать другую хэш-функцию с большей мощностью </a:t>
                </a:r>
                <a:r>
                  <a:rPr lang="en-US" i="1" dirty="0" smtClean="0"/>
                  <a:t>m</a:t>
                </a:r>
                <a:r>
                  <a:rPr lang="ru-RU" i="1" dirty="0" smtClean="0"/>
                  <a:t>. </a:t>
                </a:r>
                <a:r>
                  <a:rPr lang="ru-RU" dirty="0" smtClean="0"/>
                  <a:t>В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::</a:t>
                </a:r>
                <a:r>
                  <a:rPr lang="en-US" dirty="0" err="1" smtClean="0"/>
                  <a:t>unordered_map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это реализует метод </a:t>
                </a:r>
                <a:r>
                  <a:rPr lang="en-US" i="1" dirty="0" smtClean="0"/>
                  <a:t>rehash()</a:t>
                </a:r>
              </a:p>
              <a:p>
                <a:r>
                  <a:rPr lang="ru-RU" dirty="0" smtClean="0"/>
                  <a:t>Оптимально поддерживать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6" y="1965768"/>
                <a:ext cx="11764652" cy="4443568"/>
              </a:xfrm>
              <a:prstGeom prst="rect">
                <a:avLst/>
              </a:prstGeom>
              <a:blipFill rotWithShape="0">
                <a:blip r:embed="rId4"/>
                <a:stretch>
                  <a:fillRect l="-104" t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35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8754</TotalTime>
  <Words>879</Words>
  <Application>Microsoft Office PowerPoint</Application>
  <PresentationFormat>Широкоэкранный</PresentationFormat>
  <Paragraphs>197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anna</dc:creator>
  <cp:lastModifiedBy>A</cp:lastModifiedBy>
  <cp:revision>150</cp:revision>
  <dcterms:created xsi:type="dcterms:W3CDTF">2021-09-19T14:42:54Z</dcterms:created>
  <dcterms:modified xsi:type="dcterms:W3CDTF">2021-10-15T15:02:46Z</dcterms:modified>
</cp:coreProperties>
</file>