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8836FDA-09DC-BC4F-6764-59E8F1B8EF63}">
  <a:tblStyle styleId="{08836FDA-09DC-BC4F-6764-59E8F1B8EF63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 hidden="0"/>
          <p:cNvGrpSpPr/>
          <p:nvPr isPhoto="0" userDrawn="0"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32" name="Straight Connector 31" hidden="0"/>
            <p:cNvCxnSpPr>
              <a:cxnSpLocks/>
            </p:cNvCxnSpPr>
            <p:nvPr isPhoto="0" userDrawn="0"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0"/>
            <p:cNvCxnSpPr>
              <a:cxnSpLocks/>
            </p:cNvCxnSpPr>
            <p:nvPr isPhoto="0" userDrawn="0"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 hidden="0"/>
            <p:cNvSpPr/>
            <p:nvPr isPhoto="0" userDrawn="0"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 hidden="0"/>
            <p:cNvSpPr/>
            <p:nvPr isPhoto="0" userDrawn="0"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 hidden="0"/>
            <p:cNvSpPr/>
            <p:nvPr isPhoto="0" userDrawn="0"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 hidden="0"/>
            <p:cNvSpPr/>
            <p:nvPr isPhoto="0" userDrawn="0"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 hidden="0"/>
            <p:cNvSpPr/>
            <p:nvPr isPhoto="0" userDrawn="0"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 hidden="0"/>
            <p:cNvSpPr/>
            <p:nvPr isPhoto="0" userDrawn="0"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 hidden="0"/>
            <p:cNvSpPr/>
            <p:nvPr isPhoto="0" userDrawn="0"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 hidden="0"/>
            <p:cNvSpPr/>
            <p:nvPr isPhoto="0" userDrawn="0"/>
          </p:nvSpPr>
          <p:spPr bwMode="auto"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и подпись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  <p:sp>
        <p:nvSpPr>
          <p:cNvPr id="20" name="TextBox 19" hidden="0"/>
          <p:cNvSpPr txBox="1"/>
          <p:nvPr isPhoto="0" userDrawn="0"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2" name="TextBox 21" hidden="0"/>
          <p:cNvSpPr txBox="1"/>
          <p:nvPr isPhoto="0" userDrawn="0"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Карточка имени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карточки имени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  <p:sp>
        <p:nvSpPr>
          <p:cNvPr id="24" name="TextBox 23" hidden="0"/>
          <p:cNvSpPr txBox="1"/>
          <p:nvPr isPhoto="0" userDrawn="0"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5" name="TextBox 24" hidden="0"/>
          <p:cNvSpPr txBox="1"/>
          <p:nvPr isPhoto="0" userDrawn="0"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Истина или ложь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7967673" y="609599"/>
            <a:ext cx="1304743" cy="5251451"/>
          </a:xfrm>
        </p:spPr>
        <p:txBody>
          <a:bodyPr vert="eaVert" anchor="ctr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77335" y="609600"/>
            <a:ext cx="7060150" cy="5251450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77334" y="2160589"/>
            <a:ext cx="4184035" cy="388077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5089970" y="2160589"/>
            <a:ext cx="4184034" cy="3880773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609600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 hidden="0"/>
          <p:cNvGrpSpPr/>
          <p:nvPr isPhoto="0" userDrawn="0"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20" name="Straight Connector 19" hidden="0"/>
            <p:cNvCxnSpPr>
              <a:cxnSpLocks/>
            </p:cNvCxnSpPr>
            <p:nvPr isPhoto="0" userDrawn="0"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0"/>
            <p:cNvCxnSpPr>
              <a:cxnSpLocks/>
            </p:cNvCxnSpPr>
            <p:nvPr isPhoto="0" userDrawn="0"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 hidden="0"/>
            <p:cNvSpPr/>
            <p:nvPr isPhoto="0" userDrawn="0"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 hidden="0"/>
            <p:cNvSpPr/>
            <p:nvPr isPhoto="0" userDrawn="0"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 hidden="0"/>
            <p:cNvSpPr/>
            <p:nvPr isPhoto="0" userDrawn="0"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 hidden="0"/>
            <p:cNvSpPr/>
            <p:nvPr isPhoto="0" userDrawn="0"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 hidden="0"/>
            <p:cNvSpPr/>
            <p:nvPr isPhoto="0" userDrawn="0"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 hidden="0"/>
            <p:cNvSpPr/>
            <p:nvPr isPhoto="0" userDrawn="0"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 hidden="0"/>
            <p:cNvSpPr/>
            <p:nvPr isPhoto="0" userDrawn="0"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 hidden="0"/>
            <p:cNvSpPr/>
            <p:nvPr isPhoto="0" userDrawn="0"/>
          </p:nvSpPr>
          <p:spPr bwMode="auto"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677334" y="6041362"/>
            <a:ext cx="62976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>
        <a:spcBef>
          <a:spcPts val="0"/>
        </a:spcBef>
        <a:buNone/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563418" y="341532"/>
            <a:ext cx="11231418" cy="1646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Методы и стандарты программирования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563418" y="2281288"/>
            <a:ext cx="11231418" cy="392799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 marL="461963" indent="-404813" algn="l">
              <a:buSzPct val="100000"/>
              <a:buFont typeface="Arial"/>
              <a:buChar char="•"/>
              <a:tabLst>
                <a:tab pos="395288" algn="l"/>
              </a:tabLst>
              <a:defRPr/>
            </a:pPr>
            <a:r>
              <a:rPr lang="ru-RU" sz="2800"/>
              <a:t>Стандартная библиотека шаблонов (</a:t>
            </a:r>
            <a:r>
              <a:rPr lang="en-US" sz="2800"/>
              <a:t>STL</a:t>
            </a:r>
            <a:r>
              <a:rPr lang="ru-RU" sz="2800"/>
              <a:t>)</a:t>
            </a:r>
            <a:r>
              <a:rPr lang="en-US" sz="2800"/>
              <a:t>:</a:t>
            </a:r>
            <a:endParaRPr/>
          </a:p>
          <a:p>
            <a:pPr marL="744538" indent="-349250" algn="l">
              <a:buSzPct val="100000"/>
              <a:buFont typeface="Arial"/>
              <a:buChar char="•"/>
              <a:tabLst>
                <a:tab pos="687388" algn="l"/>
              </a:tabLst>
              <a:defRPr/>
            </a:pPr>
            <a:r>
              <a:rPr lang="ru-RU" sz="2800"/>
              <a:t>Алгоритмы</a:t>
            </a:r>
            <a:endParaRPr lang="en-US" sz="2800"/>
          </a:p>
          <a:p>
            <a:pPr marL="744538" indent="-349250" algn="l">
              <a:buSzPct val="100000"/>
              <a:buFont typeface="Arial"/>
              <a:buChar char="•"/>
              <a:tabLst>
                <a:tab pos="687388" algn="l"/>
              </a:tabLst>
              <a:defRPr/>
            </a:pP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Способы расширения поведения</a:t>
            </a:r>
            <a:r>
              <a:rPr lang="en-US" sz="2800"/>
              <a:t> </a:t>
            </a:r>
            <a:r>
              <a:rPr lang="ru-RU" sz="2800"/>
              <a:t>алгоритмов</a:t>
            </a:r>
            <a:endParaRPr lang="en-US" sz="2800"/>
          </a:p>
        </p:txBody>
      </p:sp>
      <p:graphicFrame>
        <p:nvGraphicFramePr>
          <p:cNvPr id="5" name="Таблица 4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443060" y="923830"/>
          <a:ext cx="11491273" cy="3365366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{08836FDA-09DC-BC4F-6764-59E8F1B8EF63}</a:tableStyleId>
              </a:tblPr>
              <a:tblGrid>
                <a:gridCol w="2507529"/>
                <a:gridCol w="2028648"/>
                <a:gridCol w="2328420"/>
                <a:gridCol w="2328420"/>
                <a:gridCol w="2298255"/>
              </a:tblGrid>
              <a:tr h="65718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Свойства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Указатель</a:t>
                      </a:r>
                      <a:r>
                        <a:rPr lang="ru-RU"/>
                        <a:t> на функцию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Пользовательские функциональные объекты</a:t>
                      </a:r>
                      <a:endParaRPr/>
                    </a:p>
                    <a:p>
                      <a:pPr algn="ctr">
                        <a:defRPr/>
                      </a:pPr>
                      <a:r>
                        <a:rPr lang="ru-RU"/>
                        <a:t>(функторы)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Функциональные объекты</a:t>
                      </a:r>
                      <a:endParaRPr/>
                    </a:p>
                    <a:p>
                      <a:pPr algn="ctr">
                        <a:defRPr/>
                      </a:pPr>
                      <a:r>
                        <a:rPr lang="ru-RU"/>
                        <a:t>(функторы)</a:t>
                      </a:r>
                      <a:endParaRPr lang="en-US"/>
                    </a:p>
                    <a:p>
                      <a:pPr algn="ctr">
                        <a:defRPr/>
                      </a:pPr>
                      <a:r>
                        <a:rPr lang="en-US"/>
                        <a:t>STL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Лямбда-выражение</a:t>
                      </a:r>
                      <a:endParaRPr/>
                    </a:p>
                    <a:p>
                      <a:pPr algn="ctr">
                        <a:defRPr/>
                      </a:pPr>
                      <a:r>
                        <a:rPr lang="ru-RU"/>
                        <a:t>(анонимный функтор)</a:t>
                      </a:r>
                      <a:endParaRPr lang="en-US"/>
                    </a:p>
                  </a:txBody>
                  <a:tcPr anchor="ctr"/>
                </a:tc>
              </a:tr>
              <a:tr h="65718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Состояние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</a:tr>
              <a:tr h="65718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Параметризация времени выполнения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</a:tr>
              <a:tr h="862282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Читаемость </a:t>
                      </a:r>
                      <a:r>
                        <a:rPr lang="ru-RU"/>
                        <a:t>кода</a:t>
                      </a:r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Рисунок 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983906" y="2452367"/>
            <a:ext cx="409575" cy="468086"/>
          </a:xfrm>
          <a:prstGeom prst="rect">
            <a:avLst/>
          </a:prstGeom>
        </p:spPr>
      </p:pic>
      <p:pic>
        <p:nvPicPr>
          <p:cNvPr id="7" name="Рисунок 6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648459" y="2452367"/>
            <a:ext cx="519113" cy="519113"/>
          </a:xfrm>
          <a:prstGeom prst="rect">
            <a:avLst/>
          </a:prstGeom>
        </p:spPr>
      </p:pic>
      <p:pic>
        <p:nvPicPr>
          <p:cNvPr id="8" name="Рисунок 7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224492" y="2426853"/>
            <a:ext cx="519113" cy="519113"/>
          </a:xfrm>
          <a:prstGeom prst="rect">
            <a:avLst/>
          </a:prstGeom>
        </p:spPr>
      </p:pic>
      <p:pic>
        <p:nvPicPr>
          <p:cNvPr id="9" name="Рисунок 8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0623684" y="2452367"/>
            <a:ext cx="519113" cy="519113"/>
          </a:xfrm>
          <a:prstGeom prst="rect">
            <a:avLst/>
          </a:prstGeom>
        </p:spPr>
      </p:pic>
      <p:pic>
        <p:nvPicPr>
          <p:cNvPr id="10" name="Рисунок 9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938043" y="3338431"/>
            <a:ext cx="409575" cy="468086"/>
          </a:xfrm>
          <a:prstGeom prst="rect">
            <a:avLst/>
          </a:prstGeom>
        </p:spPr>
      </p:pic>
      <p:pic>
        <p:nvPicPr>
          <p:cNvPr id="11" name="Рисунок 10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678453" y="3129902"/>
            <a:ext cx="409575" cy="468086"/>
          </a:xfrm>
          <a:prstGeom prst="rect">
            <a:avLst/>
          </a:prstGeom>
        </p:spPr>
      </p:pic>
      <p:pic>
        <p:nvPicPr>
          <p:cNvPr id="12" name="Рисунок 1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279262" y="3246535"/>
            <a:ext cx="409575" cy="468086"/>
          </a:xfrm>
          <a:prstGeom prst="rect">
            <a:avLst/>
          </a:prstGeom>
        </p:spPr>
      </p:pic>
      <p:pic>
        <p:nvPicPr>
          <p:cNvPr id="13" name="Рисунок 12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648459" y="3338431"/>
            <a:ext cx="519113" cy="519113"/>
          </a:xfrm>
          <a:prstGeom prst="rect">
            <a:avLst/>
          </a:prstGeom>
        </p:spPr>
      </p:pic>
      <p:pic>
        <p:nvPicPr>
          <p:cNvPr id="14" name="Рисунок 13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5769203" y="4024091"/>
            <a:ext cx="747257" cy="808887"/>
          </a:xfrm>
          <a:prstGeom prst="rect">
            <a:avLst/>
          </a:prstGeom>
        </p:spPr>
      </p:pic>
      <p:pic>
        <p:nvPicPr>
          <p:cNvPr id="15" name="Рисунок 14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3524620" y="4024091"/>
            <a:ext cx="737436" cy="729549"/>
          </a:xfrm>
          <a:prstGeom prst="rect">
            <a:avLst/>
          </a:prstGeom>
        </p:spPr>
      </p:pic>
      <p:pic>
        <p:nvPicPr>
          <p:cNvPr id="16" name="Рисунок 15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8224492" y="4024091"/>
            <a:ext cx="824600" cy="849462"/>
          </a:xfrm>
          <a:prstGeom prst="rect">
            <a:avLst/>
          </a:prstGeom>
        </p:spPr>
      </p:pic>
      <p:sp>
        <p:nvSpPr>
          <p:cNvPr id="18" name="Объект 2" hidden="0"/>
          <p:cNvSpPr txBox="1"/>
          <p:nvPr isPhoto="0" userDrawn="0"/>
        </p:nvSpPr>
        <p:spPr bwMode="auto">
          <a:xfrm>
            <a:off x="443057" y="4908476"/>
            <a:ext cx="11491275" cy="2136791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У лямбда-выражения нет заведомо определённого типа – он выводится при компиляции. Если нужно передать лямбду как формальный («</a:t>
            </a:r>
            <a:r>
              <a:rPr lang="ru-RU" sz="1600"/>
              <a:t>типовый</a:t>
            </a:r>
            <a:r>
              <a:rPr lang="ru-RU" sz="1600"/>
              <a:t>») параметр шаблона, нужно использовать </a:t>
            </a:r>
            <a:r>
              <a:rPr lang="en-US" sz="1600"/>
              <a:t>decltype</a:t>
            </a:r>
            <a:r>
              <a:rPr lang="ru-RU" sz="1600"/>
              <a:t>. Если нужно передать лямбду как обычный параметр функции – это должна быть шаблонная функция</a:t>
            </a:r>
            <a:endParaRPr lang="en-US" sz="16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Каждый </a:t>
            </a:r>
            <a:r>
              <a:rPr lang="ru-RU" sz="1600"/>
              <a:t>функциональный объект имеет свой собственный тип, даже если их операторы </a:t>
            </a:r>
            <a:r>
              <a:rPr lang="en-US" sz="1600"/>
              <a:t>operator()</a:t>
            </a:r>
            <a:r>
              <a:rPr lang="ru-RU" sz="1600"/>
              <a:t> делают одно и то же. Тип указателя на функцию определяется сигнатурой функции</a:t>
            </a:r>
            <a:endParaRPr sz="16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Функциональные объекты могут быть быстрее указателей на функцию в силу реализации компилятора</a:t>
            </a:r>
            <a:endParaRPr sz="16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Функциональные объекты удобно передавать в функции и возвращать из функций</a:t>
            </a:r>
            <a:endParaRPr lang="en-US" sz="1600"/>
          </a:p>
          <a:p>
            <a:pPr>
              <a:defRPr/>
            </a:pPr>
            <a:endParaRPr lang="en-US" sz="1600"/>
          </a:p>
        </p:txBody>
      </p:sp>
      <p:pic>
        <p:nvPicPr>
          <p:cNvPr id="19" name="Рисунок 18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10368351" y="4060237"/>
            <a:ext cx="729989" cy="736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518873" y="808323"/>
            <a:ext cx="3415460" cy="75682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Заголовки с реализацией алгоритмов </a:t>
            </a:r>
            <a:endParaRPr lang="en-US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Алгоритмы в </a:t>
            </a:r>
            <a:r>
              <a:rPr lang="en-US" sz="2800"/>
              <a:t>STL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254683" y="904109"/>
            <a:ext cx="2149026" cy="289585"/>
          </a:xfrm>
          <a:prstGeom prst="rect">
            <a:avLst/>
          </a:prstGeom>
        </p:spPr>
      </p:pic>
      <p:pic>
        <p:nvPicPr>
          <p:cNvPr id="6" name="Рисунок 5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207156" y="1230109"/>
            <a:ext cx="2011854" cy="297206"/>
          </a:xfrm>
          <a:prstGeom prst="rect">
            <a:avLst/>
          </a:prstGeom>
        </p:spPr>
      </p:pic>
      <p:pic>
        <p:nvPicPr>
          <p:cNvPr id="7" name="Рисунок 6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6188695" y="2138752"/>
            <a:ext cx="2278577" cy="304826"/>
          </a:xfrm>
          <a:prstGeom prst="rect">
            <a:avLst/>
          </a:prstGeom>
        </p:spPr>
      </p:pic>
      <p:pic>
        <p:nvPicPr>
          <p:cNvPr id="8" name="Picture 3" hidden="0"/>
          <p:cNvPicPr>
            <a:picLocks noChangeAspect="1"/>
          </p:cNvPicPr>
          <p:nvPr isPhoto="0" userDrawn="0"/>
        </p:nvPicPr>
        <p:blipFill>
          <a:blip r:embed="rId5"/>
          <a:srcRect l="0" t="1031" r="1007" b="2712"/>
          <a:stretch/>
        </p:blipFill>
        <p:spPr bwMode="auto">
          <a:xfrm>
            <a:off x="443058" y="905627"/>
            <a:ext cx="5464236" cy="2215444"/>
          </a:xfrm>
          <a:prstGeom prst="rect">
            <a:avLst/>
          </a:prstGeom>
        </p:spPr>
      </p:pic>
      <p:sp>
        <p:nvSpPr>
          <p:cNvPr id="9" name="Объект 2" hidden="0"/>
          <p:cNvSpPr txBox="1"/>
          <p:nvPr isPhoto="0" userDrawn="0"/>
        </p:nvSpPr>
        <p:spPr bwMode="auto">
          <a:xfrm>
            <a:off x="8518873" y="2095006"/>
            <a:ext cx="3415460" cy="7568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Функциональные объекты для изменения поведения алгоритмов</a:t>
            </a:r>
            <a:endParaRPr lang="en-US"/>
          </a:p>
        </p:txBody>
      </p:sp>
      <p:sp>
        <p:nvSpPr>
          <p:cNvPr id="10" name="Объект 2" hidden="0"/>
          <p:cNvSpPr txBox="1"/>
          <p:nvPr isPhoto="0" userDrawn="0"/>
        </p:nvSpPr>
        <p:spPr bwMode="auto">
          <a:xfrm>
            <a:off x="339365" y="3359841"/>
            <a:ext cx="11594968" cy="34086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Алгоритмы могут быть также реализованы как функции-члены контейнеров. Такие реализации, как правило, оптимизированы для работы с данным контейнером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Алгоритмы </a:t>
            </a:r>
            <a:r>
              <a:rPr lang="en-US"/>
              <a:t>STL </a:t>
            </a:r>
            <a:r>
              <a:rPr lang="ru-RU"/>
              <a:t>работают с интервалами элементов контейнера (</a:t>
            </a:r>
            <a:r>
              <a:rPr lang="en-US"/>
              <a:t>range</a:t>
            </a:r>
            <a:r>
              <a:rPr lang="ru-RU"/>
              <a:t>), которые передаются им при помощи итераторов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Интервал является полуоткрытым</a:t>
            </a:r>
            <a:r>
              <a:rPr lang="en-US"/>
              <a:t>: [begin, end).</a:t>
            </a:r>
            <a:r>
              <a:rPr lang="ru-RU"/>
              <a:t> </a:t>
            </a:r>
            <a:r>
              <a:rPr lang="ru-RU"/>
              <a:t>А</a:t>
            </a:r>
            <a:r>
              <a:rPr lang="ru-RU"/>
              <a:t>лгоритм начинает «действовать» с первого элемента и заканчивает на предпоследнем.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По этой причине </a:t>
            </a:r>
            <a:r>
              <a:rPr lang="en-US"/>
              <a:t>end() </a:t>
            </a:r>
            <a:r>
              <a:rPr lang="ru-RU"/>
              <a:t>возвращает итератор на элемент, следующий за последним (</a:t>
            </a:r>
            <a:r>
              <a:rPr lang="en-US"/>
              <a:t>past-the-end iterator</a:t>
            </a:r>
            <a:r>
              <a:rPr lang="ru-RU"/>
              <a:t>) – иначе никак не заставить алгоритм работать с последним элементом контейнера</a:t>
            </a:r>
            <a:endParaRPr lang="en-US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Алгоритм может принимать более одного интервала. Тогда один из них передаётся как  </a:t>
            </a:r>
            <a:r>
              <a:rPr lang="en-US"/>
              <a:t>[begin, end)</a:t>
            </a:r>
            <a:r>
              <a:rPr lang="ru-RU"/>
              <a:t>, а последующие – только как </a:t>
            </a:r>
            <a:r>
              <a:rPr lang="en-US"/>
              <a:t>begin. </a:t>
            </a:r>
            <a:r>
              <a:rPr lang="ru-RU"/>
              <a:t>Количество элементов в последних следует из </a:t>
            </a:r>
            <a:r>
              <a:rPr lang="en-US"/>
              <a:t>distance(begin, end</a:t>
            </a:r>
            <a:r>
              <a:rPr lang="en-US"/>
              <a:t>).</a:t>
            </a:r>
            <a:r>
              <a:rPr lang="ru-RU"/>
              <a:t>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Неизменяющие</a:t>
            </a:r>
            <a:r>
              <a:rPr lang="ru-RU" sz="2800"/>
              <a:t> (</a:t>
            </a:r>
            <a:r>
              <a:rPr lang="en-US" sz="2800"/>
              <a:t>nonmodifying</a:t>
            </a:r>
            <a:r>
              <a:rPr lang="ru-RU" sz="2800"/>
              <a:t>)</a:t>
            </a:r>
            <a:r>
              <a:rPr lang="en-US" sz="2800"/>
              <a:t> </a:t>
            </a:r>
            <a:r>
              <a:rPr lang="ru-RU" sz="2800"/>
              <a:t>алгоритмы</a:t>
            </a:r>
            <a:endParaRPr lang="en-US" sz="2800"/>
          </a:p>
        </p:txBody>
      </p:sp>
      <p:graphicFrame>
        <p:nvGraphicFramePr>
          <p:cNvPr id="5" name="Таблица 4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443057" y="795080"/>
          <a:ext cx="11491275" cy="5681134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{08836FDA-09DC-BC4F-6764-59E8F1B8EF63}</a:tableStyleId>
              </a:tblPr>
              <a:tblGrid>
                <a:gridCol w="2111607"/>
                <a:gridCol w="5382705"/>
                <a:gridCol w="1630837"/>
                <a:gridCol w="2366126"/>
              </a:tblGrid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Алгоритм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Операция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Параметры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Возвращаемое значение</a:t>
                      </a:r>
                      <a:endParaRPr lang="en-US" sz="1600"/>
                    </a:p>
                  </a:txBody>
                  <a:tcPr anchor="ctr"/>
                </a:tc>
              </a:tr>
              <a:tr h="1519829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all_of</a:t>
                      </a:r>
                      <a:endParaRPr lang="en-US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any_of</a:t>
                      </a:r>
                      <a:endParaRPr lang="en-US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none_of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600"/>
                        <a:t>Проверка,</a:t>
                      </a:r>
                      <a:r>
                        <a:rPr lang="ru-RU" sz="1600"/>
                        <a:t> удовлетворяют ли определённому критерию: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Все элементы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Хотя бы один элемент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Ни один элемент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indent="0">
                        <a:buFont typeface="Arial"/>
                        <a:buNone/>
                        <a:defRPr/>
                      </a:pPr>
                      <a:r>
                        <a:rPr lang="ru-RU" sz="1600"/>
                        <a:t>Итервал</a:t>
                      </a:r>
                      <a:r>
                        <a:rPr lang="ru-RU" sz="1600"/>
                        <a:t> и </a:t>
                      </a:r>
                      <a:endParaRPr/>
                    </a:p>
                    <a:p>
                      <a:pPr marL="0" indent="0">
                        <a:buFont typeface="Arial"/>
                        <a:buNone/>
                        <a:defRPr/>
                      </a:pPr>
                      <a:r>
                        <a:rPr lang="ru-RU" sz="1600"/>
                        <a:t>Критерий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indent="0">
                        <a:buNone/>
                        <a:defRPr/>
                      </a:pPr>
                      <a:r>
                        <a:rPr lang="en-US" sz="1600"/>
                        <a:t>true/false</a:t>
                      </a:r>
                      <a:endParaRPr lang="en-US" sz="1600"/>
                    </a:p>
                  </a:txBody>
                  <a:tcPr anchor="ctr"/>
                </a:tc>
              </a:tr>
              <a:tr h="1065229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count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count_if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600"/>
                        <a:t>1. Подсчёт элементов</a:t>
                      </a:r>
                      <a:r>
                        <a:rPr lang="ru-RU" sz="1600"/>
                        <a:t>, равных данному</a:t>
                      </a:r>
                      <a:endParaRPr lang="en-US" sz="1600"/>
                    </a:p>
                    <a:p>
                      <a:pPr>
                        <a:defRPr/>
                      </a:pPr>
                      <a:r>
                        <a:rPr lang="ru-RU" sz="1600"/>
                        <a:t>2. Подсчёт элементов, удовлетворяющих заданному критерию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Интервал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Интервал и критерий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Iterator::</a:t>
                      </a:r>
                      <a:r>
                        <a:rPr lang="en-US" sz="14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difference_type</a:t>
                      </a:r>
                      <a:endParaRPr lang="en-US" sz="1400"/>
                    </a:p>
                  </a:txBody>
                  <a:tcPr anchor="ctr"/>
                </a:tc>
              </a:tr>
              <a:tr h="1008668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min_element</a:t>
                      </a:r>
                      <a:endParaRPr lang="en-US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max_element</a:t>
                      </a:r>
                      <a:endParaRPr lang="en-US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minmax_element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Поиск минимального </a:t>
                      </a:r>
                      <a:r>
                        <a:rPr lang="ru-RU" sz="1600"/>
                        <a:t>элемента</a:t>
                      </a:r>
                      <a:endParaRPr lang="ru-RU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Поиск</a:t>
                      </a:r>
                      <a:r>
                        <a:rPr lang="ru-RU" sz="1600"/>
                        <a:t> </a:t>
                      </a:r>
                      <a:r>
                        <a:rPr lang="ru-RU" sz="1600"/>
                        <a:t>максимального</a:t>
                      </a:r>
                      <a:r>
                        <a:rPr lang="ru-RU" sz="1600"/>
                        <a:t> элемента</a:t>
                      </a:r>
                      <a:endParaRPr lang="en-US" sz="1600"/>
                    </a:p>
                    <a:p>
                      <a:pPr marL="342900" indent="-342900">
                        <a:buAutoNum type="arabicPeriod" startAt="3"/>
                        <a:defRPr/>
                      </a:pPr>
                      <a:r>
                        <a:rPr lang="ru-RU" sz="1600"/>
                        <a:t>Поиск минимального и максимального элементов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indent="0">
                        <a:buNone/>
                        <a:defRPr/>
                      </a:pPr>
                      <a:r>
                        <a:rPr lang="ru-RU" sz="1600"/>
                        <a:t>1,2.</a:t>
                      </a:r>
                      <a:r>
                        <a:rPr lang="ru-RU" sz="1600"/>
                        <a:t> </a:t>
                      </a:r>
                      <a:r>
                        <a:rPr lang="ru-RU" sz="1600"/>
                        <a:t>Интервал</a:t>
                      </a:r>
                      <a:endParaRPr lang="en-US" sz="1600"/>
                    </a:p>
                    <a:p>
                      <a:pPr marL="0" indent="0">
                        <a:buNone/>
                        <a:defRPr/>
                      </a:pPr>
                      <a:r>
                        <a:rPr lang="ru-RU" sz="1600"/>
                        <a:t>3. Интервал</a:t>
                      </a:r>
                      <a:r>
                        <a:rPr lang="ru-RU" sz="1600"/>
                        <a:t> или пара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indent="0">
                        <a:buNone/>
                        <a:defRPr/>
                      </a:pPr>
                      <a:r>
                        <a:rPr lang="ru-RU" sz="1600"/>
                        <a:t>1,2. Итератор на</a:t>
                      </a:r>
                      <a:r>
                        <a:rPr lang="ru-RU" sz="1600"/>
                        <a:t> элемент</a:t>
                      </a:r>
                      <a:endParaRPr/>
                    </a:p>
                    <a:p>
                      <a:pPr marL="0" indent="0">
                        <a:buNone/>
                        <a:defRPr/>
                      </a:pPr>
                      <a:r>
                        <a:rPr lang="ru-RU" sz="1600"/>
                        <a:t>3. Пара итераторов</a:t>
                      </a:r>
                      <a:endParaRPr lang="en-US" sz="1600"/>
                    </a:p>
                  </a:txBody>
                  <a:tcPr anchor="ctr"/>
                </a:tc>
              </a:tr>
              <a:tr h="1508288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find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find_if</a:t>
                      </a:r>
                      <a:endParaRPr lang="en-US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find_if_not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</a:t>
                      </a:r>
                      <a:r>
                        <a:rPr lang="ru-RU" sz="1600"/>
                        <a:t>первого элемента, равного данному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</a:t>
                      </a:r>
                      <a:r>
                        <a:rPr lang="ru-RU" sz="1600"/>
                        <a:t>первого элемента, удовлетворяющего условию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</a:t>
                      </a:r>
                      <a:r>
                        <a:rPr lang="ru-RU" sz="1600"/>
                        <a:t>первого элемента, не удовлетворяющего условию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Интервал и значение</a:t>
                      </a:r>
                      <a:endParaRPr/>
                    </a:p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ru-RU" sz="1600"/>
                        <a:t>2,3. Интервал и критерий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ru-RU" sz="1600"/>
                        <a:t>Итератор на элемент или итератор </a:t>
                      </a:r>
                      <a:r>
                        <a:rPr lang="en-US" sz="1600"/>
                        <a:t>end()</a:t>
                      </a:r>
                      <a:r>
                        <a:rPr lang="ru-RU" sz="1600"/>
                        <a:t>,</a:t>
                      </a:r>
                      <a:r>
                        <a:rPr lang="en-US" sz="1600"/>
                        <a:t> </a:t>
                      </a:r>
                      <a:r>
                        <a:rPr lang="ru-RU" sz="1600"/>
                        <a:t>если элемент не найден</a:t>
                      </a:r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Неизменяющие</a:t>
            </a:r>
            <a:r>
              <a:rPr lang="ru-RU" sz="2800"/>
              <a:t> (</a:t>
            </a:r>
            <a:r>
              <a:rPr lang="en-US" sz="2800"/>
              <a:t>nonmodifying</a:t>
            </a:r>
            <a:r>
              <a:rPr lang="ru-RU" sz="2800"/>
              <a:t>)</a:t>
            </a:r>
            <a:r>
              <a:rPr lang="en-US" sz="2800"/>
              <a:t> </a:t>
            </a:r>
            <a:r>
              <a:rPr lang="ru-RU" sz="2800"/>
              <a:t>алгоритмы</a:t>
            </a:r>
            <a:endParaRPr lang="en-US" sz="2800"/>
          </a:p>
        </p:txBody>
      </p:sp>
      <p:graphicFrame>
        <p:nvGraphicFramePr>
          <p:cNvPr id="5" name="Таблица 4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443057" y="795080"/>
          <a:ext cx="11491275" cy="527812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{08836FDA-09DC-BC4F-6764-59E8F1B8EF63}</a:tableStyleId>
              </a:tblPr>
              <a:tblGrid>
                <a:gridCol w="1913644"/>
                <a:gridCol w="5580668"/>
                <a:gridCol w="1706252"/>
                <a:gridCol w="2290711"/>
              </a:tblGrid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Алгоритм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Операция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Параметры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Возвращаемое значение</a:t>
                      </a:r>
                      <a:endParaRPr lang="en-US" sz="16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search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search_n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find_end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find_first_of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adjacent_find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</a:t>
                      </a:r>
                      <a:r>
                        <a:rPr lang="ru-RU" sz="1600"/>
                        <a:t> первого появления заданной последовательности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первого появления последовательности из заданного числа повторений заданного элемента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</a:t>
                      </a:r>
                      <a:r>
                        <a:rPr lang="ru-RU" sz="1600"/>
                        <a:t> последнего</a:t>
                      </a:r>
                      <a:r>
                        <a:rPr lang="en-US" sz="1600"/>
                        <a:t> </a:t>
                      </a:r>
                      <a:r>
                        <a:rPr lang="ru-RU" sz="1600"/>
                        <a:t>появления заданной последовательности</a:t>
                      </a:r>
                      <a:endParaRPr lang="en-US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первого появления одного из заданных элементов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</a:t>
                      </a:r>
                      <a:r>
                        <a:rPr lang="ru-RU" sz="1600"/>
                        <a:t> первого появления двух последовательных элементов, удовлетворяющих критерию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5715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282575" algn="l"/>
                          <a:tab pos="339725" algn="l"/>
                          <a:tab pos="395288" algn="l"/>
                        </a:tabLst>
                        <a:defRPr/>
                      </a:pPr>
                      <a:r>
                        <a:rPr lang="ru-RU" sz="1600"/>
                        <a:t>1,3,4. Два интервала</a:t>
                      </a:r>
                      <a:endParaRPr/>
                    </a:p>
                    <a:p>
                      <a:pPr marL="5715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282575" algn="l"/>
                          <a:tab pos="339725" algn="l"/>
                          <a:tab pos="395288" algn="l"/>
                        </a:tabLst>
                        <a:defRPr/>
                      </a:pPr>
                      <a:r>
                        <a:rPr lang="ru-RU" sz="1600"/>
                        <a:t>2. Интервал, значение, кол-во повторений</a:t>
                      </a:r>
                      <a:endParaRPr/>
                    </a:p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ru-RU" sz="1600"/>
                        <a:t>5. Интервал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ru-RU" sz="1600"/>
                        <a:t>Итератор на первый элемент искомой последовательности или итератор </a:t>
                      </a:r>
                      <a:r>
                        <a:rPr lang="en-US" sz="1600"/>
                        <a:t>end(), </a:t>
                      </a:r>
                      <a:r>
                        <a:rPr lang="ru-RU" sz="1600"/>
                        <a:t>если последовательность не найдена</a:t>
                      </a:r>
                      <a:endParaRPr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en-US" sz="1600"/>
                        <a:t>equal</a:t>
                      </a:r>
                      <a:endParaRPr lang="ru-RU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en-US" sz="1600"/>
                        <a:t>is_permutation</a:t>
                      </a:r>
                      <a:endParaRPr lang="en-US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en-US" sz="1600"/>
                        <a:t>mismatch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Проверка, равны ли два интервала</a:t>
                      </a:r>
                      <a:endParaRPr/>
                    </a:p>
                    <a:p>
                      <a:pPr marL="0" indent="0">
                        <a:buNone/>
                        <a:defRPr/>
                      </a:pPr>
                      <a:r>
                        <a:rPr lang="ru-RU" sz="1600"/>
                        <a:t>(и по значениям, и по их порядку)</a:t>
                      </a:r>
                      <a:endParaRPr lang="en-US" sz="1600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600"/>
                        <a:t>2. </a:t>
                      </a:r>
                      <a:r>
                        <a:rPr lang="ru-RU" sz="1600"/>
                        <a:t>Проверка, существует ли такая перестановка элементов первого интервала, которая делает его равным второму интервалу </a:t>
                      </a:r>
                      <a:endParaRPr lang="en-US" sz="1600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600"/>
                        <a:t>3. </a:t>
                      </a:r>
                      <a:r>
                        <a:rPr lang="ru-RU" sz="1600"/>
                        <a:t>Поиск элемента, начиная с которого интервалы различаются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600"/>
                        <a:t>Два интервала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600"/>
                        <a:t>1,2.</a:t>
                      </a:r>
                      <a:r>
                        <a:rPr lang="en-US" sz="1600"/>
                        <a:t> </a:t>
                      </a:r>
                      <a:r>
                        <a:rPr lang="en-US" sz="1600"/>
                        <a:t>true/false</a:t>
                      </a:r>
                      <a:endParaRPr lang="en-US" sz="16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 sz="16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Способы расширения поведения</a:t>
            </a:r>
            <a:r>
              <a:rPr lang="en-US" sz="2800"/>
              <a:t> </a:t>
            </a:r>
            <a:r>
              <a:rPr lang="ru-RU" sz="2800"/>
              <a:t>алгоритмов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852368" y="848239"/>
            <a:ext cx="8361576" cy="1171272"/>
          </a:xfrm>
          <a:prstGeom prst="rect">
            <a:avLst/>
          </a:prstGeom>
        </p:spPr>
      </p:pic>
      <p:sp>
        <p:nvSpPr>
          <p:cNvPr id="6" name="Объект 2" hidden="0"/>
          <p:cNvSpPr txBox="1"/>
          <p:nvPr isPhoto="0" userDrawn="0"/>
        </p:nvSpPr>
        <p:spPr bwMode="auto">
          <a:xfrm>
            <a:off x="292229" y="2220727"/>
            <a:ext cx="11642103" cy="18045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Некоторые алгоритмы принимают специальный параметр, расширяющий их </a:t>
            </a:r>
            <a:r>
              <a:rPr lang="ru-RU"/>
              <a:t>функциональность</a:t>
            </a:r>
            <a:r>
              <a:rPr lang="en-US"/>
              <a:t> – </a:t>
            </a:r>
            <a:r>
              <a:rPr lang="ru-RU"/>
              <a:t>функцию</a:t>
            </a:r>
            <a:r>
              <a:rPr lang="en-US"/>
              <a:t> (</a:t>
            </a:r>
            <a:r>
              <a:rPr lang="ru-RU"/>
              <a:t>или что-то, что может вести себя как функция</a:t>
            </a:r>
            <a:r>
              <a:rPr lang="en-US"/>
              <a:t>)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Например, </a:t>
            </a:r>
            <a:r>
              <a:rPr lang="en-US"/>
              <a:t>std</a:t>
            </a:r>
            <a:r>
              <a:rPr lang="en-US"/>
              <a:t>::</a:t>
            </a:r>
            <a:r>
              <a:rPr lang="en-US"/>
              <a:t>find_if</a:t>
            </a:r>
            <a:r>
              <a:rPr lang="en-US"/>
              <a:t> – </a:t>
            </a:r>
            <a:r>
              <a:rPr lang="ru-RU"/>
              <a:t>возвращает итератор на первый элемент, для которого </a:t>
            </a:r>
            <a:r>
              <a:rPr lang="en-US"/>
              <a:t>p </a:t>
            </a:r>
            <a:r>
              <a:rPr lang="ru-RU"/>
              <a:t>возвращает </a:t>
            </a:r>
            <a:r>
              <a:rPr lang="en-US"/>
              <a:t>true. </a:t>
            </a:r>
            <a:r>
              <a:rPr lang="ru-RU"/>
              <a:t>В этом контексте функции (или аналоги), возвращающие значение булева типа, называются предикатами. Это унарный предикат – у </a:t>
            </a:r>
            <a:r>
              <a:rPr lang="en-US"/>
              <a:t>p </a:t>
            </a:r>
            <a:r>
              <a:rPr lang="ru-RU"/>
              <a:t>один параметр</a:t>
            </a:r>
            <a:endParaRPr lang="en-US"/>
          </a:p>
        </p:txBody>
      </p:sp>
      <p:sp>
        <p:nvSpPr>
          <p:cNvPr id="7" name="Прямоугольник 6" hidden="0"/>
          <p:cNvSpPr/>
          <p:nvPr isPhoto="0" userDrawn="0"/>
        </p:nvSpPr>
        <p:spPr bwMode="auto">
          <a:xfrm>
            <a:off x="4741680" y="1610789"/>
            <a:ext cx="2894029" cy="38649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Рисунок 8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654406" y="4226460"/>
            <a:ext cx="9259012" cy="1118538"/>
          </a:xfrm>
          <a:prstGeom prst="rect">
            <a:avLst/>
          </a:prstGeom>
        </p:spPr>
      </p:pic>
      <p:sp>
        <p:nvSpPr>
          <p:cNvPr id="10" name="Прямоугольник 9" hidden="0"/>
          <p:cNvSpPr/>
          <p:nvPr isPhoto="0" userDrawn="0"/>
        </p:nvSpPr>
        <p:spPr bwMode="auto">
          <a:xfrm>
            <a:off x="5363168" y="4989102"/>
            <a:ext cx="2947938" cy="35589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Объект 2" hidden="0"/>
          <p:cNvSpPr txBox="1"/>
          <p:nvPr isPhoto="0" userDrawn="0"/>
        </p:nvSpPr>
        <p:spPr bwMode="auto">
          <a:xfrm>
            <a:off x="292228" y="5465120"/>
            <a:ext cx="11642103" cy="12750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Например, </a:t>
            </a:r>
            <a:r>
              <a:rPr lang="en-US"/>
              <a:t>std</a:t>
            </a:r>
            <a:r>
              <a:rPr lang="en-US"/>
              <a:t>::</a:t>
            </a:r>
            <a:r>
              <a:rPr lang="en-US"/>
              <a:t>is_permutation</a:t>
            </a:r>
            <a:r>
              <a:rPr lang="en-US"/>
              <a:t> –</a:t>
            </a:r>
            <a:r>
              <a:rPr lang="ru-RU"/>
              <a:t> проверяет, существует ли такая перестановка элементов первого интервала, которая делала бы его равным второму интервалу</a:t>
            </a:r>
            <a:r>
              <a:rPr lang="en-US"/>
              <a:t>.</a:t>
            </a:r>
            <a:r>
              <a:rPr lang="ru-RU"/>
              <a:t> Этот алгоритм принимает бинарный предикат </a:t>
            </a:r>
            <a:r>
              <a:rPr lang="en-US"/>
              <a:t>p – </a:t>
            </a:r>
            <a:r>
              <a:rPr lang="ru-RU"/>
              <a:t>у него два параметра. Он определяет, на каком основании считать элементы равными и  поэтому должен принимать два элемента.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Способы расширения поведения</a:t>
            </a:r>
            <a:r>
              <a:rPr lang="en-US" sz="2800"/>
              <a:t> </a:t>
            </a:r>
            <a:r>
              <a:rPr lang="ru-RU" sz="2800"/>
              <a:t>алгоритмов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25015" y="3194372"/>
            <a:ext cx="2281288" cy="360204"/>
          </a:xfrm>
          <a:prstGeom prst="rect">
            <a:avLst/>
          </a:prstGeom>
        </p:spPr>
      </p:pic>
      <p:pic>
        <p:nvPicPr>
          <p:cNvPr id="6" name="Рисунок 5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384932" y="2042622"/>
            <a:ext cx="2830993" cy="1586333"/>
          </a:xfrm>
          <a:prstGeom prst="rect">
            <a:avLst/>
          </a:prstGeom>
        </p:spPr>
      </p:pic>
      <p:sp>
        <p:nvSpPr>
          <p:cNvPr id="7" name="Прямоугольник 6" hidden="0"/>
          <p:cNvSpPr/>
          <p:nvPr isPhoto="0" userDrawn="0"/>
        </p:nvSpPr>
        <p:spPr bwMode="auto">
          <a:xfrm>
            <a:off x="487531" y="845287"/>
            <a:ext cx="2956257" cy="923330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marL="342900" indent="-342900" algn="ctr">
              <a:buAutoNum type="arabicPeriod"/>
              <a:defRPr/>
            </a:pPr>
            <a:r>
              <a:rPr lang="ru-RU"/>
              <a:t>Указатель</a:t>
            </a:r>
            <a:r>
              <a:rPr lang="ru-RU"/>
              <a:t> на функцию</a:t>
            </a:r>
            <a:endParaRPr lang="en-US"/>
          </a:p>
          <a:p>
            <a:pPr algn="ctr">
              <a:defRPr/>
            </a:pPr>
            <a:endParaRPr lang="en-US"/>
          </a:p>
          <a:p>
            <a:pPr algn="ctr">
              <a:defRPr/>
            </a:pPr>
            <a:endParaRPr lang="en-US"/>
          </a:p>
        </p:txBody>
      </p:sp>
      <p:sp>
        <p:nvSpPr>
          <p:cNvPr id="8" name="Прямоугольник 7" hidden="0"/>
          <p:cNvSpPr/>
          <p:nvPr isPhoto="0" userDrawn="0"/>
        </p:nvSpPr>
        <p:spPr bwMode="auto">
          <a:xfrm>
            <a:off x="4284127" y="790508"/>
            <a:ext cx="3072086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/>
              <a:t>2. </a:t>
            </a:r>
            <a:r>
              <a:rPr lang="ru-RU"/>
              <a:t>Пользовательские функциональные объекты</a:t>
            </a:r>
            <a:endParaRPr/>
          </a:p>
          <a:p>
            <a:pPr algn="ctr">
              <a:defRPr/>
            </a:pPr>
            <a:r>
              <a:rPr lang="ru-RU"/>
              <a:t>(функторы)</a:t>
            </a:r>
            <a:endParaRPr lang="en-US"/>
          </a:p>
        </p:txBody>
      </p:sp>
      <p:sp>
        <p:nvSpPr>
          <p:cNvPr id="9" name="Прямоугольник 8" hidden="0"/>
          <p:cNvSpPr/>
          <p:nvPr isPhoto="0" userDrawn="0"/>
        </p:nvSpPr>
        <p:spPr bwMode="auto">
          <a:xfrm>
            <a:off x="8408709" y="845287"/>
            <a:ext cx="3332622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/>
              <a:t>3. </a:t>
            </a:r>
            <a:r>
              <a:rPr lang="ru-RU"/>
              <a:t>Функциональные объекты</a:t>
            </a:r>
            <a:endParaRPr/>
          </a:p>
          <a:p>
            <a:pPr algn="ctr">
              <a:defRPr/>
            </a:pPr>
            <a:r>
              <a:rPr lang="ru-RU"/>
              <a:t>(функторы)</a:t>
            </a:r>
            <a:endParaRPr lang="en-US"/>
          </a:p>
          <a:p>
            <a:pPr algn="ctr">
              <a:defRPr/>
            </a:pPr>
            <a:r>
              <a:rPr lang="en-US"/>
              <a:t>STL</a:t>
            </a:r>
            <a:endParaRPr lang="en-US"/>
          </a:p>
        </p:txBody>
      </p:sp>
      <p:pic>
        <p:nvPicPr>
          <p:cNvPr id="10" name="Объект 9" hidden="0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4"/>
          <a:stretch/>
        </p:blipFill>
        <p:spPr bwMode="auto">
          <a:xfrm>
            <a:off x="8157068" y="1876991"/>
            <a:ext cx="3835904" cy="4329533"/>
          </a:xfrm>
          <a:prstGeom prst="rect">
            <a:avLst/>
          </a:prstGeom>
        </p:spPr>
      </p:pic>
      <p:pic>
        <p:nvPicPr>
          <p:cNvPr id="11" name="Рисунок 10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940219" y="2004477"/>
            <a:ext cx="1621859" cy="954035"/>
          </a:xfrm>
          <a:prstGeom prst="rect">
            <a:avLst/>
          </a:prstGeom>
        </p:spPr>
      </p:pic>
      <p:pic>
        <p:nvPicPr>
          <p:cNvPr id="12" name="Рисунок 11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487531" y="5349064"/>
            <a:ext cx="6728394" cy="465146"/>
          </a:xfrm>
          <a:prstGeom prst="rect">
            <a:avLst/>
          </a:prstGeom>
        </p:spPr>
      </p:pic>
      <p:sp>
        <p:nvSpPr>
          <p:cNvPr id="13" name="Прямоугольник 12" hidden="0"/>
          <p:cNvSpPr/>
          <p:nvPr isPhoto="0" userDrawn="0"/>
        </p:nvSpPr>
        <p:spPr bwMode="auto">
          <a:xfrm>
            <a:off x="491349" y="4216956"/>
            <a:ext cx="2952439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/>
              <a:t>4. </a:t>
            </a:r>
            <a:r>
              <a:rPr lang="ru-RU"/>
              <a:t>Лямбда-выражения</a:t>
            </a:r>
            <a:endParaRPr/>
          </a:p>
          <a:p>
            <a:pPr algn="ctr">
              <a:defRPr/>
            </a:pPr>
            <a:endParaRPr lang="en-US"/>
          </a:p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58205" y="903632"/>
            <a:ext cx="10942753" cy="756492"/>
          </a:xfrm>
          <a:prstGeom prst="rect">
            <a:avLst/>
          </a:prstGeom>
        </p:spPr>
      </p:pic>
      <p:sp>
        <p:nvSpPr>
          <p:cNvPr id="5" name="TextBox 4" hidden="0"/>
          <p:cNvSpPr txBox="1"/>
          <p:nvPr isPhoto="0" userDrawn="0"/>
        </p:nvSpPr>
        <p:spPr bwMode="auto">
          <a:xfrm flipH="0" flipV="0">
            <a:off x="203360" y="1922098"/>
            <a:ext cx="2714445" cy="4628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defRPr/>
            </a:pPr>
            <a:r>
              <a:rPr lang="ru-RU" sz="1600"/>
              <a:t>Захват переменных </a:t>
            </a:r>
            <a:endParaRPr/>
          </a:p>
          <a:p>
            <a:pPr>
              <a:defRPr/>
            </a:pPr>
            <a:r>
              <a:rPr lang="ru-RU" sz="1600"/>
              <a:t>из внешних областей </a:t>
            </a:r>
            <a:endParaRPr/>
          </a:p>
          <a:p>
            <a:pPr>
              <a:defRPr/>
            </a:pPr>
            <a:r>
              <a:rPr lang="ru-RU" sz="1600"/>
              <a:t>видимости</a:t>
            </a:r>
            <a:endParaRPr/>
          </a:p>
          <a:p>
            <a:pPr>
              <a:defRPr/>
            </a:pPr>
            <a:r>
              <a:rPr lang="ru-RU" sz="1600"/>
              <a:t>(иначе они не доступны)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</a:t>
            </a:r>
            <a:r>
              <a:rPr lang="en-US" sz="1600" b="1" i="1">
                <a:latin typeface="Times New Roman"/>
                <a:cs typeface="Times New Roman"/>
              </a:rPr>
              <a:t>x</a:t>
            </a:r>
            <a:r>
              <a:rPr lang="en-US" sz="1600" b="1"/>
              <a:t>]</a:t>
            </a:r>
            <a:r>
              <a:rPr lang="en-US" sz="1600" i="1"/>
              <a:t> </a:t>
            </a:r>
            <a:r>
              <a:rPr lang="en-US" sz="1600"/>
              <a:t>– x </a:t>
            </a:r>
            <a:r>
              <a:rPr lang="ru-RU" sz="1600"/>
              <a:t>по значению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</a:t>
            </a:r>
            <a:r>
              <a:rPr lang="en-US" sz="1600" b="1">
                <a:latin typeface="Times New Roman"/>
                <a:cs typeface="Times New Roman"/>
              </a:rPr>
              <a:t>&amp;</a:t>
            </a:r>
            <a:r>
              <a:rPr lang="en-US" sz="1600" b="1" i="1">
                <a:latin typeface="Times New Roman"/>
                <a:cs typeface="Times New Roman"/>
              </a:rPr>
              <a:t>x</a:t>
            </a:r>
            <a:r>
              <a:rPr lang="en-US" sz="1600" b="1"/>
              <a:t>]</a:t>
            </a:r>
            <a:r>
              <a:rPr lang="en-US" sz="1600"/>
              <a:t> – x </a:t>
            </a:r>
            <a:r>
              <a:rPr lang="ru-RU" sz="1600"/>
              <a:t>по ссылке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</a:t>
            </a:r>
            <a:r>
              <a:rPr lang="en-US" sz="1600" b="1" i="1"/>
              <a:t>=</a:t>
            </a:r>
            <a:r>
              <a:rPr lang="en-US" sz="1600" b="1"/>
              <a:t>]</a:t>
            </a:r>
            <a:r>
              <a:rPr lang="en-US" sz="1600"/>
              <a:t> – </a:t>
            </a:r>
            <a:r>
              <a:rPr lang="ru-RU" sz="1600"/>
              <a:t>все по значению (нежелательно)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</a:t>
            </a:r>
            <a:r>
              <a:rPr lang="en-US" sz="1600" b="1" i="1">
                <a:latin typeface="Times New Roman"/>
                <a:cs typeface="Times New Roman"/>
              </a:rPr>
              <a:t>&amp;</a:t>
            </a:r>
            <a:r>
              <a:rPr lang="en-US" sz="1600" b="1"/>
              <a:t>]</a:t>
            </a:r>
            <a:r>
              <a:rPr lang="en-US" sz="1600"/>
              <a:t> – </a:t>
            </a:r>
            <a:r>
              <a:rPr lang="ru-RU" sz="1600"/>
              <a:t>все по ссылке</a:t>
            </a:r>
            <a:endParaRPr lang="ru-RU" sz="1600"/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 (нежелательно)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</a:t>
            </a:r>
            <a:r>
              <a:rPr lang="en-US" sz="1600" b="1" i="1">
                <a:latin typeface="Times New Roman"/>
                <a:cs typeface="Times New Roman"/>
              </a:rPr>
              <a:t>this</a:t>
            </a:r>
            <a:r>
              <a:rPr lang="en-US" sz="1600" b="1"/>
              <a:t>]</a:t>
            </a:r>
            <a:r>
              <a:rPr lang="en-US" sz="1600"/>
              <a:t> – </a:t>
            </a:r>
            <a:r>
              <a:rPr lang="ru-RU" sz="1600"/>
              <a:t>все члены данного класса через указатель</a:t>
            </a:r>
            <a:endParaRPr lang="ru-RU" sz="1600"/>
          </a:p>
          <a:p>
            <a:pPr marL="285750" indent="-285750">
              <a:buFont typeface="Arial"/>
              <a:buChar char="•"/>
              <a:defRPr/>
            </a:pPr>
            <a:r>
              <a:rPr lang="ru-RU" sz="1600" b="1" i="1"/>
              <a:t>[*this] </a:t>
            </a:r>
            <a:r>
              <a:rPr lang="ru-RU" sz="1600" b="0" i="0"/>
              <a:t>- все члены класса через копию this</a:t>
            </a:r>
            <a:r>
              <a:rPr lang="ru-RU" sz="1600"/>
              <a:t> 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[]</a:t>
            </a:r>
            <a:r>
              <a:rPr lang="en-US" sz="1600"/>
              <a:t> –</a:t>
            </a:r>
            <a:r>
              <a:rPr lang="ru-RU" sz="1600"/>
              <a:t> ничего не захватывается</a:t>
            </a:r>
            <a:endParaRPr lang="en-US" sz="1600"/>
          </a:p>
        </p:txBody>
      </p:sp>
      <p:cxnSp>
        <p:nvCxnSpPr>
          <p:cNvPr id="6" name="Прямая соединительная линия 5" hidden="0"/>
          <p:cNvCxnSpPr>
            <a:cxnSpLocks/>
          </p:cNvCxnSpPr>
          <p:nvPr isPhoto="0" userDrawn="0"/>
        </p:nvCxnSpPr>
        <p:spPr bwMode="auto">
          <a:xfrm>
            <a:off x="2805218" y="1473547"/>
            <a:ext cx="0" cy="448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 hidden="0"/>
          <p:cNvSpPr txBox="1"/>
          <p:nvPr isPhoto="0" userDrawn="0"/>
        </p:nvSpPr>
        <p:spPr bwMode="auto">
          <a:xfrm flipH="0" flipV="0">
            <a:off x="3034438" y="1922097"/>
            <a:ext cx="1599705" cy="1077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defRPr/>
            </a:pPr>
            <a:r>
              <a:rPr lang="ru-RU" sz="1600"/>
              <a:t>Параметры функции – здесь всё как обычно</a:t>
            </a:r>
            <a:endParaRPr lang="en-US" sz="1600"/>
          </a:p>
        </p:txBody>
      </p:sp>
      <p:sp>
        <p:nvSpPr>
          <p:cNvPr id="8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Подробнее о лямбда-выражениях</a:t>
            </a:r>
            <a:endParaRPr lang="en-US" sz="2800"/>
          </a:p>
        </p:txBody>
      </p:sp>
      <p:cxnSp>
        <p:nvCxnSpPr>
          <p:cNvPr id="10" name="Прямая соединительная линия 9" hidden="0"/>
          <p:cNvCxnSpPr>
            <a:cxnSpLocks/>
          </p:cNvCxnSpPr>
          <p:nvPr isPhoto="0" userDrawn="0"/>
        </p:nvCxnSpPr>
        <p:spPr bwMode="auto">
          <a:xfrm>
            <a:off x="4634144" y="1473547"/>
            <a:ext cx="0" cy="448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 hidden="0"/>
          <p:cNvSpPr txBox="1"/>
          <p:nvPr isPhoto="0" userDrawn="0"/>
        </p:nvSpPr>
        <p:spPr bwMode="auto">
          <a:xfrm flipH="0" flipV="0">
            <a:off x="4861682" y="1884398"/>
            <a:ext cx="3032449" cy="4627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261850" indent="-261850">
              <a:buAutoNum type="arabicParenR"/>
              <a:defRPr/>
            </a:pPr>
            <a:r>
              <a:rPr lang="ru-RU" sz="1600"/>
              <a:t>Спецификаторы:</a:t>
            </a:r>
            <a:endParaRPr lang="ru-RU" sz="1600"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 i="1"/>
              <a:t>mutable</a:t>
            </a:r>
            <a:r>
              <a:rPr lang="en-US" sz="1600"/>
              <a:t> </a:t>
            </a:r>
            <a:r>
              <a:rPr lang="en-US" sz="1600"/>
              <a:t>–</a:t>
            </a:r>
            <a:r>
              <a:rPr lang="ru-RU" sz="1600"/>
              <a:t> разрешает изменять значения переменных, захваченных по значению</a:t>
            </a:r>
            <a:endParaRPr lang="ru-RU" sz="1600"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 i="1"/>
              <a:t>constexpr</a:t>
            </a:r>
            <a:r>
              <a:rPr lang="en-US" sz="1600"/>
              <a:t> – </a:t>
            </a:r>
            <a:r>
              <a:rPr lang="ru-RU" sz="1600"/>
              <a:t>показывает, что значение функции может (и должно) быть вычислено во время компиляции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ru-RU" sz="1600"/>
              <a:t>И не только</a:t>
            </a:r>
            <a:endParaRPr lang="ru-RU" sz="1600"/>
          </a:p>
          <a:p>
            <a:pPr>
              <a:defRPr/>
            </a:pPr>
            <a:r>
              <a:rPr lang="en-US" sz="1600"/>
              <a:t>2) Исключения (например, noexcept)</a:t>
            </a:r>
            <a:endParaRPr lang="en-US" sz="1600"/>
          </a:p>
          <a:p>
            <a:pPr>
              <a:defRPr/>
            </a:pPr>
            <a:r>
              <a:rPr lang="en-US" sz="1600"/>
              <a:t>3) Атрибуты (см. </a:t>
            </a:r>
            <a:r>
              <a:rPr lang="en-US" sz="1600" b="0" i="0" u="none" strike="noStrike" cap="none" spc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https://en.cppreference.com/w/cpp/language/attributes</a:t>
            </a:r>
            <a:r>
              <a:rPr lang="en-US" sz="1600"/>
              <a:t>)</a:t>
            </a:r>
            <a:endParaRPr lang="en-US" sz="1600"/>
          </a:p>
          <a:p>
            <a:pPr>
              <a:defRPr/>
            </a:pPr>
            <a:r>
              <a:rPr lang="en-US" sz="1600"/>
              <a:t>4) Возвращаемый тип (-&gt;)</a:t>
            </a:r>
            <a:endParaRPr lang="en-US" sz="1600"/>
          </a:p>
        </p:txBody>
      </p:sp>
      <p:cxnSp>
        <p:nvCxnSpPr>
          <p:cNvPr id="13" name="Прямая соединительная линия 12" hidden="0"/>
          <p:cNvCxnSpPr>
            <a:cxnSpLocks/>
          </p:cNvCxnSpPr>
          <p:nvPr isPhoto="0" userDrawn="0"/>
        </p:nvCxnSpPr>
        <p:spPr bwMode="auto">
          <a:xfrm>
            <a:off x="7480114" y="1435848"/>
            <a:ext cx="0" cy="448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 hidden="0"/>
          <p:cNvSpPr txBox="1"/>
          <p:nvPr isPhoto="0" userDrawn="0"/>
        </p:nvSpPr>
        <p:spPr bwMode="auto">
          <a:xfrm>
            <a:off x="10280373" y="1921408"/>
            <a:ext cx="118085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/>
              <a:t>Тело функции</a:t>
            </a:r>
            <a:endParaRPr lang="en-US" sz="1600"/>
          </a:p>
        </p:txBody>
      </p:sp>
      <p:cxnSp>
        <p:nvCxnSpPr>
          <p:cNvPr id="19" name="Прямая соединительная линия 18" hidden="0"/>
          <p:cNvCxnSpPr>
            <a:cxnSpLocks/>
          </p:cNvCxnSpPr>
          <p:nvPr isPhoto="0" userDrawn="0"/>
        </p:nvCxnSpPr>
        <p:spPr bwMode="auto">
          <a:xfrm rot="5399978" flipH="0" flipV="1">
            <a:off x="11181414" y="1697822"/>
            <a:ext cx="5596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0" name="" hidden="0"/>
          <p:cNvCxnSpPr>
            <a:cxnSpLocks/>
            <a:endCxn id="13" idx="0"/>
          </p:cNvCxnSpPr>
          <p:nvPr isPhoto="0" userDrawn="0"/>
        </p:nvCxnSpPr>
        <p:spPr bwMode="auto">
          <a:xfrm rot="0" flipH="0" flipV="1">
            <a:off x="4822805" y="1437158"/>
            <a:ext cx="2657308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995359" name="" hidden="0"/>
          <p:cNvCxnSpPr>
            <a:cxnSpLocks/>
          </p:cNvCxnSpPr>
          <p:nvPr isPhoto="0" userDrawn="0"/>
        </p:nvCxnSpPr>
        <p:spPr bwMode="auto">
          <a:xfrm rot="0" flipH="0" flipV="0">
            <a:off x="779540" y="1473546"/>
            <a:ext cx="2025677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251003" name="" hidden="0"/>
          <p:cNvCxnSpPr>
            <a:cxnSpLocks/>
          </p:cNvCxnSpPr>
          <p:nvPr isPhoto="0" userDrawn="0"/>
        </p:nvCxnSpPr>
        <p:spPr bwMode="auto">
          <a:xfrm rot="0" flipH="0" flipV="0">
            <a:off x="3151071" y="1473546"/>
            <a:ext cx="1483071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0435416" name="" hidden="0"/>
          <p:cNvCxnSpPr>
            <a:cxnSpLocks/>
          </p:cNvCxnSpPr>
          <p:nvPr isPhoto="0" userDrawn="0"/>
        </p:nvCxnSpPr>
        <p:spPr bwMode="auto">
          <a:xfrm rot="0" flipH="0" flipV="1">
            <a:off x="10265663" y="1437157"/>
            <a:ext cx="1195564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4967540" name="TextBox 11" hidden="0"/>
          <p:cNvSpPr txBox="1"/>
          <p:nvPr isPhoto="0" userDrawn="0"/>
        </p:nvSpPr>
        <p:spPr bwMode="auto">
          <a:xfrm flipH="0" flipV="0">
            <a:off x="8146836" y="1884397"/>
            <a:ext cx="2041071" cy="2197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defRPr/>
            </a:pPr>
            <a:r>
              <a:rPr lang="en-US" sz="1600"/>
              <a:t>Ограничения на вывод типа. Больше применимо к шаблонным лямбда-выражения (да, они могут быть шаблонами)</a:t>
            </a:r>
            <a:endParaRPr lang="en-US" sz="1600"/>
          </a:p>
        </p:txBody>
      </p:sp>
      <p:cxnSp>
        <p:nvCxnSpPr>
          <p:cNvPr id="1394905830" name="Прямая соединительная линия 18" hidden="0"/>
          <p:cNvCxnSpPr>
            <a:cxnSpLocks/>
          </p:cNvCxnSpPr>
          <p:nvPr isPhoto="0" userDrawn="0"/>
        </p:nvCxnSpPr>
        <p:spPr bwMode="auto">
          <a:xfrm rot="5399978" flipH="0" flipV="1">
            <a:off x="8758871" y="1632490"/>
            <a:ext cx="4672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0085225" name="" hidden="0"/>
          <p:cNvCxnSpPr>
            <a:cxnSpLocks/>
          </p:cNvCxnSpPr>
          <p:nvPr isPhoto="0" userDrawn="0"/>
        </p:nvCxnSpPr>
        <p:spPr bwMode="auto">
          <a:xfrm rot="0" flipH="0" flipV="1">
            <a:off x="7796938" y="1418007"/>
            <a:ext cx="1195563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7603874" name="Title 1" hidden="0"/>
          <p:cNvSpPr txBox="1"/>
          <p:nvPr isPhoto="0" userDrawn="0"/>
        </p:nvSpPr>
        <p:spPr bwMode="auto">
          <a:xfrm>
            <a:off x="443057" y="128921"/>
            <a:ext cx="11491274" cy="549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Подробнее о лямбда-выражениях</a:t>
            </a:r>
            <a:endParaRPr/>
          </a:p>
        </p:txBody>
      </p:sp>
      <p:sp>
        <p:nvSpPr>
          <p:cNvPr id="914191297" name="Объект 2" hidden="0"/>
          <p:cNvSpPr>
            <a:spLocks noGrp="1"/>
          </p:cNvSpPr>
          <p:nvPr isPhoto="0" userDrawn="0"/>
        </p:nvSpPr>
        <p:spPr bwMode="auto">
          <a:xfrm flipH="0" flipV="0">
            <a:off x="6028009" y="991377"/>
            <a:ext cx="5889946" cy="5501172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342900" indent="-3429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Лямбда-выражение возвращает объект-замыкание (</a:t>
            </a:r>
            <a:r>
              <a:rPr lang="en-US" sz="2000"/>
              <a:t>closure</a:t>
            </a:r>
            <a:r>
              <a:rPr lang="ru-RU" sz="2000"/>
              <a:t>). Это функциональный объект с константным оператором вызова</a:t>
            </a:r>
            <a:r>
              <a:rPr lang="ru-RU" sz="2000"/>
              <a:t>,</a:t>
            </a:r>
            <a:r>
              <a:rPr lang="ru-RU" sz="2000"/>
              <a:t> генерируемый компилятором – заранее его тип неизвестен, но после определения лямбды его можно получить с помощью </a:t>
            </a:r>
            <a:r>
              <a:rPr lang="en-US" sz="2000"/>
              <a:t>decltype</a:t>
            </a:r>
            <a:endParaRPr lang="en-US" sz="20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 Конструктор по умолчанию этого объекта удалён (=</a:t>
            </a:r>
            <a:r>
              <a:rPr lang="en-US" sz="2000"/>
              <a:t>delete</a:t>
            </a:r>
            <a:r>
              <a:rPr lang="ru-RU" sz="2000"/>
              <a:t>)</a:t>
            </a:r>
            <a:r>
              <a:rPr lang="en-US" sz="2000"/>
              <a:t> – </a:t>
            </a:r>
            <a:r>
              <a:rPr lang="ru-RU" sz="2000"/>
              <a:t>получив тип замыкания, создать объект этого типа нельзя</a:t>
            </a:r>
            <a:endParaRPr lang="ru-RU" sz="20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/>
              <a:t>Захваченные переменные становятся членами данных объекта-замыкания</a:t>
            </a:r>
            <a:endParaRPr lang="en-US" sz="20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/>
              <a:t>По умолчанию захваченные по значению переменные нельзя </a:t>
            </a: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изменять, т.к. Оператор вызова - константный</a:t>
            </a:r>
            <a:endParaRPr lang="en-US" sz="20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Arial"/>
              <a:cs typeface="Arial"/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Arial"/>
                <a:cs typeface="Arial"/>
              </a:rPr>
              <a:t>Если лямбда-выражение ничего не захватывает, оно может быть преобразовано в указатель на функцию</a:t>
            </a:r>
            <a:endParaRPr lang="en-US" sz="2000"/>
          </a:p>
        </p:txBody>
      </p:sp>
      <p:pic>
        <p:nvPicPr>
          <p:cNvPr id="139555104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85301" y="1057760"/>
            <a:ext cx="5099256" cy="672289"/>
          </a:xfrm>
          <a:prstGeom prst="rect">
            <a:avLst/>
          </a:prstGeom>
        </p:spPr>
      </p:pic>
      <p:pic>
        <p:nvPicPr>
          <p:cNvPr id="856796844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88560" y="3370682"/>
            <a:ext cx="4963898" cy="2091612"/>
          </a:xfrm>
          <a:prstGeom prst="rect">
            <a:avLst/>
          </a:prstGeom>
        </p:spPr>
      </p:pic>
      <p:sp>
        <p:nvSpPr>
          <p:cNvPr id="1021869497" name="" hidden="0"/>
          <p:cNvSpPr/>
          <p:nvPr isPhoto="0" userDrawn="0"/>
        </p:nvSpPr>
        <p:spPr bwMode="auto">
          <a:xfrm flipH="0" flipV="0">
            <a:off x="2723418" y="2099387"/>
            <a:ext cx="447091" cy="77755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458033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377907" y="838199"/>
            <a:ext cx="5498108" cy="3028950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У каждого лямбда-выражения свой тип, который стоановится известным только на этапе компиляции. Но как хранить/передать в функцию/вернуть из функции такой объект?</a:t>
            </a:r>
            <a:endParaRPr sz="20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определить тип как auto</a:t>
            </a:r>
            <a:endParaRPr sz="20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использовать шаблоны</a:t>
            </a:r>
            <a:endParaRPr sz="20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использовать std::function</a:t>
            </a:r>
            <a:endParaRPr sz="2000"/>
          </a:p>
        </p:txBody>
      </p:sp>
      <p:sp>
        <p:nvSpPr>
          <p:cNvPr id="1428104893" name="Title 1" hidden="0"/>
          <p:cNvSpPr txBox="1"/>
          <p:nvPr isPhoto="0" userDrawn="0"/>
        </p:nvSpPr>
        <p:spPr bwMode="auto">
          <a:xfrm>
            <a:off x="443057" y="128921"/>
            <a:ext cx="11491274" cy="549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accent1"/>
                </a:solidFill>
                <a:latin typeface="Trebuchet MS"/>
                <a:ea typeface="Arial"/>
                <a:cs typeface="Arial"/>
              </a:rPr>
              <a:t>std::function</a:t>
            </a:r>
            <a:endParaRPr/>
          </a:p>
        </p:txBody>
      </p:sp>
      <p:pic>
        <p:nvPicPr>
          <p:cNvPr id="153801676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01999" y="1859221"/>
            <a:ext cx="5551411" cy="1836478"/>
          </a:xfrm>
          <a:prstGeom prst="rect">
            <a:avLst/>
          </a:prstGeom>
        </p:spPr>
      </p:pic>
      <p:sp>
        <p:nvSpPr>
          <p:cNvPr id="1031273003" name="Content Placeholder 2" hidden="0"/>
          <p:cNvSpPr>
            <a:spLocks noGrp="1"/>
          </p:cNvSpPr>
          <p:nvPr isPhoto="0" userDrawn="0"/>
        </p:nvSpPr>
        <p:spPr bwMode="auto">
          <a:xfrm flipH="0" flipV="0">
            <a:off x="369816" y="4095749"/>
            <a:ext cx="11506199" cy="2416635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342900" indent="-3429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Однако, std::function - это не базовый </a:t>
            </a:r>
            <a:r>
              <a:rPr sz="2000"/>
              <a:t>тип для всех лямбда-выражений. Преобразования типа лямбда-выражения в std::function не происходит</a:t>
            </a:r>
            <a:endParaRPr sz="20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std::function - это реализация патерна Стирание типа (Type Erasure), который позволяет хранить объекты вне зависимости от их типа, предназначенная, в первую очередь, для работы с функциональными объектами</a:t>
            </a:r>
            <a:endParaRPr sz="2000"/>
          </a:p>
        </p:txBody>
      </p:sp>
      <p:sp>
        <p:nvSpPr>
          <p:cNvPr id="1951776792" name="" hidden="0"/>
          <p:cNvSpPr txBox="1"/>
          <p:nvPr isPhoto="0" userDrawn="0"/>
        </p:nvSpPr>
        <p:spPr bwMode="auto">
          <a:xfrm flipH="0" flipV="0">
            <a:off x="211499" y="1032509"/>
            <a:ext cx="6244922" cy="3353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600"/>
              <a:t>https://en.cppreference.com/w/cpp/utility/functional/function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Грань"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ONLYOFFICE/6.4.2.6</Application>
  <DocSecurity>0</DocSecurity>
  <PresentationFormat>Широкоэкранный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>SPecialiST RePack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subject/>
  <dc:creator>A</dc:creator>
  <cp:keywords/>
  <dc:description/>
  <dc:identifier/>
  <dc:language/>
  <cp:lastModifiedBy/>
  <cp:revision>60</cp:revision>
  <dcterms:created xsi:type="dcterms:W3CDTF">2021-11-10T08:25:22Z</dcterms:created>
  <dcterms:modified xsi:type="dcterms:W3CDTF">2021-11-26T13:35:57Z</dcterms:modified>
  <cp:category/>
  <cp:contentStatus/>
  <cp:version/>
</cp:coreProperties>
</file>