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png" ContentType="image/png"/>
  <Override PartName="/ppt/media/image25.jpeg" ContentType="image/jpe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8"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4"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6"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8"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9"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1"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7" name="PlaceHolder 2"/>
          <p:cNvSpPr>
            <a:spLocks noGrp="1"/>
          </p:cNvSpPr>
          <p:nvPr>
            <p:ph type="subTitle"/>
          </p:nvPr>
        </p:nvSpPr>
        <p:spPr>
          <a:xfrm>
            <a:off x="677160" y="2160720"/>
            <a:ext cx="8596440" cy="388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9"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2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2"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77160" y="609480"/>
            <a:ext cx="8596440" cy="6122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26"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7"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8"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1"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2"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6"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1"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ru-RU" sz="3600" spc="-1" strike="noStrike">
                <a:solidFill>
                  <a:srgbClr val="90c226"/>
                </a:solidFill>
                <a:latin typeface="Trebuchet MS"/>
              </a:rPr>
              <a:t>Образец заголовка</a:t>
            </a:r>
            <a:endParaRPr b="0" lang="en-US" sz="3600" spc="-1" strike="noStrike">
              <a:solidFill>
                <a:srgbClr val="000000"/>
              </a:solidFill>
              <a:latin typeface="Trebuchet MS"/>
            </a:endParaRPr>
          </a:p>
        </p:txBody>
      </p:sp>
      <p:sp>
        <p:nvSpPr>
          <p:cNvPr id="12" name="PlaceHolder 13"/>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Образец текста</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ru-RU" sz="1600" spc="-1" strike="noStrike">
                <a:solidFill>
                  <a:srgbClr val="404040"/>
                </a:solidFill>
                <a:latin typeface="Trebuchet MS"/>
              </a:rPr>
              <a:t>Второй уровень</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ru-RU" sz="1400" spc="-1" strike="noStrike">
                <a:solidFill>
                  <a:srgbClr val="404040"/>
                </a:solidFill>
                <a:latin typeface="Trebuchet MS"/>
              </a:rPr>
              <a:t>Третий уровень</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ru-RU" sz="1200" spc="-1" strike="noStrike">
                <a:solidFill>
                  <a:srgbClr val="404040"/>
                </a:solidFill>
                <a:latin typeface="Trebuchet MS"/>
              </a:rPr>
              <a:t>Четвертый уровень</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ru-RU" sz="1200" spc="-1" strike="noStrike">
                <a:solidFill>
                  <a:srgbClr val="404040"/>
                </a:solidFill>
                <a:latin typeface="Trebuchet MS"/>
              </a:rPr>
              <a:t>Пятый уровень</a:t>
            </a:r>
            <a:endParaRPr b="0" lang="en-US" sz="1200" spc="-1" strike="noStrike">
              <a:solidFill>
                <a:srgbClr val="404040"/>
              </a:solidFill>
              <a:latin typeface="Trebuchet MS"/>
            </a:endParaRPr>
          </a:p>
        </p:txBody>
      </p:sp>
      <p:sp>
        <p:nvSpPr>
          <p:cNvPr id="13" name="PlaceHolder 14"/>
          <p:cNvSpPr>
            <a:spLocks noGrp="1"/>
          </p:cNvSpPr>
          <p:nvPr>
            <p:ph type="dt"/>
          </p:nvPr>
        </p:nvSpPr>
        <p:spPr>
          <a:xfrm>
            <a:off x="7205040" y="6041520"/>
            <a:ext cx="911520" cy="364680"/>
          </a:xfrm>
          <a:prstGeom prst="rect">
            <a:avLst/>
          </a:prstGeom>
        </p:spPr>
        <p:txBody>
          <a:bodyPr anchor="ctr">
            <a:noAutofit/>
          </a:bodyPr>
          <a:p>
            <a:pPr algn="r">
              <a:lnSpc>
                <a:spcPct val="100000"/>
              </a:lnSpc>
            </a:pPr>
            <a:fld id="{79111C77-5496-4D5E-BA5A-AA0547303F77}" type="datetime">
              <a:rPr b="0" lang="en-US" sz="900" spc="-1" strike="noStrike">
                <a:solidFill>
                  <a:srgbClr val="8b8b8b"/>
                </a:solidFill>
                <a:latin typeface="Trebuchet MS"/>
              </a:rPr>
              <a:t>2/9/22</a:t>
            </a:fld>
            <a:endParaRPr b="0" lang="en-US" sz="900" spc="-1" strike="noStrike">
              <a:latin typeface="Times New Roman"/>
            </a:endParaRPr>
          </a:p>
        </p:txBody>
      </p:sp>
      <p:sp>
        <p:nvSpPr>
          <p:cNvPr id="14" name="PlaceHolder 15"/>
          <p:cNvSpPr>
            <a:spLocks noGrp="1"/>
          </p:cNvSpPr>
          <p:nvPr>
            <p:ph type="ftr"/>
          </p:nvPr>
        </p:nvSpPr>
        <p:spPr>
          <a:xfrm>
            <a:off x="677160" y="6041520"/>
            <a:ext cx="6297120" cy="364680"/>
          </a:xfrm>
          <a:prstGeom prst="rect">
            <a:avLst/>
          </a:prstGeom>
        </p:spPr>
        <p:txBody>
          <a:bodyPr anchor="ctr">
            <a:noAutofit/>
          </a:bodyPr>
          <a:p>
            <a:endParaRPr b="0" lang="en-US" sz="2400" spc="-1" strike="noStrike">
              <a:latin typeface="Times New Roman"/>
            </a:endParaRPr>
          </a:p>
        </p:txBody>
      </p:sp>
      <p:sp>
        <p:nvSpPr>
          <p:cNvPr id="15" name="PlaceHolder 1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E170F389-1D77-481A-B7AB-F387F913299F}" type="slidenum">
              <a:rPr b="0" lang="en-US" sz="900" spc="-1" strike="noStrike">
                <a:solidFill>
                  <a:srgbClr val="90c22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png"/><Relationship Id="rId3"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48640" y="243360"/>
            <a:ext cx="10891080" cy="1450440"/>
          </a:xfrm>
          <a:prstGeom prst="rect">
            <a:avLst/>
          </a:prstGeom>
          <a:solidFill>
            <a:srgbClr val="ffffff"/>
          </a:solidFill>
          <a:ln w="28440">
            <a:solidFill>
              <a:srgbClr val="000000"/>
            </a:solidFill>
            <a:round/>
          </a:ln>
        </p:spPr>
        <p:txBody>
          <a:bodyPr anchor="ctr">
            <a:normAutofit/>
          </a:bodyPr>
          <a:p>
            <a:pPr algn="ctr">
              <a:lnSpc>
                <a:spcPct val="100000"/>
              </a:lnSpc>
            </a:pPr>
            <a:r>
              <a:rPr b="1" lang="ru-RU" sz="3600" spc="-1" strike="noStrike">
                <a:solidFill>
                  <a:srgbClr val="90c226"/>
                </a:solidFill>
                <a:latin typeface="Trebuchet MS"/>
              </a:rPr>
              <a:t>Методы и стандарты программирования</a:t>
            </a:r>
            <a:endParaRPr b="0" lang="en-US" sz="3600" spc="-1" strike="noStrike">
              <a:solidFill>
                <a:srgbClr val="000000"/>
              </a:solidFill>
              <a:latin typeface="Trebuchet MS"/>
            </a:endParaRPr>
          </a:p>
        </p:txBody>
      </p:sp>
      <p:sp>
        <p:nvSpPr>
          <p:cNvPr id="53" name="TextShape 2"/>
          <p:cNvSpPr txBox="1"/>
          <p:nvPr/>
        </p:nvSpPr>
        <p:spPr>
          <a:xfrm>
            <a:off x="677160" y="2011680"/>
            <a:ext cx="10762560" cy="4246560"/>
          </a:xfrm>
          <a:prstGeom prst="rect">
            <a:avLst/>
          </a:prstGeom>
          <a:solidFill>
            <a:srgbClr val="ffffff"/>
          </a:solidFill>
          <a:ln>
            <a:noFill/>
          </a:ln>
        </p:spPr>
        <p:txBody>
          <a:bodyPr>
            <a:normAutofit/>
          </a:bodyPr>
          <a:p>
            <a:pPr>
              <a:lnSpc>
                <a:spcPct val="100000"/>
              </a:lnSpc>
              <a:spcBef>
                <a:spcPts val="1001"/>
              </a:spcBef>
              <a:tabLst>
                <a:tab algn="l" pos="0"/>
              </a:tabLst>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tabLst>
                <a:tab algn="l" pos="0"/>
              </a:tabLst>
            </a:pPr>
            <a:r>
              <a:rPr b="0" lang="ru-RU" sz="2800" spc="-1" strike="noStrike">
                <a:solidFill>
                  <a:srgbClr val="404040"/>
                </a:solidFill>
                <a:latin typeface="Trebuchet MS"/>
              </a:rPr>
              <a:t>Парадигмы программирования</a:t>
            </a:r>
            <a:endParaRPr b="0" lang="en-US" sz="2800" spc="-1" strike="noStrike">
              <a:solidFill>
                <a:srgbClr val="404040"/>
              </a:solidFill>
              <a:latin typeface="Trebuchet MS"/>
            </a:endParaRPr>
          </a:p>
          <a:p>
            <a:pPr marL="343080" indent="-342720">
              <a:lnSpc>
                <a:spcPct val="100000"/>
              </a:lnSpc>
              <a:spcBef>
                <a:spcPts val="1001"/>
              </a:spcBef>
              <a:buClr>
                <a:srgbClr val="90c226"/>
              </a:buClr>
              <a:buSzPct val="80000"/>
              <a:buFont typeface="Arial"/>
              <a:buChar char="•"/>
              <a:tabLst>
                <a:tab algn="l" pos="0"/>
              </a:tabLst>
            </a:pPr>
            <a:r>
              <a:rPr b="0" lang="ru-RU" sz="2800" spc="-1" strike="noStrike">
                <a:solidFill>
                  <a:srgbClr val="404040"/>
                </a:solidFill>
                <a:latin typeface="Trebuchet MS"/>
              </a:rPr>
              <a:t>Объектно-ориентированное программирование в </a:t>
            </a:r>
            <a:r>
              <a:rPr b="0" lang="en-US" sz="2800" spc="-1" strike="noStrike">
                <a:solidFill>
                  <a:srgbClr val="404040"/>
                </a:solidFill>
                <a:latin typeface="Trebuchet MS"/>
              </a:rPr>
              <a:t>C++</a:t>
            </a:r>
            <a:endParaRPr b="0" lang="en-US" sz="2800" spc="-1" strike="noStrike">
              <a:solidFill>
                <a:srgbClr val="404040"/>
              </a:solidFill>
              <a:latin typeface="Trebuchet MS"/>
            </a:endParaRPr>
          </a:p>
          <a:p>
            <a:pPr algn="r">
              <a:lnSpc>
                <a:spcPct val="100000"/>
              </a:lnSpc>
              <a:spcBef>
                <a:spcPts val="1001"/>
              </a:spcBef>
              <a:tabLst>
                <a:tab algn="l" pos="0"/>
              </a:tabLst>
            </a:pPr>
            <a:endParaRPr b="0" lang="en-US" sz="2800" spc="-1" strike="noStrike">
              <a:solidFill>
                <a:srgbClr val="404040"/>
              </a:solidFill>
              <a:latin typeface="Trebuchet MS"/>
            </a:endParaRPr>
          </a:p>
          <a:p>
            <a:pPr algn="r">
              <a:lnSpc>
                <a:spcPct val="100000"/>
              </a:lnSpc>
              <a:spcBef>
                <a:spcPts val="1001"/>
              </a:spcBef>
              <a:tabLst>
                <a:tab algn="l" pos="0"/>
              </a:tabLst>
            </a:pPr>
            <a:endParaRPr b="0" lang="en-US" sz="2800" spc="-1" strike="noStrike">
              <a:solidFill>
                <a:srgbClr val="404040"/>
              </a:solidFill>
              <a:latin typeface="Trebuchet MS"/>
            </a:endParaRPr>
          </a:p>
          <a:p>
            <a:pPr algn="r">
              <a:lnSpc>
                <a:spcPct val="100000"/>
              </a:lnSpc>
              <a:spcBef>
                <a:spcPts val="1001"/>
              </a:spcBef>
              <a:tabLst>
                <a:tab algn="l" pos="0"/>
              </a:tabLst>
            </a:pPr>
            <a:endParaRPr b="0" lang="en-US" sz="2800" spc="-1" strike="noStrike">
              <a:solidFill>
                <a:srgbClr val="404040"/>
              </a:solidFill>
              <a:latin typeface="Trebuchet MS"/>
            </a:endParaRPr>
          </a:p>
          <a:p>
            <a:pPr algn="r">
              <a:lnSpc>
                <a:spcPct val="100000"/>
              </a:lnSpc>
              <a:spcBef>
                <a:spcPts val="1001"/>
              </a:spcBef>
              <a:tabLst>
                <a:tab algn="l" pos="0"/>
              </a:tabLst>
            </a:pPr>
            <a:r>
              <a:rPr b="0" lang="ru-RU" sz="2800" spc="-1" strike="noStrike">
                <a:solidFill>
                  <a:srgbClr val="404040"/>
                </a:solidFill>
                <a:latin typeface="Trebuchet MS"/>
              </a:rPr>
              <a:t>Кочерова Анна Александровна</a:t>
            </a: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283680" y="1681560"/>
            <a:ext cx="11771280" cy="431928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соотносится со структурным программированием: программа разбивается на подпрограммы (процедуры, функции) в целях повторного использования кода и разграничения участков кода по смыслу (хороший тон – от общего к частному) и областям видимости переменных</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данные отделяются от поведения. Данные хранятся в глобальных переменных, за счет чего обеспечивается их разделение между функциями (</a:t>
            </a:r>
            <a:r>
              <a:rPr b="0" lang="en-US" sz="2400" spc="-1" strike="noStrike">
                <a:solidFill>
                  <a:srgbClr val="404040"/>
                </a:solidFill>
                <a:latin typeface="Trebuchet MS"/>
              </a:rPr>
              <a:t>shared state</a:t>
            </a:r>
            <a:r>
              <a:rPr b="0" lang="ru-RU" sz="2400" spc="-1" strike="noStrike">
                <a:solidFill>
                  <a:srgbClr val="404040"/>
                </a:solidFill>
                <a:latin typeface="Trebuchet MS"/>
              </a:rPr>
              <a:t>). Допустимо изменение глобальных переменных внутри функций</a:t>
            </a:r>
            <a:endParaRPr b="0" lang="en-US" sz="2400" spc="-1" strike="noStrike">
              <a:solidFill>
                <a:srgbClr val="404040"/>
              </a:solidFill>
              <a:latin typeface="Trebuchet MS"/>
            </a:endParaRPr>
          </a:p>
          <a:p>
            <a:pPr>
              <a:lnSpc>
                <a:spcPct val="100000"/>
              </a:lnSpc>
              <a:spcBef>
                <a:spcPts val="1001"/>
              </a:spcBef>
              <a:tabLst>
                <a:tab algn="l" pos="0"/>
              </a:tabLst>
            </a:pPr>
            <a:endParaRPr b="0" lang="en-US" sz="2400" spc="-1" strike="noStrike">
              <a:solidFill>
                <a:srgbClr val="404040"/>
              </a:solidFill>
              <a:latin typeface="Trebuchet MS"/>
            </a:endParaRPr>
          </a:p>
        </p:txBody>
      </p:sp>
      <p:sp>
        <p:nvSpPr>
          <p:cNvPr id="88" name="TextShape 2"/>
          <p:cNvSpPr txBox="1"/>
          <p:nvPr/>
        </p:nvSpPr>
        <p:spPr>
          <a:xfrm>
            <a:off x="283680" y="210600"/>
            <a:ext cx="11771280" cy="1176480"/>
          </a:xfrm>
          <a:prstGeom prst="rect">
            <a:avLst/>
          </a:prstGeom>
          <a:solidFill>
            <a:srgbClr val="ffffff"/>
          </a:solidFill>
          <a:ln>
            <a:solidFill>
              <a:srgbClr val="000000"/>
            </a:solidFill>
          </a:ln>
        </p:spPr>
        <p:txBody>
          <a:bodyPr anchor="ctr">
            <a:normAutofit fontScale="55000"/>
          </a:bodyPr>
          <a:p>
            <a:pPr algn="ctr">
              <a:lnSpc>
                <a:spcPct val="100000"/>
              </a:lnSpc>
            </a:pPr>
            <a:r>
              <a:rPr b="1" lang="ru-RU" sz="3600" spc="-1" strike="noStrike">
                <a:solidFill>
                  <a:srgbClr val="90c226"/>
                </a:solidFill>
                <a:latin typeface="Trebuchet MS"/>
              </a:rPr>
              <a:t>1.3. Императивные парадигмы: процедурное программирование (</a:t>
            </a:r>
            <a:r>
              <a:rPr b="1" lang="en-US" sz="3600" spc="-1" strike="noStrike">
                <a:solidFill>
                  <a:srgbClr val="90c226"/>
                </a:solidFill>
                <a:latin typeface="Trebuchet MS"/>
              </a:rPr>
              <a:t>procedural</a:t>
            </a:r>
            <a:r>
              <a:rPr b="1" lang="ru-RU" sz="3600" spc="-1" strike="noStrike">
                <a:solidFill>
                  <a:srgbClr val="90c226"/>
                </a:solidFill>
                <a:latin typeface="Trebuchet MS"/>
              </a:rPr>
              <a:t> </a:t>
            </a:r>
            <a:r>
              <a:rPr b="1" lang="en-US" sz="3600" spc="-1" strike="noStrike">
                <a:solidFill>
                  <a:srgbClr val="90c226"/>
                </a:solidFill>
                <a:latin typeface="Trebuchet MS"/>
              </a:rPr>
              <a:t>programming</a:t>
            </a:r>
            <a:r>
              <a:rPr b="1" lang="ru-RU" sz="3600" spc="-1" strike="noStrike">
                <a:solidFill>
                  <a:srgbClr val="90c226"/>
                </a:solidFill>
                <a:latin typeface="Trebuchet MS"/>
              </a:rPr>
              <a:t>). Принципы</a:t>
            </a:r>
            <a:endParaRPr b="0" lang="en-US" sz="36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283680" y="210600"/>
            <a:ext cx="11455920" cy="1176480"/>
          </a:xfrm>
          <a:prstGeom prst="rect">
            <a:avLst/>
          </a:prstGeom>
          <a:solidFill>
            <a:srgbClr val="ffffff"/>
          </a:solidFill>
          <a:ln>
            <a:solidFill>
              <a:srgbClr val="000000"/>
            </a:solidFill>
          </a:ln>
        </p:spPr>
        <p:txBody>
          <a:bodyPr anchor="ctr">
            <a:normAutofit fontScale="55000"/>
          </a:bodyPr>
          <a:p>
            <a:pPr algn="ctr">
              <a:lnSpc>
                <a:spcPct val="100000"/>
              </a:lnSpc>
            </a:pPr>
            <a:r>
              <a:rPr b="1" lang="ru-RU" sz="3600" spc="-1" strike="noStrike">
                <a:solidFill>
                  <a:srgbClr val="90c226"/>
                </a:solidFill>
                <a:latin typeface="Trebuchet MS"/>
              </a:rPr>
              <a:t>1.3. Императивные парадигмы: процедурное программирование (</a:t>
            </a:r>
            <a:r>
              <a:rPr b="1" lang="en-US" sz="3600" spc="-1" strike="noStrike">
                <a:solidFill>
                  <a:srgbClr val="90c226"/>
                </a:solidFill>
                <a:latin typeface="Trebuchet MS"/>
              </a:rPr>
              <a:t>procedural</a:t>
            </a:r>
            <a:r>
              <a:rPr b="1" lang="ru-RU" sz="3600" spc="-1" strike="noStrike">
                <a:solidFill>
                  <a:srgbClr val="90c226"/>
                </a:solidFill>
                <a:latin typeface="Trebuchet MS"/>
              </a:rPr>
              <a:t> </a:t>
            </a:r>
            <a:r>
              <a:rPr b="1" lang="en-US" sz="3600" spc="-1" strike="noStrike">
                <a:solidFill>
                  <a:srgbClr val="90c226"/>
                </a:solidFill>
                <a:latin typeface="Trebuchet MS"/>
              </a:rPr>
              <a:t>programming</a:t>
            </a:r>
            <a:r>
              <a:rPr b="1" lang="ru-RU" sz="3600" spc="-1" strike="noStrike">
                <a:solidFill>
                  <a:srgbClr val="90c226"/>
                </a:solidFill>
                <a:latin typeface="Trebuchet MS"/>
              </a:rPr>
              <a:t>). Принципы</a:t>
            </a:r>
            <a:endParaRPr b="0" lang="en-US" sz="3600" spc="-1" strike="noStrike">
              <a:solidFill>
                <a:srgbClr val="000000"/>
              </a:solidFill>
              <a:latin typeface="Trebuchet MS"/>
            </a:endParaRPr>
          </a:p>
        </p:txBody>
      </p:sp>
      <p:sp>
        <p:nvSpPr>
          <p:cNvPr id="90" name="CustomShape 2"/>
          <p:cNvSpPr/>
          <p:nvPr/>
        </p:nvSpPr>
        <p:spPr>
          <a:xfrm>
            <a:off x="528480" y="1898280"/>
            <a:ext cx="321120" cy="335880"/>
          </a:xfrm>
          <a:prstGeom prst="plus">
            <a:avLst>
              <a:gd name="adj" fmla="val 25000"/>
            </a:avLst>
          </a:prstGeom>
          <a:ln cap="rnd">
            <a:round/>
          </a:ln>
        </p:spPr>
        <p:style>
          <a:lnRef idx="2">
            <a:schemeClr val="accent1">
              <a:shade val="50000"/>
            </a:schemeClr>
          </a:lnRef>
          <a:fillRef idx="1">
            <a:schemeClr val="accent1"/>
          </a:fillRef>
          <a:effectRef idx="0">
            <a:schemeClr val="accent1"/>
          </a:effectRef>
          <a:fontRef idx="minor"/>
        </p:style>
      </p:sp>
      <p:sp>
        <p:nvSpPr>
          <p:cNvPr id="91" name="CustomShape 3"/>
          <p:cNvSpPr/>
          <p:nvPr/>
        </p:nvSpPr>
        <p:spPr>
          <a:xfrm>
            <a:off x="1293840" y="1912680"/>
            <a:ext cx="2191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Trebuchet MS"/>
              </a:rPr>
              <a:t>Простота освоения</a:t>
            </a:r>
            <a:endParaRPr b="0" lang="en-US" sz="1800" spc="-1" strike="noStrike">
              <a:latin typeface="Arial"/>
            </a:endParaRPr>
          </a:p>
        </p:txBody>
      </p:sp>
      <p:sp>
        <p:nvSpPr>
          <p:cNvPr id="92" name="CustomShape 4"/>
          <p:cNvSpPr/>
          <p:nvPr/>
        </p:nvSpPr>
        <p:spPr>
          <a:xfrm>
            <a:off x="5707080" y="1622160"/>
            <a:ext cx="6032520" cy="63900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трудно отслеживать изменения глобальных переменных внутри процедур</a:t>
            </a:r>
            <a:endParaRPr b="0" lang="en-US" sz="1800" spc="-1" strike="noStrike">
              <a:latin typeface="Arial"/>
            </a:endParaRPr>
          </a:p>
        </p:txBody>
      </p:sp>
      <p:sp>
        <p:nvSpPr>
          <p:cNvPr id="93" name="CustomShape 5"/>
          <p:cNvSpPr/>
          <p:nvPr/>
        </p:nvSpPr>
        <p:spPr>
          <a:xfrm>
            <a:off x="5707080" y="2415960"/>
            <a:ext cx="6032520" cy="63900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зависимость функций от структуры глобальных переменных</a:t>
            </a:r>
            <a:endParaRPr b="0" lang="en-US" sz="1800" spc="-1" strike="noStrike">
              <a:latin typeface="Arial"/>
            </a:endParaRPr>
          </a:p>
        </p:txBody>
      </p:sp>
      <p:pic>
        <p:nvPicPr>
          <p:cNvPr id="94" name="Рисунок 10" descr=""/>
          <p:cNvPicPr/>
          <p:nvPr/>
        </p:nvPicPr>
        <p:blipFill>
          <a:blip r:embed="rId1"/>
          <a:stretch/>
        </p:blipFill>
        <p:spPr>
          <a:xfrm>
            <a:off x="528480" y="3212640"/>
            <a:ext cx="4542120" cy="3027240"/>
          </a:xfrm>
          <a:prstGeom prst="rect">
            <a:avLst/>
          </a:prstGeom>
          <a:ln>
            <a:noFill/>
          </a:ln>
        </p:spPr>
      </p:pic>
      <p:pic>
        <p:nvPicPr>
          <p:cNvPr id="95" name="Рисунок 11" descr=""/>
          <p:cNvPicPr/>
          <p:nvPr/>
        </p:nvPicPr>
        <p:blipFill>
          <a:blip r:embed="rId2"/>
          <a:stretch/>
        </p:blipFill>
        <p:spPr>
          <a:xfrm>
            <a:off x="5475960" y="3359880"/>
            <a:ext cx="6263640" cy="3081960"/>
          </a:xfrm>
          <a:prstGeom prst="rect">
            <a:avLst/>
          </a:prstGeom>
          <a:ln>
            <a:noFill/>
          </a:ln>
        </p:spPr>
      </p:pic>
      <p:sp>
        <p:nvSpPr>
          <p:cNvPr id="96" name="CustomShape 6"/>
          <p:cNvSpPr/>
          <p:nvPr/>
        </p:nvSpPr>
        <p:spPr>
          <a:xfrm flipV="1">
            <a:off x="5196240" y="1911960"/>
            <a:ext cx="414720" cy="126360"/>
          </a:xfrm>
          <a:prstGeom prst="rect">
            <a:avLst/>
          </a:prstGeom>
          <a:ln cap="rnd">
            <a:round/>
          </a:ln>
        </p:spPr>
        <p:style>
          <a:lnRef idx="2">
            <a:schemeClr val="accent5">
              <a:shade val="50000"/>
            </a:schemeClr>
          </a:lnRef>
          <a:fillRef idx="1">
            <a:schemeClr val="accent5"/>
          </a:fillRef>
          <a:effectRef idx="0">
            <a:schemeClr val="accent5"/>
          </a:effectRef>
          <a:fontRef idx="minor"/>
        </p:style>
      </p:sp>
      <p:sp>
        <p:nvSpPr>
          <p:cNvPr id="97" name="CustomShape 7"/>
          <p:cNvSpPr/>
          <p:nvPr/>
        </p:nvSpPr>
        <p:spPr>
          <a:xfrm flipV="1">
            <a:off x="5196240" y="2599200"/>
            <a:ext cx="414720" cy="126360"/>
          </a:xfrm>
          <a:prstGeom prst="rect">
            <a:avLst/>
          </a:prstGeom>
          <a:ln cap="rnd">
            <a:round/>
          </a:ln>
        </p:spPr>
        <p:style>
          <a:lnRef idx="2">
            <a:schemeClr val="accent5">
              <a:shade val="50000"/>
            </a:schemeClr>
          </a:lnRef>
          <a:fillRef idx="1">
            <a:schemeClr val="accent5"/>
          </a:fillRef>
          <a:effectRef idx="0">
            <a:schemeClr val="accent5"/>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283680" y="210600"/>
            <a:ext cx="11545200" cy="1176480"/>
          </a:xfrm>
          <a:prstGeom prst="rect">
            <a:avLst/>
          </a:prstGeom>
          <a:solidFill>
            <a:srgbClr val="ffffff"/>
          </a:solidFill>
          <a:ln>
            <a:solidFill>
              <a:srgbClr val="000000"/>
            </a:solidFill>
          </a:ln>
        </p:spPr>
        <p:txBody>
          <a:bodyPr anchor="ctr">
            <a:normAutofit fontScale="55000"/>
          </a:bodyPr>
          <a:p>
            <a:pPr algn="ctr">
              <a:lnSpc>
                <a:spcPct val="100000"/>
              </a:lnSpc>
            </a:pPr>
            <a:r>
              <a:rPr b="1" lang="en-US" sz="3600" spc="-1" strike="noStrike">
                <a:solidFill>
                  <a:srgbClr val="90c226"/>
                </a:solidFill>
                <a:latin typeface="Trebuchet MS"/>
              </a:rPr>
              <a:t>1.4</a:t>
            </a:r>
            <a:r>
              <a:rPr b="1" lang="ru-RU" sz="3600" spc="-1" strike="noStrike">
                <a:solidFill>
                  <a:srgbClr val="90c226"/>
                </a:solidFill>
                <a:latin typeface="Trebuchet MS"/>
              </a:rPr>
              <a:t> Декларативные</a:t>
            </a:r>
            <a:r>
              <a:rPr b="1" lang="en-US" sz="3600" spc="-1" strike="noStrike">
                <a:solidFill>
                  <a:srgbClr val="90c226"/>
                </a:solidFill>
                <a:latin typeface="Trebuchet MS"/>
              </a:rPr>
              <a:t> </a:t>
            </a:r>
            <a:r>
              <a:rPr b="1" lang="ru-RU" sz="3600" spc="-1" strike="noStrike">
                <a:solidFill>
                  <a:srgbClr val="90c226"/>
                </a:solidFill>
                <a:latin typeface="Trebuchet MS"/>
              </a:rPr>
              <a:t>парадигмы: функциональное программирование (</a:t>
            </a:r>
            <a:r>
              <a:rPr b="1" lang="en-US" sz="3600" spc="-1" strike="noStrike">
                <a:solidFill>
                  <a:srgbClr val="90c226"/>
                </a:solidFill>
                <a:latin typeface="Trebuchet MS"/>
              </a:rPr>
              <a:t>functional programming</a:t>
            </a:r>
            <a:r>
              <a:rPr b="1" lang="ru-RU" sz="3600" spc="-1" strike="noStrike">
                <a:solidFill>
                  <a:srgbClr val="90c226"/>
                </a:solidFill>
                <a:latin typeface="Trebuchet MS"/>
              </a:rPr>
              <a:t>). Принципы</a:t>
            </a:r>
            <a:endParaRPr b="0" lang="en-US" sz="3600" spc="-1" strike="noStrike">
              <a:solidFill>
                <a:srgbClr val="000000"/>
              </a:solidFill>
              <a:latin typeface="Trebuchet MS"/>
            </a:endParaRPr>
          </a:p>
        </p:txBody>
      </p:sp>
      <p:sp>
        <p:nvSpPr>
          <p:cNvPr id="99" name="TextShape 2"/>
          <p:cNvSpPr txBox="1"/>
          <p:nvPr/>
        </p:nvSpPr>
        <p:spPr>
          <a:xfrm>
            <a:off x="283680" y="1562400"/>
            <a:ext cx="11545200" cy="3284280"/>
          </a:xfrm>
          <a:prstGeom prst="rect">
            <a:avLst/>
          </a:prstGeom>
          <a:solidFill>
            <a:srgbClr val="ffffff"/>
          </a:solidFill>
          <a:ln>
            <a:noFill/>
          </a:ln>
        </p:spPr>
        <p:txBody>
          <a:bodyPr>
            <a:normAutofit fontScale="61000"/>
          </a:bodyPr>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Промежуточное состояние программ не сохраняется в глобальных переменных, т. е. функции должны являться чистыми (</a:t>
            </a:r>
            <a:r>
              <a:rPr b="0" lang="en-US" sz="2000" spc="-1" strike="noStrike">
                <a:solidFill>
                  <a:srgbClr val="404040"/>
                </a:solidFill>
                <a:latin typeface="Trebuchet MS"/>
              </a:rPr>
              <a:t>pure</a:t>
            </a:r>
            <a:r>
              <a:rPr b="0" lang="ru-RU" sz="2000" spc="-1" strike="noStrike">
                <a:solidFill>
                  <a:srgbClr val="404040"/>
                </a:solidFill>
                <a:latin typeface="Trebuchet MS"/>
              </a:rPr>
              <a:t>). Чистыми называют функции, которые не имеют</a:t>
            </a:r>
            <a:r>
              <a:rPr b="0" lang="en-US" sz="2000" spc="-1" strike="noStrike">
                <a:solidFill>
                  <a:srgbClr val="404040"/>
                </a:solidFill>
                <a:latin typeface="Trebuchet MS"/>
              </a:rPr>
              <a:t> </a:t>
            </a:r>
            <a:r>
              <a:rPr b="0" lang="ru-RU" sz="2000" spc="-1" strike="noStrike">
                <a:solidFill>
                  <a:srgbClr val="404040"/>
                </a:solidFill>
                <a:latin typeface="Trebuchet MS"/>
              </a:rPr>
              <a:t>побочных эффектов</a:t>
            </a:r>
            <a:r>
              <a:rPr b="0" lang="en-US" sz="2000" spc="-1" strike="noStrike">
                <a:solidFill>
                  <a:srgbClr val="404040"/>
                </a:solidFill>
                <a:latin typeface="Trebuchet MS"/>
              </a:rPr>
              <a:t> </a:t>
            </a:r>
            <a:r>
              <a:rPr b="0" lang="ru-RU" sz="2000" spc="-1" strike="noStrike">
                <a:solidFill>
                  <a:srgbClr val="404040"/>
                </a:solidFill>
                <a:latin typeface="Trebuchet MS"/>
              </a:rPr>
              <a:t>ввода-вывода и использования памяти (они зависят только от своих параметров и все их действия сводятся к возвращению результата). Свойства чистых функций:</a:t>
            </a:r>
            <a:endParaRPr b="0" lang="en-US" sz="2000" spc="-1" strike="noStrike">
              <a:solidFill>
                <a:srgbClr val="404040"/>
              </a:solidFill>
              <a:latin typeface="Trebuchet MS"/>
            </a:endParaRPr>
          </a:p>
          <a:p>
            <a:pPr marL="345960" indent="287280">
              <a:lnSpc>
                <a:spcPct val="100000"/>
              </a:lnSpc>
              <a:spcBef>
                <a:spcPts val="1001"/>
              </a:spcBef>
              <a:buClr>
                <a:srgbClr val="90c226"/>
              </a:buClr>
              <a:buSzPct val="80000"/>
              <a:buFont typeface="Arial"/>
              <a:buChar char="•"/>
              <a:tabLst>
                <a:tab algn="l" pos="860400"/>
              </a:tabLst>
            </a:pPr>
            <a:r>
              <a:rPr b="0" lang="ru-RU" sz="2000" spc="-1" strike="noStrike">
                <a:solidFill>
                  <a:srgbClr val="404040"/>
                </a:solidFill>
                <a:latin typeface="Trebuchet MS"/>
              </a:rPr>
              <a:t>Возвращают одно и то же значение при передаче одних и тех же параметров</a:t>
            </a:r>
            <a:endParaRPr b="0" lang="en-US" sz="2000" spc="-1" strike="noStrike">
              <a:solidFill>
                <a:srgbClr val="404040"/>
              </a:solidFill>
              <a:latin typeface="Trebuchet MS"/>
            </a:endParaRPr>
          </a:p>
          <a:p>
            <a:pPr marL="345960" indent="287280">
              <a:lnSpc>
                <a:spcPct val="100000"/>
              </a:lnSpc>
              <a:spcBef>
                <a:spcPts val="1001"/>
              </a:spcBef>
              <a:buClr>
                <a:srgbClr val="90c226"/>
              </a:buClr>
              <a:buSzPct val="80000"/>
              <a:buFont typeface="Arial"/>
              <a:buChar char="•"/>
              <a:tabLst>
                <a:tab algn="l" pos="860400"/>
              </a:tabLst>
            </a:pPr>
            <a:r>
              <a:rPr b="0" lang="ru-RU" sz="2000" spc="-1" strike="noStrike">
                <a:solidFill>
                  <a:srgbClr val="404040"/>
                </a:solidFill>
                <a:latin typeface="Trebuchet MS"/>
              </a:rPr>
              <a:t>Если результат чистой функции не используется, её вызов может быть удалён без вреда для других выражений</a:t>
            </a:r>
            <a:endParaRPr b="0" lang="en-US" sz="2000" spc="-1" strike="noStrike">
              <a:solidFill>
                <a:srgbClr val="404040"/>
              </a:solidFill>
              <a:latin typeface="Trebuchet MS"/>
            </a:endParaRPr>
          </a:p>
          <a:p>
            <a:pPr marL="345960" indent="287280">
              <a:lnSpc>
                <a:spcPct val="100000"/>
              </a:lnSpc>
              <a:spcBef>
                <a:spcPts val="1001"/>
              </a:spcBef>
              <a:buClr>
                <a:srgbClr val="90c226"/>
              </a:buClr>
              <a:buSzPct val="80000"/>
              <a:buFont typeface="Arial"/>
              <a:buChar char="•"/>
              <a:tabLst>
                <a:tab algn="l" pos="860400"/>
              </a:tabLst>
            </a:pPr>
            <a:r>
              <a:rPr b="0" lang="ru-RU" sz="2000" spc="-1" strike="noStrike">
                <a:solidFill>
                  <a:srgbClr val="404040"/>
                </a:solidFill>
                <a:latin typeface="Trebuchet MS"/>
              </a:rPr>
              <a:t>Результат вызова чистой функции может быть сохранён в таблице значений вместе с аргументами вызова. Если в дальнейшем функция вызывается с этими же аргументами, её результат может быть взят прямо из таблицы, без вычисления</a:t>
            </a:r>
            <a:endParaRPr b="0" lang="en-US" sz="2000" spc="-1" strike="noStrike">
              <a:solidFill>
                <a:srgbClr val="404040"/>
              </a:solidFill>
              <a:latin typeface="Trebuchet MS"/>
            </a:endParaRPr>
          </a:p>
          <a:p>
            <a:pPr marL="345960" indent="287280">
              <a:lnSpc>
                <a:spcPct val="100000"/>
              </a:lnSpc>
              <a:spcBef>
                <a:spcPts val="1001"/>
              </a:spcBef>
              <a:buClr>
                <a:srgbClr val="90c226"/>
              </a:buClr>
              <a:buSzPct val="80000"/>
              <a:buFont typeface="Arial"/>
              <a:buChar char="•"/>
              <a:tabLst>
                <a:tab algn="l" pos="860400"/>
              </a:tabLst>
            </a:pPr>
            <a:r>
              <a:rPr b="0" lang="ru-RU" sz="2000" spc="-1" strike="noStrike">
                <a:solidFill>
                  <a:srgbClr val="404040"/>
                </a:solidFill>
                <a:latin typeface="Trebuchet MS"/>
              </a:rPr>
              <a:t>Если логика алгоритма не требует последовательного вызова функций, они могут быть вызваны в произвольном порядке, в т. ч. параллельно. </a:t>
            </a:r>
            <a:endParaRPr b="0" lang="en-US" sz="2000" spc="-1" strike="noStrike">
              <a:solidFill>
                <a:srgbClr val="404040"/>
              </a:solidFill>
              <a:latin typeface="Trebuchet MS"/>
            </a:endParaRPr>
          </a:p>
          <a:p>
            <a:pPr>
              <a:lnSpc>
                <a:spcPct val="100000"/>
              </a:lnSpc>
              <a:spcBef>
                <a:spcPts val="1001"/>
              </a:spcBef>
              <a:tabLst>
                <a:tab algn="l" pos="860400"/>
              </a:tabLst>
            </a:pPr>
            <a:endParaRPr b="0" lang="en-US" sz="2000" spc="-1" strike="noStrike">
              <a:solidFill>
                <a:srgbClr val="404040"/>
              </a:solidFill>
              <a:latin typeface="Trebuchet MS"/>
            </a:endParaRPr>
          </a:p>
          <a:p>
            <a:pPr>
              <a:lnSpc>
                <a:spcPct val="100000"/>
              </a:lnSpc>
              <a:spcBef>
                <a:spcPts val="1001"/>
              </a:spcBef>
              <a:tabLst>
                <a:tab algn="l" pos="968400"/>
              </a:tabLst>
            </a:pPr>
            <a:endParaRPr b="0" lang="en-US" sz="2000" spc="-1" strike="noStrike">
              <a:solidFill>
                <a:srgbClr val="404040"/>
              </a:solidFill>
              <a:latin typeface="Trebuchet MS"/>
            </a:endParaRPr>
          </a:p>
          <a:p>
            <a:pPr>
              <a:lnSpc>
                <a:spcPct val="100000"/>
              </a:lnSpc>
              <a:spcBef>
                <a:spcPts val="1001"/>
              </a:spcBef>
              <a:tabLst>
                <a:tab algn="l" pos="968400"/>
              </a:tabLst>
            </a:pPr>
            <a:endParaRPr b="0" lang="en-US" sz="2000" spc="-1" strike="noStrike">
              <a:solidFill>
                <a:srgbClr val="404040"/>
              </a:solidFill>
              <a:latin typeface="Trebuchet MS"/>
            </a:endParaRPr>
          </a:p>
          <a:p>
            <a:pPr>
              <a:lnSpc>
                <a:spcPct val="100000"/>
              </a:lnSpc>
              <a:spcBef>
                <a:spcPts val="1001"/>
              </a:spcBef>
              <a:tabLst>
                <a:tab algn="l" pos="0"/>
              </a:tabLst>
            </a:pPr>
            <a:endParaRPr b="0" lang="en-US" sz="2000" spc="-1" strike="noStrike">
              <a:solidFill>
                <a:srgbClr val="404040"/>
              </a:solidFill>
              <a:latin typeface="Trebuchet MS"/>
            </a:endParaRPr>
          </a:p>
        </p:txBody>
      </p:sp>
      <p:pic>
        <p:nvPicPr>
          <p:cNvPr id="100" name="Рисунок 5" descr=""/>
          <p:cNvPicPr/>
          <p:nvPr/>
        </p:nvPicPr>
        <p:blipFill>
          <a:blip r:embed="rId1"/>
          <a:stretch/>
        </p:blipFill>
        <p:spPr>
          <a:xfrm>
            <a:off x="4394880" y="4682520"/>
            <a:ext cx="2493720" cy="1451520"/>
          </a:xfrm>
          <a:prstGeom prst="rect">
            <a:avLst/>
          </a:prstGeom>
          <a:ln>
            <a:noFill/>
          </a:ln>
        </p:spPr>
      </p:pic>
      <p:pic>
        <p:nvPicPr>
          <p:cNvPr id="101" name="Рисунок 7" descr=""/>
          <p:cNvPicPr/>
          <p:nvPr/>
        </p:nvPicPr>
        <p:blipFill>
          <a:blip r:embed="rId2"/>
          <a:stretch/>
        </p:blipFill>
        <p:spPr>
          <a:xfrm>
            <a:off x="736560" y="4939200"/>
            <a:ext cx="2991600" cy="1194840"/>
          </a:xfrm>
          <a:prstGeom prst="rect">
            <a:avLst/>
          </a:prstGeom>
          <a:ln>
            <a:noFill/>
          </a:ln>
        </p:spPr>
      </p:pic>
      <p:pic>
        <p:nvPicPr>
          <p:cNvPr id="102" name="Рисунок 8" descr=""/>
          <p:cNvPicPr/>
          <p:nvPr/>
        </p:nvPicPr>
        <p:blipFill>
          <a:blip r:embed="rId3"/>
          <a:stretch/>
        </p:blipFill>
        <p:spPr>
          <a:xfrm>
            <a:off x="8045280" y="4965120"/>
            <a:ext cx="3186720" cy="1289160"/>
          </a:xfrm>
          <a:prstGeom prst="rect">
            <a:avLst/>
          </a:prstGeom>
          <a:ln>
            <a:noFill/>
          </a:ln>
        </p:spPr>
      </p:pic>
      <p:sp>
        <p:nvSpPr>
          <p:cNvPr id="103" name="CustomShape 3"/>
          <p:cNvSpPr/>
          <p:nvPr/>
        </p:nvSpPr>
        <p:spPr>
          <a:xfrm>
            <a:off x="970920" y="6226560"/>
            <a:ext cx="1889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Trebuchet MS"/>
              </a:rPr>
              <a:t>Чистая функция</a:t>
            </a:r>
            <a:endParaRPr b="0" lang="en-US" sz="1800" spc="-1" strike="noStrike">
              <a:latin typeface="Arial"/>
            </a:endParaRPr>
          </a:p>
        </p:txBody>
      </p:sp>
      <p:sp>
        <p:nvSpPr>
          <p:cNvPr id="104" name="CustomShape 4"/>
          <p:cNvSpPr/>
          <p:nvPr/>
        </p:nvSpPr>
        <p:spPr>
          <a:xfrm>
            <a:off x="4208040" y="6118560"/>
            <a:ext cx="325872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600" spc="-1" strike="noStrike">
                <a:solidFill>
                  <a:srgbClr val="000000"/>
                </a:solidFill>
                <a:latin typeface="Trebuchet MS"/>
              </a:rPr>
              <a:t>Можно считать чистой, если </a:t>
            </a:r>
            <a:r>
              <a:rPr b="0" lang="en-US" sz="1600" spc="-1" strike="noStrike">
                <a:solidFill>
                  <a:srgbClr val="000000"/>
                </a:solidFill>
                <a:latin typeface="Trebuchet MS"/>
              </a:rPr>
              <a:t>COUNT</a:t>
            </a:r>
            <a:r>
              <a:rPr b="0" lang="ru-RU" sz="1600" spc="-1" strike="noStrike">
                <a:solidFill>
                  <a:srgbClr val="000000"/>
                </a:solidFill>
                <a:latin typeface="Trebuchet MS"/>
              </a:rPr>
              <a:t> нигде не используется</a:t>
            </a:r>
            <a:endParaRPr b="0" lang="en-US" sz="1600" spc="-1" strike="noStrike">
              <a:latin typeface="Arial"/>
            </a:endParaRPr>
          </a:p>
        </p:txBody>
      </p:sp>
      <p:sp>
        <p:nvSpPr>
          <p:cNvPr id="105" name="CustomShape 5"/>
          <p:cNvSpPr/>
          <p:nvPr/>
        </p:nvSpPr>
        <p:spPr>
          <a:xfrm>
            <a:off x="8045280" y="6254640"/>
            <a:ext cx="3186720" cy="36468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0000"/>
                </a:solidFill>
                <a:latin typeface="Trebuchet MS"/>
              </a:rPr>
              <a:t>Точно нет</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283680" y="210600"/>
            <a:ext cx="11545200" cy="1176480"/>
          </a:xfrm>
          <a:prstGeom prst="rect">
            <a:avLst/>
          </a:prstGeom>
          <a:solidFill>
            <a:srgbClr val="ffffff"/>
          </a:solidFill>
          <a:ln>
            <a:solidFill>
              <a:srgbClr val="000000"/>
            </a:solidFill>
          </a:ln>
        </p:spPr>
        <p:txBody>
          <a:bodyPr anchor="ctr">
            <a:normAutofit fontScale="55000"/>
          </a:bodyPr>
          <a:p>
            <a:pPr algn="ctr">
              <a:lnSpc>
                <a:spcPct val="100000"/>
              </a:lnSpc>
            </a:pPr>
            <a:r>
              <a:rPr b="1" lang="en-US" sz="3600" spc="-1" strike="noStrike">
                <a:solidFill>
                  <a:srgbClr val="90c226"/>
                </a:solidFill>
                <a:latin typeface="Trebuchet MS"/>
              </a:rPr>
              <a:t>1.4</a:t>
            </a:r>
            <a:r>
              <a:rPr b="1" lang="ru-RU" sz="3600" spc="-1" strike="noStrike">
                <a:solidFill>
                  <a:srgbClr val="90c226"/>
                </a:solidFill>
                <a:latin typeface="Trebuchet MS"/>
              </a:rPr>
              <a:t> Декларативные</a:t>
            </a:r>
            <a:r>
              <a:rPr b="1" lang="en-US" sz="3600" spc="-1" strike="noStrike">
                <a:solidFill>
                  <a:srgbClr val="90c226"/>
                </a:solidFill>
                <a:latin typeface="Trebuchet MS"/>
              </a:rPr>
              <a:t> </a:t>
            </a:r>
            <a:r>
              <a:rPr b="1" lang="ru-RU" sz="3600" spc="-1" strike="noStrike">
                <a:solidFill>
                  <a:srgbClr val="90c226"/>
                </a:solidFill>
                <a:latin typeface="Trebuchet MS"/>
              </a:rPr>
              <a:t>парадигмы: функциональное программирование (</a:t>
            </a:r>
            <a:r>
              <a:rPr b="1" lang="en-US" sz="3600" spc="-1" strike="noStrike">
                <a:solidFill>
                  <a:srgbClr val="90c226"/>
                </a:solidFill>
                <a:latin typeface="Trebuchet MS"/>
              </a:rPr>
              <a:t>functional programming</a:t>
            </a:r>
            <a:r>
              <a:rPr b="1" lang="ru-RU" sz="3600" spc="-1" strike="noStrike">
                <a:solidFill>
                  <a:srgbClr val="90c226"/>
                </a:solidFill>
                <a:latin typeface="Trebuchet MS"/>
              </a:rPr>
              <a:t>). Принципы</a:t>
            </a:r>
            <a:endParaRPr b="0" lang="en-US" sz="3600" spc="-1" strike="noStrike">
              <a:solidFill>
                <a:srgbClr val="000000"/>
              </a:solidFill>
              <a:latin typeface="Trebuchet MS"/>
            </a:endParaRPr>
          </a:p>
        </p:txBody>
      </p:sp>
      <p:sp>
        <p:nvSpPr>
          <p:cNvPr id="107" name="TextShape 2"/>
          <p:cNvSpPr txBox="1"/>
          <p:nvPr/>
        </p:nvSpPr>
        <p:spPr>
          <a:xfrm>
            <a:off x="283680" y="1600200"/>
            <a:ext cx="11545200" cy="4896360"/>
          </a:xfrm>
          <a:prstGeom prst="rect">
            <a:avLst/>
          </a:prstGeom>
          <a:solidFill>
            <a:srgbClr val="ffffff"/>
          </a:solidFill>
          <a:ln>
            <a:noFill/>
          </a:ln>
        </p:spPr>
        <p:txBody>
          <a:bodyPr>
            <a:noAutofit/>
          </a:bodyPr>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Чистые функции обладают свойством ссылочной прозрачности (</a:t>
            </a:r>
            <a:r>
              <a:rPr b="0" lang="en-US" sz="2000" spc="-1" strike="noStrike">
                <a:solidFill>
                  <a:srgbClr val="404040"/>
                </a:solidFill>
                <a:latin typeface="Trebuchet MS"/>
              </a:rPr>
              <a:t>referential transparency</a:t>
            </a:r>
            <a:r>
              <a:rPr b="0" lang="ru-RU" sz="2000" spc="-1" strike="noStrike">
                <a:solidFill>
                  <a:srgbClr val="404040"/>
                </a:solidFill>
                <a:latin typeface="Trebuchet MS"/>
              </a:rPr>
              <a:t>, </a:t>
            </a:r>
            <a:r>
              <a:rPr b="0" lang="en-US" sz="2000" spc="-1" strike="noStrike">
                <a:solidFill>
                  <a:srgbClr val="404040"/>
                </a:solidFill>
                <a:latin typeface="Trebuchet MS"/>
              </a:rPr>
              <a:t>referential opacity</a:t>
            </a:r>
            <a:r>
              <a:rPr b="0" lang="ru-RU" sz="2000" spc="-1" strike="noStrike">
                <a:solidFill>
                  <a:srgbClr val="404040"/>
                </a:solidFill>
                <a:latin typeface="Trebuchet MS"/>
              </a:rPr>
              <a:t>). Выражение является ссылочно-прозрачным, если его можно заменить на соответствующее значение без изменения поведения программы</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Повторное присваивание не является ссылочно-прозрачной операцией. Пример: </a:t>
            </a:r>
            <a:r>
              <a:rPr b="0" lang="en-US" sz="2000" spc="-1" strike="noStrike">
                <a:solidFill>
                  <a:srgbClr val="404040"/>
                </a:solidFill>
                <a:latin typeface="Trebuchet MS"/>
              </a:rPr>
              <a:t>x</a:t>
            </a:r>
            <a:r>
              <a:rPr b="0" lang="ru-RU" sz="2000" spc="-1" strike="noStrike">
                <a:solidFill>
                  <a:srgbClr val="404040"/>
                </a:solidFill>
                <a:latin typeface="Trebuchet MS"/>
              </a:rPr>
              <a:t> = </a:t>
            </a:r>
            <a:r>
              <a:rPr b="0" lang="en-US" sz="2000" spc="-1" strike="noStrike">
                <a:solidFill>
                  <a:srgbClr val="404040"/>
                </a:solidFill>
                <a:latin typeface="Trebuchet MS"/>
              </a:rPr>
              <a:t>x</a:t>
            </a:r>
            <a:r>
              <a:rPr b="0" lang="ru-RU" sz="2000" spc="-1" strike="noStrike">
                <a:solidFill>
                  <a:srgbClr val="404040"/>
                </a:solidFill>
                <a:latin typeface="Trebuchet MS"/>
              </a:rPr>
              <a:t> * 10 принимает различные значения в зависимости от начального значения </a:t>
            </a:r>
            <a:r>
              <a:rPr b="0" lang="en-US" sz="2000" spc="-1" strike="noStrike">
                <a:solidFill>
                  <a:srgbClr val="404040"/>
                </a:solidFill>
                <a:latin typeface="Trebuchet MS"/>
              </a:rPr>
              <a:t>x</a:t>
            </a:r>
            <a:r>
              <a:rPr b="0" lang="ru-RU" sz="2000" spc="-1" strike="noStrike">
                <a:solidFill>
                  <a:srgbClr val="404040"/>
                </a:solidFill>
                <a:latin typeface="Trebuchet MS"/>
              </a:rPr>
              <a:t>, поэтому в чисто функциональной парадигме не используется. Поэтому все переменные – константы </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Вместо циклов – рекурсия</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Функции высшего порядка (</a:t>
            </a:r>
            <a:r>
              <a:rPr b="0" lang="en-US" sz="2000" spc="-1" strike="noStrike">
                <a:solidFill>
                  <a:srgbClr val="404040"/>
                </a:solidFill>
                <a:latin typeface="Trebuchet MS"/>
              </a:rPr>
              <a:t>higher order functions</a:t>
            </a:r>
            <a:r>
              <a:rPr b="0" lang="ru-RU" sz="2000" spc="-1" strike="noStrike">
                <a:solidFill>
                  <a:srgbClr val="404040"/>
                </a:solidFill>
                <a:latin typeface="Trebuchet MS"/>
              </a:rPr>
              <a:t>) – «функции от других функций», т.е. функции, которые могут принимать другие функции как параметры и (или) возвращать другие функции. Аналогия: оператор дифференцирования из курса матанализа</a:t>
            </a:r>
            <a:endParaRPr b="0" lang="en-US" sz="2000" spc="-1" strike="noStrike">
              <a:solidFill>
                <a:srgbClr val="404040"/>
              </a:solidFill>
              <a:latin typeface="Trebuchet MS"/>
            </a:endParaRPr>
          </a:p>
          <a:p>
            <a:pPr>
              <a:lnSpc>
                <a:spcPct val="100000"/>
              </a:lnSpc>
              <a:spcBef>
                <a:spcPts val="1001"/>
              </a:spcBef>
            </a:pPr>
            <a:endParaRPr b="0" lang="en-US" sz="2000" spc="-1" strike="noStrike">
              <a:solidFill>
                <a:srgbClr val="404040"/>
              </a:solidFill>
              <a:latin typeface="Trebuchet MS"/>
            </a:endParaRPr>
          </a:p>
          <a:p>
            <a:pPr>
              <a:lnSpc>
                <a:spcPct val="100000"/>
              </a:lnSpc>
              <a:spcBef>
                <a:spcPts val="1001"/>
              </a:spcBef>
              <a:tabLst>
                <a:tab algn="l" pos="0"/>
              </a:tabLst>
            </a:pPr>
            <a:endParaRPr b="0" lang="en-US" sz="2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283680" y="1641600"/>
            <a:ext cx="11545200" cy="482112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Функции, которые можно передавать другим функциям как параметр и возвращать из функций, являются функциями первого порядка (класса) (</a:t>
            </a:r>
            <a:r>
              <a:rPr b="0" lang="en-US" sz="2000" spc="-1" strike="noStrike">
                <a:solidFill>
                  <a:srgbClr val="404040"/>
                </a:solidFill>
                <a:latin typeface="Trebuchet MS"/>
              </a:rPr>
              <a:t>first</a:t>
            </a:r>
            <a:r>
              <a:rPr b="0" lang="ru-RU" sz="2000" spc="-1" strike="noStrike">
                <a:solidFill>
                  <a:srgbClr val="404040"/>
                </a:solidFill>
                <a:latin typeface="Trebuchet MS"/>
              </a:rPr>
              <a:t>-</a:t>
            </a:r>
            <a:r>
              <a:rPr b="0" lang="en-US" sz="2000" spc="-1" strike="noStrike">
                <a:solidFill>
                  <a:srgbClr val="404040"/>
                </a:solidFill>
                <a:latin typeface="Trebuchet MS"/>
              </a:rPr>
              <a:t>class functions</a:t>
            </a:r>
            <a:r>
              <a:rPr b="0" lang="ru-RU" sz="2000" spc="-1" strike="noStrike">
                <a:solidFill>
                  <a:srgbClr val="404040"/>
                </a:solidFill>
                <a:latin typeface="Trebuchet MS"/>
              </a:rPr>
              <a:t>). Это функции, которые являются объектами первого класса (</a:t>
            </a:r>
            <a:r>
              <a:rPr b="0" lang="en-US" sz="2000" spc="-1" strike="noStrike">
                <a:solidFill>
                  <a:srgbClr val="404040"/>
                </a:solidFill>
                <a:latin typeface="Trebuchet MS"/>
              </a:rPr>
              <a:t>first class citizens</a:t>
            </a:r>
            <a:r>
              <a:rPr b="0" lang="ru-RU" sz="2000" spc="-1" strike="noStrike">
                <a:solidFill>
                  <a:srgbClr val="404040"/>
                </a:solidFill>
                <a:latin typeface="Trebuchet MS"/>
              </a:rPr>
              <a:t>), т. е. могут быть:</a:t>
            </a:r>
            <a:endParaRPr b="0" lang="en-US" sz="2000" spc="-1" strike="noStrike">
              <a:solidFill>
                <a:srgbClr val="404040"/>
              </a:solidFill>
              <a:latin typeface="Trebuchet MS"/>
            </a:endParaRPr>
          </a:p>
          <a:p>
            <a:pPr marL="861840" indent="228600">
              <a:lnSpc>
                <a:spcPct val="100000"/>
              </a:lnSpc>
              <a:spcBef>
                <a:spcPts val="1001"/>
              </a:spcBef>
              <a:buClr>
                <a:srgbClr val="90c226"/>
              </a:buClr>
              <a:buSzPct val="80000"/>
              <a:buFont typeface="Arial"/>
              <a:buChar char="•"/>
            </a:pPr>
            <a:r>
              <a:rPr b="0" lang="ru-RU" sz="2000" spc="-1" strike="noStrike">
                <a:solidFill>
                  <a:srgbClr val="404040"/>
                </a:solidFill>
                <a:latin typeface="Trebuchet MS"/>
              </a:rPr>
              <a:t>Аргументами других функций</a:t>
            </a:r>
            <a:endParaRPr b="0" lang="en-US" sz="2000" spc="-1" strike="noStrike">
              <a:solidFill>
                <a:srgbClr val="404040"/>
              </a:solidFill>
              <a:latin typeface="Trebuchet MS"/>
            </a:endParaRPr>
          </a:p>
          <a:p>
            <a:pPr marL="861840" indent="228600">
              <a:lnSpc>
                <a:spcPct val="100000"/>
              </a:lnSpc>
              <a:spcBef>
                <a:spcPts val="1001"/>
              </a:spcBef>
              <a:buClr>
                <a:srgbClr val="90c226"/>
              </a:buClr>
              <a:buSzPct val="80000"/>
              <a:buFont typeface="Arial"/>
              <a:buChar char="•"/>
            </a:pPr>
            <a:r>
              <a:rPr b="0" lang="ru-RU" sz="2000" spc="-1" strike="noStrike">
                <a:solidFill>
                  <a:srgbClr val="404040"/>
                </a:solidFill>
                <a:latin typeface="Trebuchet MS"/>
              </a:rPr>
              <a:t>Возвращаемыми значениями других функций</a:t>
            </a:r>
            <a:endParaRPr b="0" lang="en-US" sz="2000" spc="-1" strike="noStrike">
              <a:solidFill>
                <a:srgbClr val="404040"/>
              </a:solidFill>
              <a:latin typeface="Trebuchet MS"/>
            </a:endParaRPr>
          </a:p>
          <a:p>
            <a:pPr marL="861840" indent="228600">
              <a:lnSpc>
                <a:spcPct val="100000"/>
              </a:lnSpc>
              <a:spcBef>
                <a:spcPts val="1001"/>
              </a:spcBef>
              <a:buClr>
                <a:srgbClr val="90c226"/>
              </a:buClr>
              <a:buSzPct val="80000"/>
              <a:buFont typeface="Arial"/>
              <a:buChar char="•"/>
            </a:pPr>
            <a:r>
              <a:rPr b="0" lang="ru-RU" sz="2000" spc="-1" strike="noStrike">
                <a:solidFill>
                  <a:srgbClr val="404040"/>
                </a:solidFill>
                <a:latin typeface="Trebuchet MS"/>
              </a:rPr>
              <a:t>Созданы во время выполнения</a:t>
            </a:r>
            <a:endParaRPr b="0" lang="en-US" sz="2000" spc="-1" strike="noStrike">
              <a:solidFill>
                <a:srgbClr val="404040"/>
              </a:solidFill>
              <a:latin typeface="Trebuchet MS"/>
            </a:endParaRPr>
          </a:p>
          <a:p>
            <a:pPr marL="861840" indent="228600">
              <a:lnSpc>
                <a:spcPct val="100000"/>
              </a:lnSpc>
              <a:spcBef>
                <a:spcPts val="1001"/>
              </a:spcBef>
              <a:buClr>
                <a:srgbClr val="90c226"/>
              </a:buClr>
              <a:buSzPct val="80000"/>
              <a:buFont typeface="Arial"/>
              <a:buChar char="•"/>
            </a:pPr>
            <a:r>
              <a:rPr b="0" lang="ru-RU" sz="2000" spc="-1" strike="noStrike">
                <a:solidFill>
                  <a:srgbClr val="404040"/>
                </a:solidFill>
                <a:latin typeface="Trebuchet MS"/>
              </a:rPr>
              <a:t>Сохранены в переменных или в структурах данных</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В С++ функции не являются объектами первого рода, т.к. не могут быть созданы во время выполнения, только во время компиляции</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В </a:t>
            </a:r>
            <a:r>
              <a:rPr b="0" lang="en-US" sz="2000" spc="-1" strike="noStrike">
                <a:solidFill>
                  <a:srgbClr val="404040"/>
                </a:solidFill>
                <a:latin typeface="Trebuchet MS"/>
              </a:rPr>
              <a:t>Python – </a:t>
            </a:r>
            <a:r>
              <a:rPr b="0" lang="ru-RU" sz="2000" spc="-1" strike="noStrike">
                <a:solidFill>
                  <a:srgbClr val="404040"/>
                </a:solidFill>
                <a:latin typeface="Trebuchet MS"/>
              </a:rPr>
              <a:t>являются</a:t>
            </a:r>
            <a:endParaRPr b="0" lang="en-US" sz="2000" spc="-1" strike="noStrike">
              <a:solidFill>
                <a:srgbClr val="404040"/>
              </a:solidFill>
              <a:latin typeface="Trebuchet MS"/>
            </a:endParaRPr>
          </a:p>
        </p:txBody>
      </p:sp>
      <p:sp>
        <p:nvSpPr>
          <p:cNvPr id="109" name="TextShape 2"/>
          <p:cNvSpPr txBox="1"/>
          <p:nvPr/>
        </p:nvSpPr>
        <p:spPr>
          <a:xfrm>
            <a:off x="283680" y="210600"/>
            <a:ext cx="11545200" cy="1176480"/>
          </a:xfrm>
          <a:prstGeom prst="rect">
            <a:avLst/>
          </a:prstGeom>
          <a:solidFill>
            <a:srgbClr val="ffffff"/>
          </a:solidFill>
          <a:ln>
            <a:solidFill>
              <a:srgbClr val="000000"/>
            </a:solidFill>
          </a:ln>
        </p:spPr>
        <p:txBody>
          <a:bodyPr anchor="ctr">
            <a:normAutofit fontScale="55000"/>
          </a:bodyPr>
          <a:p>
            <a:pPr algn="ctr">
              <a:lnSpc>
                <a:spcPct val="100000"/>
              </a:lnSpc>
            </a:pPr>
            <a:r>
              <a:rPr b="1" lang="en-US" sz="3600" spc="-1" strike="noStrike">
                <a:solidFill>
                  <a:srgbClr val="90c226"/>
                </a:solidFill>
                <a:latin typeface="Trebuchet MS"/>
              </a:rPr>
              <a:t>1.4</a:t>
            </a:r>
            <a:r>
              <a:rPr b="1" lang="ru-RU" sz="3600" spc="-1" strike="noStrike">
                <a:solidFill>
                  <a:srgbClr val="90c226"/>
                </a:solidFill>
                <a:latin typeface="Trebuchet MS"/>
              </a:rPr>
              <a:t> Декларативные</a:t>
            </a:r>
            <a:r>
              <a:rPr b="1" lang="en-US" sz="3600" spc="-1" strike="noStrike">
                <a:solidFill>
                  <a:srgbClr val="90c226"/>
                </a:solidFill>
                <a:latin typeface="Trebuchet MS"/>
              </a:rPr>
              <a:t> </a:t>
            </a:r>
            <a:r>
              <a:rPr b="1" lang="ru-RU" sz="3600" spc="-1" strike="noStrike">
                <a:solidFill>
                  <a:srgbClr val="90c226"/>
                </a:solidFill>
                <a:latin typeface="Trebuchet MS"/>
              </a:rPr>
              <a:t>парадигмы: функциональное программирование (</a:t>
            </a:r>
            <a:r>
              <a:rPr b="1" lang="en-US" sz="3600" spc="-1" strike="noStrike">
                <a:solidFill>
                  <a:srgbClr val="90c226"/>
                </a:solidFill>
                <a:latin typeface="Trebuchet MS"/>
              </a:rPr>
              <a:t>functional programming</a:t>
            </a:r>
            <a:r>
              <a:rPr b="1" lang="ru-RU" sz="3600" spc="-1" strike="noStrike">
                <a:solidFill>
                  <a:srgbClr val="90c226"/>
                </a:solidFill>
                <a:latin typeface="Trebuchet MS"/>
              </a:rPr>
              <a:t>). Принципы</a:t>
            </a:r>
            <a:endParaRPr b="0" lang="en-US" sz="36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283680" y="210600"/>
            <a:ext cx="11545200" cy="1176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1.4</a:t>
            </a:r>
            <a:r>
              <a:rPr b="1" lang="ru-RU" sz="2800" spc="-1" strike="noStrike">
                <a:solidFill>
                  <a:srgbClr val="90c226"/>
                </a:solidFill>
                <a:latin typeface="Trebuchet MS"/>
              </a:rPr>
              <a:t> Декларативные</a:t>
            </a:r>
            <a:r>
              <a:rPr b="1" lang="en-US" sz="2800" spc="-1" strike="noStrike">
                <a:solidFill>
                  <a:srgbClr val="90c226"/>
                </a:solidFill>
                <a:latin typeface="Trebuchet MS"/>
              </a:rPr>
              <a:t> </a:t>
            </a:r>
            <a:r>
              <a:rPr b="1" lang="ru-RU" sz="2800" spc="-1" strike="noStrike">
                <a:solidFill>
                  <a:srgbClr val="90c226"/>
                </a:solidFill>
                <a:latin typeface="Trebuchet MS"/>
              </a:rPr>
              <a:t>парадигмы: функциональное программирование (</a:t>
            </a:r>
            <a:r>
              <a:rPr b="1" lang="en-US" sz="2800" spc="-1" strike="noStrike">
                <a:solidFill>
                  <a:srgbClr val="90c226"/>
                </a:solidFill>
                <a:latin typeface="Trebuchet MS"/>
              </a:rPr>
              <a:t>functional programming</a:t>
            </a:r>
            <a:r>
              <a:rPr b="1" lang="ru-RU" sz="2800" spc="-1" strike="noStrike">
                <a:solidFill>
                  <a:srgbClr val="90c226"/>
                </a:solidFill>
                <a:latin typeface="Trebuchet MS"/>
              </a:rPr>
              <a:t>). Плюсы и минусы</a:t>
            </a:r>
            <a:endParaRPr b="0" lang="en-US" sz="2800" spc="-1" strike="noStrike">
              <a:solidFill>
                <a:srgbClr val="000000"/>
              </a:solidFill>
              <a:latin typeface="Trebuchet MS"/>
            </a:endParaRPr>
          </a:p>
        </p:txBody>
      </p:sp>
      <p:sp>
        <p:nvSpPr>
          <p:cNvPr id="111" name="CustomShape 2"/>
          <p:cNvSpPr/>
          <p:nvPr/>
        </p:nvSpPr>
        <p:spPr>
          <a:xfrm>
            <a:off x="528480" y="1617840"/>
            <a:ext cx="321120" cy="335880"/>
          </a:xfrm>
          <a:prstGeom prst="plus">
            <a:avLst>
              <a:gd name="adj" fmla="val 25000"/>
            </a:avLst>
          </a:prstGeom>
          <a:ln cap="rnd">
            <a:round/>
          </a:ln>
        </p:spPr>
        <p:style>
          <a:lnRef idx="2">
            <a:schemeClr val="accent1">
              <a:shade val="50000"/>
            </a:schemeClr>
          </a:lnRef>
          <a:fillRef idx="1">
            <a:schemeClr val="accent1"/>
          </a:fillRef>
          <a:effectRef idx="0">
            <a:schemeClr val="accent1"/>
          </a:effectRef>
          <a:fontRef idx="minor"/>
        </p:style>
      </p:sp>
      <p:sp>
        <p:nvSpPr>
          <p:cNvPr id="112" name="CustomShape 3"/>
          <p:cNvSpPr/>
          <p:nvPr/>
        </p:nvSpPr>
        <p:spPr>
          <a:xfrm>
            <a:off x="955800" y="1545120"/>
            <a:ext cx="445752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Код, содержащий только чистые функции, проще читать и отлаживать, т.к. не нужно отслеживать изменения глобальных переменных и прочие сторонние эффекты вроде различного ввода/вывода.</a:t>
            </a:r>
            <a:endParaRPr b="0" lang="en-US" sz="1800" spc="-1" strike="noStrike">
              <a:latin typeface="Arial"/>
            </a:endParaRPr>
          </a:p>
          <a:p>
            <a:pPr>
              <a:lnSpc>
                <a:spcPct val="100000"/>
              </a:lnSpc>
            </a:pPr>
            <a:endParaRPr b="0" lang="en-US" sz="1800" spc="-1" strike="noStrike">
              <a:latin typeface="Arial"/>
            </a:endParaRPr>
          </a:p>
        </p:txBody>
      </p:sp>
      <p:sp>
        <p:nvSpPr>
          <p:cNvPr id="113" name="CustomShape 4"/>
          <p:cNvSpPr/>
          <p:nvPr/>
        </p:nvSpPr>
        <p:spPr>
          <a:xfrm>
            <a:off x="1049400" y="3429000"/>
            <a:ext cx="4613040" cy="228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Чистые функции удобны для параллельных вычислений, т.к. являются потокобезопасными. Поскольку они по определению работают только с локальными переменными и не имеют сторонних эффектов, не нужно следить за синхронизацией доступа к ресурсам со стороны разных потоков</a:t>
            </a:r>
            <a:endParaRPr b="0" lang="en-US" sz="1800" spc="-1" strike="noStrike">
              <a:latin typeface="Arial"/>
            </a:endParaRPr>
          </a:p>
        </p:txBody>
      </p:sp>
      <p:sp>
        <p:nvSpPr>
          <p:cNvPr id="114" name="CustomShape 5"/>
          <p:cNvSpPr/>
          <p:nvPr/>
        </p:nvSpPr>
        <p:spPr>
          <a:xfrm>
            <a:off x="528480" y="3429000"/>
            <a:ext cx="321120" cy="335880"/>
          </a:xfrm>
          <a:prstGeom prst="plus">
            <a:avLst>
              <a:gd name="adj" fmla="val 25000"/>
            </a:avLst>
          </a:prstGeom>
          <a:ln cap="rnd">
            <a:round/>
          </a:ln>
        </p:spPr>
        <p:style>
          <a:lnRef idx="2">
            <a:schemeClr val="accent1">
              <a:shade val="50000"/>
            </a:schemeClr>
          </a:lnRef>
          <a:fillRef idx="1">
            <a:schemeClr val="accent1"/>
          </a:fillRef>
          <a:effectRef idx="0">
            <a:schemeClr val="accent1"/>
          </a:effectRef>
          <a:fontRef idx="minor"/>
        </p:style>
      </p:sp>
      <p:sp>
        <p:nvSpPr>
          <p:cNvPr id="115" name="CustomShape 6"/>
          <p:cNvSpPr/>
          <p:nvPr/>
        </p:nvSpPr>
        <p:spPr>
          <a:xfrm>
            <a:off x="6650280" y="1630800"/>
            <a:ext cx="5178960" cy="36468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Иногда приводит к трудночитаемому коду</a:t>
            </a:r>
            <a:endParaRPr b="0" lang="en-US" sz="1800" spc="-1" strike="noStrike">
              <a:latin typeface="Arial"/>
            </a:endParaRPr>
          </a:p>
        </p:txBody>
      </p:sp>
      <p:sp>
        <p:nvSpPr>
          <p:cNvPr id="116" name="CustomShape 7"/>
          <p:cNvSpPr/>
          <p:nvPr/>
        </p:nvSpPr>
        <p:spPr>
          <a:xfrm flipV="1">
            <a:off x="6056640" y="1785240"/>
            <a:ext cx="405720" cy="126360"/>
          </a:xfrm>
          <a:prstGeom prst="rect">
            <a:avLst/>
          </a:prstGeom>
          <a:ln cap="rnd">
            <a:round/>
          </a:ln>
        </p:spPr>
        <p:style>
          <a:lnRef idx="2">
            <a:schemeClr val="accent5">
              <a:shade val="50000"/>
            </a:schemeClr>
          </a:lnRef>
          <a:fillRef idx="1">
            <a:schemeClr val="accent5"/>
          </a:fillRef>
          <a:effectRef idx="0">
            <a:schemeClr val="accent5"/>
          </a:effectRef>
          <a:fontRef idx="minor"/>
        </p:style>
      </p:sp>
      <p:sp>
        <p:nvSpPr>
          <p:cNvPr id="117" name="CustomShape 8"/>
          <p:cNvSpPr/>
          <p:nvPr/>
        </p:nvSpPr>
        <p:spPr>
          <a:xfrm>
            <a:off x="6650280" y="2188800"/>
            <a:ext cx="5178960" cy="63900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Чистые функции может быть неудобно совмещать с выводом в файл или консоль</a:t>
            </a:r>
            <a:endParaRPr b="0" lang="en-US" sz="1800" spc="-1" strike="noStrike">
              <a:latin typeface="Arial"/>
            </a:endParaRPr>
          </a:p>
        </p:txBody>
      </p:sp>
      <p:sp>
        <p:nvSpPr>
          <p:cNvPr id="118" name="CustomShape 9"/>
          <p:cNvSpPr/>
          <p:nvPr/>
        </p:nvSpPr>
        <p:spPr>
          <a:xfrm flipV="1">
            <a:off x="6060960" y="2493720"/>
            <a:ext cx="405720" cy="126360"/>
          </a:xfrm>
          <a:prstGeom prst="rect">
            <a:avLst/>
          </a:prstGeom>
          <a:ln cap="rnd">
            <a:round/>
          </a:ln>
        </p:spPr>
        <p:style>
          <a:lnRef idx="2">
            <a:schemeClr val="accent5">
              <a:shade val="50000"/>
            </a:schemeClr>
          </a:lnRef>
          <a:fillRef idx="1">
            <a:schemeClr val="accent5"/>
          </a:fillRef>
          <a:effectRef idx="0">
            <a:schemeClr val="accent5"/>
          </a:effectRef>
          <a:fontRef idx="minor"/>
        </p:style>
      </p:sp>
      <p:sp>
        <p:nvSpPr>
          <p:cNvPr id="119" name="CustomShape 10"/>
          <p:cNvSpPr/>
          <p:nvPr/>
        </p:nvSpPr>
        <p:spPr>
          <a:xfrm>
            <a:off x="6650280" y="3080520"/>
            <a:ext cx="5178960" cy="146196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Рекурсия вместо циклов – непривычно. Ограничение на размер стека. Чтобы обойти это, рекурсия всё равно может переводится компилятором в итеративную форму, но не в каждом случае это возможно</a:t>
            </a:r>
            <a:endParaRPr b="0" lang="en-US" sz="1800" spc="-1" strike="noStrike">
              <a:latin typeface="Arial"/>
            </a:endParaRPr>
          </a:p>
        </p:txBody>
      </p:sp>
      <p:sp>
        <p:nvSpPr>
          <p:cNvPr id="120" name="CustomShape 11"/>
          <p:cNvSpPr/>
          <p:nvPr/>
        </p:nvSpPr>
        <p:spPr>
          <a:xfrm flipV="1">
            <a:off x="6056640" y="3202200"/>
            <a:ext cx="405720" cy="126360"/>
          </a:xfrm>
          <a:prstGeom prst="rect">
            <a:avLst/>
          </a:prstGeom>
          <a:ln cap="rnd">
            <a:round/>
          </a:ln>
        </p:spPr>
        <p:style>
          <a:lnRef idx="2">
            <a:schemeClr val="accent5">
              <a:shade val="50000"/>
            </a:schemeClr>
          </a:lnRef>
          <a:fillRef idx="1">
            <a:schemeClr val="accent5"/>
          </a:fillRef>
          <a:effectRef idx="0">
            <a:schemeClr val="accent5"/>
          </a:effectRef>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77360" y="1362240"/>
            <a:ext cx="11304360" cy="834120"/>
          </a:xfrm>
          <a:prstGeom prst="rect">
            <a:avLst/>
          </a:prstGeom>
          <a:solidFill>
            <a:srgbClr val="ffffff"/>
          </a:solidFill>
          <a:ln>
            <a:noFill/>
          </a:ln>
        </p:spPr>
        <p:txBody>
          <a:bodyPr>
            <a:noAutofit/>
          </a:bodyPr>
          <a:p>
            <a:pPr marL="343080" indent="-342720">
              <a:lnSpc>
                <a:spcPct val="100000"/>
              </a:lnSpc>
              <a:spcBef>
                <a:spcPts val="1001"/>
              </a:spcBef>
              <a:buClr>
                <a:srgbClr val="90c226"/>
              </a:buClr>
              <a:buSzPct val="80000"/>
              <a:buFont typeface="Wingdings 3" charset="2"/>
              <a:buChar char=""/>
            </a:pPr>
            <a:r>
              <a:rPr b="1" lang="en-US" sz="1800" spc="-1" strike="noStrike">
                <a:solidFill>
                  <a:srgbClr val="90c226"/>
                </a:solidFill>
                <a:latin typeface="Trebuchet MS"/>
              </a:rPr>
              <a:t> </a:t>
            </a:r>
            <a:r>
              <a:rPr b="0" lang="ru-RU" sz="1800" spc="-1" strike="noStrike">
                <a:solidFill>
                  <a:srgbClr val="404040"/>
                </a:solidFill>
                <a:latin typeface="Trebuchet MS"/>
              </a:rPr>
              <a:t>Обобщенное программирование (</a:t>
            </a:r>
            <a:r>
              <a:rPr b="0" lang="en-US" sz="1800" spc="-1" strike="noStrike">
                <a:solidFill>
                  <a:srgbClr val="404040"/>
                </a:solidFill>
                <a:latin typeface="Trebuchet MS"/>
              </a:rPr>
              <a:t>generic programming</a:t>
            </a:r>
            <a:r>
              <a:rPr b="0" lang="ru-RU" sz="1800" spc="-1" strike="noStrike">
                <a:solidFill>
                  <a:srgbClr val="404040"/>
                </a:solidFill>
                <a:latin typeface="Trebuchet MS"/>
              </a:rPr>
              <a:t>) – заключающаяся в таком описании данных и алгоритмов, которое можно применять к различным типам данных, не меняя само это описание. </a:t>
            </a:r>
            <a:endParaRPr b="0" lang="en-US" sz="1800" spc="-1" strike="noStrike">
              <a:solidFill>
                <a:srgbClr val="404040"/>
              </a:solidFill>
              <a:latin typeface="Trebuchet MS"/>
            </a:endParaRPr>
          </a:p>
        </p:txBody>
      </p:sp>
      <p:sp>
        <p:nvSpPr>
          <p:cNvPr id="122" name="TextShape 2"/>
          <p:cNvSpPr txBox="1"/>
          <p:nvPr/>
        </p:nvSpPr>
        <p:spPr>
          <a:xfrm>
            <a:off x="525600" y="155880"/>
            <a:ext cx="11256120" cy="1074600"/>
          </a:xfrm>
          <a:prstGeom prst="rect">
            <a:avLst/>
          </a:prstGeom>
          <a:solidFill>
            <a:srgbClr val="ffffff"/>
          </a:solidFill>
          <a:ln>
            <a:solidFill>
              <a:srgbClr val="000000"/>
            </a:solidFill>
          </a:ln>
        </p:spPr>
        <p:txBody>
          <a:bodyPr anchor="ctr">
            <a:normAutofit fontScale="88000"/>
          </a:bodyPr>
          <a:p>
            <a:pPr algn="ctr">
              <a:lnSpc>
                <a:spcPct val="100000"/>
              </a:lnSpc>
            </a:pPr>
            <a:r>
              <a:rPr b="1" lang="en-US" sz="3600" spc="-1" strike="noStrike">
                <a:solidFill>
                  <a:srgbClr val="90c226"/>
                </a:solidFill>
                <a:latin typeface="Trebuchet MS"/>
              </a:rPr>
              <a:t>1.5. </a:t>
            </a:r>
            <a:r>
              <a:rPr b="1" lang="ru-RU" sz="3600" spc="-1" strike="noStrike">
                <a:solidFill>
                  <a:srgbClr val="90c226"/>
                </a:solidFill>
                <a:latin typeface="Trebuchet MS"/>
              </a:rPr>
              <a:t>Императивные парадигмы: обобщенное программирование (</a:t>
            </a:r>
            <a:r>
              <a:rPr b="1" lang="en-US" sz="3600" spc="-1" strike="noStrike">
                <a:solidFill>
                  <a:srgbClr val="90c226"/>
                </a:solidFill>
                <a:latin typeface="Trebuchet MS"/>
              </a:rPr>
              <a:t>generic programming</a:t>
            </a:r>
            <a:r>
              <a:rPr b="1" lang="ru-RU" sz="3600" spc="-1" strike="noStrike">
                <a:solidFill>
                  <a:srgbClr val="90c226"/>
                </a:solidFill>
                <a:latin typeface="Trebuchet MS"/>
              </a:rPr>
              <a:t>)</a:t>
            </a:r>
            <a:endParaRPr b="0" lang="en-US" sz="3600" spc="-1" strike="noStrike">
              <a:solidFill>
                <a:srgbClr val="000000"/>
              </a:solidFill>
              <a:latin typeface="Trebuchet MS"/>
            </a:endParaRPr>
          </a:p>
        </p:txBody>
      </p:sp>
      <p:pic>
        <p:nvPicPr>
          <p:cNvPr id="123" name="Рисунок 7" descr=""/>
          <p:cNvPicPr/>
          <p:nvPr/>
        </p:nvPicPr>
        <p:blipFill>
          <a:blip r:embed="rId1"/>
          <a:stretch/>
        </p:blipFill>
        <p:spPr>
          <a:xfrm>
            <a:off x="557640" y="2412360"/>
            <a:ext cx="3252960" cy="2224800"/>
          </a:xfrm>
          <a:prstGeom prst="rect">
            <a:avLst/>
          </a:prstGeom>
          <a:ln>
            <a:noFill/>
          </a:ln>
        </p:spPr>
      </p:pic>
      <p:sp>
        <p:nvSpPr>
          <p:cNvPr id="124" name="CustomShape 3"/>
          <p:cNvSpPr/>
          <p:nvPr/>
        </p:nvSpPr>
        <p:spPr>
          <a:xfrm>
            <a:off x="509760" y="4691880"/>
            <a:ext cx="33008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Шаблон описывается один раз, но в дальнейшем позволяет создавать массивы с элементами любых типов.</a:t>
            </a:r>
            <a:endParaRPr b="0" lang="en-US" sz="1800" spc="-1" strike="noStrike">
              <a:latin typeface="Arial"/>
            </a:endParaRPr>
          </a:p>
        </p:txBody>
      </p:sp>
      <p:sp>
        <p:nvSpPr>
          <p:cNvPr id="125" name="CustomShape 4"/>
          <p:cNvSpPr/>
          <p:nvPr/>
        </p:nvSpPr>
        <p:spPr>
          <a:xfrm>
            <a:off x="3863880" y="5863320"/>
            <a:ext cx="7917840" cy="63900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Фрагмент кода стандартной библиотеки шаблонов (</a:t>
            </a:r>
            <a:r>
              <a:rPr b="0" lang="en-US" sz="1800" spc="-1" strike="noStrike">
                <a:solidFill>
                  <a:srgbClr val="000000"/>
                </a:solidFill>
                <a:latin typeface="Trebuchet MS"/>
              </a:rPr>
              <a:t>standard template library, STL</a:t>
            </a:r>
            <a:r>
              <a:rPr b="0" lang="ru-RU" sz="1800" spc="-1" strike="noStrike">
                <a:solidFill>
                  <a:srgbClr val="000000"/>
                </a:solidFill>
                <a:latin typeface="Trebuchet MS"/>
              </a:rPr>
              <a:t>)</a:t>
            </a:r>
            <a:r>
              <a:rPr b="0" lang="en-US" sz="1800" spc="-1" strike="noStrike">
                <a:solidFill>
                  <a:srgbClr val="000000"/>
                </a:solidFill>
                <a:latin typeface="Trebuchet MS"/>
              </a:rPr>
              <a:t> C++</a:t>
            </a:r>
            <a:endParaRPr b="0" lang="en-US" sz="1800" spc="-1" strike="noStrike">
              <a:latin typeface="Arial"/>
            </a:endParaRPr>
          </a:p>
        </p:txBody>
      </p:sp>
      <p:pic>
        <p:nvPicPr>
          <p:cNvPr id="126" name="Рисунок 10" descr=""/>
          <p:cNvPicPr/>
          <p:nvPr/>
        </p:nvPicPr>
        <p:blipFill>
          <a:blip r:embed="rId2"/>
          <a:stretch/>
        </p:blipFill>
        <p:spPr>
          <a:xfrm>
            <a:off x="3745440" y="2358000"/>
            <a:ext cx="8036280" cy="35053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283680" y="1465200"/>
            <a:ext cx="11545200" cy="5174280"/>
          </a:xfrm>
          <a:prstGeom prst="rect">
            <a:avLst/>
          </a:prstGeom>
          <a:solidFill>
            <a:srgbClr val="ffffff"/>
          </a:solidFill>
          <a:ln>
            <a:noFill/>
          </a:ln>
        </p:spPr>
        <p:txBody>
          <a:bodyPr>
            <a:normAutofit fontScale="97000"/>
          </a:bodyPr>
          <a:p>
            <a:pPr lvl="1" marL="285840" indent="-285480" algn="just">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Существует с начала 1960-х годов. Только во второй половине 1990-х годов объектно-ориентированная парадигма начала набирать обороты, несмотря на тот факт, что популярные объектно-ориентированные языки программирования вроде </a:t>
            </a:r>
            <a:r>
              <a:rPr b="0" lang="en-US" sz="1800" spc="-1" strike="noStrike">
                <a:solidFill>
                  <a:srgbClr val="404040"/>
                </a:solidFill>
                <a:latin typeface="Trebuchet MS"/>
              </a:rPr>
              <a:t>Smalltalk</a:t>
            </a:r>
            <a:r>
              <a:rPr b="0" lang="ru-RU" sz="1800" spc="-1" strike="noStrike">
                <a:solidFill>
                  <a:srgbClr val="404040"/>
                </a:solidFill>
                <a:latin typeface="Trebuchet MS"/>
              </a:rPr>
              <a:t> и </a:t>
            </a:r>
            <a:r>
              <a:rPr b="0" lang="en-US" sz="1800" spc="-1" strike="noStrike">
                <a:solidFill>
                  <a:srgbClr val="404040"/>
                </a:solidFill>
                <a:latin typeface="Trebuchet MS"/>
              </a:rPr>
              <a:t>C</a:t>
            </a:r>
            <a:r>
              <a:rPr b="0" lang="ru-RU" sz="1800" spc="-1" strike="noStrike">
                <a:solidFill>
                  <a:srgbClr val="404040"/>
                </a:solidFill>
                <a:latin typeface="Trebuchet MS"/>
              </a:rPr>
              <a:t>++ уже широко использовались. Первый язык, поддерживающий ООП – </a:t>
            </a:r>
            <a:r>
              <a:rPr b="0" lang="en-US" sz="1800" spc="-1" strike="noStrike">
                <a:solidFill>
                  <a:srgbClr val="404040"/>
                </a:solidFill>
                <a:latin typeface="Trebuchet MS"/>
              </a:rPr>
              <a:t>Simula 67.</a:t>
            </a:r>
            <a:endParaRPr b="0" lang="en-US" sz="1800" spc="-1" strike="noStrike">
              <a:solidFill>
                <a:srgbClr val="404040"/>
              </a:solidFill>
              <a:latin typeface="Trebuchet MS"/>
            </a:endParaRPr>
          </a:p>
          <a:p>
            <a:pPr lvl="1" marL="285840" indent="-285480" algn="just">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Если процедурное программирование основано на разделении данных и поведения, то объектно-ориентированное программирование, наоборот, на их объединении</a:t>
            </a:r>
            <a:endParaRPr b="0" lang="en-US" sz="1800" spc="-1" strike="noStrike">
              <a:solidFill>
                <a:srgbClr val="404040"/>
              </a:solidFill>
              <a:latin typeface="Trebuchet MS"/>
            </a:endParaRPr>
          </a:p>
          <a:p>
            <a:pPr lvl="1" marL="285840" indent="-285480" algn="just">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Удобно для моделирования реального мира: человек мыслит объектно</a:t>
            </a:r>
            <a:endParaRPr b="0" lang="en-US" sz="1800" spc="-1" strike="noStrike">
              <a:solidFill>
                <a:srgbClr val="404040"/>
              </a:solidFill>
              <a:latin typeface="Trebuchet MS"/>
            </a:endParaRPr>
          </a:p>
          <a:p>
            <a:pPr lvl="1" marL="285840" indent="-285480" algn="just">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Основные понятия:</a:t>
            </a:r>
            <a:endParaRPr b="0" lang="en-US" sz="1800" spc="-1" strike="noStrike">
              <a:solidFill>
                <a:srgbClr val="404040"/>
              </a:solidFill>
              <a:latin typeface="Trebuchet MS"/>
            </a:endParaRPr>
          </a:p>
          <a:p>
            <a:pPr lvl="1" marL="571680" algn="just">
              <a:lnSpc>
                <a:spcPct val="100000"/>
              </a:lnSpc>
              <a:spcBef>
                <a:spcPts val="1001"/>
              </a:spcBef>
              <a:buClr>
                <a:srgbClr val="90c226"/>
              </a:buClr>
              <a:buSzPct val="80000"/>
              <a:buFont typeface="Arial"/>
              <a:buChar char="•"/>
            </a:pPr>
            <a:r>
              <a:rPr b="0" lang="ru-RU" sz="1800" spc="-1" strike="noStrike">
                <a:solidFill>
                  <a:srgbClr val="404040"/>
                </a:solidFill>
                <a:latin typeface="Trebuchet MS"/>
              </a:rPr>
              <a:t>	</a:t>
            </a:r>
            <a:r>
              <a:rPr b="0" lang="ru-RU" sz="1800" spc="-1" strike="noStrike">
                <a:solidFill>
                  <a:srgbClr val="404040"/>
                </a:solidFill>
                <a:latin typeface="Trebuchet MS"/>
              </a:rPr>
              <a:t>класс</a:t>
            </a:r>
            <a:endParaRPr b="0" lang="en-US" sz="1800" spc="-1" strike="noStrike">
              <a:solidFill>
                <a:srgbClr val="404040"/>
              </a:solidFill>
              <a:latin typeface="Trebuchet MS"/>
            </a:endParaRPr>
          </a:p>
          <a:p>
            <a:pPr lvl="1" marL="861840" indent="-290160" algn="just">
              <a:lnSpc>
                <a:spcPct val="100000"/>
              </a:lnSpc>
              <a:spcBef>
                <a:spcPts val="1001"/>
              </a:spcBef>
              <a:buClr>
                <a:srgbClr val="90c226"/>
              </a:buClr>
              <a:buSzPct val="80000"/>
              <a:buFont typeface="Arial"/>
              <a:buChar char="•"/>
              <a:tabLst>
                <a:tab algn="l" pos="1028880"/>
              </a:tabLst>
            </a:pPr>
            <a:r>
              <a:rPr b="0" lang="ru-RU" sz="1800" spc="-1" strike="noStrike">
                <a:solidFill>
                  <a:srgbClr val="404040"/>
                </a:solidFill>
                <a:latin typeface="Trebuchet MS"/>
              </a:rPr>
              <a:t>объект</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1028880"/>
              </a:tabLst>
            </a:pPr>
            <a:r>
              <a:rPr b="0" lang="ru-RU" sz="1800" spc="-1" strike="noStrike">
                <a:solidFill>
                  <a:srgbClr val="404040"/>
                </a:solidFill>
                <a:latin typeface="Trebuchet MS"/>
              </a:rPr>
              <a:t>Принципы:</a:t>
            </a:r>
            <a:endParaRPr b="0" lang="en-US" sz="1800" spc="-1" strike="noStrike">
              <a:solidFill>
                <a:srgbClr val="404040"/>
              </a:solidFill>
              <a:latin typeface="Trebuchet MS"/>
            </a:endParaRPr>
          </a:p>
          <a:p>
            <a:pPr lvl="1" marL="861840" indent="-285480">
              <a:lnSpc>
                <a:spcPct val="100000"/>
              </a:lnSpc>
              <a:spcBef>
                <a:spcPts val="1001"/>
              </a:spcBef>
              <a:buClr>
                <a:srgbClr val="90c226"/>
              </a:buClr>
              <a:buSzPct val="80000"/>
              <a:buFont typeface="Arial"/>
              <a:buChar char="•"/>
              <a:tabLst>
                <a:tab algn="l" pos="1028880"/>
              </a:tabLst>
            </a:pPr>
            <a:r>
              <a:rPr b="0" lang="ru-RU" sz="1600" spc="-1" strike="noStrike">
                <a:solidFill>
                  <a:srgbClr val="404040"/>
                </a:solidFill>
                <a:latin typeface="Trebuchet MS"/>
              </a:rPr>
              <a:t>Инкапсуляция</a:t>
            </a:r>
            <a:endParaRPr b="0" lang="en-US" sz="1600" spc="-1" strike="noStrike">
              <a:solidFill>
                <a:srgbClr val="404040"/>
              </a:solidFill>
              <a:latin typeface="Trebuchet MS"/>
            </a:endParaRPr>
          </a:p>
          <a:p>
            <a:pPr lvl="1" marL="861840" indent="-285480">
              <a:lnSpc>
                <a:spcPct val="100000"/>
              </a:lnSpc>
              <a:spcBef>
                <a:spcPts val="1001"/>
              </a:spcBef>
              <a:buClr>
                <a:srgbClr val="90c226"/>
              </a:buClr>
              <a:buSzPct val="80000"/>
              <a:buFont typeface="Arial"/>
              <a:buChar char="•"/>
              <a:tabLst>
                <a:tab algn="l" pos="1028880"/>
              </a:tabLst>
            </a:pPr>
            <a:r>
              <a:rPr b="0" lang="ru-RU" sz="1600" spc="-1" strike="noStrike">
                <a:solidFill>
                  <a:srgbClr val="404040"/>
                </a:solidFill>
                <a:latin typeface="Trebuchet MS"/>
              </a:rPr>
              <a:t>Наследование</a:t>
            </a:r>
            <a:endParaRPr b="0" lang="en-US" sz="1600" spc="-1" strike="noStrike">
              <a:solidFill>
                <a:srgbClr val="404040"/>
              </a:solidFill>
              <a:latin typeface="Trebuchet MS"/>
            </a:endParaRPr>
          </a:p>
          <a:p>
            <a:pPr lvl="1" marL="861840" indent="-285480">
              <a:lnSpc>
                <a:spcPct val="100000"/>
              </a:lnSpc>
              <a:spcBef>
                <a:spcPts val="1001"/>
              </a:spcBef>
              <a:buClr>
                <a:srgbClr val="90c226"/>
              </a:buClr>
              <a:buSzPct val="80000"/>
              <a:buFont typeface="Arial"/>
              <a:buChar char="•"/>
              <a:tabLst>
                <a:tab algn="l" pos="1028880"/>
              </a:tabLst>
            </a:pPr>
            <a:r>
              <a:rPr b="0" lang="ru-RU" sz="1600" spc="-1" strike="noStrike">
                <a:solidFill>
                  <a:srgbClr val="404040"/>
                </a:solidFill>
                <a:latin typeface="Trebuchet MS"/>
              </a:rPr>
              <a:t>Полиморфизм</a:t>
            </a:r>
            <a:endParaRPr b="0" lang="en-US" sz="1600" spc="-1" strike="noStrike">
              <a:solidFill>
                <a:srgbClr val="404040"/>
              </a:solidFill>
              <a:latin typeface="Trebuchet MS"/>
            </a:endParaRPr>
          </a:p>
          <a:p>
            <a:pPr lvl="1" marL="861840" indent="-285480">
              <a:lnSpc>
                <a:spcPct val="100000"/>
              </a:lnSpc>
              <a:spcBef>
                <a:spcPts val="1001"/>
              </a:spcBef>
              <a:buClr>
                <a:srgbClr val="90c226"/>
              </a:buClr>
              <a:buSzPct val="80000"/>
              <a:buFont typeface="Arial"/>
              <a:buChar char="•"/>
              <a:tabLst>
                <a:tab algn="l" pos="1028880"/>
              </a:tabLst>
            </a:pPr>
            <a:r>
              <a:rPr b="0" lang="ru-RU" sz="1600" spc="-1" strike="noStrike">
                <a:solidFill>
                  <a:srgbClr val="404040"/>
                </a:solidFill>
                <a:latin typeface="Trebuchet MS"/>
              </a:rPr>
              <a:t>Иногда сюда добавляют абстракцию, но является ли она самостоятельным принципом – спорный вопрос</a:t>
            </a:r>
            <a:endParaRPr b="0" lang="en-US" sz="1600" spc="-1" strike="noStrike">
              <a:solidFill>
                <a:srgbClr val="404040"/>
              </a:solidFill>
              <a:latin typeface="Trebuchet MS"/>
            </a:endParaRPr>
          </a:p>
        </p:txBody>
      </p:sp>
      <p:sp>
        <p:nvSpPr>
          <p:cNvPr id="128" name="TextShape 2"/>
          <p:cNvSpPr txBox="1"/>
          <p:nvPr/>
        </p:nvSpPr>
        <p:spPr>
          <a:xfrm>
            <a:off x="283680" y="210600"/>
            <a:ext cx="11545200" cy="1113480"/>
          </a:xfrm>
          <a:prstGeom prst="rect">
            <a:avLst/>
          </a:prstGeom>
          <a:solidFill>
            <a:srgbClr val="ffffff"/>
          </a:solidFill>
          <a:ln>
            <a:solidFill>
              <a:srgbClr val="000000"/>
            </a:solidFill>
          </a:ln>
        </p:spPr>
        <p:txBody>
          <a:bodyPr anchor="ctr">
            <a:normAutofit/>
          </a:bodyPr>
          <a:p>
            <a:pPr algn="ctr">
              <a:lnSpc>
                <a:spcPct val="100000"/>
              </a:lnSpc>
            </a:pPr>
            <a:r>
              <a:rPr b="1" lang="ru-RU" sz="2800" spc="-1" strike="noStrike">
                <a:solidFill>
                  <a:srgbClr val="90c226"/>
                </a:solidFill>
                <a:latin typeface="Trebuchet MS"/>
              </a:rPr>
              <a:t>1</a:t>
            </a:r>
            <a:r>
              <a:rPr b="1" lang="en-US" sz="2800" spc="-1" strike="noStrike">
                <a:solidFill>
                  <a:srgbClr val="90c226"/>
                </a:solidFill>
                <a:latin typeface="Trebuchet MS"/>
              </a:rPr>
              <a:t>.6.</a:t>
            </a:r>
            <a:r>
              <a:rPr b="1" lang="ru-RU" sz="2800" spc="-1" strike="noStrike">
                <a:solidFill>
                  <a:srgbClr val="90c226"/>
                </a:solidFill>
                <a:latin typeface="Trebuchet MS"/>
              </a:rPr>
              <a:t> Императивные</a:t>
            </a:r>
            <a:r>
              <a:rPr b="1" lang="en-US" sz="2800" spc="-1" strike="noStrike">
                <a:solidFill>
                  <a:srgbClr val="90c226"/>
                </a:solidFill>
                <a:latin typeface="Trebuchet MS"/>
              </a:rPr>
              <a:t> </a:t>
            </a:r>
            <a:r>
              <a:rPr b="1" lang="ru-RU" sz="2800" spc="-1" strike="noStrike">
                <a:solidFill>
                  <a:srgbClr val="90c226"/>
                </a:solidFill>
                <a:latin typeface="Trebuchet MS"/>
              </a:rPr>
              <a:t>парадигмы: объектно-ориентированное программирование (</a:t>
            </a:r>
            <a:r>
              <a:rPr b="1" lang="en-US" sz="2800" spc="-1" strike="noStrike">
                <a:solidFill>
                  <a:srgbClr val="90c226"/>
                </a:solidFill>
                <a:latin typeface="Trebuchet MS"/>
              </a:rPr>
              <a:t>object oriented programming</a:t>
            </a:r>
            <a:r>
              <a:rPr b="1" lang="ru-RU" sz="2800" spc="-1" strike="noStrike">
                <a:solidFill>
                  <a:srgbClr val="90c226"/>
                </a:solidFill>
                <a:latin typeface="Trebuchet MS"/>
              </a:rPr>
              <a:t>). Принципы</a:t>
            </a:r>
            <a:endParaRPr b="0" lang="en-US" sz="2800" spc="-1" strike="noStrike">
              <a:solidFill>
                <a:srgbClr val="000000"/>
              </a:solidFill>
              <a:latin typeface="Trebuchet MS"/>
            </a:endParaRPr>
          </a:p>
        </p:txBody>
      </p:sp>
      <p:pic>
        <p:nvPicPr>
          <p:cNvPr id="129" name="Рисунок 7" descr=""/>
          <p:cNvPicPr/>
          <p:nvPr/>
        </p:nvPicPr>
        <p:blipFill>
          <a:blip r:embed="rId1"/>
          <a:stretch/>
        </p:blipFill>
        <p:spPr>
          <a:xfrm>
            <a:off x="3884040" y="3633120"/>
            <a:ext cx="2092680" cy="2283480"/>
          </a:xfrm>
          <a:prstGeom prst="rect">
            <a:avLst/>
          </a:prstGeom>
          <a:ln>
            <a:noFill/>
          </a:ln>
        </p:spPr>
      </p:pic>
      <p:sp>
        <p:nvSpPr>
          <p:cNvPr id="130" name="CustomShape 3"/>
          <p:cNvSpPr/>
          <p:nvPr/>
        </p:nvSpPr>
        <p:spPr>
          <a:xfrm>
            <a:off x="5762520" y="3633120"/>
            <a:ext cx="263772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0000"/>
                </a:solidFill>
                <a:latin typeface="Trebuchet MS"/>
              </a:rPr>
              <a:t>Бьёрн Страуструп</a:t>
            </a:r>
            <a:endParaRPr b="0" lang="en-US" sz="1800" spc="-1" strike="noStrike">
              <a:latin typeface="Arial"/>
            </a:endParaRPr>
          </a:p>
          <a:p>
            <a:pPr algn="ctr">
              <a:lnSpc>
                <a:spcPct val="100000"/>
              </a:lnSpc>
            </a:pPr>
            <a:r>
              <a:rPr b="0" lang="ru-RU" sz="1800" spc="-1" strike="noStrike">
                <a:solidFill>
                  <a:srgbClr val="000000"/>
                </a:solidFill>
                <a:latin typeface="Trebuchet MS"/>
              </a:rPr>
              <a:t>(</a:t>
            </a:r>
            <a:r>
              <a:rPr b="0" i="1" lang="en-US" sz="1800" spc="-1" strike="noStrike">
                <a:solidFill>
                  <a:srgbClr val="000000"/>
                </a:solidFill>
                <a:latin typeface="Trebuchet MS"/>
              </a:rPr>
              <a:t>Bjarne Stroustrup</a:t>
            </a:r>
            <a:r>
              <a:rPr b="0" lang="ru-RU" sz="1800" spc="-1" strike="noStrike">
                <a:solidFill>
                  <a:srgbClr val="000000"/>
                </a:solidFill>
                <a:latin typeface="Trebuchet MS"/>
              </a:rPr>
              <a:t>)</a:t>
            </a:r>
            <a:endParaRPr b="0" lang="en-US" sz="1800" spc="-1" strike="noStrike">
              <a:latin typeface="Arial"/>
            </a:endParaRPr>
          </a:p>
          <a:p>
            <a:pPr algn="ctr">
              <a:lnSpc>
                <a:spcPct val="100000"/>
              </a:lnSpc>
            </a:pPr>
            <a:r>
              <a:rPr b="0" lang="ru-RU" sz="1800" spc="-1" strike="noStrike">
                <a:solidFill>
                  <a:srgbClr val="000000"/>
                </a:solidFill>
                <a:latin typeface="Trebuchet MS"/>
              </a:rPr>
              <a:t>Создатель С++</a:t>
            </a:r>
            <a:endParaRPr b="0" lang="en-US" sz="1800" spc="-1" strike="noStrike">
              <a:latin typeface="Arial"/>
            </a:endParaRPr>
          </a:p>
        </p:txBody>
      </p:sp>
      <p:sp>
        <p:nvSpPr>
          <p:cNvPr id="131" name="CustomShape 4"/>
          <p:cNvSpPr/>
          <p:nvPr/>
        </p:nvSpPr>
        <p:spPr>
          <a:xfrm>
            <a:off x="5977080" y="4644000"/>
            <a:ext cx="5311440" cy="146196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1979 – "С с классами" (С with Classes)</a:t>
            </a:r>
            <a:endParaRPr b="0" lang="en-US" sz="1800" spc="-1" strike="noStrike">
              <a:latin typeface="Arial"/>
            </a:endParaRPr>
          </a:p>
          <a:p>
            <a:pPr>
              <a:lnSpc>
                <a:spcPct val="100000"/>
              </a:lnSpc>
            </a:pPr>
            <a:r>
              <a:rPr b="0" lang="ru-RU" sz="1800" spc="-1" strike="noStrike">
                <a:solidFill>
                  <a:srgbClr val="000000"/>
                </a:solidFill>
                <a:latin typeface="Trebuchet MS"/>
              </a:rPr>
              <a:t>с 1983 года – C++</a:t>
            </a:r>
            <a:endParaRPr b="0" lang="en-US" sz="1800" spc="-1" strike="noStrike">
              <a:latin typeface="Arial"/>
            </a:endParaRPr>
          </a:p>
          <a:p>
            <a:pPr>
              <a:lnSpc>
                <a:spcPct val="100000"/>
              </a:lnSpc>
            </a:pPr>
            <a:r>
              <a:rPr b="0" lang="ru-RU" sz="1800" spc="-1" strike="noStrike">
                <a:solidFill>
                  <a:srgbClr val="000000"/>
                </a:solidFill>
                <a:latin typeface="Trebuchet MS"/>
              </a:rPr>
              <a:t>С не является подмножеством С++ !</a:t>
            </a:r>
            <a:endParaRPr b="0" lang="en-US" sz="1800" spc="-1" strike="noStrike">
              <a:latin typeface="Arial"/>
            </a:endParaRPr>
          </a:p>
          <a:p>
            <a:pPr>
              <a:lnSpc>
                <a:spcPct val="100000"/>
              </a:lnSpc>
            </a:pPr>
            <a:r>
              <a:rPr b="0" lang="en-US" sz="1800" spc="-1" strike="noStrike">
                <a:solidFill>
                  <a:srgbClr val="000000"/>
                </a:solidFill>
                <a:latin typeface="Trebuchet MS"/>
              </a:rPr>
              <a:t>Google “Compatibility of C and C++”</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283680" y="1559160"/>
            <a:ext cx="11545200" cy="143424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Класс. Определение: класс представляет собой определение нового типа данных, в котором задается формат объекта. В определении класса описываются как данные (свойства, атрибуты, переменные-члены, члены данных), так и код, предназначенный для выполнения различных операций (методы, функции-члены).</a:t>
            </a: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p:txBody>
      </p:sp>
      <p:sp>
        <p:nvSpPr>
          <p:cNvPr id="133" name="TextShape 2"/>
          <p:cNvSpPr txBox="1"/>
          <p:nvPr/>
        </p:nvSpPr>
        <p:spPr>
          <a:xfrm>
            <a:off x="283680" y="210600"/>
            <a:ext cx="115452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Объявление класса</a:t>
            </a:r>
            <a:endParaRPr b="0" lang="en-US" sz="2800" spc="-1" strike="noStrike">
              <a:solidFill>
                <a:srgbClr val="000000"/>
              </a:solidFill>
              <a:latin typeface="Trebuchet MS"/>
            </a:endParaRPr>
          </a:p>
        </p:txBody>
      </p:sp>
      <p:pic>
        <p:nvPicPr>
          <p:cNvPr id="134" name="Рисунок 5" descr=""/>
          <p:cNvPicPr/>
          <p:nvPr/>
        </p:nvPicPr>
        <p:blipFill>
          <a:blip r:embed="rId1"/>
          <a:stretch/>
        </p:blipFill>
        <p:spPr>
          <a:xfrm>
            <a:off x="948600" y="3265560"/>
            <a:ext cx="3851640" cy="2511360"/>
          </a:xfrm>
          <a:prstGeom prst="rect">
            <a:avLst/>
          </a:prstGeom>
          <a:ln>
            <a:noFill/>
          </a:ln>
        </p:spPr>
      </p:pic>
      <p:sp>
        <p:nvSpPr>
          <p:cNvPr id="135" name="CustomShape 3"/>
          <p:cNvSpPr/>
          <p:nvPr/>
        </p:nvSpPr>
        <p:spPr>
          <a:xfrm>
            <a:off x="820800" y="6244920"/>
            <a:ext cx="45302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Синтаксис объявления класса</a:t>
            </a:r>
            <a:endParaRPr b="0" lang="en-US" sz="1800" spc="-1" strike="noStrike">
              <a:latin typeface="Arial"/>
            </a:endParaRPr>
          </a:p>
        </p:txBody>
      </p:sp>
      <p:sp>
        <p:nvSpPr>
          <p:cNvPr id="136" name="CustomShape 4"/>
          <p:cNvSpPr/>
          <p:nvPr/>
        </p:nvSpPr>
        <p:spPr>
          <a:xfrm>
            <a:off x="1251720" y="5433120"/>
            <a:ext cx="2010600" cy="344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7" name="CustomShape 5"/>
          <p:cNvSpPr/>
          <p:nvPr/>
        </p:nvSpPr>
        <p:spPr>
          <a:xfrm>
            <a:off x="5496840" y="3132360"/>
            <a:ext cx="6332400" cy="1434240"/>
          </a:xfrm>
          <a:prstGeom prst="rect">
            <a:avLst/>
          </a:prstGeom>
          <a:solidFill>
            <a:schemeClr val="bg1"/>
          </a:solid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По умолчанию все члены класса закрыты (</a:t>
            </a:r>
            <a:r>
              <a:rPr b="0" lang="en-US" sz="1800" spc="-1" strike="noStrike">
                <a:solidFill>
                  <a:srgbClr val="404040"/>
                </a:solidFill>
                <a:latin typeface="Trebuchet MS"/>
              </a:rPr>
              <a:t>private</a:t>
            </a:r>
            <a:r>
              <a:rPr b="0" lang="ru-RU" sz="1800" spc="-1" strike="noStrike">
                <a:solidFill>
                  <a:srgbClr val="404040"/>
                </a:solidFill>
                <a:latin typeface="Trebuchet MS"/>
              </a:rPr>
              <a:t>)</a:t>
            </a:r>
            <a:r>
              <a:rPr b="0" lang="en-US" sz="1800" spc="-1" strike="noStrike">
                <a:solidFill>
                  <a:srgbClr val="404040"/>
                </a:solidFill>
                <a:latin typeface="Trebuchet MS"/>
              </a:rPr>
              <a:t>. </a:t>
            </a:r>
            <a:r>
              <a:rPr b="0" lang="ru-RU" sz="1800" spc="-1" strike="noStrike">
                <a:solidFill>
                  <a:srgbClr val="404040"/>
                </a:solidFill>
                <a:latin typeface="Trebuchet MS"/>
              </a:rPr>
              <a:t>К ним могут получить доступ только другие члены класса, извне они недоступны</a:t>
            </a:r>
            <a:endParaRPr b="0" lang="en-US" sz="1800" spc="-1" strike="noStrike">
              <a:latin typeface="Arial"/>
            </a:endParaRPr>
          </a:p>
        </p:txBody>
      </p:sp>
      <p:sp>
        <p:nvSpPr>
          <p:cNvPr id="138" name="CustomShape 6"/>
          <p:cNvSpPr/>
          <p:nvPr/>
        </p:nvSpPr>
        <p:spPr>
          <a:xfrm>
            <a:off x="5496840" y="4880880"/>
            <a:ext cx="6332400" cy="1103400"/>
          </a:xfrm>
          <a:prstGeom prst="rect">
            <a:avLst/>
          </a:prstGeom>
          <a:solidFill>
            <a:schemeClr val="bg1"/>
          </a:solid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Члены класса, объявленные в секции </a:t>
            </a:r>
            <a:r>
              <a:rPr b="0" lang="en-US" sz="1800" spc="-1" strike="noStrike">
                <a:solidFill>
                  <a:srgbClr val="404040"/>
                </a:solidFill>
                <a:latin typeface="Trebuchet MS"/>
              </a:rPr>
              <a:t>public</a:t>
            </a:r>
            <a:r>
              <a:rPr b="0" lang="ru-RU" sz="1800" spc="-1" strike="noStrike">
                <a:solidFill>
                  <a:srgbClr val="404040"/>
                </a:solidFill>
                <a:latin typeface="Trebuchet MS"/>
              </a:rPr>
              <a:t> – открытые. Они доступны как для других членов класса, так и из любых других частей программы</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283680" y="210600"/>
            <a:ext cx="115452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Инкапсуляция</a:t>
            </a:r>
            <a:endParaRPr b="0" lang="en-US" sz="2800" spc="-1" strike="noStrike">
              <a:solidFill>
                <a:srgbClr val="000000"/>
              </a:solidFill>
              <a:latin typeface="Trebuchet MS"/>
            </a:endParaRPr>
          </a:p>
        </p:txBody>
      </p:sp>
      <p:sp>
        <p:nvSpPr>
          <p:cNvPr id="140" name="TextShape 2"/>
          <p:cNvSpPr txBox="1"/>
          <p:nvPr/>
        </p:nvSpPr>
        <p:spPr>
          <a:xfrm>
            <a:off x="283680" y="1480320"/>
            <a:ext cx="11545200" cy="480492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Инкапсуляция — это механизм программирования, который связывает воедино код и данные, которые он обрабатывает, чтобы обезопасить их как от внешнего вмешательства, так и от неправильного использования</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Инкапсуляция:</a:t>
            </a:r>
            <a:endParaRPr b="0" lang="en-US" sz="1800" spc="-1" strike="noStrike">
              <a:solidFill>
                <a:srgbClr val="404040"/>
              </a:solidFill>
              <a:latin typeface="Trebuchet MS"/>
            </a:endParaRPr>
          </a:p>
          <a:p>
            <a:pPr marL="1090440" indent="-175680">
              <a:lnSpc>
                <a:spcPct val="100000"/>
              </a:lnSpc>
              <a:spcBef>
                <a:spcPts val="1001"/>
              </a:spcBef>
              <a:buClr>
                <a:srgbClr val="90c226"/>
              </a:buClr>
              <a:buSzPct val="80000"/>
              <a:buFont typeface="Arial"/>
              <a:buChar char="•"/>
              <a:tabLst>
                <a:tab algn="l" pos="1143000"/>
                <a:tab algn="l" pos="1371600"/>
              </a:tabLst>
            </a:pPr>
            <a:r>
              <a:rPr b="0" lang="ru-RU" sz="1800" spc="-1" strike="noStrike">
                <a:solidFill>
                  <a:srgbClr val="404040"/>
                </a:solidFill>
                <a:latin typeface="Trebuchet MS"/>
              </a:rPr>
              <a:t>Защищает данные от произвольного доступа извне</a:t>
            </a:r>
            <a:endParaRPr b="0" lang="en-US" sz="1800" spc="-1" strike="noStrike">
              <a:solidFill>
                <a:srgbClr val="404040"/>
              </a:solidFill>
              <a:latin typeface="Trebuchet MS"/>
            </a:endParaRPr>
          </a:p>
          <a:p>
            <a:pPr marL="1090440" indent="-175680">
              <a:lnSpc>
                <a:spcPct val="100000"/>
              </a:lnSpc>
              <a:spcBef>
                <a:spcPts val="1001"/>
              </a:spcBef>
              <a:buClr>
                <a:srgbClr val="90c226"/>
              </a:buClr>
              <a:buSzPct val="80000"/>
              <a:buFont typeface="Arial"/>
              <a:buChar char="•"/>
              <a:tabLst>
                <a:tab algn="l" pos="1143000"/>
                <a:tab algn="l" pos="1371600"/>
              </a:tabLst>
            </a:pPr>
            <a:r>
              <a:rPr b="0" lang="ru-RU" sz="1800" spc="-1" strike="noStrike">
                <a:solidFill>
                  <a:srgbClr val="404040"/>
                </a:solidFill>
                <a:latin typeface="Trebuchet MS"/>
              </a:rPr>
              <a:t>Определяет допустимую логику изменения данных</a:t>
            </a:r>
            <a:endParaRPr b="0" lang="en-US" sz="1800" spc="-1" strike="noStrike">
              <a:solidFill>
                <a:srgbClr val="404040"/>
              </a:solidFill>
              <a:latin typeface="Trebuchet MS"/>
            </a:endParaRPr>
          </a:p>
          <a:p>
            <a:pPr marL="1090440" indent="-175680">
              <a:lnSpc>
                <a:spcPct val="100000"/>
              </a:lnSpc>
              <a:spcBef>
                <a:spcPts val="1001"/>
              </a:spcBef>
              <a:buClr>
                <a:srgbClr val="90c226"/>
              </a:buClr>
              <a:buSzPct val="80000"/>
              <a:buFont typeface="Arial"/>
              <a:buChar char="•"/>
              <a:tabLst>
                <a:tab algn="l" pos="1143000"/>
                <a:tab algn="l" pos="1371600"/>
              </a:tabLst>
            </a:pPr>
            <a:r>
              <a:rPr b="0" lang="ru-RU" sz="1800" spc="-1" strike="noStrike">
                <a:solidFill>
                  <a:srgbClr val="404040"/>
                </a:solidFill>
                <a:latin typeface="Trebuchet MS"/>
              </a:rPr>
              <a:t>Обеспечивает более точное моделирование объекта</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58720" y="327240"/>
            <a:ext cx="11104560" cy="1044000"/>
          </a:xfrm>
          <a:prstGeom prst="rect">
            <a:avLst/>
          </a:prstGeom>
          <a:solidFill>
            <a:srgbClr val="ffffff"/>
          </a:solidFill>
          <a:ln>
            <a:solidFill>
              <a:srgbClr val="000000"/>
            </a:solidFill>
          </a:ln>
        </p:spPr>
        <p:txBody>
          <a:bodyPr anchor="ctr">
            <a:normAutofit/>
          </a:bodyPr>
          <a:p>
            <a:pPr algn="ctr">
              <a:lnSpc>
                <a:spcPct val="100000"/>
              </a:lnSpc>
            </a:pPr>
            <a:r>
              <a:rPr b="1" lang="ru-RU" sz="3600" spc="-1" strike="noStrike">
                <a:solidFill>
                  <a:srgbClr val="90c226"/>
                </a:solidFill>
                <a:latin typeface="Trebuchet MS"/>
              </a:rPr>
              <a:t>Понятие парадигмы</a:t>
            </a:r>
            <a:endParaRPr b="0" lang="en-US" sz="3600" spc="-1" strike="noStrike">
              <a:solidFill>
                <a:srgbClr val="000000"/>
              </a:solidFill>
              <a:latin typeface="Trebuchet MS"/>
            </a:endParaRPr>
          </a:p>
        </p:txBody>
      </p:sp>
      <p:sp>
        <p:nvSpPr>
          <p:cNvPr id="55" name="TextShape 2"/>
          <p:cNvSpPr txBox="1"/>
          <p:nvPr/>
        </p:nvSpPr>
        <p:spPr>
          <a:xfrm>
            <a:off x="762120" y="1784880"/>
            <a:ext cx="10901160" cy="4605480"/>
          </a:xfrm>
          <a:prstGeom prst="rect">
            <a:avLst/>
          </a:prstGeom>
          <a:solidFill>
            <a:srgbClr val="ffffff"/>
          </a:solidFill>
          <a:ln>
            <a:noFill/>
          </a:ln>
        </p:spPr>
        <p:txBody>
          <a:bodyPr>
            <a:normAutofit/>
          </a:bodyPr>
          <a:p>
            <a:pPr marL="343080" indent="-342720">
              <a:lnSpc>
                <a:spcPct val="100000"/>
              </a:lnSpc>
              <a:spcBef>
                <a:spcPts val="1001"/>
              </a:spcBef>
              <a:buClr>
                <a:srgbClr val="90c226"/>
              </a:buClr>
              <a:buFont typeface="Wingdings" charset="2"/>
              <a:buChar char=""/>
            </a:pPr>
            <a:r>
              <a:rPr b="1" lang="ru-RU" sz="2800" spc="-1" strike="noStrike">
                <a:solidFill>
                  <a:srgbClr val="404040"/>
                </a:solidFill>
                <a:latin typeface="Trebuchet MS"/>
              </a:rPr>
              <a:t>Паради́гма</a:t>
            </a:r>
            <a:r>
              <a:rPr b="0" lang="en-US" sz="2800" spc="-1" strike="noStrike">
                <a:solidFill>
                  <a:srgbClr val="404040"/>
                </a:solidFill>
                <a:latin typeface="Trebuchet MS"/>
              </a:rPr>
              <a:t> </a:t>
            </a:r>
            <a:r>
              <a:rPr b="0" lang="ru-RU" sz="2800" spc="-1" strike="noStrike">
                <a:solidFill>
                  <a:srgbClr val="404040"/>
                </a:solidFill>
                <a:latin typeface="Trebuchet MS"/>
              </a:rPr>
              <a:t>(от</a:t>
            </a:r>
            <a:r>
              <a:rPr b="0" lang="en-US" sz="2800" spc="-1" strike="noStrike">
                <a:solidFill>
                  <a:srgbClr val="404040"/>
                </a:solidFill>
                <a:latin typeface="Trebuchet MS"/>
              </a:rPr>
              <a:t> </a:t>
            </a:r>
            <a:r>
              <a:rPr b="0" lang="ru-RU" sz="2800" spc="-1" strike="noStrike">
                <a:solidFill>
                  <a:srgbClr val="000000"/>
                </a:solidFill>
                <a:latin typeface="Trebuchet MS"/>
              </a:rPr>
              <a:t>греч.</a:t>
            </a:r>
            <a:r>
              <a:rPr b="0" lang="en-US" sz="2800" spc="-1" strike="noStrike">
                <a:solidFill>
                  <a:srgbClr val="000000"/>
                </a:solidFill>
                <a:latin typeface="Trebuchet MS"/>
              </a:rPr>
              <a:t> </a:t>
            </a:r>
            <a:r>
              <a:rPr b="0" lang="el-GR" sz="2800" spc="-1" strike="noStrike">
                <a:solidFill>
                  <a:srgbClr val="404040"/>
                </a:solidFill>
                <a:latin typeface="Trebuchet MS"/>
              </a:rPr>
              <a:t>παράδειγμα</a:t>
            </a:r>
            <a:r>
              <a:rPr b="0" lang="ru-RU" sz="2800" spc="-1" strike="noStrike">
                <a:solidFill>
                  <a:srgbClr val="404040"/>
                </a:solidFill>
                <a:latin typeface="Trebuchet MS"/>
              </a:rPr>
              <a:t>, «пример, модель, образец») – определённый набор концепций или шаблонов мышления, включая теории, методы исследования, постулаты и стандарты, в соответствии с которыми осуществляются последующие построения, обобщения и эксперименты</a:t>
            </a:r>
            <a:endParaRPr b="0" lang="en-US" sz="2800" spc="-1" strike="noStrike">
              <a:solidFill>
                <a:srgbClr val="404040"/>
              </a:solidFill>
              <a:latin typeface="Trebuchet MS"/>
            </a:endParaRPr>
          </a:p>
          <a:p>
            <a:pPr marL="343080" indent="-342720">
              <a:lnSpc>
                <a:spcPct val="100000"/>
              </a:lnSpc>
              <a:spcBef>
                <a:spcPts val="1001"/>
              </a:spcBef>
              <a:buClr>
                <a:srgbClr val="90c226"/>
              </a:buClr>
              <a:buFont typeface="Wingdings" charset="2"/>
              <a:buChar char=""/>
            </a:pPr>
            <a:r>
              <a:rPr b="1" lang="ru-RU" sz="2800" spc="-1" strike="noStrike">
                <a:solidFill>
                  <a:srgbClr val="404040"/>
                </a:solidFill>
                <a:latin typeface="Trebuchet MS"/>
              </a:rPr>
              <a:t>Парадигма программирования </a:t>
            </a:r>
            <a:r>
              <a:rPr b="0" lang="ru-RU" sz="2800" spc="-1" strike="noStrike">
                <a:solidFill>
                  <a:srgbClr val="404040"/>
                </a:solidFill>
                <a:latin typeface="Trebuchet MS"/>
              </a:rPr>
              <a:t>– это совокупность идей и понятий, определяющих стиль написания</a:t>
            </a:r>
            <a:r>
              <a:rPr b="0" lang="en-US" sz="2800" spc="-1" strike="noStrike">
                <a:solidFill>
                  <a:srgbClr val="404040"/>
                </a:solidFill>
                <a:latin typeface="Trebuchet MS"/>
              </a:rPr>
              <a:t> </a:t>
            </a:r>
            <a:r>
              <a:rPr b="0" lang="ru-RU" sz="2800" spc="-1" strike="noStrike">
                <a:solidFill>
                  <a:srgbClr val="404040"/>
                </a:solidFill>
                <a:latin typeface="Trebuchet MS"/>
              </a:rPr>
              <a:t>компьютерных программ</a:t>
            </a:r>
            <a:r>
              <a:rPr b="0" lang="en-US" sz="2800" spc="-1" strike="noStrike">
                <a:solidFill>
                  <a:srgbClr val="404040"/>
                </a:solidFill>
                <a:latin typeface="Trebuchet MS"/>
              </a:rPr>
              <a:t> </a:t>
            </a:r>
            <a:r>
              <a:rPr b="0" lang="ru-RU" sz="2800" spc="-1" strike="noStrike">
                <a:solidFill>
                  <a:srgbClr val="404040"/>
                </a:solidFill>
                <a:latin typeface="Trebuchet MS"/>
              </a:rPr>
              <a:t>(подход к программированию)</a:t>
            </a: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283680" y="210600"/>
            <a:ext cx="115452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Определение функций-членов</a:t>
            </a:r>
            <a:endParaRPr b="0" lang="en-US" sz="2800" spc="-1" strike="noStrike">
              <a:solidFill>
                <a:srgbClr val="000000"/>
              </a:solidFill>
              <a:latin typeface="Trebuchet MS"/>
            </a:endParaRPr>
          </a:p>
        </p:txBody>
      </p:sp>
      <p:sp>
        <p:nvSpPr>
          <p:cNvPr id="142" name="CustomShape 2"/>
          <p:cNvSpPr/>
          <p:nvPr/>
        </p:nvSpPr>
        <p:spPr>
          <a:xfrm>
            <a:off x="283680" y="1544040"/>
            <a:ext cx="11545200" cy="4821120"/>
          </a:xfrm>
          <a:prstGeom prst="rect">
            <a:avLst/>
          </a:prstGeom>
          <a:solidFill>
            <a:schemeClr val="bg1"/>
          </a:solidFill>
          <a:ln>
            <a:noFill/>
          </a:ln>
        </p:spPr>
        <p:style>
          <a:lnRef idx="0"/>
          <a:fillRef idx="0"/>
          <a:effectRef idx="0"/>
          <a:fontRef idx="minor"/>
        </p:style>
        <p:txBody>
          <a:bodyPr>
            <a:noAutofit/>
          </a:bodyPr>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Определение класса записывается в файл *.</a:t>
            </a:r>
            <a:r>
              <a:rPr b="0" lang="en-US" sz="1800" spc="-1" strike="noStrike">
                <a:solidFill>
                  <a:srgbClr val="404040"/>
                </a:solidFill>
                <a:latin typeface="Trebuchet MS"/>
              </a:rPr>
              <a:t>h (header file) </a:t>
            </a:r>
            <a:r>
              <a:rPr b="0" lang="ru-RU" sz="1800" spc="-1" strike="noStrike">
                <a:solidFill>
                  <a:srgbClr val="404040"/>
                </a:solidFill>
                <a:latin typeface="Trebuchet MS"/>
              </a:rPr>
              <a:t>и содержит только определение членов данных и прототипы функций.</a:t>
            </a:r>
            <a:endParaRPr b="0" lang="en-US" sz="1800" spc="-1" strike="noStrike">
              <a:latin typeface="Arial"/>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Синтаксис допускает определение функций-членов прямо внутри объявления класса, но, как правило, определения выносятся в отдельный файл </a:t>
            </a:r>
            <a:r>
              <a:rPr b="0" lang="en-US" sz="1800" spc="-1" strike="noStrike">
                <a:solidFill>
                  <a:srgbClr val="404040"/>
                </a:solidFill>
                <a:latin typeface="Trebuchet MS"/>
              </a:rPr>
              <a:t>*.cpp</a:t>
            </a:r>
            <a:endParaRPr b="0" lang="en-US" sz="1800" spc="-1" strike="noStrike">
              <a:latin typeface="Arial"/>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Чтобы реализовать функцию, которая является членом класса, необходимо сообщить компилятору, какому классу она принадлежит, квалифицировав имя этой функции с именем класса. Оператор "::" называется оператором разрешения области видимости</a:t>
            </a:r>
            <a:endParaRPr b="0" lang="en-US" sz="1800" spc="-1" strike="noStrike">
              <a:latin typeface="Arial"/>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Класс создает пространство имён (</a:t>
            </a:r>
            <a:r>
              <a:rPr b="0" lang="en-US" sz="1800" spc="-1" strike="noStrike">
                <a:solidFill>
                  <a:srgbClr val="404040"/>
                </a:solidFill>
                <a:latin typeface="Trebuchet MS"/>
              </a:rPr>
              <a:t>namespace</a:t>
            </a:r>
            <a:r>
              <a:rPr b="0" lang="ru-RU" sz="1800" spc="-1" strike="noStrike">
                <a:solidFill>
                  <a:srgbClr val="404040"/>
                </a:solidFill>
                <a:latin typeface="Trebuchet MS"/>
              </a:rPr>
              <a:t>)  - декларативную область, в которой могут размещаться различные элементы программы. Другими словами, имена, объявленные в одном пространстве имен, не будут конфликтовать с такими же именами, объявленными в другом. Как следствие, разные классы могут содержать данные и методы с одинаковыми именами, и это будут разные переменные. </a:t>
            </a: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283680" y="210600"/>
            <a:ext cx="115452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Классы и объекты</a:t>
            </a:r>
            <a:endParaRPr b="0" lang="en-US" sz="2800" spc="-1" strike="noStrike">
              <a:solidFill>
                <a:srgbClr val="000000"/>
              </a:solidFill>
              <a:latin typeface="Trebuchet MS"/>
            </a:endParaRPr>
          </a:p>
        </p:txBody>
      </p:sp>
      <p:sp>
        <p:nvSpPr>
          <p:cNvPr id="144" name="TextShape 2"/>
          <p:cNvSpPr txBox="1"/>
          <p:nvPr/>
        </p:nvSpPr>
        <p:spPr>
          <a:xfrm>
            <a:off x="283680" y="1480320"/>
            <a:ext cx="11545200" cy="2904480"/>
          </a:xfrm>
          <a:prstGeom prst="rect">
            <a:avLst/>
          </a:prstGeom>
          <a:solidFill>
            <a:srgbClr val="ffffff"/>
          </a:solidFill>
          <a:ln>
            <a:noFill/>
          </a:ln>
        </p:spPr>
        <p:txBody>
          <a:bodyPr>
            <a:noAutofit/>
          </a:bodyPr>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Класс представляет собой набор инструкций, которые определяют, как строить объект.</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Класс — это логическая абстракция, которая реально не существует до тех пор, пока не будет создан объект этого класса, т.е. то, что станет физическим представлением этого класса в памяти компьютера</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Объект характеризуется физическим существованием и является конкретным экземпляром класса (инстансом, </a:t>
            </a:r>
            <a:r>
              <a:rPr b="0" lang="en-US" sz="1800" spc="-1" strike="noStrike">
                <a:solidFill>
                  <a:srgbClr val="404040"/>
                </a:solidFill>
                <a:latin typeface="Trebuchet MS"/>
              </a:rPr>
              <a:t>instance</a:t>
            </a:r>
            <a:r>
              <a:rPr b="0" lang="ru-RU" sz="1800" spc="-1" strike="noStrike">
                <a:solidFill>
                  <a:srgbClr val="404040"/>
                </a:solidFill>
                <a:latin typeface="Trebuchet MS"/>
              </a:rPr>
              <a:t>). Объект занимает определенную область памяти, а класс — нет)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Каждый объект класса имеет собственную копию нестатических данных, определенных в этом классе</a:t>
            </a:r>
            <a:endParaRPr b="0" lang="en-US" sz="1800" spc="-1" strike="noStrike">
              <a:solidFill>
                <a:srgbClr val="404040"/>
              </a:solidFill>
              <a:latin typeface="Trebuchet MS"/>
            </a:endParaRPr>
          </a:p>
        </p:txBody>
      </p:sp>
      <p:pic>
        <p:nvPicPr>
          <p:cNvPr id="145" name="Рисунок 5" descr=""/>
          <p:cNvPicPr/>
          <p:nvPr/>
        </p:nvPicPr>
        <p:blipFill>
          <a:blip r:embed="rId1"/>
          <a:srcRect l="0" t="0" r="0" b="13455"/>
          <a:stretch/>
        </p:blipFill>
        <p:spPr>
          <a:xfrm>
            <a:off x="544680" y="4384800"/>
            <a:ext cx="5803560" cy="602280"/>
          </a:xfrm>
          <a:prstGeom prst="rect">
            <a:avLst/>
          </a:prstGeom>
          <a:ln>
            <a:noFill/>
          </a:ln>
        </p:spPr>
      </p:pic>
      <p:sp>
        <p:nvSpPr>
          <p:cNvPr id="146" name="CustomShape 3"/>
          <p:cNvSpPr/>
          <p:nvPr/>
        </p:nvSpPr>
        <p:spPr>
          <a:xfrm>
            <a:off x="544680" y="5081040"/>
            <a:ext cx="48060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Эти утверждения аналогичны, т.к. класс – это тоже тип данных</a:t>
            </a:r>
            <a:endParaRPr b="0" lang="en-US" sz="1800" spc="-1" strike="noStrike">
              <a:latin typeface="Arial"/>
            </a:endParaRPr>
          </a:p>
        </p:txBody>
      </p:sp>
      <p:pic>
        <p:nvPicPr>
          <p:cNvPr id="147" name="Рисунок 7" descr=""/>
          <p:cNvPicPr/>
          <p:nvPr/>
        </p:nvPicPr>
        <p:blipFill>
          <a:blip r:embed="rId2"/>
          <a:stretch/>
        </p:blipFill>
        <p:spPr>
          <a:xfrm>
            <a:off x="6234480" y="4219200"/>
            <a:ext cx="3483720" cy="2370240"/>
          </a:xfrm>
          <a:prstGeom prst="rect">
            <a:avLst/>
          </a:prstGeom>
          <a:ln>
            <a:noFill/>
          </a:ln>
        </p:spPr>
      </p:pic>
      <p:sp>
        <p:nvSpPr>
          <p:cNvPr id="148" name="CustomShape 4"/>
          <p:cNvSpPr/>
          <p:nvPr/>
        </p:nvSpPr>
        <p:spPr>
          <a:xfrm>
            <a:off x="9794520" y="4219200"/>
            <a:ext cx="2030400" cy="228492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Аналогия: класс – формочка, объект – печенки, сделанные при помощи этой формочки </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283680" y="1319760"/>
            <a:ext cx="11655000" cy="540288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Чтобы «пользоваться» классом, как правило, нужно создать его экземпляр</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Перед использованием нужно подготовить объект к работе – инициализировать члены данных, и, возможно, выполнить еще какие-то действия. Для этого существует специальный метод – конструктор</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Конструктор имеет то же имя, что и класс и не возвращает значения (даже </a:t>
            </a:r>
            <a:r>
              <a:rPr b="0" lang="en-US" sz="1800" spc="-1" strike="noStrike">
                <a:solidFill>
                  <a:srgbClr val="404040"/>
                </a:solidFill>
                <a:latin typeface="Trebuchet MS"/>
              </a:rPr>
              <a:t>void </a:t>
            </a:r>
            <a:r>
              <a:rPr b="0" lang="ru-RU" sz="1800" spc="-1" strike="noStrike">
                <a:solidFill>
                  <a:srgbClr val="404040"/>
                </a:solidFill>
                <a:latin typeface="Trebuchet MS"/>
              </a:rPr>
              <a:t>не возвращает)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Конструктор вызывается автоматически при создании объекта</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Конструктор должен использоваться только для инициализации объекта, и не должен содержать никакой сложной логики или операций, которые могут закончиться неудачей. По итогам работы конструктора мы должны быть уверены, что объект создан и готов к работе!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Если нужна сложная инициализация, которая может закончится неудачей, лучше создать объект с параметрами по умолчанию, и отдельно определить публичный метод для инициализации, возвращающий </a:t>
            </a:r>
            <a:r>
              <a:rPr b="0" lang="en-US" sz="1800" spc="-1" strike="noStrike">
                <a:solidFill>
                  <a:srgbClr val="404040"/>
                </a:solidFill>
                <a:latin typeface="Trebuchet MS"/>
              </a:rPr>
              <a:t>true/false. </a:t>
            </a:r>
            <a:r>
              <a:rPr b="0" lang="ru-RU" sz="1800" spc="-1" strike="noStrike">
                <a:solidFill>
                  <a:srgbClr val="404040"/>
                </a:solidFill>
                <a:latin typeface="Trebuchet MS"/>
              </a:rPr>
              <a:t>Если </a:t>
            </a:r>
            <a:r>
              <a:rPr b="0" lang="en-US" sz="1800" spc="-1" strike="noStrike">
                <a:solidFill>
                  <a:srgbClr val="404040"/>
                </a:solidFill>
                <a:latin typeface="Trebuchet MS"/>
              </a:rPr>
              <a:t>false – </a:t>
            </a:r>
            <a:r>
              <a:rPr b="0" lang="ru-RU" sz="1800" spc="-1" strike="noStrike">
                <a:solidFill>
                  <a:srgbClr val="404040"/>
                </a:solidFill>
                <a:latin typeface="Trebuchet MS"/>
              </a:rPr>
              <a:t>дальше объект не используем.</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Класс может иметь любое число перегрузок конструкторов, отличающихся числом и составом аргументов, главное - соблюдать вышеописанные принципы</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Конструктор, не принимающий аргументов – конструктор по умолчанию</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В случае, когда никаких специальных действий для подготовки объекта к работе не требуется, можно не определять конструктор. Такой конструктор компилятор сгенерирует сам</a:t>
            </a:r>
            <a:endParaRPr b="0" lang="en-US" sz="1800" spc="-1" strike="noStrike">
              <a:solidFill>
                <a:srgbClr val="404040"/>
              </a:solidFill>
              <a:latin typeface="Trebuchet MS"/>
            </a:endParaRPr>
          </a:p>
        </p:txBody>
      </p:sp>
      <p:sp>
        <p:nvSpPr>
          <p:cNvPr id="150" name="TextShape 2"/>
          <p:cNvSpPr txBox="1"/>
          <p:nvPr/>
        </p:nvSpPr>
        <p:spPr>
          <a:xfrm>
            <a:off x="283680" y="210600"/>
            <a:ext cx="11655000" cy="9838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Создание объекта</a:t>
            </a: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283680" y="210600"/>
            <a:ext cx="116550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Создание объекта</a:t>
            </a:r>
            <a:endParaRPr b="0" lang="en-US" sz="2800" spc="-1" strike="noStrike">
              <a:solidFill>
                <a:srgbClr val="000000"/>
              </a:solidFill>
              <a:latin typeface="Trebuchet MS"/>
            </a:endParaRPr>
          </a:p>
        </p:txBody>
      </p:sp>
      <p:sp>
        <p:nvSpPr>
          <p:cNvPr id="152" name="TextShape 2"/>
          <p:cNvSpPr txBox="1"/>
          <p:nvPr/>
        </p:nvSpPr>
        <p:spPr>
          <a:xfrm>
            <a:off x="283680" y="1496160"/>
            <a:ext cx="11655000" cy="4042080"/>
          </a:xfrm>
          <a:prstGeom prst="rect">
            <a:avLst/>
          </a:prstGeom>
          <a:solidFill>
            <a:srgbClr val="ffffff"/>
          </a:solidFill>
          <a:ln>
            <a:noFill/>
          </a:ln>
        </p:spPr>
        <p:txBody>
          <a:bodyPr>
            <a:normAutofit fontScale="85000"/>
          </a:bodyPr>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При создании объекта класса каждый объект получает свою собственную копию нестатических свойств и методов</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Статические члены класса, т. е. объявленные как  </a:t>
            </a:r>
            <a:r>
              <a:rPr b="0" lang="en-US" sz="2000" spc="-1" strike="noStrike">
                <a:solidFill>
                  <a:srgbClr val="404040"/>
                </a:solidFill>
                <a:latin typeface="Trebuchet MS"/>
              </a:rPr>
              <a:t>static</a:t>
            </a:r>
            <a:r>
              <a:rPr b="0" lang="ru-RU" sz="2000" spc="-1" strike="noStrike">
                <a:solidFill>
                  <a:srgbClr val="404040"/>
                </a:solidFill>
                <a:latin typeface="Trebuchet MS"/>
              </a:rPr>
              <a:t>, относятся к классу как к пространству имен, а не к конкретному объекту, поэтому они при создании новых объектов не копируются, но объекты, будучи экземплярами класса, тоже имеют к ним доступ</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По этой причине из статических методов нельзя обращаться к нестатическим членам класса – это не их уровень абстракции. Объект является экземпляром класса, поэтому он «видит» всё, что в нём есть, однако, статические члены принадлежат классу, а не объекту. Как правило, статическими объявляют простые «служебные» методы</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Статические переменные класса – это, как правило, константы. Поэтому они часто объявляются как </a:t>
            </a:r>
            <a:r>
              <a:rPr b="0" lang="en-US" sz="2000" spc="-1" strike="noStrike">
                <a:solidFill>
                  <a:srgbClr val="404040"/>
                </a:solidFill>
                <a:latin typeface="Trebuchet MS"/>
              </a:rPr>
              <a:t>static const</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Статические переменные класса не инициализируются в конструкторе, т.к. не относятся к конкретному объекту</a:t>
            </a:r>
            <a:endParaRPr b="0" lang="en-US" sz="2000" spc="-1" strike="noStrike">
              <a:solidFill>
                <a:srgbClr val="404040"/>
              </a:solidFill>
              <a:latin typeface="Trebuchet MS"/>
            </a:endParaRPr>
          </a:p>
          <a:p>
            <a:pPr>
              <a:lnSpc>
                <a:spcPct val="100000"/>
              </a:lnSpc>
              <a:spcBef>
                <a:spcPts val="1001"/>
              </a:spcBef>
            </a:pPr>
            <a:endParaRPr b="0" lang="en-US" sz="2000" spc="-1" strike="noStrike">
              <a:solidFill>
                <a:srgbClr val="404040"/>
              </a:solidFill>
              <a:latin typeface="Trebuchet MS"/>
            </a:endParaRPr>
          </a:p>
          <a:p>
            <a:pPr>
              <a:lnSpc>
                <a:spcPct val="100000"/>
              </a:lnSpc>
              <a:spcBef>
                <a:spcPts val="1001"/>
              </a:spcBef>
              <a:tabLst>
                <a:tab algn="l" pos="0"/>
              </a:tabLst>
            </a:pPr>
            <a:endParaRPr b="0" lang="en-US" sz="2000" spc="-1" strike="noStrike">
              <a:solidFill>
                <a:srgbClr val="404040"/>
              </a:solidFill>
              <a:latin typeface="Trebuchet MS"/>
            </a:endParaRPr>
          </a:p>
        </p:txBody>
      </p:sp>
      <p:sp>
        <p:nvSpPr>
          <p:cNvPr id="153" name="CustomShape 3"/>
          <p:cNvSpPr/>
          <p:nvPr/>
        </p:nvSpPr>
        <p:spPr>
          <a:xfrm>
            <a:off x="588600" y="5538600"/>
            <a:ext cx="2517480" cy="913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Trebuchet MS"/>
              </a:rPr>
              <a:t>cat.h</a:t>
            </a:r>
            <a:endParaRPr b="0" lang="en-US" sz="1800" spc="-1" strike="noStrike">
              <a:latin typeface="Arial"/>
            </a:endParaRPr>
          </a:p>
          <a:p>
            <a:pPr algn="ctr">
              <a:lnSpc>
                <a:spcPct val="100000"/>
              </a:lnSpc>
            </a:pPr>
            <a:r>
              <a:rPr b="0" lang="ru-RU" sz="1800" spc="-1" strike="noStrike">
                <a:solidFill>
                  <a:srgbClr val="000000"/>
                </a:solidFill>
                <a:latin typeface="Trebuchet MS"/>
              </a:rPr>
              <a:t>(внутри </a:t>
            </a:r>
            <a:endParaRPr b="0" lang="en-US" sz="1800" spc="-1" strike="noStrike">
              <a:latin typeface="Arial"/>
            </a:endParaRPr>
          </a:p>
          <a:p>
            <a:pPr algn="ctr">
              <a:lnSpc>
                <a:spcPct val="100000"/>
              </a:lnSpc>
            </a:pPr>
            <a:r>
              <a:rPr b="0" lang="ru-RU" sz="1800" spc="-1" strike="noStrike">
                <a:solidFill>
                  <a:srgbClr val="000000"/>
                </a:solidFill>
                <a:latin typeface="Trebuchet MS"/>
              </a:rPr>
              <a:t>определения класса):</a:t>
            </a:r>
            <a:endParaRPr b="0" lang="en-US" sz="1800" spc="-1" strike="noStrike">
              <a:latin typeface="Arial"/>
            </a:endParaRPr>
          </a:p>
        </p:txBody>
      </p:sp>
      <p:sp>
        <p:nvSpPr>
          <p:cNvPr id="154" name="CustomShape 4"/>
          <p:cNvSpPr/>
          <p:nvPr/>
        </p:nvSpPr>
        <p:spPr>
          <a:xfrm>
            <a:off x="7008480" y="5826240"/>
            <a:ext cx="1040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rebuchet MS"/>
              </a:rPr>
              <a:t>cat.cpp</a:t>
            </a:r>
            <a:r>
              <a:rPr b="0" lang="ru-RU" sz="1800" spc="-1" strike="noStrike">
                <a:solidFill>
                  <a:srgbClr val="000000"/>
                </a:solidFill>
                <a:latin typeface="Trebuchet MS"/>
              </a:rPr>
              <a:t>:</a:t>
            </a:r>
            <a:endParaRPr b="0" lang="en-US" sz="1800" spc="-1" strike="noStrike">
              <a:latin typeface="Arial"/>
            </a:endParaRPr>
          </a:p>
        </p:txBody>
      </p:sp>
      <p:pic>
        <p:nvPicPr>
          <p:cNvPr id="155" name="Рисунок 2" descr=""/>
          <p:cNvPicPr/>
          <p:nvPr/>
        </p:nvPicPr>
        <p:blipFill>
          <a:blip r:embed="rId1"/>
          <a:stretch/>
        </p:blipFill>
        <p:spPr>
          <a:xfrm>
            <a:off x="3194640" y="5808600"/>
            <a:ext cx="2740320" cy="519120"/>
          </a:xfrm>
          <a:prstGeom prst="rect">
            <a:avLst/>
          </a:prstGeom>
          <a:ln>
            <a:noFill/>
          </a:ln>
        </p:spPr>
      </p:pic>
      <p:pic>
        <p:nvPicPr>
          <p:cNvPr id="156" name="Рисунок 9" descr=""/>
          <p:cNvPicPr/>
          <p:nvPr/>
        </p:nvPicPr>
        <p:blipFill>
          <a:blip r:embed="rId2"/>
          <a:stretch/>
        </p:blipFill>
        <p:spPr>
          <a:xfrm>
            <a:off x="8252640" y="5747040"/>
            <a:ext cx="3277800" cy="5061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283680" y="210600"/>
            <a:ext cx="116550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Характеристики объекта</a:t>
            </a:r>
            <a:endParaRPr b="0" lang="en-US" sz="2800" spc="-1" strike="noStrike">
              <a:solidFill>
                <a:srgbClr val="000000"/>
              </a:solidFill>
              <a:latin typeface="Trebuchet MS"/>
            </a:endParaRPr>
          </a:p>
        </p:txBody>
      </p:sp>
      <p:sp>
        <p:nvSpPr>
          <p:cNvPr id="158" name="TextShape 2"/>
          <p:cNvSpPr txBox="1"/>
          <p:nvPr/>
        </p:nvSpPr>
        <p:spPr>
          <a:xfrm>
            <a:off x="283680" y="1453320"/>
            <a:ext cx="11655000" cy="518616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Состояние объекта характеризуется перечнем всех свойств данного объекта и текущими значениями каждого из этих свойств, т.е. отражает его «историю»</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Поведение объекта - это его наблюдаемая и проверяемая извне деятельность. Объекты не существуют изолированно, а подвергаются воздействию или сами воздействуют на другие объекты. То, что объекты могут делать и то, что можно делать с ними, определяется реализацией его открытых функций-членов (публичных методов) и его состоянием</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Идентичность (уникальность) – это такое свойство объекта, которое отличает его от всех других объектов. Равенство, идентичность и имя – разные вещи. Идентичны объекты, имеющие один и тот же адрес в памяти</a:t>
            </a:r>
            <a:endParaRPr b="0" lang="en-US" sz="2000" spc="-1" strike="noStrike">
              <a:solidFill>
                <a:srgbClr val="404040"/>
              </a:solidFill>
              <a:latin typeface="Trebuchet MS"/>
            </a:endParaRPr>
          </a:p>
        </p:txBody>
      </p:sp>
      <p:pic>
        <p:nvPicPr>
          <p:cNvPr id="159" name="Рисунок 9" descr=""/>
          <p:cNvPicPr/>
          <p:nvPr/>
        </p:nvPicPr>
        <p:blipFill>
          <a:blip r:embed="rId1"/>
          <a:srcRect l="0" t="0" r="0" b="29478"/>
          <a:stretch/>
        </p:blipFill>
        <p:spPr>
          <a:xfrm>
            <a:off x="658440" y="4762080"/>
            <a:ext cx="5569560" cy="672120"/>
          </a:xfrm>
          <a:prstGeom prst="rect">
            <a:avLst/>
          </a:prstGeom>
          <a:ln>
            <a:noFill/>
          </a:ln>
        </p:spPr>
      </p:pic>
      <p:sp>
        <p:nvSpPr>
          <p:cNvPr id="160" name="CustomShape 3"/>
          <p:cNvSpPr/>
          <p:nvPr/>
        </p:nvSpPr>
        <p:spPr>
          <a:xfrm>
            <a:off x="541440" y="5506560"/>
            <a:ext cx="510048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0000"/>
                </a:solidFill>
                <a:latin typeface="Trebuchet MS"/>
              </a:rPr>
              <a:t>Первая кошка такая же, как вторая кошка, но это две разные кошки</a:t>
            </a:r>
            <a:endParaRPr b="0" lang="en-US" sz="1800" spc="-1" strike="noStrike">
              <a:latin typeface="Arial"/>
            </a:endParaRPr>
          </a:p>
        </p:txBody>
      </p:sp>
      <p:sp>
        <p:nvSpPr>
          <p:cNvPr id="161" name="CustomShape 4"/>
          <p:cNvSpPr/>
          <p:nvPr/>
        </p:nvSpPr>
        <p:spPr>
          <a:xfrm>
            <a:off x="6145200" y="5484960"/>
            <a:ext cx="541152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0000"/>
                </a:solidFill>
                <a:latin typeface="Trebuchet MS"/>
              </a:rPr>
              <a:t>Первая кошка такая же, как вторая кошка, потому что это одна и та же кошка</a:t>
            </a:r>
            <a:endParaRPr b="0" lang="en-US" sz="1800" spc="-1" strike="noStrike">
              <a:latin typeface="Arial"/>
            </a:endParaRPr>
          </a:p>
        </p:txBody>
      </p:sp>
      <p:pic>
        <p:nvPicPr>
          <p:cNvPr id="162" name="Рисунок 13" descr=""/>
          <p:cNvPicPr/>
          <p:nvPr/>
        </p:nvPicPr>
        <p:blipFill>
          <a:blip r:embed="rId2"/>
          <a:stretch/>
        </p:blipFill>
        <p:spPr>
          <a:xfrm>
            <a:off x="6247800" y="4787280"/>
            <a:ext cx="5226840" cy="6465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283680" y="210600"/>
            <a:ext cx="116550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Особенности методов</a:t>
            </a:r>
            <a:endParaRPr b="0" lang="en-US" sz="2800" spc="-1" strike="noStrike">
              <a:solidFill>
                <a:srgbClr val="000000"/>
              </a:solidFill>
              <a:latin typeface="Trebuchet MS"/>
            </a:endParaRPr>
          </a:p>
        </p:txBody>
      </p:sp>
      <p:sp>
        <p:nvSpPr>
          <p:cNvPr id="164" name="TextShape 2"/>
          <p:cNvSpPr txBox="1"/>
          <p:nvPr/>
        </p:nvSpPr>
        <p:spPr>
          <a:xfrm>
            <a:off x="283680" y="1427040"/>
            <a:ext cx="11655000" cy="232848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Как закрытые, так и открытые методы могут быть константными. Тогда они гарантируют, что не будут изменять никакие члены данных. По этой причине они могут вызывать только другие константные или статические методы класса. Статические методы нет смысла объявлять константными – они не имеют доступа к другим членам класса, а значит, не могут их изменить</a:t>
            </a:r>
            <a:endParaRPr b="0" lang="en-US" sz="2400" spc="-1" strike="noStrike">
              <a:solidFill>
                <a:srgbClr val="404040"/>
              </a:solidFill>
              <a:latin typeface="Trebuchet MS"/>
            </a:endParaRPr>
          </a:p>
          <a:p>
            <a:pPr>
              <a:lnSpc>
                <a:spcPct val="100000"/>
              </a:lnSpc>
              <a:spcBef>
                <a:spcPts val="1001"/>
              </a:spcBef>
            </a:pPr>
            <a:endParaRPr b="0" lang="en-US" sz="2400" spc="-1" strike="noStrike">
              <a:solidFill>
                <a:srgbClr val="404040"/>
              </a:solidFill>
              <a:latin typeface="Trebuchet MS"/>
            </a:endParaRPr>
          </a:p>
          <a:p>
            <a:pPr>
              <a:lnSpc>
                <a:spcPct val="100000"/>
              </a:lnSpc>
              <a:spcBef>
                <a:spcPts val="1001"/>
              </a:spcBef>
            </a:pPr>
            <a:endParaRPr b="0" lang="en-US" sz="2400" spc="-1" strike="noStrike">
              <a:solidFill>
                <a:srgbClr val="404040"/>
              </a:solidFill>
              <a:latin typeface="Trebuchet MS"/>
            </a:endParaRPr>
          </a:p>
          <a:p>
            <a:pPr>
              <a:lnSpc>
                <a:spcPct val="100000"/>
              </a:lnSpc>
              <a:spcBef>
                <a:spcPts val="1001"/>
              </a:spcBef>
            </a:pPr>
            <a:endParaRPr b="0" lang="en-US" sz="2400" spc="-1" strike="noStrike">
              <a:solidFill>
                <a:srgbClr val="404040"/>
              </a:solidFill>
              <a:latin typeface="Trebuchet MS"/>
            </a:endParaRPr>
          </a:p>
          <a:p>
            <a:pPr>
              <a:lnSpc>
                <a:spcPct val="100000"/>
              </a:lnSpc>
              <a:spcBef>
                <a:spcPts val="1001"/>
              </a:spcBef>
            </a:pPr>
            <a:endParaRPr b="0" lang="en-US" sz="2400" spc="-1" strike="noStrike">
              <a:solidFill>
                <a:srgbClr val="404040"/>
              </a:solidFill>
              <a:latin typeface="Trebuchet MS"/>
            </a:endParaRPr>
          </a:p>
        </p:txBody>
      </p:sp>
      <p:pic>
        <p:nvPicPr>
          <p:cNvPr id="165" name="Рисунок 5" descr=""/>
          <p:cNvPicPr/>
          <p:nvPr/>
        </p:nvPicPr>
        <p:blipFill>
          <a:blip r:embed="rId1"/>
          <a:stretch/>
        </p:blipFill>
        <p:spPr>
          <a:xfrm>
            <a:off x="3943080" y="3953880"/>
            <a:ext cx="3529440" cy="686880"/>
          </a:xfrm>
          <a:prstGeom prst="rect">
            <a:avLst/>
          </a:prstGeom>
          <a:ln>
            <a:noFill/>
          </a:ln>
        </p:spPr>
      </p:pic>
      <p:pic>
        <p:nvPicPr>
          <p:cNvPr id="166" name="Рисунок 7" descr=""/>
          <p:cNvPicPr/>
          <p:nvPr/>
        </p:nvPicPr>
        <p:blipFill>
          <a:blip r:embed="rId2"/>
          <a:stretch/>
        </p:blipFill>
        <p:spPr>
          <a:xfrm>
            <a:off x="3943080" y="4898160"/>
            <a:ext cx="3760200" cy="1342800"/>
          </a:xfrm>
          <a:prstGeom prst="rect">
            <a:avLst/>
          </a:prstGeom>
          <a:ln>
            <a:noFill/>
          </a:ln>
        </p:spPr>
      </p:pic>
      <p:sp>
        <p:nvSpPr>
          <p:cNvPr id="167" name="CustomShape 3"/>
          <p:cNvSpPr/>
          <p:nvPr/>
        </p:nvSpPr>
        <p:spPr>
          <a:xfrm>
            <a:off x="2323080" y="5200560"/>
            <a:ext cx="1040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rebuchet MS"/>
              </a:rPr>
              <a:t>cat.cpp</a:t>
            </a:r>
            <a:r>
              <a:rPr b="0" lang="ru-RU" sz="1800" spc="-1" strike="noStrike">
                <a:solidFill>
                  <a:srgbClr val="000000"/>
                </a:solidFill>
                <a:latin typeface="Trebuchet MS"/>
              </a:rPr>
              <a:t>:</a:t>
            </a:r>
            <a:endParaRPr b="0" lang="en-US" sz="1800" spc="-1" strike="noStrike">
              <a:latin typeface="Arial"/>
            </a:endParaRPr>
          </a:p>
        </p:txBody>
      </p:sp>
      <p:sp>
        <p:nvSpPr>
          <p:cNvPr id="168" name="CustomShape 4"/>
          <p:cNvSpPr/>
          <p:nvPr/>
        </p:nvSpPr>
        <p:spPr>
          <a:xfrm>
            <a:off x="1584720" y="3696480"/>
            <a:ext cx="2517480" cy="913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Trebuchet MS"/>
              </a:rPr>
              <a:t>cat.h</a:t>
            </a:r>
            <a:endParaRPr b="0" lang="en-US" sz="1800" spc="-1" strike="noStrike">
              <a:latin typeface="Arial"/>
            </a:endParaRPr>
          </a:p>
          <a:p>
            <a:pPr algn="ctr">
              <a:lnSpc>
                <a:spcPct val="100000"/>
              </a:lnSpc>
            </a:pPr>
            <a:r>
              <a:rPr b="0" lang="ru-RU" sz="1800" spc="-1" strike="noStrike">
                <a:solidFill>
                  <a:srgbClr val="000000"/>
                </a:solidFill>
                <a:latin typeface="Trebuchet MS"/>
              </a:rPr>
              <a:t>(внутри </a:t>
            </a:r>
            <a:endParaRPr b="0" lang="en-US" sz="1800" spc="-1" strike="noStrike">
              <a:latin typeface="Arial"/>
            </a:endParaRPr>
          </a:p>
          <a:p>
            <a:pPr algn="ctr">
              <a:lnSpc>
                <a:spcPct val="100000"/>
              </a:lnSpc>
            </a:pPr>
            <a:r>
              <a:rPr b="0" lang="ru-RU" sz="1800" spc="-1" strike="noStrike">
                <a:solidFill>
                  <a:srgbClr val="000000"/>
                </a:solidFill>
                <a:latin typeface="Trebuchet MS"/>
              </a:rPr>
              <a:t>определения класса):</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283680" y="210600"/>
            <a:ext cx="116550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Особенности методов</a:t>
            </a:r>
            <a:endParaRPr b="0" lang="en-US" sz="2800" spc="-1" strike="noStrike">
              <a:solidFill>
                <a:srgbClr val="000000"/>
              </a:solidFill>
              <a:latin typeface="Trebuchet MS"/>
            </a:endParaRPr>
          </a:p>
        </p:txBody>
      </p:sp>
      <p:sp>
        <p:nvSpPr>
          <p:cNvPr id="170" name="TextShape 2"/>
          <p:cNvSpPr txBox="1"/>
          <p:nvPr/>
        </p:nvSpPr>
        <p:spPr>
          <a:xfrm>
            <a:off x="283680" y="1427040"/>
            <a:ext cx="11655000" cy="80676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Методы могут быть встраиваемыми (</a:t>
            </a:r>
            <a:r>
              <a:rPr b="0" lang="en-US" sz="2400" spc="-1" strike="noStrike">
                <a:solidFill>
                  <a:srgbClr val="404040"/>
                </a:solidFill>
                <a:latin typeface="Trebuchet MS"/>
              </a:rPr>
              <a:t>inline</a:t>
            </a:r>
            <a:r>
              <a:rPr b="0" lang="ru-RU" sz="2400" spc="-1" strike="noStrike">
                <a:solidFill>
                  <a:srgbClr val="404040"/>
                </a:solidFill>
                <a:latin typeface="Trebuchet MS"/>
              </a:rPr>
              <a:t>)</a:t>
            </a:r>
            <a:r>
              <a:rPr b="0" lang="en-US" sz="2400" spc="-1" strike="noStrike">
                <a:solidFill>
                  <a:srgbClr val="404040"/>
                </a:solidFill>
                <a:latin typeface="Trebuchet MS"/>
              </a:rPr>
              <a:t>. </a:t>
            </a:r>
            <a:r>
              <a:rPr b="0" lang="ru-RU" sz="2400" spc="-1" strike="noStrike">
                <a:solidFill>
                  <a:srgbClr val="404040"/>
                </a:solidFill>
                <a:latin typeface="Trebuchet MS"/>
              </a:rPr>
              <a:t>Тогда они компилируются не как функции, а напрямую встраиваются в машинный код. Это быстрее</a:t>
            </a:r>
            <a:endParaRPr b="0" lang="en-US" sz="2400" spc="-1" strike="noStrike">
              <a:solidFill>
                <a:srgbClr val="404040"/>
              </a:solidFill>
              <a:latin typeface="Trebuchet MS"/>
            </a:endParaRPr>
          </a:p>
        </p:txBody>
      </p:sp>
      <p:pic>
        <p:nvPicPr>
          <p:cNvPr id="171" name="Рисунок 5" descr="Image result for C++ стек вызова функции"/>
          <p:cNvPicPr/>
          <p:nvPr/>
        </p:nvPicPr>
        <p:blipFill>
          <a:blip r:embed="rId1"/>
          <a:stretch/>
        </p:blipFill>
        <p:spPr>
          <a:xfrm>
            <a:off x="1040040" y="2431440"/>
            <a:ext cx="3261600" cy="3698640"/>
          </a:xfrm>
          <a:prstGeom prst="rect">
            <a:avLst/>
          </a:prstGeom>
          <a:ln>
            <a:noFill/>
          </a:ln>
        </p:spPr>
      </p:pic>
      <p:sp>
        <p:nvSpPr>
          <p:cNvPr id="172" name="CustomShape 3"/>
          <p:cNvSpPr/>
          <p:nvPr/>
        </p:nvSpPr>
        <p:spPr>
          <a:xfrm>
            <a:off x="768960" y="6328080"/>
            <a:ext cx="62341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Пример стека при вызове функции, если она не </a:t>
            </a:r>
            <a:r>
              <a:rPr b="0" lang="en-US" sz="1800" spc="-1" strike="noStrike">
                <a:solidFill>
                  <a:srgbClr val="000000"/>
                </a:solidFill>
                <a:latin typeface="Trebuchet MS"/>
              </a:rPr>
              <a:t>inline</a:t>
            </a:r>
            <a:endParaRPr b="0" lang="en-US" sz="1800" spc="-1" strike="noStrike">
              <a:latin typeface="Arial"/>
            </a:endParaRPr>
          </a:p>
        </p:txBody>
      </p:sp>
      <p:sp>
        <p:nvSpPr>
          <p:cNvPr id="173" name="CustomShape 4"/>
          <p:cNvSpPr/>
          <p:nvPr/>
        </p:nvSpPr>
        <p:spPr>
          <a:xfrm>
            <a:off x="4668840" y="2234160"/>
            <a:ext cx="7270200" cy="4156920"/>
          </a:xfrm>
          <a:prstGeom prst="rect">
            <a:avLst/>
          </a:prstGeom>
          <a:solidFill>
            <a:schemeClr val="bg1"/>
          </a:solid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Как правило, встраиваемыми объявляются небольшие служебные функции. Практика показывает, что это удачный компромисс между быстродействием и объемом машинного кода</a:t>
            </a:r>
            <a:endParaRPr b="0" lang="en-US" sz="2400" spc="-1" strike="noStrike">
              <a:latin typeface="Arial"/>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Компилятор может делать это автоматически, но это не точно</a:t>
            </a:r>
            <a:endParaRPr b="0" lang="en-US" sz="2400" spc="-1" strike="noStrike">
              <a:latin typeface="Arial"/>
            </a:endParaRPr>
          </a:p>
        </p:txBody>
      </p:sp>
      <p:pic>
        <p:nvPicPr>
          <p:cNvPr id="174" name="Рисунок 9" descr=""/>
          <p:cNvPicPr/>
          <p:nvPr/>
        </p:nvPicPr>
        <p:blipFill>
          <a:blip r:embed="rId2"/>
          <a:stretch/>
        </p:blipFill>
        <p:spPr>
          <a:xfrm>
            <a:off x="7003440" y="5073480"/>
            <a:ext cx="4564080" cy="1317600"/>
          </a:xfrm>
          <a:prstGeom prst="rect">
            <a:avLst/>
          </a:prstGeom>
          <a:ln>
            <a:noFill/>
          </a:ln>
        </p:spPr>
      </p:pic>
      <p:sp>
        <p:nvSpPr>
          <p:cNvPr id="175" name="CustomShape 5"/>
          <p:cNvSpPr/>
          <p:nvPr/>
        </p:nvSpPr>
        <p:spPr>
          <a:xfrm>
            <a:off x="5773680" y="5418360"/>
            <a:ext cx="1040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rebuchet MS"/>
              </a:rPr>
              <a:t>cat.cpp</a:t>
            </a:r>
            <a:r>
              <a:rPr b="0" lang="ru-RU" sz="1800" spc="-1" strike="noStrike">
                <a:solidFill>
                  <a:srgbClr val="000000"/>
                </a:solidFill>
                <a:latin typeface="Trebuchet M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283680" y="210600"/>
            <a:ext cx="116550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a:t>
            </a:r>
            <a:br/>
            <a:r>
              <a:rPr b="1" lang="ru-RU" sz="2800" spc="-1" strike="noStrike">
                <a:solidFill>
                  <a:srgbClr val="90c226"/>
                </a:solidFill>
                <a:latin typeface="Trebuchet MS"/>
              </a:rPr>
              <a:t>Обращение к объектам</a:t>
            </a:r>
            <a:endParaRPr b="0" lang="en-US" sz="2800" spc="-1" strike="noStrike">
              <a:solidFill>
                <a:srgbClr val="000000"/>
              </a:solidFill>
              <a:latin typeface="Trebuchet MS"/>
            </a:endParaRPr>
          </a:p>
        </p:txBody>
      </p:sp>
      <p:sp>
        <p:nvSpPr>
          <p:cNvPr id="177" name="TextShape 2"/>
          <p:cNvSpPr txBox="1"/>
          <p:nvPr/>
        </p:nvSpPr>
        <p:spPr>
          <a:xfrm>
            <a:off x="283680" y="1427040"/>
            <a:ext cx="4662000" cy="507744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Со стороны членов  класса:</a:t>
            </a:r>
            <a:endParaRPr b="0" lang="en-US" sz="2400" spc="-1" strike="noStrike">
              <a:solidFill>
                <a:srgbClr val="404040"/>
              </a:solidFill>
              <a:latin typeface="Trebuchet MS"/>
            </a:endParaRPr>
          </a:p>
          <a:p>
            <a:pPr marL="519120" indent="281160">
              <a:lnSpc>
                <a:spcPct val="100000"/>
              </a:lnSpc>
              <a:spcBef>
                <a:spcPts val="1001"/>
              </a:spcBef>
              <a:buClr>
                <a:srgbClr val="90c226"/>
              </a:buClr>
              <a:buSzPct val="80000"/>
              <a:buFont typeface="Arial"/>
              <a:buChar char="•"/>
            </a:pPr>
            <a:r>
              <a:rPr b="0" lang="ru-RU" sz="2400" spc="-1" strike="noStrike">
                <a:solidFill>
                  <a:srgbClr val="404040"/>
                </a:solidFill>
                <a:latin typeface="Trebuchet MS"/>
              </a:rPr>
              <a:t>Из методов класса можно обращаться к любым другим свойствам и методам класса (открытым, закрытым, статическим, нестатическим – любым) напрямую по имени</a:t>
            </a:r>
            <a:endParaRPr b="0" lang="en-US" sz="2400" spc="-1" strike="noStrike">
              <a:solidFill>
                <a:srgbClr val="404040"/>
              </a:solidFill>
              <a:latin typeface="Trebuchet MS"/>
            </a:endParaRPr>
          </a:p>
          <a:p>
            <a:pPr marL="519120" indent="281160">
              <a:lnSpc>
                <a:spcPct val="100000"/>
              </a:lnSpc>
              <a:spcBef>
                <a:spcPts val="1001"/>
              </a:spcBef>
              <a:buClr>
                <a:srgbClr val="90c226"/>
              </a:buClr>
              <a:buSzPct val="80000"/>
              <a:buFont typeface="Arial"/>
              <a:buChar char="•"/>
            </a:pPr>
            <a:r>
              <a:rPr b="0" lang="ru-RU" sz="2400" spc="-1" strike="noStrike">
                <a:solidFill>
                  <a:srgbClr val="404040"/>
                </a:solidFill>
                <a:latin typeface="Trebuchet MS"/>
              </a:rPr>
              <a:t>Это верно за исключением ограничений, связанных со статическими и константными методами</a:t>
            </a:r>
            <a:endParaRPr b="0" lang="en-US" sz="2400" spc="-1" strike="noStrike">
              <a:solidFill>
                <a:srgbClr val="404040"/>
              </a:solidFill>
              <a:latin typeface="Trebuchet MS"/>
            </a:endParaRPr>
          </a:p>
          <a:p>
            <a:pPr>
              <a:lnSpc>
                <a:spcPct val="100000"/>
              </a:lnSpc>
              <a:spcBef>
                <a:spcPts val="1001"/>
              </a:spcBef>
              <a:tabLst>
                <a:tab algn="l" pos="0"/>
              </a:tabLst>
            </a:pPr>
            <a:endParaRPr b="0" lang="en-US" sz="2400" spc="-1" strike="noStrike">
              <a:solidFill>
                <a:srgbClr val="404040"/>
              </a:solidFill>
              <a:latin typeface="Trebuchet MS"/>
            </a:endParaRPr>
          </a:p>
        </p:txBody>
      </p:sp>
      <p:sp>
        <p:nvSpPr>
          <p:cNvPr id="178" name="CustomShape 3"/>
          <p:cNvSpPr/>
          <p:nvPr/>
        </p:nvSpPr>
        <p:spPr>
          <a:xfrm>
            <a:off x="5133240" y="1427040"/>
            <a:ext cx="6805800" cy="3310920"/>
          </a:xfrm>
          <a:prstGeom prst="rect">
            <a:avLst/>
          </a:prstGeom>
          <a:solidFill>
            <a:schemeClr val="bg1"/>
          </a:solid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Со стороны других частей программы (внешних по отношению к классу):</a:t>
            </a:r>
            <a:endParaRPr b="0" lang="en-US" sz="2400" spc="-1" strike="noStrike">
              <a:latin typeface="Arial"/>
            </a:endParaRPr>
          </a:p>
          <a:p>
            <a:pPr marL="519120" indent="290520">
              <a:lnSpc>
                <a:spcPct val="100000"/>
              </a:lnSpc>
              <a:spcBef>
                <a:spcPts val="1001"/>
              </a:spcBef>
              <a:buClr>
                <a:srgbClr val="90c226"/>
              </a:buClr>
              <a:buSzPct val="80000"/>
              <a:buFont typeface="Arial"/>
              <a:buChar char="•"/>
            </a:pPr>
            <a:r>
              <a:rPr b="0" lang="ru-RU" sz="2400" spc="-1" strike="noStrike">
                <a:solidFill>
                  <a:srgbClr val="404040"/>
                </a:solidFill>
                <a:latin typeface="Trebuchet MS"/>
              </a:rPr>
              <a:t>Обращаться можно только к открытым методам (к закрытым нельзя). Открытые переменные-члены используются редко, т.к. это нарушает инкапсуляцию. Если инкапсуляция не требуется, тогда нужно ли использовать ООП?</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tabLst>
                <a:tab algn="l" pos="0"/>
              </a:tabLst>
            </a:pPr>
            <a:endParaRPr b="0" lang="en-US" sz="2400" spc="-1" strike="noStrike">
              <a:latin typeface="Arial"/>
            </a:endParaRPr>
          </a:p>
          <a:p>
            <a:pPr>
              <a:lnSpc>
                <a:spcPct val="100000"/>
              </a:lnSpc>
              <a:spcBef>
                <a:spcPts val="1001"/>
              </a:spcBef>
              <a:tabLst>
                <a:tab algn="l" pos="0"/>
              </a:tabLst>
            </a:pPr>
            <a:endParaRPr b="0" lang="en-US" sz="2400" spc="-1" strike="noStrike">
              <a:latin typeface="Arial"/>
            </a:endParaRPr>
          </a:p>
        </p:txBody>
      </p:sp>
      <p:pic>
        <p:nvPicPr>
          <p:cNvPr id="179" name="Рисунок 6" descr=""/>
          <p:cNvPicPr/>
          <p:nvPr/>
        </p:nvPicPr>
        <p:blipFill>
          <a:blip r:embed="rId1"/>
          <a:stretch/>
        </p:blipFill>
        <p:spPr>
          <a:xfrm>
            <a:off x="5829840" y="4650840"/>
            <a:ext cx="2112840" cy="924120"/>
          </a:xfrm>
          <a:prstGeom prst="rect">
            <a:avLst/>
          </a:prstGeom>
          <a:ln>
            <a:noFill/>
          </a:ln>
        </p:spPr>
      </p:pic>
      <p:pic>
        <p:nvPicPr>
          <p:cNvPr id="180" name="Рисунок 7" descr=""/>
          <p:cNvPicPr/>
          <p:nvPr/>
        </p:nvPicPr>
        <p:blipFill>
          <a:blip r:embed="rId2"/>
          <a:stretch/>
        </p:blipFill>
        <p:spPr>
          <a:xfrm>
            <a:off x="8733240" y="4597200"/>
            <a:ext cx="3205800" cy="1206360"/>
          </a:xfrm>
          <a:prstGeom prst="rect">
            <a:avLst/>
          </a:prstGeom>
          <a:ln>
            <a:noFill/>
          </a:ln>
        </p:spPr>
      </p:pic>
      <p:sp>
        <p:nvSpPr>
          <p:cNvPr id="181" name="CustomShape 4"/>
          <p:cNvSpPr/>
          <p:nvPr/>
        </p:nvSpPr>
        <p:spPr>
          <a:xfrm>
            <a:off x="8733240" y="5643000"/>
            <a:ext cx="3205800" cy="36468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На куче</a:t>
            </a:r>
            <a:endParaRPr b="0" lang="en-US" sz="1800" spc="-1" strike="noStrike">
              <a:latin typeface="Arial"/>
            </a:endParaRPr>
          </a:p>
        </p:txBody>
      </p:sp>
      <p:sp>
        <p:nvSpPr>
          <p:cNvPr id="182" name="CustomShape 5"/>
          <p:cNvSpPr/>
          <p:nvPr/>
        </p:nvSpPr>
        <p:spPr>
          <a:xfrm>
            <a:off x="6228360" y="5643000"/>
            <a:ext cx="1714320" cy="36468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На стеке</a:t>
            </a:r>
            <a:endParaRPr b="0" lang="en-US" sz="1800" spc="-1" strike="noStrike">
              <a:latin typeface="Arial"/>
            </a:endParaRPr>
          </a:p>
        </p:txBody>
      </p:sp>
      <p:sp>
        <p:nvSpPr>
          <p:cNvPr id="183" name="CustomShape 6"/>
          <p:cNvSpPr/>
          <p:nvPr/>
        </p:nvSpPr>
        <p:spPr>
          <a:xfrm>
            <a:off x="5829840" y="6062400"/>
            <a:ext cx="6108840" cy="63900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Trebuchet MS"/>
              </a:rPr>
              <a:t>Весь объект, со всеми его членами размещается в той области памяти, где он был выделен</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283680" y="210600"/>
            <a:ext cx="116550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Разрушение объекта</a:t>
            </a:r>
            <a:endParaRPr b="0" lang="en-US" sz="2800" spc="-1" strike="noStrike">
              <a:solidFill>
                <a:srgbClr val="000000"/>
              </a:solidFill>
              <a:latin typeface="Trebuchet MS"/>
            </a:endParaRPr>
          </a:p>
        </p:txBody>
      </p:sp>
      <p:sp>
        <p:nvSpPr>
          <p:cNvPr id="185" name="TextShape 2"/>
          <p:cNvSpPr txBox="1"/>
          <p:nvPr/>
        </p:nvSpPr>
        <p:spPr>
          <a:xfrm>
            <a:off x="283680" y="1427040"/>
            <a:ext cx="11655000" cy="488016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Деструктор — это функция, которая вызывается при разрушении объекта</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Деструктор используется только для деинициализации объекта – во многих случаях при разрушении объекту необходимо выполнить некоторое действие или даже некоторую последовательность действий</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Деструктор имеет имя класса, предварённое «</a:t>
            </a:r>
            <a:r>
              <a:rPr b="0" lang="en-US" sz="2400" spc="-1" strike="noStrike">
                <a:solidFill>
                  <a:srgbClr val="404040"/>
                </a:solidFill>
                <a:latin typeface="Trebuchet MS"/>
              </a:rPr>
              <a:t>~</a:t>
            </a:r>
            <a:r>
              <a:rPr b="0" lang="ru-RU" sz="2400" spc="-1" strike="noStrike">
                <a:solidFill>
                  <a:srgbClr val="404040"/>
                </a:solidFill>
                <a:latin typeface="Trebuchet MS"/>
              </a:rPr>
              <a:t>»</a:t>
            </a:r>
            <a:r>
              <a:rPr b="0" lang="en-US" sz="2400" spc="-1" strike="noStrike">
                <a:solidFill>
                  <a:srgbClr val="404040"/>
                </a:solidFill>
                <a:latin typeface="Trebuchet MS"/>
              </a:rPr>
              <a:t>: ~Cat(), </a:t>
            </a:r>
            <a:r>
              <a:rPr b="0" lang="ru-RU" sz="2400" spc="-1" strike="noStrike">
                <a:solidFill>
                  <a:srgbClr val="404040"/>
                </a:solidFill>
                <a:latin typeface="Trebuchet MS"/>
              </a:rPr>
              <a:t>не принимает аргументов и не возвращает значения (даже </a:t>
            </a:r>
            <a:r>
              <a:rPr b="0" lang="en-US" sz="2400" spc="-1" strike="noStrike">
                <a:solidFill>
                  <a:srgbClr val="404040"/>
                </a:solidFill>
                <a:latin typeface="Trebuchet MS"/>
              </a:rPr>
              <a:t>void </a:t>
            </a:r>
            <a:r>
              <a:rPr b="0" lang="ru-RU" sz="2400" spc="-1" strike="noStrike">
                <a:solidFill>
                  <a:srgbClr val="404040"/>
                </a:solidFill>
                <a:latin typeface="Trebuchet MS"/>
              </a:rPr>
              <a:t>не возвращает)</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Если никаких действий при удалении объекта не требуется, деструктор можно не определять</a:t>
            </a: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283680" y="210600"/>
            <a:ext cx="116550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Классы и структуры</a:t>
            </a:r>
            <a:endParaRPr b="0" lang="en-US" sz="2800" spc="-1" strike="noStrike">
              <a:solidFill>
                <a:srgbClr val="000000"/>
              </a:solidFill>
              <a:latin typeface="Trebuchet MS"/>
            </a:endParaRPr>
          </a:p>
        </p:txBody>
      </p:sp>
      <p:sp>
        <p:nvSpPr>
          <p:cNvPr id="187" name="TextShape 2"/>
          <p:cNvSpPr txBox="1"/>
          <p:nvPr/>
        </p:nvSpPr>
        <p:spPr>
          <a:xfrm>
            <a:off x="283680" y="1427040"/>
            <a:ext cx="11655000" cy="488016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Структуры в современном С++ поддерживают все принципы ООП, могут иметь конструкторы и деструкторы</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Единственная разница между классами и структурами состоит в том, что все члены класса по умолчанию закрытые, в то время как все члены структуры по умолчанию открытые</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Это сделано для обратной совместимости с С, чтобы синтаксис объявления класса мог совершенствоваться, а старый код на С при этом продолжал поддерживаться. Вторая причина – семантическая. Класс поддерживает инкапсуляцию по умолчанию, а структура нет. Это важное различие</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Структуры как правило используются как контейнер для данных – данных в них больше, чем в классах, а поведения меньше</a:t>
            </a:r>
            <a:endParaRPr b="0" lang="en-US" sz="2400" spc="-1" strike="noStrike">
              <a:solidFill>
                <a:srgbClr val="404040"/>
              </a:solidFill>
              <a:latin typeface="Trebuchet MS"/>
            </a:endParaRPr>
          </a:p>
          <a:p>
            <a:pPr>
              <a:lnSpc>
                <a:spcPct val="100000"/>
              </a:lnSpc>
              <a:spcBef>
                <a:spcPts val="1001"/>
              </a:spcBef>
            </a:pP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436320" y="1568880"/>
            <a:ext cx="11419200" cy="4471920"/>
          </a:xfrm>
          <a:prstGeom prst="rect">
            <a:avLst/>
          </a:prstGeom>
          <a:solidFill>
            <a:srgbClr val="ffffff"/>
          </a:solidFill>
          <a:ln>
            <a:noFill/>
          </a:ln>
        </p:spPr>
        <p:txBody>
          <a:bodyPr>
            <a:noAutofit/>
          </a:bodyPr>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Язык поддерживает парадигму программирования, если он предоставляет средства, которые делают использование стиля удобным (достаточно простым, надежным и эффективным)</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Язык не поддерживает парадигму программирования, если для написания программы в данной парадигме требуются чрезмерные усилия либо мастерство. Можно писать на </a:t>
            </a:r>
            <a:r>
              <a:rPr b="0" lang="en-US" sz="1800" spc="-1" strike="noStrike">
                <a:solidFill>
                  <a:srgbClr val="404040"/>
                </a:solidFill>
                <a:latin typeface="Trebuchet MS"/>
              </a:rPr>
              <a:t>C </a:t>
            </a:r>
            <a:r>
              <a:rPr b="0" lang="ru-RU" sz="1800" spc="-1" strike="noStrike">
                <a:solidFill>
                  <a:srgbClr val="404040"/>
                </a:solidFill>
                <a:latin typeface="Trebuchet MS"/>
              </a:rPr>
              <a:t>в объектно-ориентированном стиле, но на С++ это гораздо удобнее, поэтому С не поддерживает объектно-ориентированное программирование, а С++ – поддерживает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Язык может поддерживать несколько парадигм программирования. На </a:t>
            </a:r>
            <a:r>
              <a:rPr b="0" lang="en-US" sz="1800" spc="-1" strike="noStrike">
                <a:solidFill>
                  <a:srgbClr val="404040"/>
                </a:solidFill>
                <a:latin typeface="Trebuchet MS"/>
              </a:rPr>
              <a:t>python </a:t>
            </a:r>
            <a:r>
              <a:rPr b="0" lang="ru-RU" sz="1800" spc="-1" strike="noStrike">
                <a:solidFill>
                  <a:srgbClr val="404040"/>
                </a:solidFill>
                <a:latin typeface="Trebuchet MS"/>
              </a:rPr>
              <a:t>можно писать как в объектно-ориентированном стиле, так и в функциональном. С++ поддерживает как объектно-ориентированное, так и обобщенное программирование</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На практике элементы различных парадигм часто смешиваются в одной программе, хотя это не всегда хорошая идея</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1800" spc="-1" strike="noStrike">
                <a:solidFill>
                  <a:srgbClr val="404040"/>
                </a:solidFill>
                <a:latin typeface="Trebuchet MS"/>
              </a:rPr>
              <a:t>Поддержка парадигм программирования в различных языках:</a:t>
            </a:r>
            <a:endParaRPr b="0" lang="en-US" sz="1800" spc="-1" strike="noStrike">
              <a:solidFill>
                <a:srgbClr val="404040"/>
              </a:solidFill>
              <a:latin typeface="Trebuchet MS"/>
            </a:endParaRPr>
          </a:p>
          <a:p>
            <a:pPr>
              <a:lnSpc>
                <a:spcPct val="100000"/>
              </a:lnSpc>
              <a:spcBef>
                <a:spcPts val="1001"/>
              </a:spcBef>
              <a:tabLst>
                <a:tab algn="l" pos="0"/>
              </a:tabLst>
            </a:pPr>
            <a:r>
              <a:rPr b="0" lang="ru-RU" sz="1800" spc="-1" strike="noStrike">
                <a:solidFill>
                  <a:srgbClr val="404040"/>
                </a:solidFill>
                <a:latin typeface="Trebuchet MS"/>
              </a:rPr>
              <a:t>	</a:t>
            </a:r>
            <a:r>
              <a:rPr b="0" lang="en-US" sz="1800" spc="-1" strike="noStrike">
                <a:solidFill>
                  <a:srgbClr val="404040"/>
                </a:solidFill>
                <a:latin typeface="Trebuchet MS"/>
              </a:rPr>
              <a:t>https://ru.wikipedia.org/wiki/</a:t>
            </a:r>
            <a:r>
              <a:rPr b="0" lang="ru-RU" sz="1800" spc="-1" strike="noStrike">
                <a:solidFill>
                  <a:srgbClr val="404040"/>
                </a:solidFill>
                <a:latin typeface="Trebuchet MS"/>
              </a:rPr>
              <a:t>Сравнение_языков_программирования</a:t>
            </a:r>
            <a:endParaRPr b="0" lang="en-US" sz="1800" spc="-1" strike="noStrike">
              <a:solidFill>
                <a:srgbClr val="404040"/>
              </a:solidFill>
              <a:latin typeface="Trebuchet MS"/>
            </a:endParaRPr>
          </a:p>
        </p:txBody>
      </p:sp>
      <p:sp>
        <p:nvSpPr>
          <p:cNvPr id="57" name="TextShape 2"/>
          <p:cNvSpPr txBox="1"/>
          <p:nvPr/>
        </p:nvSpPr>
        <p:spPr>
          <a:xfrm>
            <a:off x="436320" y="327240"/>
            <a:ext cx="11419200" cy="1044000"/>
          </a:xfrm>
          <a:prstGeom prst="rect">
            <a:avLst/>
          </a:prstGeom>
          <a:solidFill>
            <a:srgbClr val="ffffff"/>
          </a:solidFill>
          <a:ln>
            <a:solidFill>
              <a:srgbClr val="000000"/>
            </a:solidFill>
          </a:ln>
        </p:spPr>
        <p:txBody>
          <a:bodyPr anchor="ctr">
            <a:normAutofit/>
          </a:bodyPr>
          <a:p>
            <a:pPr algn="ctr">
              <a:lnSpc>
                <a:spcPct val="100000"/>
              </a:lnSpc>
            </a:pPr>
            <a:r>
              <a:rPr b="1" lang="ru-RU" sz="3600" spc="-1" strike="noStrike">
                <a:solidFill>
                  <a:srgbClr val="90c226"/>
                </a:solidFill>
                <a:latin typeface="Trebuchet MS"/>
              </a:rPr>
              <a:t>Понятие парадигмы</a:t>
            </a:r>
            <a:endParaRPr b="0" lang="en-US" sz="36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283680" y="210600"/>
            <a:ext cx="11655000" cy="1113480"/>
          </a:xfrm>
          <a:prstGeom prst="rect">
            <a:avLst/>
          </a:prstGeom>
          <a:solidFill>
            <a:srgbClr val="ffffff"/>
          </a:solidFill>
          <a:ln>
            <a:solidFill>
              <a:srgbClr val="000000"/>
            </a:solidFill>
          </a:ln>
        </p:spPr>
        <p:txBody>
          <a:bodyPr anchor="ctr">
            <a:normAutofit/>
          </a:bodyPr>
          <a:p>
            <a:pPr algn="ctr">
              <a:lnSpc>
                <a:spcPct val="100000"/>
              </a:lnSpc>
            </a:pPr>
            <a:r>
              <a:rPr b="1" lang="en-US" sz="2800" spc="-1" strike="noStrike">
                <a:solidFill>
                  <a:srgbClr val="90c226"/>
                </a:solidFill>
                <a:latin typeface="Trebuchet MS"/>
              </a:rPr>
              <a:t>2. </a:t>
            </a:r>
            <a:r>
              <a:rPr b="1" lang="ru-RU" sz="2800" spc="-1" strike="noStrike">
                <a:solidFill>
                  <a:srgbClr val="90c226"/>
                </a:solidFill>
                <a:latin typeface="Trebuchet MS"/>
              </a:rPr>
              <a:t>Объектно-ориентированное программирование в С++. Объектно-ориентированное проектирование</a:t>
            </a:r>
            <a:endParaRPr b="0" lang="en-US" sz="2800" spc="-1" strike="noStrike">
              <a:solidFill>
                <a:srgbClr val="000000"/>
              </a:solidFill>
              <a:latin typeface="Trebuchet MS"/>
            </a:endParaRPr>
          </a:p>
        </p:txBody>
      </p:sp>
      <p:sp>
        <p:nvSpPr>
          <p:cNvPr id="189" name="TextShape 2"/>
          <p:cNvSpPr txBox="1"/>
          <p:nvPr/>
        </p:nvSpPr>
        <p:spPr>
          <a:xfrm>
            <a:off x="283680" y="1427040"/>
            <a:ext cx="11655000" cy="2853720"/>
          </a:xfrm>
          <a:prstGeom prst="rect">
            <a:avLst/>
          </a:prstGeom>
          <a:solidFill>
            <a:srgbClr val="ffffff"/>
          </a:solidFill>
          <a:ln>
            <a:noFill/>
          </a:ln>
        </p:spPr>
        <p:txBody>
          <a:bodyPr>
            <a:normAutofit fontScale="49000"/>
          </a:bodyPr>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В структурной парадигме программа разбивается на функции «сверху - вниз», «от общего – к частному»,  так, чтобы они последовательно описывали ход выполнения программы</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В объектно-ориентированной парадигме программа разбивается на объекты, которые должны хранить необходимые данные и «уметь» делать необходимые вещи</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Объекты выделяются по принципу:</a:t>
            </a:r>
            <a:endParaRPr b="0" lang="en-US" sz="2400" spc="-1" strike="noStrike">
              <a:solidFill>
                <a:srgbClr val="404040"/>
              </a:solidFill>
              <a:latin typeface="Trebuchet MS"/>
            </a:endParaRPr>
          </a:p>
          <a:p>
            <a:pPr marL="633240" indent="343080">
              <a:lnSpc>
                <a:spcPct val="100000"/>
              </a:lnSpc>
              <a:spcBef>
                <a:spcPts val="1001"/>
              </a:spcBef>
              <a:buClr>
                <a:srgbClr val="90c226"/>
              </a:buClr>
              <a:buSzPct val="80000"/>
              <a:buFont typeface="Arial"/>
              <a:buChar char="•"/>
            </a:pPr>
            <a:r>
              <a:rPr b="0" lang="ru-RU" sz="2400" spc="-1" strike="noStrike">
                <a:solidFill>
                  <a:srgbClr val="404040"/>
                </a:solidFill>
                <a:latin typeface="Trebuchet MS"/>
              </a:rPr>
              <a:t>Моделирования объектов реального мира (люди, машины, производственные процессы)</a:t>
            </a:r>
            <a:endParaRPr b="0" lang="en-US" sz="2400" spc="-1" strike="noStrike">
              <a:solidFill>
                <a:srgbClr val="404040"/>
              </a:solidFill>
              <a:latin typeface="Trebuchet MS"/>
            </a:endParaRPr>
          </a:p>
          <a:p>
            <a:pPr marL="633240" indent="343080">
              <a:lnSpc>
                <a:spcPct val="100000"/>
              </a:lnSpc>
              <a:spcBef>
                <a:spcPts val="1001"/>
              </a:spcBef>
              <a:buClr>
                <a:srgbClr val="90c226"/>
              </a:buClr>
              <a:buSzPct val="80000"/>
              <a:buFont typeface="Arial"/>
              <a:buChar char="•"/>
            </a:pPr>
            <a:r>
              <a:rPr b="0" lang="ru-RU" sz="2400" spc="-1" strike="noStrike">
                <a:solidFill>
                  <a:srgbClr val="404040"/>
                </a:solidFill>
                <a:latin typeface="Trebuchet MS"/>
              </a:rPr>
              <a:t>По сферам ответственности (элементы графического интерфейса программы, управление доступом к ресурсам)</a:t>
            </a:r>
            <a:endParaRPr b="0" lang="en-US" sz="2400" spc="-1" strike="noStrike">
              <a:solidFill>
                <a:srgbClr val="404040"/>
              </a:solidFill>
              <a:latin typeface="Trebuchet MS"/>
            </a:endParaRPr>
          </a:p>
          <a:p>
            <a:pPr marL="633240" indent="343080">
              <a:lnSpc>
                <a:spcPct val="100000"/>
              </a:lnSpc>
              <a:spcBef>
                <a:spcPts val="1001"/>
              </a:spcBef>
              <a:buClr>
                <a:srgbClr val="90c226"/>
              </a:buClr>
              <a:buSzPct val="80000"/>
              <a:buFont typeface="Arial"/>
              <a:buChar char="•"/>
            </a:pPr>
            <a:endParaRPr b="0" lang="en-US" sz="2400" spc="-1" strike="noStrike">
              <a:solidFill>
                <a:srgbClr val="404040"/>
              </a:solidFill>
              <a:latin typeface="Trebuchet MS"/>
            </a:endParaRPr>
          </a:p>
          <a:p>
            <a:pPr>
              <a:lnSpc>
                <a:spcPct val="100000"/>
              </a:lnSpc>
              <a:spcBef>
                <a:spcPts val="1001"/>
              </a:spcBef>
            </a:pPr>
            <a:endParaRPr b="0" lang="en-US" sz="2400" spc="-1" strike="noStrike">
              <a:solidFill>
                <a:srgbClr val="404040"/>
              </a:solidFill>
              <a:latin typeface="Trebuchet MS"/>
            </a:endParaRPr>
          </a:p>
          <a:p>
            <a:pPr>
              <a:lnSpc>
                <a:spcPct val="100000"/>
              </a:lnSpc>
              <a:spcBef>
                <a:spcPts val="1001"/>
              </a:spcBef>
            </a:pPr>
            <a:endParaRPr b="0" lang="en-US" sz="2400" spc="-1" strike="noStrike">
              <a:solidFill>
                <a:srgbClr val="404040"/>
              </a:solidFill>
              <a:latin typeface="Trebuchet MS"/>
            </a:endParaRPr>
          </a:p>
          <a:p>
            <a:pPr marL="633240">
              <a:lnSpc>
                <a:spcPct val="100000"/>
              </a:lnSpc>
              <a:spcBef>
                <a:spcPts val="1001"/>
              </a:spcBef>
              <a:tabLst>
                <a:tab algn="l" pos="0"/>
              </a:tabLst>
            </a:pPr>
            <a:endParaRPr b="0" lang="en-US" sz="2400" spc="-1" strike="noStrike">
              <a:solidFill>
                <a:srgbClr val="404040"/>
              </a:solidFill>
              <a:latin typeface="Trebuchet MS"/>
            </a:endParaRPr>
          </a:p>
        </p:txBody>
      </p:sp>
      <p:sp>
        <p:nvSpPr>
          <p:cNvPr id="190" name="CustomShape 3"/>
          <p:cNvSpPr/>
          <p:nvPr/>
        </p:nvSpPr>
        <p:spPr>
          <a:xfrm>
            <a:off x="180000" y="4281120"/>
            <a:ext cx="11758680" cy="2150640"/>
          </a:xfrm>
          <a:prstGeom prst="rect">
            <a:avLst/>
          </a:prstGeom>
          <a:solidFill>
            <a:schemeClr val="bg1"/>
          </a:solidFill>
          <a:ln>
            <a:noFill/>
          </a:ln>
        </p:spPr>
        <p:style>
          <a:lnRef idx="0"/>
          <a:fillRef idx="0"/>
          <a:effectRef idx="0"/>
          <a:fontRef idx="minor"/>
        </p:style>
        <p:txBody>
          <a:bodyPr>
            <a:normAutofit fontScale="43000"/>
          </a:bodyPr>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Членами свойствами объекта должны становиться параметры, без которых он не может выполнять свою роль (моделировать нужный реальный объект, выполнять требуемые действия). Остальные данные можно передавать как параметры в методы</a:t>
            </a:r>
            <a:endParaRPr b="0" lang="en-US" sz="2400" spc="-1" strike="noStrike">
              <a:latin typeface="Arial"/>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Аналогично для методов. Для доступа к остальным методам может потребоваться создать другой объект</a:t>
            </a:r>
            <a:endParaRPr b="0" lang="en-US" sz="2400" spc="-1" strike="noStrike">
              <a:latin typeface="Arial"/>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Объекты могут и даже должны взаимодействовать друг с другом</a:t>
            </a:r>
            <a:endParaRPr b="0" lang="en-US" sz="2400" spc="-1" strike="noStrike">
              <a:latin typeface="Arial"/>
            </a:endParaRPr>
          </a:p>
          <a:p>
            <a:pPr marL="343080" indent="-34272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Один объект может быть членом данных другого объекта и наоборот (композиция, агрегирование)</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a:p>
            <a:pPr marL="633240">
              <a:lnSpc>
                <a:spcPct val="10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493920" y="113760"/>
            <a:ext cx="11128680" cy="1074600"/>
          </a:xfrm>
          <a:prstGeom prst="rect">
            <a:avLst/>
          </a:prstGeom>
          <a:solidFill>
            <a:srgbClr val="ffffff"/>
          </a:solidFill>
          <a:ln>
            <a:solidFill>
              <a:srgbClr val="000000"/>
            </a:solidFill>
          </a:ln>
        </p:spPr>
        <p:txBody>
          <a:bodyPr anchor="ctr">
            <a:normAutofit/>
          </a:bodyPr>
          <a:p>
            <a:pPr algn="ctr">
              <a:lnSpc>
                <a:spcPct val="100000"/>
              </a:lnSpc>
            </a:pPr>
            <a:r>
              <a:rPr b="1" lang="en-US" sz="3600" spc="-1" strike="noStrike">
                <a:solidFill>
                  <a:srgbClr val="90c226"/>
                </a:solidFill>
                <a:latin typeface="Trebuchet MS"/>
              </a:rPr>
              <a:t>1.</a:t>
            </a:r>
            <a:r>
              <a:rPr b="1" lang="en-US" sz="3600" spc="-1" strike="noStrike">
                <a:solidFill>
                  <a:srgbClr val="90c226"/>
                </a:solidFill>
                <a:latin typeface="Trebuchet MS"/>
              </a:rPr>
              <a:t>	</a:t>
            </a:r>
            <a:r>
              <a:rPr b="1" lang="en-US" sz="3600" spc="-1" strike="noStrike">
                <a:solidFill>
                  <a:srgbClr val="90c226"/>
                </a:solidFill>
                <a:latin typeface="Trebuchet MS"/>
              </a:rPr>
              <a:t> </a:t>
            </a:r>
            <a:r>
              <a:rPr b="1" lang="ru-RU" sz="3600" spc="-1" strike="noStrike">
                <a:solidFill>
                  <a:srgbClr val="90c226"/>
                </a:solidFill>
                <a:latin typeface="Trebuchet MS"/>
              </a:rPr>
              <a:t>Парадигмы программирования</a:t>
            </a:r>
            <a:endParaRPr b="0" lang="en-US" sz="3600" spc="-1" strike="noStrike">
              <a:solidFill>
                <a:srgbClr val="000000"/>
              </a:solidFill>
              <a:latin typeface="Trebuchet MS"/>
            </a:endParaRPr>
          </a:p>
        </p:txBody>
      </p:sp>
      <p:sp>
        <p:nvSpPr>
          <p:cNvPr id="59" name="TextShape 2"/>
          <p:cNvSpPr txBox="1"/>
          <p:nvPr/>
        </p:nvSpPr>
        <p:spPr>
          <a:xfrm>
            <a:off x="493920" y="1290240"/>
            <a:ext cx="5367960" cy="4971240"/>
          </a:xfrm>
          <a:prstGeom prst="rect">
            <a:avLst/>
          </a:prstGeom>
          <a:solidFill>
            <a:srgbClr val="ffffff"/>
          </a:solidFill>
          <a:ln>
            <a:noFill/>
          </a:ln>
        </p:spPr>
        <p:txBody>
          <a:bodyPr>
            <a:noAutofit/>
          </a:bodyPr>
          <a:p>
            <a:pPr>
              <a:lnSpc>
                <a:spcPct val="100000"/>
              </a:lnSpc>
              <a:spcBef>
                <a:spcPts val="1001"/>
              </a:spcBef>
              <a:tabLst>
                <a:tab algn="l" pos="0"/>
              </a:tabLst>
            </a:pPr>
            <a:r>
              <a:rPr b="1" lang="ru-RU" sz="1800" spc="-1" strike="noStrike">
                <a:solidFill>
                  <a:srgbClr val="90c226"/>
                </a:solidFill>
                <a:latin typeface="Trebuchet MS"/>
              </a:rPr>
              <a:t>1. </a:t>
            </a:r>
            <a:r>
              <a:rPr b="0" lang="ru-RU" sz="1800" spc="-1" strike="noStrike">
                <a:solidFill>
                  <a:srgbClr val="404040"/>
                </a:solidFill>
                <a:latin typeface="Trebuchet MS"/>
              </a:rPr>
              <a:t>Императивная парадигма предполагает полное последовательное описание процесса решения задачи</a:t>
            </a: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nSpc>
                <a:spcPct val="100000"/>
              </a:lnSpc>
              <a:spcBef>
                <a:spcPts val="1001"/>
              </a:spcBef>
              <a:tabLst>
                <a:tab algn="l" pos="0"/>
              </a:tabLst>
            </a:pPr>
            <a:endParaRPr b="0" lang="en-US" sz="1800" spc="-1" strike="noStrike">
              <a:solidFill>
                <a:srgbClr val="404040"/>
              </a:solidFill>
              <a:latin typeface="Trebuchet MS"/>
            </a:endParaRPr>
          </a:p>
          <a:p>
            <a:pPr algn="ctr">
              <a:lnSpc>
                <a:spcPct val="100000"/>
              </a:lnSpc>
              <a:spcBef>
                <a:spcPts val="1001"/>
              </a:spcBef>
              <a:tabLst>
                <a:tab algn="l" pos="0"/>
              </a:tabLst>
            </a:pPr>
            <a:r>
              <a:rPr b="0" lang="ru-RU" sz="1800" spc="-1" strike="noStrike">
                <a:solidFill>
                  <a:srgbClr val="404040"/>
                </a:solidFill>
                <a:latin typeface="Trebuchet MS"/>
              </a:rPr>
              <a:t>С</a:t>
            </a:r>
            <a:r>
              <a:rPr b="0" lang="en-US" sz="1800" spc="-1" strike="noStrike">
                <a:solidFill>
                  <a:srgbClr val="404040"/>
                </a:solidFill>
                <a:latin typeface="Trebuchet MS"/>
              </a:rPr>
              <a:t>#</a:t>
            </a:r>
            <a:endParaRPr b="0" lang="en-US" sz="1800" spc="-1" strike="noStrike">
              <a:solidFill>
                <a:srgbClr val="404040"/>
              </a:solidFill>
              <a:latin typeface="Trebuchet MS"/>
            </a:endParaRPr>
          </a:p>
        </p:txBody>
      </p:sp>
      <p:sp>
        <p:nvSpPr>
          <p:cNvPr id="60" name="CustomShape 3"/>
          <p:cNvSpPr/>
          <p:nvPr/>
        </p:nvSpPr>
        <p:spPr>
          <a:xfrm>
            <a:off x="5862240" y="1290240"/>
            <a:ext cx="5760360" cy="4113720"/>
          </a:xfrm>
          <a:prstGeom prst="rect">
            <a:avLst/>
          </a:prstGeom>
          <a:solidFill>
            <a:schemeClr val="bg1"/>
          </a:solidFill>
          <a:ln>
            <a:noFill/>
          </a:ln>
        </p:spPr>
        <p:style>
          <a:lnRef idx="0"/>
          <a:fillRef idx="0"/>
          <a:effectRef idx="0"/>
          <a:fontRef idx="minor"/>
        </p:style>
        <p:txBody>
          <a:bodyPr lIns="90000" rIns="90000" tIns="45000" bIns="45000">
            <a:spAutoFit/>
          </a:bodyPr>
          <a:p>
            <a:pPr>
              <a:lnSpc>
                <a:spcPct val="100000"/>
              </a:lnSpc>
            </a:pPr>
            <a:r>
              <a:rPr b="1" lang="ru-RU" sz="1800" spc="-1" strike="noStrike">
                <a:solidFill>
                  <a:srgbClr val="90c226"/>
                </a:solidFill>
                <a:latin typeface="Trebuchet MS"/>
              </a:rPr>
              <a:t>2. </a:t>
            </a:r>
            <a:r>
              <a:rPr b="0" lang="ru-RU" sz="1800" spc="-1" strike="noStrike">
                <a:solidFill>
                  <a:srgbClr val="000000"/>
                </a:solidFill>
                <a:latin typeface="Trebuchet MS"/>
              </a:rPr>
              <a:t>Декларативная предполагает описание исходной проблемы и необходимого результата</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rebuchet MS"/>
              </a:rPr>
              <a:t>SELECT num FROM N WHERE num &gt; 3 AND num &lt; 100</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0" lang="en-US" sz="1800" spc="-1" strike="noStrike">
                <a:solidFill>
                  <a:srgbClr val="000000"/>
                </a:solidFill>
                <a:latin typeface="Trebuchet MS"/>
                <a:ea typeface="Calibri"/>
              </a:rPr>
              <a:t>SQL</a:t>
            </a:r>
            <a:endParaRPr b="0" lang="en-US" sz="1800" spc="-1" strike="noStrike">
              <a:latin typeface="Arial"/>
            </a:endParaRPr>
          </a:p>
        </p:txBody>
      </p:sp>
      <p:pic>
        <p:nvPicPr>
          <p:cNvPr id="61" name="Рисунок 4" descr=""/>
          <p:cNvPicPr/>
          <p:nvPr/>
        </p:nvPicPr>
        <p:blipFill>
          <a:blip r:embed="rId1"/>
          <a:stretch/>
        </p:blipFill>
        <p:spPr>
          <a:xfrm>
            <a:off x="1803240" y="2208240"/>
            <a:ext cx="2749320" cy="2769840"/>
          </a:xfrm>
          <a:prstGeom prst="rect">
            <a:avLst/>
          </a:prstGeom>
          <a:ln>
            <a:noFill/>
          </a:ln>
        </p:spPr>
      </p:pic>
      <p:sp>
        <p:nvSpPr>
          <p:cNvPr id="62" name="CustomShape 4"/>
          <p:cNvSpPr/>
          <p:nvPr/>
        </p:nvSpPr>
        <p:spPr>
          <a:xfrm>
            <a:off x="420480" y="5546880"/>
            <a:ext cx="11202120" cy="39744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12000"/>
              </a:lnSpc>
              <a:tabLst>
                <a:tab algn="l" pos="0"/>
              </a:tabLst>
            </a:pPr>
            <a:r>
              <a:rPr b="0" lang="ru-RU" sz="1800" spc="-1" strike="noStrike">
                <a:solidFill>
                  <a:srgbClr val="202122"/>
                </a:solidFill>
                <a:latin typeface="Trebuchet MS"/>
                <a:ea typeface="Calibri"/>
              </a:rPr>
              <a:t>получение элементов массива, больших, чем 3, но меньших, чем 100 </a:t>
            </a:r>
            <a:endParaRPr b="0" lang="en-US" sz="1800" spc="-1" strike="noStrike">
              <a:latin typeface="Arial"/>
            </a:endParaRPr>
          </a:p>
        </p:txBody>
      </p:sp>
      <p:sp>
        <p:nvSpPr>
          <p:cNvPr id="63" name="CustomShape 5"/>
          <p:cNvSpPr/>
          <p:nvPr/>
        </p:nvSpPr>
        <p:spPr>
          <a:xfrm>
            <a:off x="420480" y="6152760"/>
            <a:ext cx="11202120" cy="333720"/>
          </a:xfrm>
          <a:prstGeom prst="rect">
            <a:avLst/>
          </a:prstGeom>
          <a:solidFill>
            <a:schemeClr val="bg1"/>
          </a:solidFill>
          <a:ln>
            <a:noFill/>
          </a:ln>
        </p:spPr>
        <p:style>
          <a:lnRef idx="0"/>
          <a:fillRef idx="0"/>
          <a:effectRef idx="0"/>
          <a:fontRef idx="minor"/>
        </p:style>
        <p:txBody>
          <a:bodyPr lIns="90000" rIns="90000" tIns="45000" bIns="45000">
            <a:spAutoFit/>
          </a:bodyPr>
          <a:p>
            <a:pPr algn="just">
              <a:lnSpc>
                <a:spcPct val="100000"/>
              </a:lnSpc>
            </a:pPr>
            <a:r>
              <a:rPr b="0" lang="ru-RU" sz="1600" spc="-1" strike="noStrike">
                <a:solidFill>
                  <a:srgbClr val="000000"/>
                </a:solidFill>
                <a:latin typeface="Trebuchet MS"/>
              </a:rPr>
              <a:t>Парадигм программирования гораздо больше</a:t>
            </a:r>
            <a:r>
              <a:rPr b="0" lang="en-US" sz="1600" spc="-1" strike="noStrike">
                <a:solidFill>
                  <a:srgbClr val="000000"/>
                </a:solidFill>
                <a:latin typeface="Trebuchet MS"/>
              </a:rPr>
              <a:t>:</a:t>
            </a:r>
            <a:r>
              <a:rPr b="0" lang="ru-RU" sz="1600" spc="-1" strike="noStrike">
                <a:solidFill>
                  <a:srgbClr val="000000"/>
                </a:solidFill>
                <a:latin typeface="Trebuchet MS"/>
              </a:rPr>
              <a:t> визуальная, символьная, метапрограммирование и тд…</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677160" y="294480"/>
            <a:ext cx="11107800" cy="1066320"/>
          </a:xfrm>
          <a:prstGeom prst="rect">
            <a:avLst/>
          </a:prstGeom>
          <a:solidFill>
            <a:srgbClr val="ffffff"/>
          </a:solidFill>
          <a:ln>
            <a:solidFill>
              <a:srgbClr val="000000"/>
            </a:solidFill>
          </a:ln>
        </p:spPr>
        <p:txBody>
          <a:bodyPr anchor="ctr">
            <a:normAutofit fontScale="86000"/>
          </a:bodyPr>
          <a:p>
            <a:pPr algn="ctr">
              <a:lnSpc>
                <a:spcPct val="100000"/>
              </a:lnSpc>
            </a:pPr>
            <a:r>
              <a:rPr b="1" lang="ru-RU" sz="3600" spc="-1" strike="noStrike">
                <a:solidFill>
                  <a:srgbClr val="90c226"/>
                </a:solidFill>
                <a:latin typeface="Trebuchet MS"/>
              </a:rPr>
              <a:t>1.1. Императивные парадигмы: структурное программирование (</a:t>
            </a:r>
            <a:r>
              <a:rPr b="1" lang="en-US" sz="3600" spc="-1" strike="noStrike">
                <a:solidFill>
                  <a:srgbClr val="90c226"/>
                </a:solidFill>
                <a:latin typeface="Trebuchet MS"/>
              </a:rPr>
              <a:t>structured programming</a:t>
            </a:r>
            <a:r>
              <a:rPr b="1" lang="ru-RU" sz="3600" spc="-1" strike="noStrike">
                <a:solidFill>
                  <a:srgbClr val="90c226"/>
                </a:solidFill>
                <a:latin typeface="Trebuchet MS"/>
              </a:rPr>
              <a:t>)</a:t>
            </a:r>
            <a:endParaRPr b="0" lang="en-US" sz="3600" spc="-1" strike="noStrike">
              <a:solidFill>
                <a:srgbClr val="000000"/>
              </a:solidFill>
              <a:latin typeface="Trebuchet MS"/>
            </a:endParaRPr>
          </a:p>
        </p:txBody>
      </p:sp>
      <p:sp>
        <p:nvSpPr>
          <p:cNvPr id="65" name="TextShape 2"/>
          <p:cNvSpPr txBox="1"/>
          <p:nvPr/>
        </p:nvSpPr>
        <p:spPr>
          <a:xfrm>
            <a:off x="748440" y="1797120"/>
            <a:ext cx="11036880" cy="4464360"/>
          </a:xfrm>
          <a:prstGeom prst="rect">
            <a:avLst/>
          </a:prstGeom>
          <a:solidFill>
            <a:srgbClr val="ffffff"/>
          </a:solidFill>
          <a:ln>
            <a:noFill/>
          </a:ln>
        </p:spPr>
        <p:txBody>
          <a:bodyPr>
            <a:normAutofit/>
          </a:bodyPr>
          <a:p>
            <a:pPr lvl="1" marL="401760" indent="-28548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Возникает в конце 50-ых.</a:t>
            </a:r>
            <a:endParaRPr b="0" lang="en-US" sz="2000" spc="-1" strike="noStrike">
              <a:solidFill>
                <a:srgbClr val="404040"/>
              </a:solidFill>
              <a:latin typeface="Trebuchet MS"/>
            </a:endParaRPr>
          </a:p>
          <a:p>
            <a:pPr lvl="1" marL="401760" indent="-28548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Основное связанное понятие – порядок выполнения</a:t>
            </a:r>
            <a:r>
              <a:rPr b="0" lang="en-US" sz="2000" spc="-1" strike="noStrike">
                <a:solidFill>
                  <a:srgbClr val="404040"/>
                </a:solidFill>
                <a:latin typeface="Trebuchet MS"/>
              </a:rPr>
              <a:t> </a:t>
            </a:r>
            <a:r>
              <a:rPr b="0" lang="ru-RU" sz="2000" spc="-1" strike="noStrike">
                <a:solidFill>
                  <a:srgbClr val="404040"/>
                </a:solidFill>
                <a:latin typeface="Trebuchet MS"/>
              </a:rPr>
              <a:t>(порядок исполнения,</a:t>
            </a:r>
            <a:r>
              <a:rPr b="0" lang="en-US" sz="2000" spc="-1" strike="noStrike">
                <a:solidFill>
                  <a:srgbClr val="404040"/>
                </a:solidFill>
                <a:latin typeface="Trebuchet MS"/>
              </a:rPr>
              <a:t> </a:t>
            </a:r>
            <a:r>
              <a:rPr b="0" lang="ru-RU" sz="2000" spc="-1" strike="noStrike">
                <a:solidFill>
                  <a:srgbClr val="404040"/>
                </a:solidFill>
                <a:latin typeface="Trebuchet MS"/>
              </a:rPr>
              <a:t>ход выполнения, порядок вычислений, англ. </a:t>
            </a:r>
            <a:r>
              <a:rPr b="0" lang="en-US" sz="2000" spc="-1" strike="noStrike">
                <a:solidFill>
                  <a:srgbClr val="404040"/>
                </a:solidFill>
                <a:latin typeface="Trebuchet MS"/>
              </a:rPr>
              <a:t>control flow</a:t>
            </a:r>
            <a:r>
              <a:rPr b="0" lang="ru-RU" sz="2000" spc="-1" strike="noStrike">
                <a:solidFill>
                  <a:srgbClr val="404040"/>
                </a:solidFill>
                <a:latin typeface="Trebuchet MS"/>
              </a:rPr>
              <a:t>, </a:t>
            </a:r>
            <a:r>
              <a:rPr b="0" lang="en-US" sz="2000" spc="-1" strike="noStrike">
                <a:solidFill>
                  <a:srgbClr val="404040"/>
                </a:solidFill>
                <a:latin typeface="Trebuchet MS"/>
              </a:rPr>
              <a:t>flow of control</a:t>
            </a:r>
            <a:r>
              <a:rPr b="0" lang="ru-RU" sz="2000" spc="-1" strike="noStrike">
                <a:solidFill>
                  <a:srgbClr val="404040"/>
                </a:solidFill>
                <a:latin typeface="Trebuchet MS"/>
              </a:rPr>
              <a:t>)</a:t>
            </a:r>
            <a:r>
              <a:rPr b="0" lang="en-US" sz="2000" spc="-1" strike="noStrike">
                <a:solidFill>
                  <a:srgbClr val="404040"/>
                </a:solidFill>
                <a:latin typeface="Trebuchet MS"/>
              </a:rPr>
              <a:t> </a:t>
            </a:r>
            <a:r>
              <a:rPr b="0" lang="ru-RU" sz="2000" spc="-1" strike="noStrike">
                <a:solidFill>
                  <a:srgbClr val="404040"/>
                </a:solidFill>
                <a:latin typeface="Trebuchet MS"/>
              </a:rPr>
              <a:t>– способ упорядочения инструкций</a:t>
            </a:r>
            <a:r>
              <a:rPr b="0" lang="en-US" sz="2000" spc="-1" strike="noStrike">
                <a:solidFill>
                  <a:srgbClr val="404040"/>
                </a:solidFill>
                <a:latin typeface="Trebuchet MS"/>
              </a:rPr>
              <a:t> </a:t>
            </a:r>
            <a:r>
              <a:rPr b="0" lang="ru-RU" sz="2000" spc="-1" strike="noStrike">
                <a:solidFill>
                  <a:srgbClr val="404040"/>
                </a:solidFill>
                <a:latin typeface="Trebuchet MS"/>
              </a:rPr>
              <a:t>программы</a:t>
            </a:r>
            <a:r>
              <a:rPr b="0" lang="en-US" sz="2000" spc="-1" strike="noStrike">
                <a:solidFill>
                  <a:srgbClr val="404040"/>
                </a:solidFill>
                <a:latin typeface="Trebuchet MS"/>
              </a:rPr>
              <a:t> </a:t>
            </a:r>
            <a:r>
              <a:rPr b="0" lang="ru-RU" sz="2000" spc="-1" strike="noStrike">
                <a:solidFill>
                  <a:srgbClr val="404040"/>
                </a:solidFill>
                <a:latin typeface="Trebuchet MS"/>
              </a:rPr>
              <a:t>в процессе её выполнения</a:t>
            </a:r>
            <a:r>
              <a:rPr b="0" lang="ru-RU" sz="1600" spc="-1" strike="noStrike">
                <a:solidFill>
                  <a:srgbClr val="404040"/>
                </a:solidFill>
                <a:latin typeface="Trebuchet MS"/>
              </a:rPr>
              <a:t>. </a:t>
            </a:r>
            <a:endParaRPr b="0" lang="en-US" sz="1600" spc="-1" strike="noStrike">
              <a:solidFill>
                <a:srgbClr val="404040"/>
              </a:solidFill>
              <a:latin typeface="Trebuchet MS"/>
            </a:endParaRPr>
          </a:p>
          <a:p>
            <a:pPr marL="115920">
              <a:lnSpc>
                <a:spcPct val="100000"/>
              </a:lnSpc>
              <a:spcBef>
                <a:spcPts val="1001"/>
              </a:spcBef>
              <a:tabLst>
                <a:tab algn="l" pos="0"/>
              </a:tabLst>
            </a:pPr>
            <a:r>
              <a:rPr b="0" lang="ru-RU" sz="1600" spc="-1" strike="noStrike">
                <a:solidFill>
                  <a:srgbClr val="404040"/>
                </a:solidFill>
                <a:latin typeface="Trebuchet MS"/>
              </a:rPr>
              <a:t>	</a:t>
            </a:r>
            <a:r>
              <a:rPr b="0" lang="ru-RU" sz="2000" spc="-1" strike="noStrike">
                <a:solidFill>
                  <a:srgbClr val="404040"/>
                </a:solidFill>
                <a:latin typeface="Trebuchet MS"/>
              </a:rPr>
              <a:t>Способы организации порядка выполнения (управляющие структуры, конструкции):</a:t>
            </a:r>
            <a:endParaRPr b="0" lang="en-US" sz="2000" spc="-1" strike="noStrike">
              <a:solidFill>
                <a:srgbClr val="404040"/>
              </a:solidFill>
              <a:latin typeface="Trebuchet MS"/>
            </a:endParaRPr>
          </a:p>
          <a:p>
            <a:pPr marL="1147680" indent="-285480">
              <a:lnSpc>
                <a:spcPct val="100000"/>
              </a:lnSpc>
              <a:spcBef>
                <a:spcPts val="1001"/>
              </a:spcBef>
              <a:buClr>
                <a:srgbClr val="90c226"/>
              </a:buClr>
              <a:buSzPct val="80000"/>
              <a:buFont typeface="Wingdings" charset="2"/>
              <a:buChar char=""/>
              <a:tabLst>
                <a:tab algn="l" pos="0"/>
              </a:tabLst>
            </a:pPr>
            <a:r>
              <a:rPr b="0" lang="ru-RU" sz="2000" spc="-1" strike="noStrike">
                <a:solidFill>
                  <a:srgbClr val="404040"/>
                </a:solidFill>
                <a:latin typeface="Trebuchet MS"/>
              </a:rPr>
              <a:t>Последовательные утверждения (</a:t>
            </a:r>
            <a:r>
              <a:rPr b="0" lang="en-US" sz="2000" spc="-1" strike="noStrike">
                <a:solidFill>
                  <a:srgbClr val="404040"/>
                </a:solidFill>
                <a:latin typeface="Trebuchet MS"/>
              </a:rPr>
              <a:t>sequence</a:t>
            </a:r>
            <a:r>
              <a:rPr b="0" lang="ru-RU" sz="2000" spc="-1" strike="noStrike">
                <a:solidFill>
                  <a:srgbClr val="404040"/>
                </a:solidFill>
                <a:latin typeface="Trebuchet MS"/>
              </a:rPr>
              <a:t>); </a:t>
            </a:r>
            <a:endParaRPr b="0" lang="en-US" sz="2000" spc="-1" strike="noStrike">
              <a:solidFill>
                <a:srgbClr val="404040"/>
              </a:solidFill>
              <a:latin typeface="Trebuchet MS"/>
            </a:endParaRPr>
          </a:p>
          <a:p>
            <a:pPr marL="1147680" indent="-285480">
              <a:lnSpc>
                <a:spcPct val="100000"/>
              </a:lnSpc>
              <a:spcBef>
                <a:spcPts val="1001"/>
              </a:spcBef>
              <a:buClr>
                <a:srgbClr val="90c226"/>
              </a:buClr>
              <a:buSzPct val="80000"/>
              <a:buFont typeface="Arial"/>
              <a:buChar char="•"/>
              <a:tabLst>
                <a:tab algn="l" pos="0"/>
              </a:tabLst>
            </a:pPr>
            <a:r>
              <a:rPr b="0" lang="ru-RU" sz="2000" spc="-1" strike="noStrike">
                <a:solidFill>
                  <a:srgbClr val="404040"/>
                </a:solidFill>
                <a:latin typeface="Trebuchet MS"/>
              </a:rPr>
              <a:t>Циклы (</a:t>
            </a:r>
            <a:r>
              <a:rPr b="0" lang="en-US" sz="2000" spc="-1" strike="noStrike">
                <a:solidFill>
                  <a:srgbClr val="404040"/>
                </a:solidFill>
                <a:latin typeface="Trebuchet MS"/>
              </a:rPr>
              <a:t>iteration</a:t>
            </a:r>
            <a:r>
              <a:rPr b="0" lang="ru-RU" sz="2000" spc="-1" strike="noStrike">
                <a:solidFill>
                  <a:srgbClr val="404040"/>
                </a:solidFill>
                <a:latin typeface="Trebuchet MS"/>
              </a:rPr>
              <a:t>);</a:t>
            </a:r>
            <a:endParaRPr b="0" lang="en-US" sz="2000" spc="-1" strike="noStrike">
              <a:solidFill>
                <a:srgbClr val="404040"/>
              </a:solidFill>
              <a:latin typeface="Trebuchet MS"/>
            </a:endParaRPr>
          </a:p>
          <a:p>
            <a:pPr marL="1147680" indent="-285480">
              <a:lnSpc>
                <a:spcPct val="100000"/>
              </a:lnSpc>
              <a:spcBef>
                <a:spcPts val="1001"/>
              </a:spcBef>
              <a:buClr>
                <a:srgbClr val="90c226"/>
              </a:buClr>
              <a:buSzPct val="80000"/>
              <a:buFont typeface="Arial"/>
              <a:buChar char="•"/>
              <a:tabLst>
                <a:tab algn="l" pos="0"/>
              </a:tabLst>
            </a:pPr>
            <a:r>
              <a:rPr b="0" lang="ru-RU" sz="2000" spc="-1" strike="noStrike">
                <a:solidFill>
                  <a:srgbClr val="404040"/>
                </a:solidFill>
                <a:latin typeface="Trebuchet MS"/>
              </a:rPr>
              <a:t>Переходы (ветвления, </a:t>
            </a:r>
            <a:r>
              <a:rPr b="0" lang="en-US" sz="2000" spc="-1" strike="noStrike">
                <a:solidFill>
                  <a:srgbClr val="404040"/>
                </a:solidFill>
                <a:latin typeface="Trebuchet MS"/>
              </a:rPr>
              <a:t>selection</a:t>
            </a:r>
            <a:r>
              <a:rPr b="0" lang="ru-RU" sz="2000" spc="-1" strike="noStrike">
                <a:solidFill>
                  <a:srgbClr val="404040"/>
                </a:solidFill>
                <a:latin typeface="Trebuchet MS"/>
              </a:rPr>
              <a:t>): условные (</a:t>
            </a:r>
            <a:r>
              <a:rPr b="0" lang="en-US" sz="2000" spc="-1" strike="noStrike">
                <a:solidFill>
                  <a:srgbClr val="404040"/>
                </a:solidFill>
                <a:latin typeface="Trebuchet MS"/>
              </a:rPr>
              <a:t>if</a:t>
            </a:r>
            <a:r>
              <a:rPr b="0" lang="ru-RU" sz="2000" spc="-1" strike="noStrike">
                <a:solidFill>
                  <a:srgbClr val="404040"/>
                </a:solidFill>
                <a:latin typeface="Trebuchet MS"/>
              </a:rPr>
              <a:t> - </a:t>
            </a:r>
            <a:r>
              <a:rPr b="0" lang="en-US" sz="2000" spc="-1" strike="noStrike">
                <a:solidFill>
                  <a:srgbClr val="404040"/>
                </a:solidFill>
                <a:latin typeface="Trebuchet MS"/>
              </a:rPr>
              <a:t>else</a:t>
            </a:r>
            <a:r>
              <a:rPr b="0" lang="ru-RU" sz="2000" spc="-1" strike="noStrike">
                <a:solidFill>
                  <a:srgbClr val="404040"/>
                </a:solidFill>
                <a:latin typeface="Trebuchet MS"/>
              </a:rPr>
              <a:t>)</a:t>
            </a:r>
            <a:endParaRPr b="0" lang="en-US" sz="2000" spc="-1" strike="noStrike">
              <a:solidFill>
                <a:srgbClr val="404040"/>
              </a:solidFill>
              <a:latin typeface="Trebuchet MS"/>
            </a:endParaRPr>
          </a:p>
          <a:p>
            <a:endParaRPr b="0" lang="en-US" sz="2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677160" y="1692000"/>
            <a:ext cx="11030760" cy="462420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Здесь же нет ничего особенного, зачем называть это отдельной парадигмой программирования?</a:t>
            </a:r>
            <a:endParaRPr b="0" lang="en-US" sz="2000" spc="-1" strike="noStrike">
              <a:solidFill>
                <a:srgbClr val="404040"/>
              </a:solidFill>
              <a:latin typeface="Trebuchet MS"/>
            </a:endParaRPr>
          </a:p>
          <a:p>
            <a:pPr lvl="2"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Использование безусловных переходов (</a:t>
            </a:r>
            <a:r>
              <a:rPr b="0" lang="en-US" sz="2000" spc="-1" strike="noStrike">
                <a:solidFill>
                  <a:srgbClr val="404040"/>
                </a:solidFill>
                <a:latin typeface="Trebuchet MS"/>
              </a:rPr>
              <a:t>goto</a:t>
            </a:r>
            <a:r>
              <a:rPr b="0" lang="ru-RU" sz="2000" spc="-1" strike="noStrike">
                <a:solidFill>
                  <a:srgbClr val="404040"/>
                </a:solidFill>
                <a:latin typeface="Trebuchet MS"/>
              </a:rPr>
              <a:t>) в рамках структурного программирования не допускается</a:t>
            </a:r>
            <a:endParaRPr b="0" lang="en-US" sz="2000" spc="-1" strike="noStrike">
              <a:solidFill>
                <a:srgbClr val="404040"/>
              </a:solidFill>
              <a:latin typeface="Trebuchet MS"/>
            </a:endParaRPr>
          </a:p>
          <a:p>
            <a:pPr lvl="2" marL="343080" indent="-342720">
              <a:lnSpc>
                <a:spcPct val="100000"/>
              </a:lnSpc>
              <a:spcBef>
                <a:spcPts val="1001"/>
              </a:spcBef>
              <a:buClr>
                <a:srgbClr val="90c226"/>
              </a:buClr>
              <a:buSzPct val="80000"/>
              <a:buFont typeface="Wingdings 3" charset="2"/>
              <a:buChar char=""/>
            </a:pPr>
            <a:r>
              <a:rPr b="0" lang="ru-RU" sz="2000" spc="-1" strike="noStrike">
                <a:solidFill>
                  <a:srgbClr val="000000"/>
                </a:solidFill>
                <a:latin typeface="Trebuchet MS"/>
              </a:rPr>
              <a:t>Теорема</a:t>
            </a:r>
            <a:r>
              <a:rPr b="0" lang="en-US" sz="2000" spc="-1" strike="noStrike">
                <a:solidFill>
                  <a:srgbClr val="000000"/>
                </a:solidFill>
                <a:latin typeface="Trebuchet MS"/>
              </a:rPr>
              <a:t> </a:t>
            </a:r>
            <a:r>
              <a:rPr b="0" lang="ru-RU" sz="2000" spc="-1" strike="noStrike">
                <a:solidFill>
                  <a:srgbClr val="000000"/>
                </a:solidFill>
                <a:latin typeface="Trebuchet MS"/>
              </a:rPr>
              <a:t>Бёма-Якопини (</a:t>
            </a:r>
            <a:r>
              <a:rPr b="0" lang="en-US" sz="2000" spc="-1" strike="noStrike">
                <a:solidFill>
                  <a:srgbClr val="000000"/>
                </a:solidFill>
                <a:latin typeface="Trebuchet MS"/>
              </a:rPr>
              <a:t>structured </a:t>
            </a:r>
            <a:r>
              <a:rPr b="0" lang="en-US" sz="2000" spc="-1" strike="noStrike">
                <a:solidFill>
                  <a:srgbClr val="404040"/>
                </a:solidFill>
                <a:latin typeface="Trebuchet MS"/>
              </a:rPr>
              <a:t>program theorem</a:t>
            </a:r>
            <a:r>
              <a:rPr b="0" lang="ru-RU" sz="2000" spc="-1" strike="noStrike">
                <a:solidFill>
                  <a:srgbClr val="404040"/>
                </a:solidFill>
                <a:latin typeface="Trebuchet MS"/>
              </a:rPr>
              <a:t>, 1966) – положение</a:t>
            </a:r>
            <a:r>
              <a:rPr b="0" lang="en-US" sz="2000" spc="-1" strike="noStrike">
                <a:solidFill>
                  <a:srgbClr val="404040"/>
                </a:solidFill>
                <a:latin typeface="Trebuchet MS"/>
              </a:rPr>
              <a:t> </a:t>
            </a:r>
            <a:r>
              <a:rPr b="0" lang="ru-RU" sz="2000" spc="-1" strike="noStrike">
                <a:solidFill>
                  <a:srgbClr val="404040"/>
                </a:solidFill>
                <a:latin typeface="Trebuchet MS"/>
              </a:rPr>
              <a:t>структурного программирования, согласно которому любой исполняемый</a:t>
            </a:r>
            <a:r>
              <a:rPr b="0" lang="en-US" sz="2000" spc="-1" strike="noStrike">
                <a:solidFill>
                  <a:srgbClr val="404040"/>
                </a:solidFill>
                <a:latin typeface="Trebuchet MS"/>
              </a:rPr>
              <a:t> </a:t>
            </a:r>
            <a:r>
              <a:rPr b="0" lang="ru-RU" sz="2000" spc="-1" strike="noStrike">
                <a:solidFill>
                  <a:srgbClr val="404040"/>
                </a:solidFill>
                <a:latin typeface="Trebuchet MS"/>
              </a:rPr>
              <a:t>алгоритм</a:t>
            </a:r>
            <a:r>
              <a:rPr b="0" lang="en-US" sz="2000" spc="-1" strike="noStrike">
                <a:solidFill>
                  <a:srgbClr val="404040"/>
                </a:solidFill>
                <a:latin typeface="Trebuchet MS"/>
              </a:rPr>
              <a:t> </a:t>
            </a:r>
            <a:r>
              <a:rPr b="0" lang="ru-RU" sz="2000" spc="-1" strike="noStrike">
                <a:solidFill>
                  <a:srgbClr val="404040"/>
                </a:solidFill>
                <a:latin typeface="Trebuchet MS"/>
              </a:rPr>
              <a:t>может быть преобразован к структурированному виду, то есть такому виду, когда ход его выполнения определяется только при помощи трёх структур управления:</a:t>
            </a:r>
            <a:r>
              <a:rPr b="0" lang="en-US" sz="2000" spc="-1" strike="noStrike">
                <a:solidFill>
                  <a:srgbClr val="404040"/>
                </a:solidFill>
                <a:latin typeface="Trebuchet MS"/>
              </a:rPr>
              <a:t> </a:t>
            </a:r>
            <a:r>
              <a:rPr b="0" lang="ru-RU" sz="2000" spc="-1" strike="noStrike">
                <a:solidFill>
                  <a:srgbClr val="404040"/>
                </a:solidFill>
                <a:latin typeface="Trebuchet MS"/>
              </a:rPr>
              <a:t>последовательной</a:t>
            </a:r>
            <a:r>
              <a:rPr b="0" lang="en-US" sz="2000" spc="-1" strike="noStrike">
                <a:solidFill>
                  <a:srgbClr val="404040"/>
                </a:solidFill>
                <a:latin typeface="Trebuchet MS"/>
              </a:rPr>
              <a:t> </a:t>
            </a:r>
            <a:r>
              <a:rPr b="0" lang="ru-RU" sz="2000" spc="-1" strike="noStrike">
                <a:solidFill>
                  <a:srgbClr val="404040"/>
                </a:solidFill>
                <a:latin typeface="Trebuchet MS"/>
              </a:rPr>
              <a:t>(англ.</a:t>
            </a:r>
            <a:r>
              <a:rPr b="0" lang="en-US" sz="2000" spc="-1" strike="noStrike">
                <a:solidFill>
                  <a:srgbClr val="404040"/>
                </a:solidFill>
                <a:latin typeface="Trebuchet MS"/>
              </a:rPr>
              <a:t> </a:t>
            </a:r>
            <a:r>
              <a:rPr b="0" i="1" lang="en-US" sz="2000" spc="-1" strike="noStrike">
                <a:solidFill>
                  <a:srgbClr val="404040"/>
                </a:solidFill>
                <a:latin typeface="Trebuchet MS"/>
              </a:rPr>
              <a:t>sequence</a:t>
            </a:r>
            <a:r>
              <a:rPr b="0" lang="ru-RU" sz="2000" spc="-1" strike="noStrike">
                <a:solidFill>
                  <a:srgbClr val="404040"/>
                </a:solidFill>
                <a:latin typeface="Trebuchet MS"/>
              </a:rPr>
              <a:t>),</a:t>
            </a:r>
            <a:r>
              <a:rPr b="0" lang="en-US" sz="2000" spc="-1" strike="noStrike">
                <a:solidFill>
                  <a:srgbClr val="404040"/>
                </a:solidFill>
                <a:latin typeface="Trebuchet MS"/>
              </a:rPr>
              <a:t> </a:t>
            </a:r>
            <a:r>
              <a:rPr b="0" lang="ru-RU" sz="2000" spc="-1" strike="noStrike">
                <a:solidFill>
                  <a:srgbClr val="404040"/>
                </a:solidFill>
                <a:latin typeface="Trebuchet MS"/>
              </a:rPr>
              <a:t>условных ветвлений</a:t>
            </a:r>
            <a:r>
              <a:rPr b="0" lang="en-US" sz="2000" spc="-1" strike="noStrike">
                <a:solidFill>
                  <a:srgbClr val="404040"/>
                </a:solidFill>
                <a:latin typeface="Trebuchet MS"/>
              </a:rPr>
              <a:t> </a:t>
            </a:r>
            <a:r>
              <a:rPr b="0" lang="ru-RU" sz="2000" spc="-1" strike="noStrike">
                <a:solidFill>
                  <a:srgbClr val="404040"/>
                </a:solidFill>
                <a:latin typeface="Trebuchet MS"/>
              </a:rPr>
              <a:t>(англ. </a:t>
            </a:r>
            <a:r>
              <a:rPr b="0" lang="en-US" sz="2000" spc="-1" strike="noStrike">
                <a:solidFill>
                  <a:srgbClr val="404040"/>
                </a:solidFill>
                <a:latin typeface="Trebuchet MS"/>
              </a:rPr>
              <a:t>selection</a:t>
            </a:r>
            <a:r>
              <a:rPr b="0" lang="ru-RU" sz="2000" spc="-1" strike="noStrike">
                <a:solidFill>
                  <a:srgbClr val="404040"/>
                </a:solidFill>
                <a:latin typeface="Trebuchet MS"/>
              </a:rPr>
              <a:t>) и повторов или</a:t>
            </a:r>
            <a:r>
              <a:rPr b="0" lang="en-US" sz="2000" spc="-1" strike="noStrike">
                <a:solidFill>
                  <a:srgbClr val="404040"/>
                </a:solidFill>
                <a:latin typeface="Trebuchet MS"/>
              </a:rPr>
              <a:t> </a:t>
            </a:r>
            <a:r>
              <a:rPr b="0" lang="ru-RU" sz="2000" spc="-1" strike="noStrike">
                <a:solidFill>
                  <a:srgbClr val="404040"/>
                </a:solidFill>
                <a:latin typeface="Trebuchet MS"/>
              </a:rPr>
              <a:t>циклов</a:t>
            </a:r>
            <a:r>
              <a:rPr b="0" lang="en-US" sz="2000" spc="-1" strike="noStrike">
                <a:solidFill>
                  <a:srgbClr val="404040"/>
                </a:solidFill>
                <a:latin typeface="Trebuchet MS"/>
              </a:rPr>
              <a:t> </a:t>
            </a:r>
            <a:r>
              <a:rPr b="0" lang="ru-RU" sz="2000" spc="-1" strike="noStrike">
                <a:solidFill>
                  <a:srgbClr val="404040"/>
                </a:solidFill>
                <a:latin typeface="Trebuchet MS"/>
              </a:rPr>
              <a:t>(англ. </a:t>
            </a:r>
            <a:r>
              <a:rPr b="0" lang="en-US" sz="2000" spc="-1" strike="noStrike">
                <a:solidFill>
                  <a:srgbClr val="404040"/>
                </a:solidFill>
                <a:latin typeface="Trebuchet MS"/>
              </a:rPr>
              <a:t>iteration</a:t>
            </a:r>
            <a:r>
              <a:rPr b="0" lang="ru-RU" sz="2000" spc="-1" strike="noStrike">
                <a:solidFill>
                  <a:srgbClr val="404040"/>
                </a:solidFill>
                <a:latin typeface="Trebuchet MS"/>
              </a:rPr>
              <a:t>). Как следствие, оператор </a:t>
            </a:r>
            <a:r>
              <a:rPr b="0" lang="en-US" sz="2000" spc="-1" strike="noStrike">
                <a:solidFill>
                  <a:srgbClr val="404040"/>
                </a:solidFill>
                <a:latin typeface="Trebuchet MS"/>
              </a:rPr>
              <a:t>goto</a:t>
            </a:r>
            <a:r>
              <a:rPr b="0" lang="ru-RU" sz="2000" spc="-1" strike="noStrike">
                <a:solidFill>
                  <a:srgbClr val="404040"/>
                </a:solidFill>
                <a:latin typeface="Trebuchet MS"/>
              </a:rPr>
              <a:t> не является необходимой языковой конструкцией</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Dijkstra, Edsger W. (March 1968). </a:t>
            </a:r>
            <a:r>
              <a:rPr b="0" lang="ru-RU" sz="2000" spc="-1" strike="noStrike">
                <a:solidFill>
                  <a:srgbClr val="404040"/>
                </a:solidFill>
                <a:latin typeface="Trebuchet MS"/>
              </a:rPr>
              <a:t>"</a:t>
            </a:r>
            <a:r>
              <a:rPr b="0" lang="en-US" sz="2000" spc="-1" strike="noStrike">
                <a:solidFill>
                  <a:srgbClr val="404040"/>
                </a:solidFill>
                <a:latin typeface="Trebuchet MS"/>
              </a:rPr>
              <a:t>Letters to the editor</a:t>
            </a:r>
            <a:r>
              <a:rPr b="0" lang="ru-RU" sz="2000" spc="-1" strike="noStrike">
                <a:solidFill>
                  <a:srgbClr val="404040"/>
                </a:solidFill>
                <a:latin typeface="Trebuchet MS"/>
              </a:rPr>
              <a:t>: </a:t>
            </a:r>
            <a:r>
              <a:rPr b="0" lang="en-US" sz="2000" spc="-1" strike="noStrike">
                <a:solidFill>
                  <a:srgbClr val="404040"/>
                </a:solidFill>
                <a:latin typeface="Trebuchet MS"/>
              </a:rPr>
              <a:t>Go to statement considered harmful</a:t>
            </a:r>
            <a:r>
              <a:rPr b="0" lang="ru-RU" sz="2000" spc="-1" strike="noStrike">
                <a:solidFill>
                  <a:srgbClr val="404040"/>
                </a:solidFill>
                <a:latin typeface="Trebuchet MS"/>
              </a:rPr>
              <a:t>". Это утверждение шло вразрез со сложившейся на тот момент практикой программирования, где </a:t>
            </a:r>
            <a:r>
              <a:rPr b="0" lang="en-US" sz="2000" spc="-1" strike="noStrike">
                <a:solidFill>
                  <a:srgbClr val="404040"/>
                </a:solidFill>
                <a:latin typeface="Trebuchet MS"/>
              </a:rPr>
              <a:t>goto</a:t>
            </a:r>
            <a:r>
              <a:rPr b="0" lang="ru-RU" sz="2000" spc="-1" strike="noStrike">
                <a:solidFill>
                  <a:srgbClr val="404040"/>
                </a:solidFill>
                <a:latin typeface="Trebuchet MS"/>
              </a:rPr>
              <a:t> широко использовался</a:t>
            </a:r>
            <a:endParaRPr b="0" lang="en-US" sz="2000" spc="-1" strike="noStrike">
              <a:solidFill>
                <a:srgbClr val="404040"/>
              </a:solidFill>
              <a:latin typeface="Trebuchet MS"/>
            </a:endParaRPr>
          </a:p>
        </p:txBody>
      </p:sp>
      <p:sp>
        <p:nvSpPr>
          <p:cNvPr id="67" name="TextShape 2"/>
          <p:cNvSpPr txBox="1"/>
          <p:nvPr/>
        </p:nvSpPr>
        <p:spPr>
          <a:xfrm>
            <a:off x="677160" y="294480"/>
            <a:ext cx="11107800" cy="1066320"/>
          </a:xfrm>
          <a:prstGeom prst="rect">
            <a:avLst/>
          </a:prstGeom>
          <a:solidFill>
            <a:srgbClr val="ffffff"/>
          </a:solidFill>
          <a:ln>
            <a:solidFill>
              <a:srgbClr val="000000"/>
            </a:solidFill>
          </a:ln>
        </p:spPr>
        <p:txBody>
          <a:bodyPr anchor="ctr">
            <a:normAutofit/>
          </a:bodyPr>
          <a:p>
            <a:pPr algn="ctr">
              <a:lnSpc>
                <a:spcPct val="100000"/>
              </a:lnSpc>
            </a:pPr>
            <a:r>
              <a:rPr b="1" lang="ru-RU" sz="2800" spc="-1" strike="noStrike">
                <a:solidFill>
                  <a:srgbClr val="90c226"/>
                </a:solidFill>
                <a:latin typeface="Trebuchet MS"/>
              </a:rPr>
              <a:t>1.1. Императивные парадигмы: структурное программирование (</a:t>
            </a:r>
            <a:r>
              <a:rPr b="1" lang="en-US" sz="2800" spc="-1" strike="noStrike">
                <a:solidFill>
                  <a:srgbClr val="90c226"/>
                </a:solidFill>
                <a:latin typeface="Trebuchet MS"/>
              </a:rPr>
              <a:t>structured programming</a:t>
            </a:r>
            <a:r>
              <a:rPr b="1" lang="ru-RU" sz="2800" spc="-1" strike="noStrike">
                <a:solidFill>
                  <a:srgbClr val="90c226"/>
                </a:solidFill>
                <a:latin typeface="Trebuchet MS"/>
              </a:rPr>
              <a:t>)</a:t>
            </a:r>
            <a:r>
              <a:rPr b="1" lang="en-US" sz="2800" spc="-1" strike="noStrike">
                <a:solidFill>
                  <a:srgbClr val="90c226"/>
                </a:solidFill>
                <a:latin typeface="Trebuchet MS"/>
              </a:rPr>
              <a:t>. </a:t>
            </a:r>
            <a:r>
              <a:rPr b="1" lang="ru-RU" sz="2800" spc="-1" strike="noStrike">
                <a:solidFill>
                  <a:srgbClr val="90c226"/>
                </a:solidFill>
                <a:latin typeface="Trebuchet MS"/>
              </a:rPr>
              <a:t>Принципы</a:t>
            </a: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399240" y="199800"/>
            <a:ext cx="11385720" cy="1439640"/>
          </a:xfrm>
          <a:prstGeom prst="rect">
            <a:avLst/>
          </a:prstGeom>
          <a:solidFill>
            <a:srgbClr val="ffffff"/>
          </a:solidFill>
          <a:ln>
            <a:solidFill>
              <a:srgbClr val="000000"/>
            </a:solidFill>
          </a:ln>
        </p:spPr>
        <p:txBody>
          <a:bodyPr anchor="ctr">
            <a:normAutofit fontScale="76000"/>
          </a:bodyPr>
          <a:p>
            <a:pPr algn="ctr">
              <a:lnSpc>
                <a:spcPct val="100000"/>
              </a:lnSpc>
            </a:pPr>
            <a:r>
              <a:rPr b="1" lang="ru-RU" sz="3600" spc="-1" strike="noStrike">
                <a:solidFill>
                  <a:srgbClr val="90c226"/>
                </a:solidFill>
                <a:latin typeface="Trebuchet MS"/>
              </a:rPr>
              <a:t>1.1. Императивные парадигмы: структурное программирование (</a:t>
            </a:r>
            <a:r>
              <a:rPr b="1" lang="en-US" sz="3600" spc="-1" strike="noStrike">
                <a:solidFill>
                  <a:srgbClr val="90c226"/>
                </a:solidFill>
                <a:latin typeface="Trebuchet MS"/>
              </a:rPr>
              <a:t>structured programming</a:t>
            </a:r>
            <a:r>
              <a:rPr b="1" lang="ru-RU" sz="3600" spc="-1" strike="noStrike">
                <a:solidFill>
                  <a:srgbClr val="90c226"/>
                </a:solidFill>
                <a:latin typeface="Trebuchet MS"/>
              </a:rPr>
              <a:t>). Доводы против </a:t>
            </a:r>
            <a:r>
              <a:rPr b="1" lang="en-US" sz="3600" spc="-1" strike="noStrike">
                <a:solidFill>
                  <a:srgbClr val="90c226"/>
                </a:solidFill>
                <a:latin typeface="Trebuchet MS"/>
              </a:rPr>
              <a:t>goto</a:t>
            </a:r>
            <a:endParaRPr b="0" lang="en-US" sz="3600" spc="-1" strike="noStrike">
              <a:solidFill>
                <a:srgbClr val="000000"/>
              </a:solidFill>
              <a:latin typeface="Trebuchet MS"/>
            </a:endParaRPr>
          </a:p>
        </p:txBody>
      </p:sp>
      <p:sp>
        <p:nvSpPr>
          <p:cNvPr id="69" name="TextShape 2"/>
          <p:cNvSpPr txBox="1"/>
          <p:nvPr/>
        </p:nvSpPr>
        <p:spPr>
          <a:xfrm>
            <a:off x="437760" y="1744560"/>
            <a:ext cx="11308680" cy="4781880"/>
          </a:xfrm>
          <a:prstGeom prst="rect">
            <a:avLst/>
          </a:prstGeom>
          <a:solidFill>
            <a:srgbClr val="ffffff"/>
          </a:solid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 </a:t>
            </a:r>
            <a:r>
              <a:rPr b="0" lang="en-US" sz="2000" spc="-1" strike="noStrike">
                <a:solidFill>
                  <a:srgbClr val="404040"/>
                </a:solidFill>
                <a:latin typeface="Trebuchet MS"/>
              </a:rPr>
              <a:t>Goto – </a:t>
            </a:r>
            <a:r>
              <a:rPr b="0" lang="ru-RU" sz="2000" spc="-1" strike="noStrike">
                <a:solidFill>
                  <a:srgbClr val="404040"/>
                </a:solidFill>
                <a:latin typeface="Trebuchet MS"/>
              </a:rPr>
              <a:t>оператор безусловного перехода (перехода к определённой точке программы, обозначенной номером строки либо меткой) </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Сегодня общепринятой практикой скорее является отказ от использования </a:t>
            </a:r>
            <a:r>
              <a:rPr b="0" lang="en-US" sz="2000" spc="-1" strike="noStrike">
                <a:solidFill>
                  <a:srgbClr val="404040"/>
                </a:solidFill>
                <a:latin typeface="Trebuchet MS"/>
              </a:rPr>
              <a:t>goto</a:t>
            </a:r>
            <a:r>
              <a:rPr b="0" lang="ru-RU" sz="2000" spc="-1" strike="noStrike">
                <a:solidFill>
                  <a:srgbClr val="404040"/>
                </a:solidFill>
                <a:latin typeface="Trebuchet MS"/>
              </a:rPr>
              <a:t>, потому что это усложняет читаемость кода (спагетти-код), </a:t>
            </a:r>
            <a:endParaRPr b="0" lang="en-US" sz="2000" spc="-1" strike="noStrike">
              <a:solidFill>
                <a:srgbClr val="404040"/>
              </a:solidFill>
              <a:latin typeface="Trebuchet MS"/>
            </a:endParaRPr>
          </a:p>
        </p:txBody>
      </p:sp>
      <p:pic>
        <p:nvPicPr>
          <p:cNvPr id="70" name="Рисунок 7" descr=""/>
          <p:cNvPicPr/>
          <p:nvPr/>
        </p:nvPicPr>
        <p:blipFill>
          <a:blip r:embed="rId1"/>
          <a:stretch/>
        </p:blipFill>
        <p:spPr>
          <a:xfrm>
            <a:off x="257400" y="3384360"/>
            <a:ext cx="3116520" cy="2238480"/>
          </a:xfrm>
          <a:prstGeom prst="rect">
            <a:avLst/>
          </a:prstGeom>
          <a:ln>
            <a:noFill/>
          </a:ln>
        </p:spPr>
      </p:pic>
      <p:pic>
        <p:nvPicPr>
          <p:cNvPr id="71" name="Рисунок 8" descr=""/>
          <p:cNvPicPr/>
          <p:nvPr/>
        </p:nvPicPr>
        <p:blipFill>
          <a:blip r:embed="rId2"/>
          <a:stretch/>
        </p:blipFill>
        <p:spPr>
          <a:xfrm>
            <a:off x="4151880" y="3384360"/>
            <a:ext cx="2259360" cy="2354040"/>
          </a:xfrm>
          <a:prstGeom prst="rect">
            <a:avLst/>
          </a:prstGeom>
          <a:ln>
            <a:noFill/>
          </a:ln>
        </p:spPr>
      </p:pic>
      <p:sp>
        <p:nvSpPr>
          <p:cNvPr id="72" name="CustomShape 3"/>
          <p:cNvSpPr/>
          <p:nvPr/>
        </p:nvSpPr>
        <p:spPr>
          <a:xfrm>
            <a:off x="1469520" y="5770080"/>
            <a:ext cx="834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rebuchet MS"/>
              </a:rPr>
              <a:t>C goto</a:t>
            </a:r>
            <a:endParaRPr b="0" lang="en-US" sz="1800" spc="-1" strike="noStrike">
              <a:latin typeface="Arial"/>
            </a:endParaRPr>
          </a:p>
        </p:txBody>
      </p:sp>
      <p:sp>
        <p:nvSpPr>
          <p:cNvPr id="73" name="CustomShape 4"/>
          <p:cNvSpPr/>
          <p:nvPr/>
        </p:nvSpPr>
        <p:spPr>
          <a:xfrm>
            <a:off x="4767840" y="5770080"/>
            <a:ext cx="10558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Trebuchet MS"/>
              </a:rPr>
              <a:t>Без</a:t>
            </a:r>
            <a:r>
              <a:rPr b="0" lang="en-US" sz="1800" spc="-1" strike="noStrike">
                <a:solidFill>
                  <a:srgbClr val="000000"/>
                </a:solidFill>
                <a:latin typeface="Trebuchet MS"/>
              </a:rPr>
              <a:t> goto</a:t>
            </a:r>
            <a:endParaRPr b="0" lang="en-US" sz="1800" spc="-1" strike="noStrike">
              <a:latin typeface="Arial"/>
            </a:endParaRPr>
          </a:p>
        </p:txBody>
      </p:sp>
      <p:sp>
        <p:nvSpPr>
          <p:cNvPr id="74" name="CustomShape 5"/>
          <p:cNvSpPr/>
          <p:nvPr/>
        </p:nvSpPr>
        <p:spPr>
          <a:xfrm>
            <a:off x="3562920" y="4382640"/>
            <a:ext cx="472680" cy="178200"/>
          </a:xfrm>
          <a:prstGeom prst="rightArrow">
            <a:avLst>
              <a:gd name="adj1" fmla="val 50000"/>
              <a:gd name="adj2" fmla="val 50000"/>
            </a:avLst>
          </a:prstGeom>
          <a:ln cap="rnd">
            <a:round/>
          </a:ln>
        </p:spPr>
        <p:style>
          <a:lnRef idx="2">
            <a:schemeClr val="accent1">
              <a:shade val="50000"/>
            </a:schemeClr>
          </a:lnRef>
          <a:fillRef idx="1">
            <a:schemeClr val="accent1"/>
          </a:fillRef>
          <a:effectRef idx="0">
            <a:schemeClr val="accent1"/>
          </a:effectRef>
          <a:fontRef idx="minor"/>
        </p:style>
      </p:sp>
      <p:pic>
        <p:nvPicPr>
          <p:cNvPr id="75" name="Рисунок 12" descr=""/>
          <p:cNvPicPr/>
          <p:nvPr/>
        </p:nvPicPr>
        <p:blipFill>
          <a:blip r:embed="rId3"/>
          <a:stretch/>
        </p:blipFill>
        <p:spPr>
          <a:xfrm>
            <a:off x="7408440" y="3384360"/>
            <a:ext cx="3227760" cy="2238480"/>
          </a:xfrm>
          <a:prstGeom prst="rect">
            <a:avLst/>
          </a:prstGeom>
          <a:ln>
            <a:noFill/>
          </a:ln>
        </p:spPr>
      </p:pic>
      <p:sp>
        <p:nvSpPr>
          <p:cNvPr id="76" name="CustomShape 6"/>
          <p:cNvSpPr/>
          <p:nvPr/>
        </p:nvSpPr>
        <p:spPr>
          <a:xfrm>
            <a:off x="8232120" y="5738760"/>
            <a:ext cx="1580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rebuchet MS"/>
              </a:rPr>
              <a:t>Very evil goto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441360" y="1677240"/>
            <a:ext cx="11343960" cy="4734000"/>
          </a:xfrm>
          <a:prstGeom prst="rect">
            <a:avLst/>
          </a:prstGeom>
          <a:solidFill>
            <a:srgbClr val="ffffff"/>
          </a:solidFill>
          <a:ln>
            <a:noFill/>
          </a:ln>
        </p:spPr>
        <p:txBody>
          <a:bodyPr>
            <a:normAutofit/>
          </a:bodyPr>
          <a:p>
            <a:pPr lvl="2" marL="228600" indent="324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Каждая управляющая конструкция должна иметь один вход и один выход. Использование оператора </a:t>
            </a:r>
            <a:r>
              <a:rPr b="0" lang="en-US" sz="2400" spc="-1" strike="noStrike">
                <a:solidFill>
                  <a:srgbClr val="404040"/>
                </a:solidFill>
                <a:latin typeface="Trebuchet MS"/>
              </a:rPr>
              <a:t>break </a:t>
            </a:r>
            <a:r>
              <a:rPr b="0" lang="ru-RU" sz="2400" spc="-1" strike="noStrike">
                <a:solidFill>
                  <a:srgbClr val="404040"/>
                </a:solidFill>
                <a:latin typeface="Trebuchet MS"/>
              </a:rPr>
              <a:t>и, в некоторых случаях, </a:t>
            </a:r>
            <a:r>
              <a:rPr b="0" lang="en-US" sz="2400" spc="-1" strike="noStrike">
                <a:solidFill>
                  <a:srgbClr val="404040"/>
                </a:solidFill>
                <a:latin typeface="Trebuchet MS"/>
              </a:rPr>
              <a:t>return</a:t>
            </a:r>
            <a:r>
              <a:rPr b="0" lang="ru-RU" sz="2400" spc="-1" strike="noStrike">
                <a:solidFill>
                  <a:srgbClr val="404040"/>
                </a:solidFill>
                <a:latin typeface="Trebuchet MS"/>
              </a:rPr>
              <a:t>, нарушает этот принцип, они – “</a:t>
            </a:r>
            <a:r>
              <a:rPr b="0" lang="en-US" sz="2400" spc="-1" strike="noStrike">
                <a:solidFill>
                  <a:srgbClr val="404040"/>
                </a:solidFill>
                <a:latin typeface="Trebuchet MS"/>
              </a:rPr>
              <a:t>go to </a:t>
            </a:r>
            <a:r>
              <a:rPr b="0" lang="ru-RU" sz="2400" spc="-1" strike="noStrike">
                <a:solidFill>
                  <a:srgbClr val="404040"/>
                </a:solidFill>
                <a:latin typeface="Trebuchet MS"/>
              </a:rPr>
              <a:t>в овечьей шкуре”. Есть мнение, что стоит их по возможности избегать</a:t>
            </a:r>
            <a:endParaRPr b="0" lang="en-US" sz="2400" spc="-1" strike="noStrike">
              <a:solidFill>
                <a:srgbClr val="404040"/>
              </a:solidFill>
              <a:latin typeface="Trebuchet MS"/>
            </a:endParaRPr>
          </a:p>
          <a:p>
            <a:pPr lvl="2" marL="228600" indent="324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Базовые управляющие конструкции могут быть вложены друг в друга в произвольном порядке</a:t>
            </a:r>
            <a:endParaRPr b="0" lang="en-US" sz="2400" spc="-1" strike="noStrike">
              <a:solidFill>
                <a:srgbClr val="404040"/>
              </a:solidFill>
              <a:latin typeface="Trebuchet MS"/>
            </a:endParaRPr>
          </a:p>
          <a:p>
            <a:pPr lvl="2" marL="228600" indent="324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Каждая логически законченная группа инструкций оформляется как блок (функция). Это разграничивает области видимости переменных, логически структурирует код, позволяет повторно использовать код</a:t>
            </a:r>
            <a:endParaRPr b="0" lang="en-US" sz="2400" spc="-1" strike="noStrike">
              <a:solidFill>
                <a:srgbClr val="404040"/>
              </a:solidFill>
              <a:latin typeface="Trebuchet MS"/>
            </a:endParaRPr>
          </a:p>
          <a:p>
            <a:pPr lvl="2" marL="228600" indent="3240">
              <a:lnSpc>
                <a:spcPct val="100000"/>
              </a:lnSpc>
              <a:spcBef>
                <a:spcPts val="1001"/>
              </a:spcBef>
              <a:buClr>
                <a:srgbClr val="90c226"/>
              </a:buClr>
              <a:buSzPct val="80000"/>
              <a:buFont typeface="Wingdings 3" charset="2"/>
              <a:buChar char=""/>
            </a:pPr>
            <a:r>
              <a:rPr b="0" lang="ru-RU" sz="2400" spc="-1" strike="noStrike">
                <a:solidFill>
                  <a:srgbClr val="404040"/>
                </a:solidFill>
                <a:latin typeface="Trebuchet MS"/>
              </a:rPr>
              <a:t>Разработка программы ведётся пошагово, методом «сверху вниз» (</a:t>
            </a:r>
            <a:r>
              <a:rPr b="0" lang="en-US" sz="2400" spc="-1" strike="noStrike">
                <a:solidFill>
                  <a:srgbClr val="404040"/>
                </a:solidFill>
                <a:latin typeface="Trebuchet MS"/>
              </a:rPr>
              <a:t>top</a:t>
            </a:r>
            <a:r>
              <a:rPr b="0" lang="ru-RU" sz="2400" spc="-1" strike="noStrike">
                <a:solidFill>
                  <a:srgbClr val="404040"/>
                </a:solidFill>
                <a:latin typeface="Trebuchet MS"/>
              </a:rPr>
              <a:t>-</a:t>
            </a:r>
            <a:r>
              <a:rPr b="0" lang="en-US" sz="2400" spc="-1" strike="noStrike">
                <a:solidFill>
                  <a:srgbClr val="404040"/>
                </a:solidFill>
                <a:latin typeface="Trebuchet MS"/>
              </a:rPr>
              <a:t>down method</a:t>
            </a:r>
            <a:r>
              <a:rPr b="0" lang="ru-RU" sz="2400" spc="-1" strike="noStrike">
                <a:solidFill>
                  <a:srgbClr val="404040"/>
                </a:solidFill>
                <a:latin typeface="Trebuchet MS"/>
              </a:rPr>
              <a:t>). Хорошая практика, широко используемая в наши дни</a:t>
            </a:r>
            <a:endParaRPr b="0" lang="en-US" sz="2400" spc="-1" strike="noStrike">
              <a:solidFill>
                <a:srgbClr val="404040"/>
              </a:solidFill>
              <a:latin typeface="Trebuchet MS"/>
            </a:endParaRPr>
          </a:p>
        </p:txBody>
      </p:sp>
      <p:sp>
        <p:nvSpPr>
          <p:cNvPr id="78" name="TextShape 2"/>
          <p:cNvSpPr txBox="1"/>
          <p:nvPr/>
        </p:nvSpPr>
        <p:spPr>
          <a:xfrm>
            <a:off x="441360" y="294480"/>
            <a:ext cx="11343960" cy="1066320"/>
          </a:xfrm>
          <a:prstGeom prst="rect">
            <a:avLst/>
          </a:prstGeom>
          <a:solidFill>
            <a:srgbClr val="ffffff"/>
          </a:solidFill>
          <a:ln>
            <a:solidFill>
              <a:srgbClr val="000000"/>
            </a:solidFill>
          </a:ln>
        </p:spPr>
        <p:txBody>
          <a:bodyPr anchor="ctr">
            <a:normAutofit fontScale="46000"/>
          </a:bodyPr>
          <a:p>
            <a:pPr algn="ctr">
              <a:lnSpc>
                <a:spcPct val="100000"/>
              </a:lnSpc>
            </a:pPr>
            <a:r>
              <a:rPr b="1" lang="ru-RU" sz="3600" spc="-1" strike="noStrike">
                <a:solidFill>
                  <a:srgbClr val="90c226"/>
                </a:solidFill>
                <a:latin typeface="Trebuchet MS"/>
              </a:rPr>
              <a:t>1.1. Императивные парадигмы: структурное программирование (</a:t>
            </a:r>
            <a:r>
              <a:rPr b="1" lang="en-US" sz="3600" spc="-1" strike="noStrike">
                <a:solidFill>
                  <a:srgbClr val="90c226"/>
                </a:solidFill>
                <a:latin typeface="Trebuchet MS"/>
              </a:rPr>
              <a:t>structured programming</a:t>
            </a:r>
            <a:r>
              <a:rPr b="1" lang="ru-RU" sz="3600" spc="-1" strike="noStrike">
                <a:solidFill>
                  <a:srgbClr val="90c226"/>
                </a:solidFill>
                <a:latin typeface="Trebuchet MS"/>
              </a:rPr>
              <a:t>)</a:t>
            </a:r>
            <a:r>
              <a:rPr b="1" lang="en-US" sz="3600" spc="-1" strike="noStrike">
                <a:solidFill>
                  <a:srgbClr val="90c226"/>
                </a:solidFill>
                <a:latin typeface="Trebuchet MS"/>
              </a:rPr>
              <a:t>. </a:t>
            </a:r>
            <a:r>
              <a:rPr b="1" lang="ru-RU" sz="3600" spc="-1" strike="noStrike">
                <a:solidFill>
                  <a:srgbClr val="90c226"/>
                </a:solidFill>
                <a:latin typeface="Trebuchet MS"/>
              </a:rPr>
              <a:t>Принципы</a:t>
            </a:r>
            <a:endParaRPr b="0" lang="en-US" sz="36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283680" y="1500480"/>
            <a:ext cx="11771280" cy="4889520"/>
          </a:xfrm>
          <a:prstGeom prst="rect">
            <a:avLst/>
          </a:prstGeom>
          <a:solidFill>
            <a:srgbClr val="ffffff"/>
          </a:solidFill>
          <a:ln>
            <a:noFill/>
          </a:ln>
        </p:spPr>
        <p:txBody>
          <a:bodyPr>
            <a:noAutofit/>
          </a:bodyPr>
          <a:p>
            <a:pPr lvl="1" marL="343080" indent="-342720">
              <a:lnSpc>
                <a:spcPct val="100000"/>
              </a:lnSpc>
              <a:spcBef>
                <a:spcPts val="1001"/>
              </a:spcBef>
              <a:buClr>
                <a:srgbClr val="90c226"/>
              </a:buClr>
              <a:buSzPct val="80000"/>
              <a:buFont typeface="Wingdings 3" charset="2"/>
              <a:buChar char=""/>
            </a:pPr>
            <a:r>
              <a:rPr b="0" lang="ru-RU" sz="2000" spc="-1" strike="noStrike">
                <a:solidFill>
                  <a:srgbClr val="404040"/>
                </a:solidFill>
                <a:latin typeface="Trebuchet MS"/>
              </a:rPr>
              <a:t>Нет ограничений на использование </a:t>
            </a:r>
            <a:r>
              <a:rPr b="0" lang="en-US" sz="2000" spc="-1" strike="noStrike">
                <a:solidFill>
                  <a:srgbClr val="404040"/>
                </a:solidFill>
                <a:latin typeface="Trebuchet MS"/>
              </a:rPr>
              <a:t>goto</a:t>
            </a:r>
            <a:endParaRPr b="0" lang="en-US" sz="2000" spc="-1" strike="noStrike">
              <a:solidFill>
                <a:srgbClr val="404040"/>
              </a:solidFill>
              <a:latin typeface="Trebuchet MS"/>
            </a:endParaRPr>
          </a:p>
          <a:p>
            <a:pPr>
              <a:lnSpc>
                <a:spcPct val="100000"/>
              </a:lnSpc>
              <a:spcBef>
                <a:spcPts val="1001"/>
              </a:spcBef>
              <a:tabLst>
                <a:tab algn="l" pos="0"/>
              </a:tabLst>
            </a:pPr>
            <a:endParaRPr b="0" lang="en-US" sz="2000" spc="-1" strike="noStrike">
              <a:solidFill>
                <a:srgbClr val="404040"/>
              </a:solidFill>
              <a:latin typeface="Trebuchet MS"/>
            </a:endParaRPr>
          </a:p>
        </p:txBody>
      </p:sp>
      <p:sp>
        <p:nvSpPr>
          <p:cNvPr id="80" name="TextShape 2"/>
          <p:cNvSpPr txBox="1"/>
          <p:nvPr/>
        </p:nvSpPr>
        <p:spPr>
          <a:xfrm>
            <a:off x="283680" y="219240"/>
            <a:ext cx="11771280" cy="1141920"/>
          </a:xfrm>
          <a:prstGeom prst="rect">
            <a:avLst/>
          </a:prstGeom>
          <a:solidFill>
            <a:srgbClr val="ffffff"/>
          </a:solidFill>
          <a:ln>
            <a:solidFill>
              <a:srgbClr val="000000"/>
            </a:solidFill>
          </a:ln>
        </p:spPr>
        <p:txBody>
          <a:bodyPr anchor="ctr">
            <a:normAutofit/>
          </a:bodyPr>
          <a:p>
            <a:pPr algn="ctr">
              <a:lnSpc>
                <a:spcPct val="100000"/>
              </a:lnSpc>
            </a:pPr>
            <a:r>
              <a:rPr b="1" lang="ru-RU" sz="2800" spc="-1" strike="noStrike">
                <a:solidFill>
                  <a:srgbClr val="90c226"/>
                </a:solidFill>
                <a:latin typeface="Trebuchet MS"/>
              </a:rPr>
              <a:t>1.2. Императивные парадигмы: неструктурированное программирование (</a:t>
            </a:r>
            <a:r>
              <a:rPr b="1" lang="en-US" sz="2800" spc="-1" strike="noStrike">
                <a:solidFill>
                  <a:srgbClr val="90c226"/>
                </a:solidFill>
                <a:latin typeface="Trebuchet MS"/>
              </a:rPr>
              <a:t>non</a:t>
            </a:r>
            <a:r>
              <a:rPr b="1" lang="ru-RU" sz="2800" spc="-1" strike="noStrike">
                <a:solidFill>
                  <a:srgbClr val="90c226"/>
                </a:solidFill>
                <a:latin typeface="Trebuchet MS"/>
              </a:rPr>
              <a:t>-</a:t>
            </a:r>
            <a:r>
              <a:rPr b="1" lang="en-US" sz="2800" spc="-1" strike="noStrike">
                <a:solidFill>
                  <a:srgbClr val="90c226"/>
                </a:solidFill>
                <a:latin typeface="Trebuchet MS"/>
              </a:rPr>
              <a:t>structured programming</a:t>
            </a:r>
            <a:r>
              <a:rPr b="1" lang="ru-RU" sz="2800" spc="-1" strike="noStrike">
                <a:solidFill>
                  <a:srgbClr val="90c226"/>
                </a:solidFill>
                <a:latin typeface="Trebuchet MS"/>
              </a:rPr>
              <a:t>). Принципы</a:t>
            </a:r>
            <a:endParaRPr b="0" lang="en-US" sz="2800" spc="-1" strike="noStrike">
              <a:solidFill>
                <a:srgbClr val="000000"/>
              </a:solidFill>
              <a:latin typeface="Trebuchet MS"/>
            </a:endParaRPr>
          </a:p>
        </p:txBody>
      </p:sp>
      <p:pic>
        <p:nvPicPr>
          <p:cNvPr id="81" name="Рисунок 4" descr=""/>
          <p:cNvPicPr/>
          <p:nvPr/>
        </p:nvPicPr>
        <p:blipFill>
          <a:blip r:embed="rId1"/>
          <a:stretch/>
        </p:blipFill>
        <p:spPr>
          <a:xfrm>
            <a:off x="592200" y="2186280"/>
            <a:ext cx="2656800" cy="3517560"/>
          </a:xfrm>
          <a:prstGeom prst="rect">
            <a:avLst/>
          </a:prstGeom>
          <a:ln>
            <a:noFill/>
          </a:ln>
        </p:spPr>
      </p:pic>
      <p:pic>
        <p:nvPicPr>
          <p:cNvPr id="82" name="Рисунок 5" descr=""/>
          <p:cNvPicPr/>
          <p:nvPr/>
        </p:nvPicPr>
        <p:blipFill>
          <a:blip r:embed="rId2"/>
          <a:stretch/>
        </p:blipFill>
        <p:spPr>
          <a:xfrm>
            <a:off x="4424760" y="2086200"/>
            <a:ext cx="2469600" cy="3906360"/>
          </a:xfrm>
          <a:prstGeom prst="rect">
            <a:avLst/>
          </a:prstGeom>
          <a:ln>
            <a:noFill/>
          </a:ln>
        </p:spPr>
      </p:pic>
      <p:pic>
        <p:nvPicPr>
          <p:cNvPr id="83" name="Рисунок 8" descr=""/>
          <p:cNvPicPr/>
          <p:nvPr/>
        </p:nvPicPr>
        <p:blipFill>
          <a:blip r:embed="rId3"/>
          <a:stretch/>
        </p:blipFill>
        <p:spPr>
          <a:xfrm>
            <a:off x="8177040" y="1668960"/>
            <a:ext cx="2289240" cy="5025600"/>
          </a:xfrm>
          <a:prstGeom prst="rect">
            <a:avLst/>
          </a:prstGeom>
          <a:ln>
            <a:noFill/>
          </a:ln>
        </p:spPr>
      </p:pic>
      <p:sp>
        <p:nvSpPr>
          <p:cNvPr id="84" name="CustomShape 3"/>
          <p:cNvSpPr/>
          <p:nvPr/>
        </p:nvSpPr>
        <p:spPr>
          <a:xfrm>
            <a:off x="835200" y="5990040"/>
            <a:ext cx="1889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Trebuchet MS"/>
              </a:rPr>
              <a:t>Некий алгоритм</a:t>
            </a:r>
            <a:endParaRPr b="0" lang="en-US" sz="1800" spc="-1" strike="noStrike">
              <a:latin typeface="Arial"/>
            </a:endParaRPr>
          </a:p>
        </p:txBody>
      </p:sp>
      <p:sp>
        <p:nvSpPr>
          <p:cNvPr id="85" name="CustomShape 4"/>
          <p:cNvSpPr/>
          <p:nvPr/>
        </p:nvSpPr>
        <p:spPr>
          <a:xfrm>
            <a:off x="4433760" y="6035040"/>
            <a:ext cx="2109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Trebuchet MS"/>
              </a:rPr>
              <a:t>Реализация с </a:t>
            </a:r>
            <a:r>
              <a:rPr b="0" lang="en-US" sz="1800" spc="-1" strike="noStrike">
                <a:solidFill>
                  <a:srgbClr val="000000"/>
                </a:solidFill>
                <a:latin typeface="Trebuchet MS"/>
              </a:rPr>
              <a:t>goto</a:t>
            </a:r>
            <a:endParaRPr b="0" lang="en-US" sz="1800" spc="-1" strike="noStrike">
              <a:latin typeface="Arial"/>
            </a:endParaRPr>
          </a:p>
        </p:txBody>
      </p:sp>
      <p:sp>
        <p:nvSpPr>
          <p:cNvPr id="86" name="CustomShape 5"/>
          <p:cNvSpPr/>
          <p:nvPr/>
        </p:nvSpPr>
        <p:spPr>
          <a:xfrm>
            <a:off x="9518400" y="6327360"/>
            <a:ext cx="2349720" cy="364680"/>
          </a:xfrm>
          <a:prstGeom prst="rect">
            <a:avLst/>
          </a:prstGeom>
          <a:solidFill>
            <a:schemeClr val="bg1"/>
          </a:solidFill>
          <a:ln>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Trebuchet MS"/>
              </a:rPr>
              <a:t>Реализация без </a:t>
            </a:r>
            <a:r>
              <a:rPr b="0" lang="en-US" sz="1800" spc="-1" strike="noStrike">
                <a:solidFill>
                  <a:srgbClr val="000000"/>
                </a:solidFill>
                <a:latin typeface="Trebuchet MS"/>
              </a:rPr>
              <a:t>goto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3591</TotalTime>
  <Application>LibreOffice/6.4.7.2$Linux_X86_64 LibreOffice_project/40$Build-2</Application>
  <Words>2684</Words>
  <Paragraphs>229</Paragraphs>
  <Company>SPecialiST RePack</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2021-01-20T17:02:09Z</dcterms:created>
  <dc:creator>A</dc:creator>
  <dc:description/>
  <dc:language>en-US</dc:language>
  <cp:lastModifiedBy/>
  <dcterms:modified xsi:type="dcterms:W3CDTF">2022-02-09T11:26:21Z</dcterms:modified>
  <cp:revision>128</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SPecialiST RePack</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Широкоэкранный</vt:lpwstr>
  </property>
  <property fmtid="{D5CDD505-2E9C-101B-9397-08002B2CF9AE}" pid="10" name="ScaleCrop">
    <vt:bool>0</vt:bool>
  </property>
  <property fmtid="{D5CDD505-2E9C-101B-9397-08002B2CF9AE}" pid="11" name="ShareDoc">
    <vt:bool>0</vt:bool>
  </property>
  <property fmtid="{D5CDD505-2E9C-101B-9397-08002B2CF9AE}" pid="12" name="Slides">
    <vt:i4>30</vt:i4>
  </property>
</Properties>
</file>