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9FD1A70-EDC4-1B67-5E3C-E95A42E67689}">
  <a:tblStyle styleId="{69FD1A70-EDC4-1B67-5E3C-E95A42E67689}"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Титульный слайд">
    <p:spTree>
      <p:nvGrpSpPr>
        <p:cNvPr id="1" name="" hidden="0"/>
        <p:cNvGrpSpPr/>
        <p:nvPr isPhoto="0" userDrawn="0"/>
      </p:nvGrpSpPr>
      <p:grpSpPr bwMode="auto">
        <a:xfrm>
          <a:off x="0" y="0"/>
          <a:ext cx="0" cy="0"/>
          <a:chOff x="0" y="0"/>
          <a:chExt cx="0" cy="0"/>
        </a:xfrm>
      </p:grpSpPr>
      <p:grpSp>
        <p:nvGrpSpPr>
          <p:cNvPr id="7" name="Group 6" hidden="0"/>
          <p:cNvGrpSpPr/>
          <p:nvPr isPhoto="0" userDrawn="0"/>
        </p:nvGrpSpPr>
        <p:grpSpPr bwMode="auto">
          <a:xfrm>
            <a:off x="0" y="-8467"/>
            <a:ext cx="12192000" cy="6866466"/>
            <a:chOff x="0" y="-8467"/>
            <a:chExt cx="12192000" cy="6866466"/>
          </a:xfrm>
        </p:grpSpPr>
        <p:cxnSp>
          <p:nvCxnSpPr>
            <p:cNvPr id="32" name="Straight Connector 31" hidden="0"/>
            <p:cNvCxnSpPr>
              <a:cxnSpLocks/>
            </p:cNvCxnSpPr>
            <p:nvPr isPhoto="0" userDrawn="0"/>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hidden="0"/>
            <p:cNvCxnSpPr>
              <a:cxnSpLocks/>
            </p:cNvCxnSpPr>
            <p:nvPr isPhoto="0" userDrawn="0"/>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hidden="0"/>
            <p:cNvSpPr/>
            <p:nvPr isPhoto="0" userDrawn="0"/>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hidden="0"/>
            <p:cNvSpPr/>
            <p:nvPr isPhoto="0" userDrawn="0"/>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hidden="0"/>
            <p:cNvSpPr/>
            <p:nvPr isPhoto="0" userDrawn="0"/>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hidden="0"/>
            <p:cNvSpPr/>
            <p:nvPr isPhoto="0" userDrawn="0"/>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hidden="0"/>
            <p:cNvSpPr/>
            <p:nvPr isPhoto="0" userDrawn="0"/>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hidden="0"/>
            <p:cNvSpPr/>
            <p:nvPr isPhoto="0" userDrawn="0"/>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hidden="0"/>
            <p:cNvSpPr/>
            <p:nvPr isPhoto="0" userDrawn="0"/>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hidden="0"/>
            <p:cNvSpPr/>
            <p:nvPr isPhoto="0" userDrawn="0"/>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ctrTitle" hasCustomPrompt="0"/>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ru-RU"/>
              <a:t>Образец заголовка</a:t>
            </a:r>
            <a:endParaRPr lang="en-US"/>
          </a:p>
        </p:txBody>
      </p:sp>
      <p:sp>
        <p:nvSpPr>
          <p:cNvPr id="3" name="Subtitle 2" hidden="0"/>
          <p:cNvSpPr>
            <a:spLocks noGrp="1"/>
          </p:cNvSpPr>
          <p:nvPr isPhoto="0" userDrawn="0">
            <p:ph type="subTitle" idx="1" hasCustomPrompt="0"/>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Заголовок и подпись">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5" y="609600"/>
            <a:ext cx="8596668" cy="3403600"/>
          </a:xfrm>
        </p:spPr>
        <p:txBody>
          <a:bodyPr anchor="ctr">
            <a:normAutofit/>
          </a:bodyPr>
          <a:lstStyle>
            <a:lvl1pPr algn="l">
              <a:defRPr sz="4400" b="0" cap="none"/>
            </a:lvl1p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с подписью">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hidden="0"/>
          <p:cNvSpPr>
            <a:spLocks noGrp="1"/>
          </p:cNvSpPr>
          <p:nvPr isPhoto="0" userDrawn="0">
            <p:ph type="body" sz="quarter" idx="13" hasCustomPrompt="0"/>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hidden="0"/>
          <p:cNvSpPr>
            <a:spLocks noGrp="1"/>
          </p:cNvSpPr>
          <p:nvPr isPhoto="0" userDrawn="0">
            <p:ph type="body" idx="1" hasCustomPrompt="0"/>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
        <p:nvSpPr>
          <p:cNvPr id="20" name="TextBox 19" hidden="0"/>
          <p:cNvSpPr txBox="1"/>
          <p:nvPr isPhoto="0" userDrawn="0"/>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hidden="0"/>
          <p:cNvSpPr txBox="1"/>
          <p:nvPr isPhoto="0" userDrawn="0"/>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Карточка имени">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5" y="1931988"/>
            <a:ext cx="8596668" cy="2595460"/>
          </a:xfrm>
        </p:spPr>
        <p:txBody>
          <a:bodyPr anchor="b">
            <a:normAutofit/>
          </a:bodyPr>
          <a:lstStyle>
            <a:lvl1pPr algn="l">
              <a:defRPr sz="4400" b="0" cap="none"/>
            </a:lvl1p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Цитата карточки имени">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931334" y="609600"/>
            <a:ext cx="8094134"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hidden="0"/>
          <p:cNvSpPr>
            <a:spLocks noGrp="1"/>
          </p:cNvSpPr>
          <p:nvPr isPhoto="0" userDrawn="0">
            <p:ph type="body" sz="quarter" idx="13" hasCustomPrompt="0"/>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hidden="0"/>
          <p:cNvSpPr>
            <a:spLocks noGrp="1"/>
          </p:cNvSpPr>
          <p:nvPr isPhoto="0" userDrawn="0">
            <p:ph type="body" idx="1" hasCustomPrompt="0"/>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
        <p:nvSpPr>
          <p:cNvPr id="24" name="TextBox 23" hidden="0"/>
          <p:cNvSpPr txBox="1"/>
          <p:nvPr isPhoto="0" userDrawn="0"/>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hidden="0"/>
          <p:cNvSpPr txBox="1"/>
          <p:nvPr isPhoto="0" userDrawn="0"/>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Истина или ложь">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85799" y="609600"/>
            <a:ext cx="8588203" cy="3022600"/>
          </a:xfrm>
        </p:spPr>
        <p:txBody>
          <a:bodyPr anchor="ctr">
            <a:normAutofit/>
          </a:bodyPr>
          <a:lstStyle>
            <a:lvl1pPr algn="l">
              <a:defRPr sz="4400" b="0" cap="none"/>
            </a:lvl1pPr>
          </a:lstStyle>
          <a:p>
            <a:pPr>
              <a:defRPr/>
            </a:pPr>
            <a:r>
              <a:rPr lang="ru-RU"/>
              <a:t>Образец заголовка</a:t>
            </a:r>
            <a:endParaRPr lang="en-US"/>
          </a:p>
        </p:txBody>
      </p:sp>
      <p:sp>
        <p:nvSpPr>
          <p:cNvPr id="23" name="Text Placeholder 9" hidden="0"/>
          <p:cNvSpPr>
            <a:spLocks noGrp="1"/>
          </p:cNvSpPr>
          <p:nvPr isPhoto="0" userDrawn="0">
            <p:ph type="body" sz="quarter" idx="13" hasCustomPrompt="0"/>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ru-RU"/>
              <a:t>Образец текста</a:t>
            </a:r>
            <a:endParaRPr/>
          </a:p>
        </p:txBody>
      </p:sp>
      <p:sp>
        <p:nvSpPr>
          <p:cNvPr id="3" name="Text Placeholder 2" hidden="0"/>
          <p:cNvSpPr>
            <a:spLocks noGrp="1"/>
          </p:cNvSpPr>
          <p:nvPr isPhoto="0" userDrawn="0">
            <p:ph type="body" idx="1" hasCustomPrompt="0"/>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ru-RU"/>
              <a:t>Образец заголовка</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7967673" y="609599"/>
            <a:ext cx="1304743" cy="5251451"/>
          </a:xfrm>
        </p:spPr>
        <p:txBody>
          <a:bodyPr vert="eaVert" anchor="ctr"/>
          <a:lstStyle/>
          <a:p>
            <a:pPr>
              <a:defRPr/>
            </a:pPr>
            <a:r>
              <a:rPr lang="ru-RU"/>
              <a:t>Образец заголовка</a:t>
            </a:r>
            <a:endParaRPr lang="en-US"/>
          </a:p>
        </p:txBody>
      </p:sp>
      <p:sp>
        <p:nvSpPr>
          <p:cNvPr id="3" name="Vertical Text Placeholder 2" hidden="0"/>
          <p:cNvSpPr>
            <a:spLocks noGrp="1"/>
          </p:cNvSpPr>
          <p:nvPr isPhoto="0" userDrawn="0">
            <p:ph type="body" orient="vert" idx="1" hasCustomPrompt="0"/>
          </p:nvPr>
        </p:nvSpPr>
        <p:spPr bwMode="auto">
          <a:xfrm>
            <a:off x="677335" y="609600"/>
            <a:ext cx="7060150" cy="5251450"/>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normAutofit/>
          </a:bodyPr>
          <a:lstStyle>
            <a:lvl1pPr>
              <a:defRPr sz="3600"/>
            </a:lvl1pPr>
          </a:lstStyle>
          <a:p>
            <a:pPr>
              <a:defRPr/>
            </a:pPr>
            <a:r>
              <a:rPr lang="ru-RU"/>
              <a:t>Образец заголовка</a:t>
            </a:r>
            <a:endParaRPr lang="en-US"/>
          </a:p>
        </p:txBody>
      </p:sp>
      <p:sp>
        <p:nvSpPr>
          <p:cNvPr id="3" name="Content Placeholder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5" y="2700867"/>
            <a:ext cx="8596668" cy="1826581"/>
          </a:xfrm>
        </p:spPr>
        <p:txBody>
          <a:bodyPr anchor="b"/>
          <a:lstStyle>
            <a:lvl1pPr algn="l">
              <a:defRPr sz="4000" b="0" cap="none"/>
            </a:lvl1p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Date Placeholder 3"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ru-RU"/>
              <a:t>Образец заголовка</a:t>
            </a:r>
            <a:endParaRPr lang="en-US"/>
          </a:p>
        </p:txBody>
      </p:sp>
      <p:sp>
        <p:nvSpPr>
          <p:cNvPr id="3" name="Content Placeholder 2" hidden="0"/>
          <p:cNvSpPr>
            <a:spLocks noGrp="1"/>
          </p:cNvSpPr>
          <p:nvPr isPhoto="0" userDrawn="0">
            <p:ph sz="half" idx="1" hasCustomPrompt="0"/>
          </p:nvPr>
        </p:nvSpPr>
        <p:spPr bwMode="auto">
          <a:xfrm>
            <a:off x="677334" y="2160589"/>
            <a:ext cx="4184035" cy="3880772"/>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Content Placeholder 3" hidden="0"/>
          <p:cNvSpPr>
            <a:spLocks noGrp="1"/>
          </p:cNvSpPr>
          <p:nvPr isPhoto="0" userDrawn="0">
            <p:ph sz="half" idx="2" hasCustomPrompt="0"/>
          </p:nvPr>
        </p:nvSpPr>
        <p:spPr bwMode="auto">
          <a:xfrm>
            <a:off x="5089970" y="2160589"/>
            <a:ext cx="4184034" cy="388077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Date Placeholder 4"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Content Placeholder 3" hidden="0"/>
          <p:cNvSpPr>
            <a:spLocks noGrp="1"/>
          </p:cNvSpPr>
          <p:nvPr isPhoto="0" userDrawn="0">
            <p:ph sz="half" idx="2" hasCustomPrompt="0"/>
          </p:nvPr>
        </p:nvSpPr>
        <p:spPr bwMode="auto">
          <a:xfrm>
            <a:off x="675745" y="2737245"/>
            <a:ext cx="4185623"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5" name="Text Placeholder 4" hidden="0"/>
          <p:cNvSpPr>
            <a:spLocks noGrp="1"/>
          </p:cNvSpPr>
          <p:nvPr isPhoto="0" userDrawn="0">
            <p:ph type="body" sz="quarter" idx="3" hasCustomPrompt="0"/>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Content Placeholder 5" hidden="0"/>
          <p:cNvSpPr>
            <a:spLocks noGrp="1"/>
          </p:cNvSpPr>
          <p:nvPr isPhoto="0" userDrawn="0">
            <p:ph sz="quarter" idx="4" hasCustomPrompt="0"/>
          </p:nvPr>
        </p:nvSpPr>
        <p:spPr bwMode="auto">
          <a:xfrm>
            <a:off x="5088384" y="2737245"/>
            <a:ext cx="4185617" cy="330411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4" y="609600"/>
            <a:ext cx="8596668" cy="1320800"/>
          </a:xfrm>
        </p:spPr>
        <p:txBody>
          <a:bodyPr/>
          <a:lstStyle/>
          <a:p>
            <a:pPr>
              <a:defRPr/>
            </a:pPr>
            <a:r>
              <a:rPr lang="ru-RU"/>
              <a:t>Образец заголовка</a:t>
            </a:r>
            <a:endParaRPr lang="en-US"/>
          </a:p>
        </p:txBody>
      </p:sp>
      <p:sp>
        <p:nvSpPr>
          <p:cNvPr id="3" name="Date Placeholder 2"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4" name="Footer Placeholder 3" hidden="0"/>
          <p:cNvSpPr>
            <a:spLocks noGrp="1"/>
          </p:cNvSpPr>
          <p:nvPr isPhoto="0" userDrawn="0">
            <p:ph type="ftr" sz="quarter" idx="11" hasCustomPrompt="0"/>
          </p:nvPr>
        </p:nvSpPr>
        <p:spPr bwMode="auto"/>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3" name="Footer Placeholder 2" hidden="0"/>
          <p:cNvSpPr>
            <a:spLocks noGrp="1"/>
          </p:cNvSpPr>
          <p:nvPr isPhoto="0" userDrawn="0">
            <p:ph type="ftr" sz="quarter" idx="11" hasCustomPrompt="0"/>
          </p:nvPr>
        </p:nvSpPr>
        <p:spPr bwMode="auto"/>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4" y="1498604"/>
            <a:ext cx="3854528" cy="1278466"/>
          </a:xfrm>
        </p:spPr>
        <p:txBody>
          <a:bodyPr anchor="b">
            <a:normAutofit/>
          </a:bodyPr>
          <a:lstStyle>
            <a:lvl1pPr>
              <a:defRPr sz="2000"/>
            </a:lvl1pPr>
          </a:lstStyle>
          <a:p>
            <a:pPr>
              <a:defRPr/>
            </a:pPr>
            <a:r>
              <a:rPr lang="ru-RU"/>
              <a:t>Образец заголовка</a:t>
            </a:r>
            <a:endParaRPr lang="en-US"/>
          </a:p>
        </p:txBody>
      </p:sp>
      <p:sp>
        <p:nvSpPr>
          <p:cNvPr id="3" name="Content Placeholder 2" hidden="0"/>
          <p:cNvSpPr>
            <a:spLocks noGrp="1"/>
          </p:cNvSpPr>
          <p:nvPr isPhoto="0" userDrawn="0">
            <p:ph idx="1" hasCustomPrompt="0"/>
          </p:nvPr>
        </p:nvSpPr>
        <p:spPr bwMode="auto">
          <a:xfrm>
            <a:off x="4760461" y="514924"/>
            <a:ext cx="4513541" cy="5526437"/>
          </a:xfrm>
        </p:spPr>
        <p:txBody>
          <a:bodyPr>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Text Placeholder 3" hidden="0"/>
          <p:cNvSpPr>
            <a:spLocks noGrp="1"/>
          </p:cNvSpPr>
          <p:nvPr isPhoto="0" userDrawn="0">
            <p:ph type="body" sz="half" idx="2" hasCustomPrompt="0"/>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ru-RU"/>
              <a:t>Образец текста</a:t>
            </a:r>
            <a:endParaRPr/>
          </a:p>
        </p:txBody>
      </p:sp>
      <p:sp>
        <p:nvSpPr>
          <p:cNvPr id="5" name="Date Placeholder 4"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677334" y="4800600"/>
            <a:ext cx="8596667" cy="566738"/>
          </a:xfrm>
        </p:spPr>
        <p:txBody>
          <a:bodyPr anchor="b">
            <a:normAutofit/>
          </a:bodyPr>
          <a:lstStyle>
            <a:lvl1pPr algn="l">
              <a:defRPr sz="2400" b="0"/>
            </a:lvl1pPr>
          </a:lstStyle>
          <a:p>
            <a:pPr>
              <a:defRPr/>
            </a:pPr>
            <a:r>
              <a:rPr lang="ru-RU"/>
              <a:t>Образец заголовка</a:t>
            </a:r>
            <a:endParaRPr lang="en-US"/>
          </a:p>
        </p:txBody>
      </p:sp>
      <p:sp>
        <p:nvSpPr>
          <p:cNvPr id="3" name="Picture Placeholder 2" hidden="0"/>
          <p:cNvSpPr>
            <a:spLocks noChangeAspect="1" noGrp="1"/>
          </p:cNvSpPr>
          <p:nvPr isPhoto="0" userDrawn="0">
            <p:ph type="pic" idx="1" hasCustomPrompt="0"/>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ru-RU"/>
              <a:t>Вставка рисунка</a:t>
            </a:r>
            <a:endParaRPr lang="en-US"/>
          </a:p>
        </p:txBody>
      </p:sp>
      <p:sp>
        <p:nvSpPr>
          <p:cNvPr id="4" name="Text Placeholder 3" hidden="0"/>
          <p:cNvSpPr>
            <a:spLocks noGrp="1"/>
          </p:cNvSpPr>
          <p:nvPr isPhoto="0" userDrawn="0">
            <p:ph type="body" sz="half" idx="2" hasCustomPrompt="0"/>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Date Placeholder 4" hidden="0"/>
          <p:cNvSpPr>
            <a:spLocks noGrp="1"/>
          </p:cNvSpPr>
          <p:nvPr isPhoto="0" userDrawn="0">
            <p:ph type="dt" sz="half" idx="10" hasCustomPrompt="0"/>
          </p:nvPr>
        </p:nvSpPr>
        <p:spPr bwMode="auto"/>
        <p:txBody>
          <a:bodyPr/>
          <a:lstStyle/>
          <a:p>
            <a:pPr>
              <a:defRPr/>
            </a:pPr>
            <a:fld id="{B3B7C885-B81A-4DB8-BD04-363F10E73211}"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916BAC16-625E-48D0-A4F5-C04B52C4F9F7}"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grpSp>
        <p:nvGrpSpPr>
          <p:cNvPr id="7" name="Group 6" hidden="0"/>
          <p:cNvGrpSpPr/>
          <p:nvPr isPhoto="0" userDrawn="0"/>
        </p:nvGrpSpPr>
        <p:grpSpPr bwMode="auto">
          <a:xfrm>
            <a:off x="0" y="-8467"/>
            <a:ext cx="12192000" cy="6866466"/>
            <a:chOff x="0" y="-8467"/>
            <a:chExt cx="12192000" cy="6866466"/>
          </a:xfrm>
        </p:grpSpPr>
        <p:cxnSp>
          <p:nvCxnSpPr>
            <p:cNvPr id="20" name="Straight Connector 19" hidden="0"/>
            <p:cNvCxnSpPr>
              <a:cxnSpLocks/>
            </p:cNvCxnSpPr>
            <p:nvPr isPhoto="0" userDrawn="0"/>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hidden="0"/>
            <p:cNvCxnSpPr>
              <a:cxnSpLocks/>
            </p:cNvCxnSpPr>
            <p:nvPr isPhoto="0" userDrawn="0"/>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hidden="0"/>
            <p:cNvSpPr/>
            <p:nvPr isPhoto="0" userDrawn="0"/>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hidden="0"/>
            <p:cNvSpPr/>
            <p:nvPr isPhoto="0" userDrawn="0"/>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hidden="0"/>
            <p:cNvSpPr/>
            <p:nvPr isPhoto="0" userDrawn="0"/>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hidden="0"/>
            <p:cNvSpPr/>
            <p:nvPr isPhoto="0" userDrawn="0"/>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hidden="0"/>
            <p:cNvSpPr/>
            <p:nvPr isPhoto="0" userDrawn="0"/>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hidden="0"/>
            <p:cNvSpPr/>
            <p:nvPr isPhoto="0" userDrawn="0"/>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hidden="0"/>
            <p:cNvSpPr/>
            <p:nvPr isPhoto="0" userDrawn="0"/>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hidden="0"/>
            <p:cNvSpPr/>
            <p:nvPr isPhoto="0" userDrawn="0"/>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hidden="0"/>
          <p:cNvSpPr>
            <a:spLocks noGrp="1"/>
          </p:cNvSpPr>
          <p:nvPr isPhoto="0" userDrawn="0">
            <p:ph type="title" hasCustomPrompt="0"/>
          </p:nvPr>
        </p:nvSpPr>
        <p:spPr bwMode="auto">
          <a:xfrm>
            <a:off x="677334" y="609600"/>
            <a:ext cx="8596668" cy="1320800"/>
          </a:xfrm>
          <a:prstGeom prst="rect">
            <a:avLst/>
          </a:prstGeom>
        </p:spPr>
        <p:txBody>
          <a:bodyPr vert="horz" lIns="91440" tIns="45720" rIns="91440" bIns="45720" rtlCol="0" anchor="t">
            <a:normAutofit/>
          </a:bodyPr>
          <a:lstStyle/>
          <a:p>
            <a:pPr>
              <a:defRPr/>
            </a:pPr>
            <a:r>
              <a:rPr lang="ru-RU"/>
              <a:t>Образец заголовка</a:t>
            </a:r>
            <a:endParaRPr lang="en-US"/>
          </a:p>
        </p:txBody>
      </p:sp>
      <p:sp>
        <p:nvSpPr>
          <p:cNvPr id="3" name="Text Placeholder 2" hidden="0"/>
          <p:cNvSpPr>
            <a:spLocks noGrp="1"/>
          </p:cNvSpPr>
          <p:nvPr isPhoto="0" userDrawn="0">
            <p:ph type="body" idx="1" hasCustomPrompt="0"/>
          </p:nvPr>
        </p:nvSpPr>
        <p:spPr bwMode="auto">
          <a:xfrm>
            <a:off x="677334" y="2160589"/>
            <a:ext cx="8596668" cy="3880773"/>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en-US"/>
          </a:p>
        </p:txBody>
      </p:sp>
      <p:sp>
        <p:nvSpPr>
          <p:cNvPr id="4" name="Date Placeholder 3" hidden="0"/>
          <p:cNvSpPr>
            <a:spLocks noGrp="1"/>
          </p:cNvSpPr>
          <p:nvPr isPhoto="0" userDrawn="0">
            <p:ph type="dt" sz="half" idx="2" hasCustomPrompt="0"/>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B7C885-B81A-4DB8-BD04-363F10E73211}"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16BAC16-625E-48D0-A4F5-C04B52C4F9F7}"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txBox="1"/>
          <p:nvPr isPhoto="0" userDrawn="0"/>
        </p:nvSpPr>
        <p:spPr bwMode="auto">
          <a:xfrm>
            <a:off x="548640" y="243470"/>
            <a:ext cx="10891520" cy="1450757"/>
          </a:xfrm>
          <a:prstGeom prst="rect">
            <a:avLst/>
          </a:prstGeom>
          <a:solidFill>
            <a:schemeClr val="bg1"/>
          </a:solidFill>
          <a:ln w="28575">
            <a:solidFill>
              <a:schemeClr val="tx1"/>
            </a:solidFill>
          </a:ln>
        </p:spPr>
        <p:txBody>
          <a:bodyPr vert="horz" lIns="91440" tIns="45720" rIns="91440" bIns="45720" rtlCol="0" anchor="ctr" anchorCtr="0">
            <a:normAutofit fontScale="92500" lnSpcReduction="20000"/>
          </a:bodyPr>
          <a:lstStyle>
            <a:lvl1pPr algn="r" defTabSz="457200">
              <a:spcBef>
                <a:spcPts val="0"/>
              </a:spcBef>
              <a:buNone/>
              <a:defRPr sz="54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defRPr/>
            </a:pPr>
            <a:r>
              <a:rPr lang="ru-RU" b="1"/>
              <a:t>Методы и стандарты программирования</a:t>
            </a:r>
            <a:endParaRPr lang="en-US" b="1"/>
          </a:p>
        </p:txBody>
      </p:sp>
      <p:sp>
        <p:nvSpPr>
          <p:cNvPr id="5" name="Объект 2" hidden="0"/>
          <p:cNvSpPr txBox="1"/>
          <p:nvPr isPhoto="0" userDrawn="0"/>
        </p:nvSpPr>
        <p:spPr bwMode="auto">
          <a:xfrm>
            <a:off x="677334" y="2011680"/>
            <a:ext cx="10762826" cy="4246880"/>
          </a:xfrm>
          <a:prstGeom prst="rect">
            <a:avLst/>
          </a:prstGeom>
          <a:solidFill>
            <a:schemeClr val="bg1"/>
          </a:solidFill>
        </p:spPr>
        <p:txBody>
          <a:bodyPr vert="horz" lIns="91440" tIns="45720" rIns="91440" bIns="45720" rtlCol="0" anchor="t">
            <a:normAutofit/>
          </a:bodyPr>
          <a:lstStyle>
            <a:lvl1pPr marL="0" indent="0" algn="r" defTabSz="457200">
              <a:spcBef>
                <a:spcPts val="1000"/>
              </a:spcBef>
              <a:spcAft>
                <a:spcPts val="0"/>
              </a:spcAft>
              <a:buClr>
                <a:schemeClr val="accent1"/>
              </a:buClr>
              <a:buSzPct val="80000"/>
              <a:buFont typeface="Wingdings 3"/>
              <a:buNone/>
              <a:defRPr sz="1800">
                <a:solidFill>
                  <a:schemeClr val="tx1">
                    <a:lumMod val="50000"/>
                    <a:lumOff val="50000"/>
                  </a:schemeClr>
                </a:solidFill>
                <a:latin typeface="+mn-lt"/>
                <a:ea typeface="+mn-ea"/>
                <a:cs typeface="+mn-cs"/>
              </a:defRPr>
            </a:lvl1pPr>
            <a:lvl2pPr marL="457200" indent="0" algn="ctr" defTabSz="457200">
              <a:spcBef>
                <a:spcPts val="1000"/>
              </a:spcBef>
              <a:spcAft>
                <a:spcPts val="0"/>
              </a:spcAft>
              <a:buClr>
                <a:schemeClr val="accent1"/>
              </a:buClr>
              <a:buSzPct val="80000"/>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SzPct val="80000"/>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SzPct val="80000"/>
              <a:buFont typeface="Wingdings 3"/>
              <a:buNone/>
              <a:defRPr sz="1200">
                <a:solidFill>
                  <a:schemeClr val="tx1">
                    <a:tint val="75000"/>
                  </a:schemeClr>
                </a:solidFill>
                <a:latin typeface="+mn-lt"/>
                <a:ea typeface="+mn-ea"/>
                <a:cs typeface="+mn-cs"/>
              </a:defRPr>
            </a:lvl9pPr>
          </a:lstStyle>
          <a:p>
            <a:pPr algn="l">
              <a:defRPr/>
            </a:pPr>
            <a:endParaRPr lang="ru-RU" sz="2400"/>
          </a:p>
          <a:p>
            <a:pPr algn="l">
              <a:buFont typeface="Arial"/>
              <a:buChar char="•"/>
              <a:defRPr/>
            </a:pPr>
            <a:r>
              <a:rPr lang="ru-RU" sz="3200"/>
              <a:t>Объектно-ориентированное программирование в </a:t>
            </a:r>
            <a:r>
              <a:rPr lang="en-US" sz="3200"/>
              <a:t>C</a:t>
            </a:r>
            <a:r>
              <a:rPr lang="en-US" sz="3200"/>
              <a:t>++</a:t>
            </a:r>
            <a:endParaRPr lang="ru-RU" sz="3200"/>
          </a:p>
          <a:p>
            <a:pPr marL="914400" indent="52388" algn="l">
              <a:buFont typeface="Arial"/>
              <a:buChar char="•"/>
              <a:tabLst>
                <a:tab pos="1082675" algn="l"/>
                <a:tab pos="1146175" algn="l"/>
              </a:tabLst>
              <a:defRPr/>
            </a:pPr>
            <a:r>
              <a:rPr lang="ru-RU" sz="2400"/>
              <a:t> Конструкторы копирования </a:t>
            </a:r>
            <a:endParaRPr/>
          </a:p>
          <a:p>
            <a:pPr lvl="2" algn="l">
              <a:buFont typeface="Arial"/>
              <a:buChar char="•"/>
              <a:defRPr/>
            </a:pPr>
            <a:r>
              <a:rPr lang="ru-RU" sz="2400"/>
              <a:t> Наследование</a:t>
            </a:r>
            <a:endParaRPr lang="ru-RU" sz="2400"/>
          </a:p>
          <a:p>
            <a:pPr lvl="2" algn="l">
              <a:buFont typeface="Arial"/>
              <a:buChar char="•"/>
              <a:defRPr/>
            </a:pPr>
            <a:r>
              <a:rPr lang="ru-RU" sz="2400"/>
              <a:t> Полиморфизм</a:t>
            </a:r>
            <a:endParaRPr/>
          </a:p>
          <a:p>
            <a:pPr algn="l">
              <a:defRPr/>
            </a:pPr>
            <a:endParaRPr lang="ru-RU" sz="2400"/>
          </a:p>
          <a:p>
            <a:pPr algn="l">
              <a:defRPr/>
            </a:pPr>
            <a:endParaRPr lang="ru-RU" sz="2400"/>
          </a:p>
          <a:p>
            <a:pPr algn="l">
              <a:defRPr/>
            </a:pPr>
            <a:endParaRPr lang="ru-RU"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39" y="1603541"/>
            <a:ext cx="11235558" cy="4750125"/>
          </a:xfrm>
          <a:prstGeom prst="rect">
            <a:avLst/>
          </a:prstGeom>
          <a:solidFill>
            <a:schemeClr val="bg1"/>
          </a:solidFill>
        </p:spPr>
        <p:txBody>
          <a:bodyPr>
            <a:noAutofit/>
          </a:bodyPr>
          <a:lstStyle/>
          <a:p>
            <a:pPr>
              <a:buClr>
                <a:schemeClr val="accent1"/>
              </a:buClr>
              <a:buSzPct val="80000"/>
              <a:buFont typeface="Wingdings"/>
              <a:buChar char="Ø"/>
              <a:defRPr/>
            </a:pPr>
            <a:r>
              <a:rPr lang="ru-RU" sz="2100"/>
              <a:t>Обычно указатели могут указывать только на переменные своего типа: </a:t>
            </a:r>
            <a:r>
              <a:rPr lang="en-US" sz="2100"/>
              <a:t>int</a:t>
            </a:r>
            <a:r>
              <a:rPr lang="en-US" sz="2100"/>
              <a:t>* </a:t>
            </a:r>
            <a:r>
              <a:rPr lang="en-US" sz="2100"/>
              <a:t>ptr</a:t>
            </a:r>
            <a:r>
              <a:rPr lang="en-US" sz="2100"/>
              <a:t> </a:t>
            </a:r>
            <a:r>
              <a:rPr lang="ru-RU" sz="2100"/>
              <a:t>может указывать только на </a:t>
            </a:r>
            <a:r>
              <a:rPr lang="en-US" sz="2100"/>
              <a:t>int</a:t>
            </a:r>
            <a:endParaRPr lang="en-US" sz="2100"/>
          </a:p>
          <a:p>
            <a:pPr>
              <a:buClr>
                <a:schemeClr val="accent1"/>
              </a:buClr>
              <a:buSzPct val="80000"/>
              <a:buFont typeface="Wingdings"/>
              <a:buChar char="Ø"/>
              <a:defRPr/>
            </a:pPr>
            <a:r>
              <a:rPr lang="ru-RU" sz="2100"/>
              <a:t>Указатель на базовый класс может указывать на объект производного класса!</a:t>
            </a:r>
            <a:endParaRPr lang="en-US" sz="2100"/>
          </a:p>
          <a:p>
            <a:pPr>
              <a:buClr>
                <a:schemeClr val="accent1"/>
              </a:buClr>
              <a:buSzPct val="80000"/>
              <a:buFont typeface="Wingdings"/>
              <a:buChar char="Ø"/>
              <a:defRPr/>
            </a:pPr>
            <a:r>
              <a:rPr lang="ru-RU" sz="2100"/>
              <a:t>Но по этому указателю можно получить доступ только к тому, что есть в базовом типе</a:t>
            </a:r>
            <a:endParaRPr lang="en-US" sz="2100"/>
          </a:p>
          <a:p>
            <a:pPr>
              <a:buClr>
                <a:schemeClr val="accent1"/>
              </a:buClr>
              <a:buSzPct val="80000"/>
              <a:buFont typeface="Wingdings"/>
              <a:buChar char="Ø"/>
              <a:defRPr/>
            </a:pPr>
            <a:r>
              <a:rPr lang="ru-RU" sz="2100"/>
              <a:t>Аналогично для ссылки. Часто используется при передаче параметров в функции</a:t>
            </a:r>
            <a:endParaRPr/>
          </a:p>
          <a:p>
            <a:pPr>
              <a:buClr>
                <a:schemeClr val="accent1"/>
              </a:buClr>
              <a:buSzPct val="80000"/>
              <a:buFont typeface="Wingdings"/>
              <a:buChar char="Ø"/>
              <a:defRPr/>
            </a:pPr>
            <a:r>
              <a:rPr lang="ru-RU" sz="2100"/>
              <a:t>Если метод или данные специфичны для производного типа, через указатель на базовый тип они недоступны</a:t>
            </a:r>
            <a:endParaRPr/>
          </a:p>
          <a:p>
            <a:pPr>
              <a:buClr>
                <a:schemeClr val="accent1"/>
              </a:buClr>
              <a:buSzPct val="80000"/>
              <a:buFont typeface="Wingdings"/>
              <a:buChar char="Ø"/>
              <a:defRPr/>
            </a:pPr>
            <a:r>
              <a:rPr lang="ru-RU" sz="2100"/>
              <a:t>Можно преобразовать указатель на базовый класс в указатель на производный класс, используя механизм приведения типов, и тогда станет возможным доступ ко всему функционалу  производного класса</a:t>
            </a:r>
            <a:endParaRPr lang="en-US" sz="2100"/>
          </a:p>
        </p:txBody>
      </p:sp>
      <p:sp>
        <p:nvSpPr>
          <p:cNvPr id="4" name="Заголовок 1" hidden="0"/>
          <p:cNvSpPr>
            <a:spLocks noGrp="1"/>
          </p:cNvSpPr>
          <p:nvPr isPhoto="0" userDrawn="0">
            <p:ph type="title" hasCustomPrompt="0"/>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Указатель на базовый тип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38" y="1365162"/>
            <a:ext cx="11235558" cy="4852953"/>
          </a:xfrm>
          <a:prstGeom prst="rect">
            <a:avLst/>
          </a:prstGeom>
          <a:solidFill>
            <a:schemeClr val="bg1"/>
          </a:solidFill>
        </p:spPr>
        <p:txBody>
          <a:bodyPr>
            <a:noAutofit/>
          </a:bodyPr>
          <a:lstStyle/>
          <a:p>
            <a:pPr>
              <a:buClr>
                <a:schemeClr val="accent1"/>
              </a:buClr>
              <a:buSzPct val="80000"/>
              <a:buFont typeface="Wingdings"/>
              <a:buChar char="Ø"/>
              <a:defRPr/>
            </a:pPr>
            <a:r>
              <a:rPr lang="ru-RU"/>
              <a:t>Как всё-таки вызвать метод из производного класса по указателю на базовый класс?</a:t>
            </a:r>
            <a:endParaRPr/>
          </a:p>
          <a:p>
            <a:pPr>
              <a:buClr>
                <a:schemeClr val="accent1"/>
              </a:buClr>
              <a:buSzPct val="80000"/>
              <a:buFont typeface="Wingdings"/>
              <a:buChar char="Ø"/>
              <a:defRPr/>
            </a:pPr>
            <a:r>
              <a:rPr lang="ru-RU"/>
              <a:t>Объявляем в базовом классе функцию как </a:t>
            </a:r>
            <a:r>
              <a:rPr lang="en-US"/>
              <a:t>virtual. </a:t>
            </a:r>
            <a:r>
              <a:rPr lang="ru-RU"/>
              <a:t>Например</a:t>
            </a:r>
            <a:r>
              <a:rPr lang="en-US"/>
              <a:t>:</a:t>
            </a:r>
            <a:endParaRPr/>
          </a:p>
          <a:p>
            <a:pPr>
              <a:buClr>
                <a:schemeClr val="accent1"/>
              </a:buClr>
              <a:buSzPct val="80000"/>
              <a:buFont typeface="Wingdings"/>
              <a:buChar char="Ø"/>
              <a:defRPr/>
            </a:pPr>
            <a:endParaRPr lang="ru-RU"/>
          </a:p>
          <a:p>
            <a:pPr>
              <a:buClr>
                <a:schemeClr val="accent1"/>
              </a:buClr>
              <a:buSzPct val="80000"/>
              <a:buFont typeface="Wingdings"/>
              <a:buChar char="Ø"/>
              <a:defRPr/>
            </a:pPr>
            <a:r>
              <a:rPr lang="ru-RU"/>
              <a:t>В производном классе объявляем точно такую же функцию, но с другой реализацией: т.е. переопределяем виртуальную функцию из базового класса</a:t>
            </a:r>
            <a:endParaRPr/>
          </a:p>
          <a:p>
            <a:pPr>
              <a:buClr>
                <a:schemeClr val="accent1"/>
              </a:buClr>
              <a:buSzPct val="80000"/>
              <a:buFont typeface="Wingdings"/>
              <a:buChar char="Ø"/>
              <a:defRPr/>
            </a:pPr>
            <a:r>
              <a:rPr lang="ru-RU"/>
              <a:t>Начиная с С++11 в производном классе после объявления функции, переопределяющей виртуальную функцию базового класса, можно  добавить ключевое слово </a:t>
            </a:r>
            <a:r>
              <a:rPr lang="en-US"/>
              <a:t>override. </a:t>
            </a:r>
            <a:r>
              <a:rPr lang="ru-RU"/>
              <a:t>Например:</a:t>
            </a:r>
            <a:endParaRPr/>
          </a:p>
          <a:p>
            <a:pPr>
              <a:buClr>
                <a:schemeClr val="accent1"/>
              </a:buClr>
              <a:buSzPct val="80000"/>
              <a:buFont typeface="Wingdings"/>
              <a:buChar char="Ø"/>
              <a:defRPr/>
            </a:pPr>
            <a:endParaRPr lang="en-US"/>
          </a:p>
          <a:p>
            <a:pPr>
              <a:buClr>
                <a:schemeClr val="accent1"/>
              </a:buClr>
              <a:buSzPct val="80000"/>
              <a:buFont typeface="Wingdings"/>
              <a:buChar char="Ø"/>
              <a:defRPr/>
            </a:pPr>
            <a:r>
              <a:rPr lang="ru-RU"/>
              <a:t>Это не обязательно, но значительно облегчает чтение кода, показывая, что данная функция переопределяет виртуальную функцию из базового класса</a:t>
            </a:r>
            <a:endParaRPr/>
          </a:p>
          <a:p>
            <a:pPr>
              <a:buClr>
                <a:schemeClr val="accent1"/>
              </a:buClr>
              <a:buSzPct val="80000"/>
              <a:buFont typeface="Wingdings"/>
              <a:buChar char="Ø"/>
              <a:defRPr/>
            </a:pPr>
            <a:r>
              <a:rPr lang="ru-RU"/>
              <a:t>Класс, содержащий виртуальную функцию, и его производные классы называются полиморфными классами</a:t>
            </a:r>
            <a:endParaRPr/>
          </a:p>
          <a:p>
            <a:pPr>
              <a:buClr>
                <a:schemeClr val="accent1"/>
              </a:buClr>
              <a:buSzPct val="80000"/>
              <a:buFont typeface="Wingdings"/>
              <a:buChar char="Ø"/>
              <a:defRPr/>
            </a:pPr>
            <a:r>
              <a:rPr lang="ru-RU"/>
              <a:t>Переопределять виртуальную функцию не обязательно. </a:t>
            </a:r>
            <a:r>
              <a:rPr lang="ru-RU"/>
              <a:t>Б</a:t>
            </a:r>
            <a:r>
              <a:rPr lang="ru-RU"/>
              <a:t>ез </a:t>
            </a:r>
            <a:r>
              <a:rPr lang="ru-RU"/>
              <a:t>э</a:t>
            </a:r>
            <a:r>
              <a:rPr lang="ru-RU"/>
              <a:t>того она </a:t>
            </a:r>
            <a:r>
              <a:rPr lang="ru-RU"/>
              <a:t>б</a:t>
            </a:r>
            <a:r>
              <a:rPr lang="ru-RU"/>
              <a:t>удет обычным методом класса</a:t>
            </a:r>
            <a:endParaRPr/>
          </a:p>
          <a:p>
            <a:pPr>
              <a:buClr>
                <a:schemeClr val="accent1"/>
              </a:buClr>
              <a:buSzPct val="80000"/>
              <a:buFont typeface="Wingdings"/>
              <a:buChar char="Ø"/>
              <a:defRPr/>
            </a:pPr>
            <a:endParaRPr lang="ru-RU"/>
          </a:p>
        </p:txBody>
      </p:sp>
      <p:sp>
        <p:nvSpPr>
          <p:cNvPr id="4" name="Заголовок 1" hidden="0"/>
          <p:cNvSpPr>
            <a:spLocks noGrp="1"/>
          </p:cNvSpPr>
          <p:nvPr isPhoto="0" userDrawn="0">
            <p:ph type="title" hasCustomPrompt="0"/>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Виртуальные функции</a:t>
            </a:r>
            <a:endParaRPr lang="en-US"/>
          </a:p>
        </p:txBody>
      </p:sp>
      <p:pic>
        <p:nvPicPr>
          <p:cNvPr id="5" name="Рисунок 4" hidden="0"/>
          <p:cNvPicPr>
            <a:picLocks noChangeAspect="1"/>
          </p:cNvPicPr>
          <p:nvPr isPhoto="0" userDrawn="0"/>
        </p:nvPicPr>
        <p:blipFill>
          <a:blip r:embed="rId2"/>
          <a:srcRect l="0" t="13693" r="0" b="18254"/>
          <a:stretch/>
        </p:blipFill>
        <p:spPr bwMode="auto">
          <a:xfrm>
            <a:off x="4307423" y="2160910"/>
            <a:ext cx="3713786" cy="336331"/>
          </a:xfrm>
          <a:prstGeom prst="rect">
            <a:avLst/>
          </a:prstGeom>
        </p:spPr>
      </p:pic>
      <p:pic>
        <p:nvPicPr>
          <p:cNvPr id="6" name="Рисунок 5" hidden="0"/>
          <p:cNvPicPr>
            <a:picLocks noChangeAspect="1"/>
          </p:cNvPicPr>
          <p:nvPr isPhoto="0" userDrawn="0"/>
        </p:nvPicPr>
        <p:blipFill>
          <a:blip r:embed="rId3"/>
          <a:srcRect l="0" t="15043" r="0" b="19757"/>
          <a:stretch/>
        </p:blipFill>
        <p:spPr bwMode="auto">
          <a:xfrm>
            <a:off x="4399735" y="4010836"/>
            <a:ext cx="3529162" cy="3468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96611666" name="Content Placeholder 2" hidden="0"/>
          <p:cNvSpPr>
            <a:spLocks noGrp="1"/>
          </p:cNvSpPr>
          <p:nvPr isPhoto="0" userDrawn="0">
            <p:ph idx="1" hasCustomPrompt="0"/>
          </p:nvPr>
        </p:nvSpPr>
        <p:spPr bwMode="auto">
          <a:xfrm flipH="0" flipV="0">
            <a:off x="8516172" y="1924438"/>
            <a:ext cx="3265922" cy="3145315"/>
          </a:xfrm>
          <a:prstGeom prst="rect">
            <a:avLst/>
          </a:prstGeom>
          <a:solidFill>
            <a:schemeClr val="bg1"/>
          </a:solidFill>
        </p:spPr>
        <p:txBody>
          <a:bodyPr/>
          <a:lstStyle/>
          <a:p>
            <a:pPr>
              <a:buClr>
                <a:schemeClr val="accent1"/>
              </a:buClr>
              <a:buSzPct val="80000"/>
              <a:buFont typeface="Wingdings"/>
              <a:buChar char="Ø"/>
              <a:defRPr/>
            </a:pPr>
            <a:r>
              <a:rPr/>
              <a:t>Каждый класс имеет свою таблицу виртуальных методов (vtable)</a:t>
            </a:r>
            <a:endParaRPr/>
          </a:p>
          <a:p>
            <a:pPr>
              <a:buClr>
                <a:schemeClr val="accent1"/>
              </a:buClr>
              <a:buSzPct val="80000"/>
              <a:buFont typeface="Wingdings"/>
              <a:buChar char="Ø"/>
              <a:defRPr/>
            </a:pPr>
            <a:r>
              <a:rPr/>
              <a:t>Vtable общая для всех объектов одного класса, т.е. дейсвует как статическая переменная-член данных</a:t>
            </a:r>
            <a:endParaRPr/>
          </a:p>
          <a:p>
            <a:pPr>
              <a:buClr>
                <a:schemeClr val="accent1"/>
              </a:buClr>
              <a:buSzPct val="80000"/>
              <a:buFont typeface="Wingdings"/>
              <a:buChar char="Ø"/>
              <a:defRPr/>
            </a:pPr>
            <a:endParaRPr/>
          </a:p>
        </p:txBody>
      </p:sp>
      <p:sp>
        <p:nvSpPr>
          <p:cNvPr id="143378604" name="Заголовок 1" hidden="0"/>
          <p:cNvSpPr>
            <a:spLocks noGrp="1"/>
          </p:cNvSpPr>
          <p:nvPr isPhoto="0" userDrawn="0">
            <p:ph type="title" hasCustomPrompt="0"/>
          </p:nvPr>
        </p:nvSpPr>
        <p:spPr bwMode="auto">
          <a:xfrm flipH="0" flipV="0">
            <a:off x="546537" y="269865"/>
            <a:ext cx="11235557" cy="624318"/>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531504865" name="" hidden="0"/>
          <p:cNvPicPr>
            <a:picLocks noChangeAspect="1"/>
          </p:cNvPicPr>
          <p:nvPr isPhoto="0" userDrawn="0"/>
        </p:nvPicPr>
        <p:blipFill>
          <a:blip r:embed="rId2"/>
          <a:stretch/>
        </p:blipFill>
        <p:spPr bwMode="auto">
          <a:xfrm flipH="0" flipV="0">
            <a:off x="743256" y="1730050"/>
            <a:ext cx="7772917" cy="3747916"/>
          </a:xfrm>
          <a:prstGeom prst="rect">
            <a:avLst/>
          </a:prstGeom>
        </p:spPr>
      </p:pic>
      <p:sp>
        <p:nvSpPr>
          <p:cNvPr id="249792234" name="Content Placeholder 2" hidden="0"/>
          <p:cNvSpPr>
            <a:spLocks noGrp="1"/>
          </p:cNvSpPr>
          <p:nvPr isPhoto="0" userDrawn="0"/>
        </p:nvSpPr>
        <p:spPr bwMode="auto">
          <a:xfrm flipH="0" flipV="0">
            <a:off x="536555" y="5400213"/>
            <a:ext cx="11245539" cy="1286724"/>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общая для всех объектов одного класса, т.е. дейсвует как статическая переменная-член данных</a:t>
            </a:r>
            <a:endParaRPr/>
          </a:p>
          <a:p>
            <a:pPr>
              <a:buClr>
                <a:schemeClr val="accent1"/>
              </a:buClr>
              <a:buSzPct val="80000"/>
              <a:buFont typeface="Wingdings"/>
              <a:buChar char="Ø"/>
              <a:defRPr/>
            </a:pPr>
            <a:r>
              <a:rPr/>
              <a:t>Vtable определяется в “самом базовом” классе и наследуется его производными классами</a:t>
            </a:r>
            <a:endParaRPr/>
          </a:p>
        </p:txBody>
      </p:sp>
      <p:sp>
        <p:nvSpPr>
          <p:cNvPr id="172110094" name="Content Placeholder 2" hidden="0"/>
          <p:cNvSpPr>
            <a:spLocks noGrp="1"/>
          </p:cNvSpPr>
          <p:nvPr isPhoto="0" userDrawn="0"/>
        </p:nvSpPr>
        <p:spPr bwMode="auto">
          <a:xfrm flipH="0" flipV="0">
            <a:off x="546537" y="1007050"/>
            <a:ext cx="11245538" cy="723000"/>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На уровне компилятора полиморфизм реализуется при помощи таблицы виртуальных методов - vtable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85436596" name="Заголовок 1" hidden="0"/>
          <p:cNvSpPr>
            <a:spLocks noGrp="1"/>
          </p:cNvSpPr>
          <p:nvPr isPhoto="0" userDrawn="0">
            <p:ph type="title" hasCustomPrompt="0"/>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921053732" name="" hidden="0"/>
          <p:cNvPicPr>
            <a:picLocks noChangeAspect="1"/>
          </p:cNvPicPr>
          <p:nvPr isPhoto="0" userDrawn="0"/>
        </p:nvPicPr>
        <p:blipFill>
          <a:blip r:embed="rId2"/>
          <a:srcRect l="0" t="52384" r="0" b="34129"/>
          <a:stretch/>
        </p:blipFill>
        <p:spPr bwMode="auto">
          <a:xfrm flipH="0" flipV="0">
            <a:off x="611935" y="1891514"/>
            <a:ext cx="11104761" cy="719233"/>
          </a:xfrm>
          <a:prstGeom prst="rect">
            <a:avLst/>
          </a:prstGeom>
        </p:spPr>
      </p:pic>
      <p:pic>
        <p:nvPicPr>
          <p:cNvPr id="2120815292" name="" hidden="0"/>
          <p:cNvPicPr>
            <a:picLocks noChangeAspect="1"/>
          </p:cNvPicPr>
          <p:nvPr isPhoto="0" userDrawn="0"/>
        </p:nvPicPr>
        <p:blipFill>
          <a:blip r:embed="rId3"/>
          <a:stretch/>
        </p:blipFill>
        <p:spPr bwMode="auto">
          <a:xfrm flipH="0" flipV="0">
            <a:off x="631089" y="3457398"/>
            <a:ext cx="11104761" cy="2687108"/>
          </a:xfrm>
          <a:prstGeom prst="rect">
            <a:avLst/>
          </a:prstGeom>
        </p:spPr>
      </p:pic>
      <p:sp>
        <p:nvSpPr>
          <p:cNvPr id="1800028406" name="Content Placeholder 2" hidden="0"/>
          <p:cNvSpPr>
            <a:spLocks noGrp="1"/>
          </p:cNvSpPr>
          <p:nvPr isPhoto="0" userDrawn="0"/>
        </p:nvSpPr>
        <p:spPr bwMode="auto">
          <a:xfrm flipH="0" flipV="0">
            <a:off x="490312" y="2684737"/>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Дамп 300 байт памяти начиная с адреса 0x404500 – адрес 0x404510 смещен на 16 (0x10) байт от начала  vtable</a:t>
            </a:r>
            <a:endParaRPr/>
          </a:p>
        </p:txBody>
      </p:sp>
      <p:sp>
        <p:nvSpPr>
          <p:cNvPr id="545771629" name="Content Placeholder 2" hidden="0"/>
          <p:cNvSpPr>
            <a:spLocks noGrp="1"/>
          </p:cNvSpPr>
          <p:nvPr isPhoto="0" userDrawn="0"/>
        </p:nvSpPr>
        <p:spPr bwMode="auto">
          <a:xfrm flipH="0" flipV="0">
            <a:off x="548628" y="6300348"/>
            <a:ext cx="11245538" cy="518894"/>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В </a:t>
            </a:r>
            <a:r>
              <a:rPr/>
              <a:t>vtable также записаны адреса в памяти - 64 b LE</a:t>
            </a:r>
            <a:endParaRPr/>
          </a:p>
        </p:txBody>
      </p:sp>
      <p:sp>
        <p:nvSpPr>
          <p:cNvPr id="19177118" name="Content Placeholder 2" hidden="0"/>
          <p:cNvSpPr>
            <a:spLocks noGrp="1"/>
          </p:cNvSpPr>
          <p:nvPr isPhoto="0" userDrawn="0"/>
        </p:nvSpPr>
        <p:spPr bwMode="auto">
          <a:xfrm flipH="0" flipV="0">
            <a:off x="536556" y="1115136"/>
            <a:ext cx="11245538" cy="722999"/>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Компилируем программу для отладки и передаём бинарный файл  отладчику: например, </a:t>
            </a:r>
            <a:br>
              <a:rPr/>
            </a:br>
            <a:r>
              <a:rPr i="1"/>
              <a:t>g++ –g main.cpp </a:t>
            </a:r>
            <a:r>
              <a:rPr i="1">
                <a:latin typeface="Andale Mono"/>
                <a:ea typeface="Andale Mono"/>
                <a:cs typeface="Andale Mono"/>
              </a:rPr>
              <a:t>&amp;&amp;</a:t>
            </a:r>
            <a:r>
              <a:rPr i="1"/>
              <a:t> gdb a.out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55355597" name="Заголовок 1" hidden="0"/>
          <p:cNvSpPr>
            <a:spLocks noGrp="1"/>
          </p:cNvSpPr>
          <p:nvPr isPhoto="0" userDrawn="0">
            <p:ph type="title" hasCustomPrompt="0"/>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2028929060" name="" hidden="0"/>
          <p:cNvPicPr>
            <a:picLocks noChangeAspect="1"/>
          </p:cNvPicPr>
          <p:nvPr isPhoto="0" userDrawn="0"/>
        </p:nvPicPr>
        <p:blipFill>
          <a:blip r:embed="rId2"/>
          <a:stretch/>
        </p:blipFill>
        <p:spPr bwMode="auto">
          <a:xfrm>
            <a:off x="1855819" y="1924147"/>
            <a:ext cx="8201025" cy="638174"/>
          </a:xfrm>
          <a:prstGeom prst="rect">
            <a:avLst/>
          </a:prstGeom>
        </p:spPr>
      </p:pic>
      <p:sp>
        <p:nvSpPr>
          <p:cNvPr id="81060322" name="Content Placeholder 2" hidden="0"/>
          <p:cNvSpPr>
            <a:spLocks noGrp="1"/>
          </p:cNvSpPr>
          <p:nvPr isPhoto="0" userDrawn="0"/>
        </p:nvSpPr>
        <p:spPr bwMode="auto">
          <a:xfrm flipH="0" flipV="0">
            <a:off x="548628" y="1189833"/>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Просмотр записей, на которые указывают адреса из </a:t>
            </a:r>
            <a:r>
              <a:rPr/>
              <a:t>vtable</a:t>
            </a:r>
            <a:endParaRPr/>
          </a:p>
        </p:txBody>
      </p:sp>
      <p:pic>
        <p:nvPicPr>
          <p:cNvPr id="1993467139" name="" hidden="0"/>
          <p:cNvPicPr>
            <a:picLocks noChangeAspect="1"/>
          </p:cNvPicPr>
          <p:nvPr isPhoto="0" userDrawn="0"/>
        </p:nvPicPr>
        <p:blipFill>
          <a:blip r:embed="rId3"/>
          <a:stretch/>
        </p:blipFill>
        <p:spPr bwMode="auto">
          <a:xfrm flipH="0" flipV="0">
            <a:off x="626383" y="2703933"/>
            <a:ext cx="4488003" cy="666749"/>
          </a:xfrm>
          <a:prstGeom prst="rect">
            <a:avLst/>
          </a:prstGeom>
        </p:spPr>
      </p:pic>
      <p:pic>
        <p:nvPicPr>
          <p:cNvPr id="1095634022" name="" hidden="0"/>
          <p:cNvPicPr>
            <a:picLocks noChangeAspect="1"/>
          </p:cNvPicPr>
          <p:nvPr isPhoto="0" userDrawn="0"/>
        </p:nvPicPr>
        <p:blipFill>
          <a:blip r:embed="rId4"/>
          <a:stretch/>
        </p:blipFill>
        <p:spPr bwMode="auto">
          <a:xfrm>
            <a:off x="5703626" y="2703933"/>
            <a:ext cx="5838824" cy="666749"/>
          </a:xfrm>
          <a:prstGeom prst="rect">
            <a:avLst/>
          </a:prstGeom>
        </p:spPr>
      </p:pic>
      <p:graphicFrame>
        <p:nvGraphicFramePr>
          <p:cNvPr id="750344246" name="" hidden="0"/>
          <p:cNvGraphicFramePr>
            <a:graphicFrameLocks xmlns:a="http://schemas.openxmlformats.org/drawingml/2006/main"/>
          </p:cNvGraphicFramePr>
          <p:nvPr isPhoto="0" userDrawn="0"/>
        </p:nvGraphicFramePr>
        <p:xfrm>
          <a:off x="548628" y="4442926"/>
          <a:ext cx="11233467" cy="1551939"/>
        </p:xfrm>
        <a:graphic>
          <a:graphicData uri="http://schemas.openxmlformats.org/drawingml/2006/table">
            <a:tbl>
              <a:tblPr firstRow="1" firstCol="0" lastRow="0" lastCol="0" bandRow="1" bandCol="0">
                <a:tableStyleId>{69FD1A70-EDC4-1B67-5E3C-E95A42E67689}</a:tableStyleId>
              </a:tblPr>
              <a:tblGrid>
                <a:gridCol w="4320000"/>
                <a:gridCol w="3160511"/>
                <a:gridCol w="3740255"/>
              </a:tblGrid>
              <a:tr h="365759">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65759">
                <a:tc>
                  <a:txBody>
                    <a:bodyPr/>
                    <a:p>
                      <a:pPr>
                        <a:defRPr/>
                      </a:pPr>
                      <a:r>
                        <a:rPr/>
                        <a:t>0x404508 &lt;vtable for Parent+8&gt;</a:t>
                      </a:r>
                      <a:endParaRPr/>
                    </a:p>
                  </a:txBody>
                  <a:tcPr/>
                </a:tc>
                <a:tc>
                  <a:txBody>
                    <a:bodyPr/>
                    <a:p>
                      <a:pPr>
                        <a:defRPr/>
                      </a:pPr>
                      <a:r>
                        <a:rPr/>
                        <a:t>0x4044b0</a:t>
                      </a:r>
                      <a:endParaRPr/>
                    </a:p>
                  </a:txBody>
                  <a:tcPr/>
                </a:tc>
                <a:tc>
                  <a:txBody>
                    <a:bodyPr/>
                    <a:p>
                      <a:pPr>
                        <a:defRPr/>
                      </a:pPr>
                      <a:r>
                        <a:rPr/>
                        <a:t>Typeinfo для класса Parent</a:t>
                      </a:r>
                      <a:endParaRPr/>
                    </a:p>
                  </a:txBody>
                  <a:tcPr/>
                </a:tc>
              </a:tr>
              <a:tr h="365759">
                <a:tc>
                  <a:txBody>
                    <a:bodyPr/>
                    <a:p>
                      <a:pPr>
                        <a:defRPr/>
                      </a:pPr>
                      <a:r>
                        <a:rPr/>
                        <a:t>0x404510 </a:t>
                      </a:r>
                      <a:r>
                        <a:rPr lang="en-US" sz="1800" b="0" i="0" u="none" strike="noStrike" cap="none" spc="0">
                          <a:solidFill>
                            <a:schemeClr val="dk1"/>
                          </a:solidFill>
                          <a:latin typeface="+mn-lt"/>
                          <a:ea typeface="+mn-ea"/>
                          <a:cs typeface="+mn-cs"/>
                        </a:rPr>
                        <a:t>&lt;vtable for Parent+16&gt;</a:t>
                      </a:r>
                      <a:endParaRPr/>
                    </a:p>
                  </a:txBody>
                  <a:tcPr/>
                </a:tc>
                <a:tc>
                  <a:txBody>
                    <a:bodyPr/>
                    <a:p>
                      <a:pPr>
                        <a:defRPr/>
                      </a:pPr>
                      <a:r>
                        <a:rPr/>
                        <a:t>0x402cf0</a:t>
                      </a:r>
                      <a:endParaRPr/>
                    </a:p>
                  </a:txBody>
                  <a:tcPr/>
                </a:tc>
                <a:tc>
                  <a:txBody>
                    <a:bodyPr/>
                    <a:p>
                      <a:pPr>
                        <a:defRPr/>
                      </a:pPr>
                      <a:r>
                        <a:rPr/>
                        <a:t>Метод Parent::Foo</a:t>
                      </a:r>
                      <a:endParaRPr/>
                    </a:p>
                  </a:txBody>
                  <a:tcPr/>
                </a:tc>
              </a:tr>
              <a:tr h="365759">
                <a:tc>
                  <a:txBody>
                    <a:bodyPr/>
                    <a:p>
                      <a:pPr>
                        <a:defRPr/>
                      </a:pPr>
                      <a:r>
                        <a:rPr lang="en-US" sz="1800" b="0" i="0" u="none" strike="noStrike" cap="none" spc="0">
                          <a:solidFill>
                            <a:schemeClr val="dk1"/>
                          </a:solidFill>
                          <a:latin typeface="+mn-lt"/>
                          <a:ea typeface="+mn-ea"/>
                          <a:cs typeface="+mn-cs"/>
                        </a:rPr>
                        <a:t>0x404510 </a:t>
                      </a:r>
                      <a:r>
                        <a:rPr lang="en-US" sz="1800" b="0" i="0" u="none" strike="noStrike" cap="none" spc="0">
                          <a:solidFill>
                            <a:schemeClr val="dk1"/>
                          </a:solidFill>
                          <a:latin typeface="+mn-lt"/>
                          <a:ea typeface="+mn-ea"/>
                          <a:cs typeface="+mn-cs"/>
                        </a:rPr>
                        <a:t>&lt;vtable for Parent+24&gt;</a:t>
                      </a:r>
                      <a:endParaRPr/>
                    </a:p>
                  </a:txBody>
                  <a:tcPr/>
                </a:tc>
                <a:tc>
                  <a:txBody>
                    <a:bodyPr/>
                    <a:p>
                      <a:pPr>
                        <a:defRPr/>
                      </a:pPr>
                      <a:r>
                        <a:rPr/>
                        <a:t>0x402ce0</a:t>
                      </a:r>
                      <a:endParaRPr/>
                    </a:p>
                  </a:txBody>
                  <a:tcPr/>
                </a:tc>
                <a:tc>
                  <a:txBody>
                    <a:bodyPr/>
                    <a:p>
                      <a:pPr>
                        <a:defRPr/>
                      </a:pPr>
                      <a:r>
                        <a:rPr lang="en-US" sz="1800" b="0" i="0" u="none" strike="noStrike" cap="none" spc="0">
                          <a:solidFill>
                            <a:schemeClr val="dk1"/>
                          </a:solidFill>
                          <a:latin typeface="+mn-lt"/>
                          <a:ea typeface="+mn-ea"/>
                          <a:cs typeface="+mn-cs"/>
                        </a:rPr>
                        <a:t>Метод Parent::FooNotOverriden</a:t>
                      </a:r>
                      <a:endParaRPr/>
                    </a:p>
                  </a:txBody>
                  <a:tcPr/>
                </a:tc>
              </a:tr>
            </a:tbl>
          </a:graphicData>
        </a:graphic>
      </p:graphicFrame>
      <p:sp>
        <p:nvSpPr>
          <p:cNvPr id="1025929637" name="Content Placeholder 2" hidden="0"/>
          <p:cNvSpPr>
            <a:spLocks noGrp="1"/>
          </p:cNvSpPr>
          <p:nvPr isPhoto="0" userDrawn="0"/>
        </p:nvSpPr>
        <p:spPr bwMode="auto">
          <a:xfrm flipH="0" flipV="0">
            <a:off x="451433" y="369743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a:t>
            </a:r>
            <a:r>
              <a:rPr/>
              <a:t>класса Parent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29951969" name="Заголовок 1" hidden="0"/>
          <p:cNvSpPr>
            <a:spLocks noGrp="1"/>
          </p:cNvSpPr>
          <p:nvPr isPhoto="0" userDrawn="0">
            <p:ph type="title" hasCustomPrompt="0"/>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pic>
        <p:nvPicPr>
          <p:cNvPr id="1384456264" name="" hidden="0"/>
          <p:cNvPicPr>
            <a:picLocks noChangeAspect="1"/>
          </p:cNvPicPr>
          <p:nvPr isPhoto="0" userDrawn="0"/>
        </p:nvPicPr>
        <p:blipFill>
          <a:blip r:embed="rId2"/>
          <a:srcRect l="0" t="-38548" r="0" b="38548"/>
          <a:stretch/>
        </p:blipFill>
        <p:spPr bwMode="auto">
          <a:xfrm>
            <a:off x="1897806" y="1115136"/>
            <a:ext cx="8629650" cy="857250"/>
          </a:xfrm>
          <a:prstGeom prst="rect">
            <a:avLst/>
          </a:prstGeom>
        </p:spPr>
      </p:pic>
      <p:pic>
        <p:nvPicPr>
          <p:cNvPr id="1337922642" name="" hidden="0"/>
          <p:cNvPicPr>
            <a:picLocks noChangeAspect="1"/>
          </p:cNvPicPr>
          <p:nvPr isPhoto="0" userDrawn="0"/>
        </p:nvPicPr>
        <p:blipFill>
          <a:blip r:embed="rId3"/>
          <a:stretch/>
        </p:blipFill>
        <p:spPr bwMode="auto">
          <a:xfrm>
            <a:off x="841893" y="2373017"/>
            <a:ext cx="4210049" cy="657225"/>
          </a:xfrm>
          <a:prstGeom prst="rect">
            <a:avLst/>
          </a:prstGeom>
        </p:spPr>
      </p:pic>
      <p:pic>
        <p:nvPicPr>
          <p:cNvPr id="1386793810" name="" hidden="0"/>
          <p:cNvPicPr>
            <a:picLocks noChangeAspect="1"/>
          </p:cNvPicPr>
          <p:nvPr isPhoto="0" userDrawn="0"/>
        </p:nvPicPr>
        <p:blipFill>
          <a:blip r:embed="rId4"/>
          <a:stretch/>
        </p:blipFill>
        <p:spPr bwMode="auto">
          <a:xfrm>
            <a:off x="5703626" y="2315868"/>
            <a:ext cx="5838824" cy="714375"/>
          </a:xfrm>
          <a:prstGeom prst="rect">
            <a:avLst/>
          </a:prstGeom>
        </p:spPr>
      </p:pic>
      <p:graphicFrame>
        <p:nvGraphicFramePr>
          <p:cNvPr id="1479846853" name="" hidden="0"/>
          <p:cNvGraphicFramePr>
            <a:graphicFrameLocks xmlns:a="http://schemas.openxmlformats.org/drawingml/2006/main"/>
          </p:cNvGraphicFramePr>
          <p:nvPr isPhoto="0" userDrawn="0"/>
        </p:nvGraphicFramePr>
        <p:xfrm>
          <a:off x="548628" y="4365170"/>
          <a:ext cx="11233467" cy="1551938"/>
        </p:xfrm>
        <a:graphic>
          <a:graphicData uri="http://schemas.openxmlformats.org/drawingml/2006/table">
            <a:tbl>
              <a:tblPr firstRow="1" firstCol="0" lastRow="0" lastCol="0" bandRow="1" bandCol="0">
                <a:tableStyleId>{69FD1A70-EDC4-1B67-5E3C-E95A42E67689}</a:tableStyleId>
              </a:tblPr>
              <a:tblGrid>
                <a:gridCol w="4320000"/>
                <a:gridCol w="3160509"/>
                <a:gridCol w="3740254"/>
              </a:tblGrid>
              <a:tr h="384808">
                <a:tc>
                  <a:txBody>
                    <a:bodyPr/>
                    <a:p>
                      <a:pPr algn="ctr">
                        <a:defRPr/>
                      </a:pPr>
                      <a:r>
                        <a:rPr/>
                        <a:t>Адрес в vtable</a:t>
                      </a:r>
                      <a:endParaRPr/>
                    </a:p>
                  </a:txBody>
                  <a:tcPr/>
                </a:tc>
                <a:tc>
                  <a:txBody>
                    <a:bodyPr/>
                    <a:p>
                      <a:pPr algn="ctr">
                        <a:defRPr/>
                      </a:pPr>
                      <a:r>
                        <a:rPr/>
                        <a:t>Значение</a:t>
                      </a:r>
                      <a:endParaRPr/>
                    </a:p>
                  </a:txBody>
                  <a:tcPr/>
                </a:tc>
                <a:tc>
                  <a:txBody>
                    <a:bodyPr/>
                    <a:p>
                      <a:pPr algn="ctr">
                        <a:defRPr/>
                      </a:pPr>
                      <a:r>
                        <a:rPr/>
                        <a:t>Указывает на</a:t>
                      </a:r>
                      <a:endParaRPr/>
                    </a:p>
                  </a:txBody>
                  <a:tcPr/>
                </a:tc>
              </a:tr>
              <a:tr h="372108">
                <a:tc>
                  <a:txBody>
                    <a:bodyPr/>
                    <a:p>
                      <a:pPr>
                        <a:defRPr/>
                      </a:pPr>
                      <a:r>
                        <a:rPr/>
                        <a:t>0x404528 </a:t>
                      </a:r>
                      <a:r>
                        <a:rPr lang="en-US" sz="1800" b="0" i="0" u="none" strike="noStrike" cap="none" spc="0">
                          <a:solidFill>
                            <a:schemeClr val="dk1"/>
                          </a:solidFill>
                          <a:latin typeface="+mn-lt"/>
                          <a:ea typeface="+mn-ea"/>
                          <a:cs typeface="+mn-cs"/>
                        </a:rPr>
                        <a:t>&lt;vtable for Derived+8&gt;</a:t>
                      </a:r>
                      <a:endParaRPr/>
                    </a:p>
                  </a:txBody>
                  <a:tcPr/>
                </a:tc>
                <a:tc>
                  <a:txBody>
                    <a:bodyPr/>
                    <a:p>
                      <a:pPr>
                        <a:defRPr/>
                      </a:pPr>
                      <a:r>
                        <a:rPr/>
                        <a:t>0x4044c0</a:t>
                      </a:r>
                      <a:endParaRPr/>
                    </a:p>
                  </a:txBody>
                  <a:tcPr/>
                </a:tc>
                <a:tc>
                  <a:txBody>
                    <a:bodyPr/>
                    <a:p>
                      <a:pPr>
                        <a:defRPr/>
                      </a:pPr>
                      <a:r>
                        <a:rPr/>
                        <a:t>Typeinfo для типа Derived</a:t>
                      </a:r>
                      <a:endParaRPr/>
                    </a:p>
                  </a:txBody>
                  <a:tcPr/>
                </a:tc>
              </a:tr>
              <a:tr h="372108">
                <a:tc>
                  <a:txBody>
                    <a:bodyPr/>
                    <a:p>
                      <a:pPr>
                        <a:defRPr/>
                      </a:pPr>
                      <a:r>
                        <a:rPr/>
                        <a:t>0x404530 </a:t>
                      </a:r>
                      <a:r>
                        <a:rPr lang="en-US" sz="1800" b="0" i="0" u="none" strike="noStrike" cap="none" spc="0">
                          <a:solidFill>
                            <a:schemeClr val="dk1"/>
                          </a:solidFill>
                          <a:latin typeface="Trebuchet MS"/>
                          <a:ea typeface="Arial"/>
                          <a:cs typeface="Arial"/>
                        </a:rPr>
                        <a:t>&lt;vtable for Derived+16&gt;</a:t>
                      </a:r>
                      <a:endParaRPr/>
                    </a:p>
                  </a:txBody>
                  <a:tcPr/>
                </a:tc>
                <a:tc>
                  <a:txBody>
                    <a:bodyPr/>
                    <a:p>
                      <a:pPr>
                        <a:defRPr/>
                      </a:pPr>
                      <a:r>
                        <a:rPr/>
                        <a:t>0x402d0</a:t>
                      </a:r>
                      <a:endParaRPr/>
                    </a:p>
                  </a:txBody>
                  <a:tcPr/>
                </a:tc>
                <a:tc>
                  <a:txBody>
                    <a:bodyPr/>
                    <a:p>
                      <a:pPr>
                        <a:defRPr/>
                      </a:pPr>
                      <a:r>
                        <a:rPr/>
                        <a:t>Метод Derived::Foo</a:t>
                      </a:r>
                      <a:endParaRPr/>
                    </a:p>
                  </a:txBody>
                  <a:tcPr/>
                </a:tc>
              </a:tr>
              <a:tr h="372109">
                <a:tc>
                  <a:txBody>
                    <a:bodyPr/>
                    <a:p>
                      <a:pPr>
                        <a:defRPr/>
                      </a:pPr>
                      <a:r>
                        <a:rPr/>
                        <a:t>0x404538 </a:t>
                      </a:r>
                      <a:r>
                        <a:rPr lang="en-US" sz="1800" b="0" i="0" u="none" strike="noStrike" cap="none" spc="0">
                          <a:solidFill>
                            <a:schemeClr val="dk1"/>
                          </a:solidFill>
                          <a:latin typeface="Trebuchet MS"/>
                          <a:ea typeface="Arial"/>
                          <a:cs typeface="Arial"/>
                        </a:rPr>
                        <a:t>&lt;vtable for Derived+24&gt;</a:t>
                      </a:r>
                      <a:endParaRPr/>
                    </a:p>
                  </a:txBody>
                  <a:tcPr/>
                </a:tc>
                <a:tc>
                  <a:txBody>
                    <a:bodyPr/>
                    <a:p>
                      <a:pPr>
                        <a:defRPr/>
                      </a:pPr>
                      <a:r>
                        <a:rPr/>
                        <a:t>0x402ce0</a:t>
                      </a:r>
                      <a:endParaRPr/>
                    </a:p>
                  </a:txBody>
                  <a:tcPr/>
                </a:tc>
                <a:tc>
                  <a:txBody>
                    <a:bodyPr/>
                    <a:p>
                      <a:pPr>
                        <a:defRPr/>
                      </a:pPr>
                      <a:r>
                        <a:rPr/>
                        <a:t>Метод Parent::FooNotOverriden</a:t>
                      </a:r>
                      <a:endParaRPr/>
                    </a:p>
                  </a:txBody>
                  <a:tcPr/>
                </a:tc>
              </a:tr>
            </a:tbl>
          </a:graphicData>
        </a:graphic>
      </p:graphicFrame>
      <p:sp>
        <p:nvSpPr>
          <p:cNvPr id="2059195509" name="Content Placeholder 2" hidden="0"/>
          <p:cNvSpPr>
            <a:spLocks noGrp="1"/>
          </p:cNvSpPr>
          <p:nvPr isPhoto="0" userDrawn="0"/>
        </p:nvSpPr>
        <p:spPr bwMode="auto">
          <a:xfrm flipH="0" flipV="0">
            <a:off x="451433" y="3436894"/>
            <a:ext cx="11245538" cy="528613"/>
          </a:xfrm>
          <a:prstGeom prst="rect">
            <a:avLst/>
          </a:prstGeom>
          <a:solidFill>
            <a:schemeClr val="bg1"/>
          </a:solidFill>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457200">
              <a:spcBef>
                <a:spcPts val="999"/>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999"/>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999"/>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599"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999"/>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a:t>vtable </a:t>
            </a:r>
            <a:r>
              <a:rPr/>
              <a:t>класса </a:t>
            </a:r>
            <a:r>
              <a:rPr/>
              <a:t>Derived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196759177" name="Заголовок 1" hidden="0"/>
          <p:cNvSpPr>
            <a:spLocks noGrp="1"/>
          </p:cNvSpPr>
          <p:nvPr isPhoto="0" userDrawn="0">
            <p:ph type="title" hasCustomPrompt="0"/>
          </p:nvPr>
        </p:nvSpPr>
        <p:spPr bwMode="auto">
          <a:xfrm>
            <a:off x="546537" y="269865"/>
            <a:ext cx="11235557" cy="845271"/>
          </a:xfrm>
          <a:prstGeom prst="rect">
            <a:avLst/>
          </a:prstGeom>
          <a:solidFill>
            <a:schemeClr val="bg1"/>
          </a:solidFill>
          <a:ln>
            <a:solidFill>
              <a:schemeClr val="tx1"/>
            </a:solidFill>
          </a:ln>
        </p:spPr>
        <p:txBody>
          <a:bodyPr>
            <a:normAutofit/>
          </a:bodyPr>
          <a:lstStyle/>
          <a:p>
            <a:pPr algn="ctr">
              <a:defRPr/>
            </a:pPr>
            <a:r>
              <a:rPr lang="ru-RU"/>
              <a:t>Полиморфизм. vtable</a:t>
            </a:r>
            <a:endParaRPr lang="en-US"/>
          </a:p>
        </p:txBody>
      </p:sp>
      <p:graphicFrame>
        <p:nvGraphicFramePr>
          <p:cNvPr id="1025266437" name="" hidden="0"/>
          <p:cNvGraphicFramePr>
            <a:graphicFrameLocks xmlns:a="http://schemas.openxmlformats.org/drawingml/2006/main"/>
          </p:cNvGraphicFramePr>
          <p:nvPr isPhoto="0" userDrawn="0"/>
        </p:nvGraphicFramePr>
        <p:xfrm>
          <a:off x="546537" y="1548518"/>
          <a:ext cx="2440908" cy="795019"/>
        </p:xfrm>
        <a:graphic>
          <a:graphicData uri="http://schemas.openxmlformats.org/drawingml/2006/table">
            <a:tbl>
              <a:tblPr firstRow="1" firstCol="0" lastRow="0" lastCol="0" bandRow="1" bandCol="0">
                <a:tableStyleId>{69FD1A70-EDC4-1B67-5E3C-E95A42E67689}</a:tableStyleId>
              </a:tblPr>
              <a:tblGrid>
                <a:gridCol w="2428207"/>
              </a:tblGrid>
              <a:tr h="365759">
                <a:tc>
                  <a:txBody>
                    <a:bodyPr/>
                    <a:p>
                      <a:pPr>
                        <a:defRPr/>
                      </a:pPr>
                      <a:r>
                        <a:rPr/>
                        <a:t>Class Parent</a:t>
                      </a:r>
                      <a:endParaRPr/>
                    </a:p>
                  </a:txBody>
                  <a:tcPr/>
                </a:tc>
              </a:tr>
              <a:tr h="365759">
                <a:tc>
                  <a:txBody>
                    <a:bodyPr/>
                    <a:p>
                      <a:pPr>
                        <a:defRPr/>
                      </a:pPr>
                      <a:r>
                        <a:rPr/>
                        <a:t>vptr</a:t>
                      </a:r>
                      <a:endParaRPr/>
                    </a:p>
                  </a:txBody>
                  <a:tcPr/>
                </a:tc>
              </a:tr>
            </a:tbl>
          </a:graphicData>
        </a:graphic>
      </p:graphicFrame>
      <p:graphicFrame>
        <p:nvGraphicFramePr>
          <p:cNvPr id="864318425" name="" hidden="0"/>
          <p:cNvGraphicFramePr>
            <a:graphicFrameLocks xmlns:a="http://schemas.openxmlformats.org/drawingml/2006/main"/>
          </p:cNvGraphicFramePr>
          <p:nvPr isPhoto="0" userDrawn="0"/>
        </p:nvGraphicFramePr>
        <p:xfrm>
          <a:off x="546537" y="3209549"/>
          <a:ext cx="2440908" cy="795018"/>
        </p:xfrm>
        <a:graphic>
          <a:graphicData uri="http://schemas.openxmlformats.org/drawingml/2006/table">
            <a:tbl>
              <a:tblPr firstRow="1" firstCol="0" lastRow="0" lastCol="0" bandRow="1" bandCol="0">
                <a:tableStyleId>{69FD1A70-EDC4-1B67-5E3C-E95A42E67689}</a:tableStyleId>
              </a:tblPr>
              <a:tblGrid>
                <a:gridCol w="2428207"/>
              </a:tblGrid>
              <a:tr h="384808">
                <a:tc>
                  <a:txBody>
                    <a:bodyPr/>
                    <a:p>
                      <a:pPr>
                        <a:defRPr/>
                      </a:pPr>
                      <a:r>
                        <a:rPr/>
                        <a:t>Class Derived</a:t>
                      </a:r>
                      <a:endParaRPr/>
                    </a:p>
                  </a:txBody>
                  <a:tcPr/>
                </a:tc>
              </a:tr>
              <a:tr h="372108">
                <a:tc>
                  <a:txBody>
                    <a:bodyPr/>
                    <a:p>
                      <a:pPr>
                        <a:defRPr/>
                      </a:pPr>
                      <a:r>
                        <a:rPr lang="en-US" sz="1800" b="0" i="0" u="none" strike="noStrike" cap="none" spc="0">
                          <a:solidFill>
                            <a:schemeClr val="dk1"/>
                          </a:solidFill>
                          <a:latin typeface="+mn-lt"/>
                          <a:ea typeface="+mn-ea"/>
                          <a:cs typeface="+mn-cs"/>
                        </a:rPr>
                        <a:t>vptr</a:t>
                      </a:r>
                      <a:endParaRPr/>
                    </a:p>
                  </a:txBody>
                  <a:tcPr/>
                </a:tc>
              </a:tr>
            </a:tbl>
          </a:graphicData>
        </a:graphic>
      </p:graphicFrame>
      <p:graphicFrame>
        <p:nvGraphicFramePr>
          <p:cNvPr id="948683328" name="" hidden="0"/>
          <p:cNvGraphicFramePr>
            <a:graphicFrameLocks xmlns:a="http://schemas.openxmlformats.org/drawingml/2006/main"/>
          </p:cNvGraphicFramePr>
          <p:nvPr isPhoto="0" userDrawn="0"/>
        </p:nvGraphicFramePr>
        <p:xfrm>
          <a:off x="3975877" y="1359288"/>
          <a:ext cx="3859938" cy="1173479"/>
        </p:xfrm>
        <a:graphic>
          <a:graphicData uri="http://schemas.openxmlformats.org/drawingml/2006/table">
            <a:tbl>
              <a:tblPr firstRow="1" firstCol="0" lastRow="0" lastCol="0" bandRow="1" bandCol="0">
                <a:tableStyleId>{69FD1A70-EDC4-1B67-5E3C-E95A42E67689}</a:tableStyleId>
              </a:tblPr>
              <a:tblGrid>
                <a:gridCol w="3847238"/>
              </a:tblGrid>
              <a:tr h="365759">
                <a:tc>
                  <a:txBody>
                    <a:bodyPr/>
                    <a:p>
                      <a:pPr>
                        <a:defRPr/>
                      </a:pPr>
                      <a:r>
                        <a:rPr/>
                        <a:t>Class Parent vtable</a:t>
                      </a:r>
                      <a:endParaRPr/>
                    </a:p>
                  </a:txBody>
                  <a:tcPr/>
                </a:tc>
              </a:tr>
              <a:tr h="365759">
                <a:tc>
                  <a:txBody>
                    <a:bodyPr/>
                    <a:p>
                      <a:pPr>
                        <a:defRPr/>
                      </a:pPr>
                      <a:r>
                        <a:rPr/>
                        <a:t>Адрес Parent::Foo</a:t>
                      </a:r>
                      <a:endParaRPr/>
                    </a:p>
                  </a:txBody>
                  <a:tcPr/>
                </a:tc>
              </a:tr>
              <a:tr h="365759">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411458882" name="" hidden="0"/>
          <p:cNvGraphicFramePr>
            <a:graphicFrameLocks xmlns:a="http://schemas.openxmlformats.org/drawingml/2006/main"/>
          </p:cNvGraphicFramePr>
          <p:nvPr isPhoto="0" userDrawn="0"/>
        </p:nvGraphicFramePr>
        <p:xfrm>
          <a:off x="3975877" y="3478115"/>
          <a:ext cx="3918254" cy="1173478"/>
        </p:xfrm>
        <a:graphic>
          <a:graphicData uri="http://schemas.openxmlformats.org/drawingml/2006/table">
            <a:tbl>
              <a:tblPr firstRow="1" firstCol="0" lastRow="0" lastCol="0" bandRow="1" bandCol="0">
                <a:tableStyleId>{69FD1A70-EDC4-1B67-5E3C-E95A42E67689}</a:tableStyleId>
              </a:tblPr>
              <a:tblGrid>
                <a:gridCol w="3905555"/>
              </a:tblGrid>
              <a:tr h="384808">
                <a:tc>
                  <a:txBody>
                    <a:bodyPr/>
                    <a:p>
                      <a:pPr>
                        <a:defRPr/>
                      </a:pPr>
                      <a:r>
                        <a:rPr lang="en-US" sz="1800" b="1" i="0" u="none" strike="noStrike" cap="none" spc="0">
                          <a:solidFill>
                            <a:schemeClr val="lt1"/>
                          </a:solidFill>
                          <a:latin typeface="+mn-lt"/>
                          <a:ea typeface="+mn-ea"/>
                          <a:cs typeface="+mn-cs"/>
                        </a:rPr>
                        <a:t>Class Drived vtable</a:t>
                      </a:r>
                      <a:endParaRPr/>
                    </a:p>
                  </a:txBody>
                  <a:tcPr/>
                </a:tc>
              </a:tr>
              <a:tr h="372108">
                <a:tc>
                  <a:txBody>
                    <a:bodyPr/>
                    <a:p>
                      <a:pPr>
                        <a:defRPr/>
                      </a:pPr>
                      <a:r>
                        <a:rPr lang="en-US" sz="1800" b="0" i="0" u="none" strike="noStrike" cap="none" spc="0">
                          <a:solidFill>
                            <a:schemeClr val="dk1"/>
                          </a:solidFill>
                          <a:latin typeface="+mn-lt"/>
                          <a:ea typeface="+mn-ea"/>
                          <a:cs typeface="+mn-cs"/>
                        </a:rPr>
                        <a:t>Адрес </a:t>
                      </a:r>
                      <a:r>
                        <a:rPr/>
                        <a:t>Derived::Foo</a:t>
                      </a:r>
                      <a:endParaRPr/>
                    </a:p>
                  </a:txBody>
                  <a:tcPr/>
                </a:tc>
              </a:tr>
              <a:tr h="140140">
                <a:tc>
                  <a:txBody>
                    <a:bodyPr/>
                    <a:p>
                      <a:pPr>
                        <a:defRPr/>
                      </a:pPr>
                      <a:r>
                        <a:rPr lang="en-US" sz="1800" b="0" i="0" u="none" strike="noStrike" cap="none" spc="0">
                          <a:solidFill>
                            <a:schemeClr val="dk1"/>
                          </a:solidFill>
                          <a:latin typeface="+mn-lt"/>
                          <a:ea typeface="+mn-ea"/>
                          <a:cs typeface="+mn-cs"/>
                        </a:rPr>
                        <a:t>Адрес </a:t>
                      </a:r>
                      <a:r>
                        <a:rPr/>
                        <a:t>Parent::FooNotOverriden</a:t>
                      </a:r>
                      <a:endParaRPr/>
                    </a:p>
                  </a:txBody>
                  <a:tcPr/>
                </a:tc>
              </a:tr>
            </a:tbl>
          </a:graphicData>
        </a:graphic>
      </p:graphicFrame>
      <p:graphicFrame>
        <p:nvGraphicFramePr>
          <p:cNvPr id="1753772369" name="" hidden="0"/>
          <p:cNvGraphicFramePr>
            <a:graphicFrameLocks xmlns:a="http://schemas.openxmlformats.org/drawingml/2006/main"/>
          </p:cNvGraphicFramePr>
          <p:nvPr isPhoto="0" userDrawn="0"/>
        </p:nvGraphicFramePr>
        <p:xfrm>
          <a:off x="8602305" y="2654559"/>
          <a:ext cx="3315652" cy="1173479"/>
        </p:xfrm>
        <a:graphic>
          <a:graphicData uri="http://schemas.openxmlformats.org/drawingml/2006/table">
            <a:tbl>
              <a:tblPr firstRow="1" firstCol="0" lastRow="0" lastCol="0" bandRow="1" bandCol="0">
                <a:tableStyleId>{69FD1A70-EDC4-1B67-5E3C-E95A42E67689}</a:tableStyleId>
              </a:tblPr>
              <a:tblGrid>
                <a:gridCol w="3167089"/>
              </a:tblGrid>
              <a:tr h="378459">
                <a:tc>
                  <a:txBody>
                    <a:bodyPr/>
                    <a:p>
                      <a:pPr>
                        <a:defRPr/>
                      </a:pPr>
                      <a:r>
                        <a:rPr lang="en-US" sz="1800" b="1" i="0" u="none" strike="noStrike" cap="none" spc="0">
                          <a:solidFill>
                            <a:schemeClr val="lt1"/>
                          </a:solidFill>
                          <a:latin typeface="+mn-lt"/>
                          <a:ea typeface="+mn-ea"/>
                          <a:cs typeface="+mn-cs"/>
                        </a:rPr>
                        <a:t>Parent::Foo</a:t>
                      </a:r>
                      <a:endParaRPr/>
                    </a:p>
                  </a:txBody>
                  <a:tcPr/>
                </a:tc>
              </a:tr>
              <a:tr h="365759">
                <a:tc>
                  <a:txBody>
                    <a:bodyPr/>
                    <a:p>
                      <a:pPr>
                        <a:defRPr/>
                      </a:pPr>
                      <a:r>
                        <a:rPr lang="en-US" sz="1800" b="0" i="0" u="none" strike="noStrike" cap="none" spc="0">
                          <a:solidFill>
                            <a:schemeClr val="dk1"/>
                          </a:solidFill>
                          <a:latin typeface="+mn-lt"/>
                          <a:ea typeface="+mn-ea"/>
                          <a:cs typeface="+mn-cs"/>
                        </a:rPr>
                        <a:t>Derived::Foo</a:t>
                      </a:r>
                      <a:endParaRPr/>
                    </a:p>
                  </a:txBody>
                  <a:tcPr/>
                </a:tc>
              </a:tr>
              <a:tr h="365759">
                <a:tc>
                  <a:txBody>
                    <a:bodyPr/>
                    <a:p>
                      <a:pPr>
                        <a:defRPr/>
                      </a:pPr>
                      <a:r>
                        <a:rPr lang="en-US" sz="1800" b="0" i="0" u="none" strike="noStrike" cap="none" spc="0">
                          <a:solidFill>
                            <a:schemeClr val="dk1"/>
                          </a:solidFill>
                          <a:latin typeface="+mn-lt"/>
                          <a:ea typeface="+mn-ea"/>
                          <a:cs typeface="+mn-cs"/>
                        </a:rPr>
                        <a:t>Parent::FooNotOverriden</a:t>
                      </a:r>
                      <a:endParaRPr/>
                    </a:p>
                  </a:txBody>
                  <a:tcPr/>
                </a:tc>
              </a:tr>
            </a:tbl>
          </a:graphicData>
        </a:graphic>
      </p:graphicFrame>
      <p:cxnSp>
        <p:nvCxnSpPr>
          <p:cNvPr id="0" name="" hidden="0"/>
          <p:cNvCxnSpPr>
            <a:cxnSpLocks/>
          </p:cNvCxnSpPr>
          <p:nvPr isPhoto="0" userDrawn="0"/>
        </p:nvCxnSpPr>
        <p:spPr bwMode="auto">
          <a:xfrm flipH="0" flipV="1">
            <a:off x="2956683" y="1516224"/>
            <a:ext cx="1010816" cy="660918"/>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1">
            <a:off x="2917806" y="3607058"/>
            <a:ext cx="1127448" cy="164063"/>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a:stCxn id="948683328" idx="3"/>
          </p:cNvCxnSpPr>
          <p:nvPr isPhoto="0" userDrawn="0"/>
        </p:nvCxnSpPr>
        <p:spPr bwMode="auto">
          <a:xfrm rot="0" flipH="0" flipV="0">
            <a:off x="7835816" y="1946028"/>
            <a:ext cx="758112" cy="853154"/>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0">
            <a:off x="7777499" y="2332651"/>
            <a:ext cx="816428" cy="1321836"/>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a:stCxn id="1411458882" idx="3"/>
            <a:endCxn id="1753772369" idx="1"/>
          </p:cNvCxnSpPr>
          <p:nvPr isPhoto="0" userDrawn="0"/>
        </p:nvCxnSpPr>
        <p:spPr bwMode="auto">
          <a:xfrm rot="0" flipH="0" flipV="1">
            <a:off x="7894132" y="3241298"/>
            <a:ext cx="708173" cy="82355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0" name="" hidden="0"/>
          <p:cNvCxnSpPr>
            <a:cxnSpLocks/>
          </p:cNvCxnSpPr>
          <p:nvPr isPhoto="0" userDrawn="0"/>
        </p:nvCxnSpPr>
        <p:spPr bwMode="auto">
          <a:xfrm flipH="0" flipV="1">
            <a:off x="7894132" y="3751682"/>
            <a:ext cx="719233" cy="699795"/>
          </a:xfrm>
          <a:prstGeom prst="line">
            <a:avLst/>
          </a:prstGeom>
          <a:ln w="28575" cap="rnd"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a:t>
            </a:r>
            <a:r>
              <a:rPr lang="en-US"/>
              <a:t>Override vs overload</a:t>
            </a:r>
            <a:endParaRPr lang="en-US"/>
          </a:p>
        </p:txBody>
      </p:sp>
      <p:sp>
        <p:nvSpPr>
          <p:cNvPr id="5" name="Объект 2" hidden="0"/>
          <p:cNvSpPr txBox="1"/>
          <p:nvPr isPhoto="0" userDrawn="0"/>
        </p:nvSpPr>
        <p:spPr bwMode="auto">
          <a:xfrm>
            <a:off x="5528441" y="1398080"/>
            <a:ext cx="6253656" cy="2664372"/>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Overload (</a:t>
            </a:r>
            <a:r>
              <a:rPr lang="ru-RU" b="1" u="sng"/>
              <a:t>англ. перегрузка</a:t>
            </a:r>
            <a:r>
              <a:rPr lang="en-US" b="1" u="sng"/>
              <a:t>)</a:t>
            </a:r>
            <a:endParaRPr lang="ru-RU" b="1" u="sng"/>
          </a:p>
          <a:p>
            <a:pPr>
              <a:buClr>
                <a:schemeClr val="accent1"/>
              </a:buClr>
              <a:buSzPct val="80000"/>
              <a:buFont typeface="Wingdings"/>
              <a:buChar char="Ø"/>
              <a:defRPr/>
            </a:pPr>
            <a:r>
              <a:rPr lang="ru-RU"/>
              <a:t>Функции отличаются типом и/или количеством параметров</a:t>
            </a:r>
            <a:endParaRPr/>
          </a:p>
          <a:p>
            <a:pPr>
              <a:buClr>
                <a:schemeClr val="accent1"/>
              </a:buClr>
              <a:buSzPct val="80000"/>
              <a:buFont typeface="Wingdings"/>
              <a:buChar char="Ø"/>
              <a:defRPr/>
            </a:pPr>
            <a:r>
              <a:rPr lang="ru-RU"/>
              <a:t>Можно перегружать конструкторы классов</a:t>
            </a:r>
            <a:endParaRPr/>
          </a:p>
          <a:p>
            <a:pPr>
              <a:buClr>
                <a:schemeClr val="accent1"/>
              </a:buClr>
              <a:buSzPct val="80000"/>
              <a:buFont typeface="Wingdings"/>
              <a:buChar char="Ø"/>
              <a:defRPr/>
            </a:pPr>
            <a:r>
              <a:rPr lang="ru-RU"/>
              <a:t>Нельзя перегружать деструкторы классов</a:t>
            </a:r>
            <a:endParaRPr lang="en-US"/>
          </a:p>
          <a:p>
            <a:pPr>
              <a:buClr>
                <a:schemeClr val="accent1"/>
              </a:buClr>
              <a:buSzPct val="80000"/>
              <a:buFont typeface="Wingdings"/>
              <a:buChar char="Ø"/>
              <a:defRPr/>
            </a:pPr>
            <a:r>
              <a:rPr lang="ru-RU"/>
              <a:t>Полиморфизм достигается во время компиляции</a:t>
            </a:r>
            <a:r>
              <a:rPr lang="ru-RU"/>
              <a:t> </a:t>
            </a:r>
            <a:r>
              <a:rPr lang="ru-RU"/>
              <a:t>(статический полиморфизм)</a:t>
            </a:r>
            <a:endParaRPr/>
          </a:p>
        </p:txBody>
      </p:sp>
      <p:sp>
        <p:nvSpPr>
          <p:cNvPr id="6" name="Объект 2" hidden="0"/>
          <p:cNvSpPr txBox="1"/>
          <p:nvPr isPhoto="0" userDrawn="0"/>
        </p:nvSpPr>
        <p:spPr bwMode="auto">
          <a:xfrm>
            <a:off x="5528441" y="4062452"/>
            <a:ext cx="6253656" cy="2554014"/>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lgn="ctr">
              <a:buClr>
                <a:schemeClr val="accent1"/>
              </a:buClr>
              <a:buSzPct val="80000"/>
              <a:buFont typeface="Wingdings"/>
              <a:buChar char="Ø"/>
              <a:defRPr/>
            </a:pPr>
            <a:r>
              <a:rPr lang="en-US" b="1" u="sng"/>
              <a:t>Override (</a:t>
            </a:r>
            <a:r>
              <a:rPr lang="ru-RU" b="1" u="sng"/>
              <a:t>англ. подмена, переопределение</a:t>
            </a:r>
            <a:r>
              <a:rPr lang="en-US" b="1" u="sng"/>
              <a:t>)</a:t>
            </a:r>
            <a:endParaRPr lang="ru-RU" b="1" u="sng"/>
          </a:p>
          <a:p>
            <a:pPr>
              <a:buClr>
                <a:schemeClr val="accent1"/>
              </a:buClr>
              <a:buSzPct val="80000"/>
              <a:buFont typeface="Wingdings"/>
              <a:buChar char="Ø"/>
              <a:defRPr/>
            </a:pPr>
            <a:r>
              <a:rPr lang="ru-RU"/>
              <a:t>Объявления функций должны быть полностью идентичны</a:t>
            </a:r>
            <a:endParaRPr/>
          </a:p>
          <a:p>
            <a:pPr>
              <a:buClr>
                <a:schemeClr val="accent1"/>
              </a:buClr>
              <a:buSzPct val="80000"/>
              <a:buFont typeface="Wingdings"/>
              <a:buChar char="Ø"/>
              <a:defRPr/>
            </a:pPr>
            <a:r>
              <a:rPr lang="ru-RU"/>
              <a:t>Конструкторы классов не могут быть виртуальными</a:t>
            </a:r>
            <a:endParaRPr/>
          </a:p>
          <a:p>
            <a:pPr>
              <a:buClr>
                <a:schemeClr val="accent1"/>
              </a:buClr>
              <a:buSzPct val="80000"/>
              <a:buFont typeface="Wingdings"/>
              <a:buChar char="Ø"/>
              <a:defRPr/>
            </a:pPr>
            <a:r>
              <a:rPr lang="ru-RU"/>
              <a:t>Деструкторы классов могут быть виртуальными</a:t>
            </a:r>
            <a:r>
              <a:rPr lang="en-US"/>
              <a:t>. </a:t>
            </a:r>
            <a:r>
              <a:rPr lang="ru-RU"/>
              <a:t>И даже должны, если класс полиморфный</a:t>
            </a:r>
            <a:endParaRPr/>
          </a:p>
          <a:p>
            <a:pPr>
              <a:buClr>
                <a:schemeClr val="accent1"/>
              </a:buClr>
              <a:buSzPct val="80000"/>
              <a:buFont typeface="Wingdings"/>
              <a:buChar char="Ø"/>
              <a:defRPr/>
            </a:pPr>
            <a:r>
              <a:rPr lang="ru-RU"/>
              <a:t>Полиморфизм достигается во время выполнения (динамический полиморфизм)</a:t>
            </a:r>
            <a:endParaRPr lang="en-US"/>
          </a:p>
        </p:txBody>
      </p:sp>
      <p:pic>
        <p:nvPicPr>
          <p:cNvPr id="8" name="Рисунок 7" hidden="0"/>
          <p:cNvPicPr>
            <a:picLocks noChangeAspect="1"/>
          </p:cNvPicPr>
          <p:nvPr isPhoto="0" userDrawn="0"/>
        </p:nvPicPr>
        <p:blipFill>
          <a:blip r:embed="rId2"/>
          <a:stretch/>
        </p:blipFill>
        <p:spPr bwMode="auto">
          <a:xfrm>
            <a:off x="429285" y="1747344"/>
            <a:ext cx="5099156" cy="3087618"/>
          </a:xfrm>
          <a:prstGeom prst="rect">
            <a:avLst/>
          </a:prstGeom>
        </p:spPr>
      </p:pic>
      <p:sp>
        <p:nvSpPr>
          <p:cNvPr id="9" name="TextBox 8" hidden="0"/>
          <p:cNvSpPr txBox="1"/>
          <p:nvPr isPhoto="0" userDrawn="0"/>
        </p:nvSpPr>
        <p:spPr bwMode="auto">
          <a:xfrm>
            <a:off x="546539" y="4950372"/>
            <a:ext cx="4719144" cy="1477328"/>
          </a:xfrm>
          <a:prstGeom prst="rect">
            <a:avLst/>
          </a:prstGeom>
          <a:noFill/>
        </p:spPr>
        <p:txBody>
          <a:bodyPr wrap="square" rtlCol="0">
            <a:spAutoFit/>
          </a:bodyPr>
          <a:lstStyle/>
          <a:p>
            <a:pPr>
              <a:defRPr/>
            </a:pPr>
            <a:r>
              <a:rPr lang="ru-RU"/>
              <a:t>Иногда говорят, что оба эти случая относятся к полиморфизму, а иногда – что только динамический. Большинство считает, что и </a:t>
            </a:r>
            <a:r>
              <a:rPr lang="en-US"/>
              <a:t>overloading</a:t>
            </a:r>
            <a:r>
              <a:rPr lang="ru-RU"/>
              <a:t>, и </a:t>
            </a:r>
            <a:r>
              <a:rPr lang="en-US"/>
              <a:t>overriding – </a:t>
            </a:r>
            <a:r>
              <a:rPr lang="ru-RU"/>
              <a:t>полиморфизм </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38" y="1477417"/>
            <a:ext cx="11235558" cy="1255273"/>
          </a:xfrm>
          <a:prstGeom prst="rect">
            <a:avLst/>
          </a:prstGeom>
          <a:solidFill>
            <a:schemeClr val="bg1"/>
          </a:solidFill>
        </p:spPr>
        <p:txBody>
          <a:bodyPr>
            <a:normAutofit/>
          </a:bodyPr>
          <a:lstStyle/>
          <a:p>
            <a:pPr>
              <a:defRPr/>
            </a:pPr>
            <a:r>
              <a:rPr lang="ru-RU" sz="2000"/>
              <a:t>Часто на практике определение виртуальной функции в базовом классе бесполезно – оно никогда не будет использоваться</a:t>
            </a:r>
            <a:endParaRPr/>
          </a:p>
          <a:p>
            <a:pPr>
              <a:defRPr/>
            </a:pPr>
            <a:r>
              <a:rPr lang="ru-RU" sz="2000"/>
              <a:t>Такую функцию можно объявить как чисто виртуальную (</a:t>
            </a:r>
            <a:r>
              <a:rPr lang="en-US" sz="2000"/>
              <a:t>p</a:t>
            </a:r>
            <a:r>
              <a:rPr lang="en-US" sz="2000"/>
              <a:t>ure virtual</a:t>
            </a:r>
            <a:r>
              <a:rPr lang="ru-RU" sz="2000"/>
              <a:t>):</a:t>
            </a:r>
            <a:endParaRPr lang="en-US" sz="2000"/>
          </a:p>
        </p:txBody>
      </p:sp>
      <p:sp>
        <p:nvSpPr>
          <p:cNvPr id="4" name="Заголовок 1" hidden="0"/>
          <p:cNvSpPr>
            <a:spLocks noGrp="1"/>
          </p:cNvSpPr>
          <p:nvPr isPhoto="0" userDrawn="0">
            <p:ph type="title" hasCustomPrompt="0"/>
          </p:nvPr>
        </p:nvSpPr>
        <p:spPr bwMode="auto">
          <a:xfrm>
            <a:off x="546538" y="269865"/>
            <a:ext cx="11235558" cy="845271"/>
          </a:xfrm>
          <a:prstGeom prst="rect">
            <a:avLst/>
          </a:prstGeom>
          <a:solidFill>
            <a:schemeClr val="bg1"/>
          </a:solidFill>
          <a:ln>
            <a:solidFill>
              <a:schemeClr val="tx1"/>
            </a:solidFill>
          </a:ln>
        </p:spPr>
        <p:txBody>
          <a:bodyPr>
            <a:normAutofit/>
          </a:bodyPr>
          <a:lstStyle/>
          <a:p>
            <a:pPr algn="ctr">
              <a:defRPr/>
            </a:pPr>
            <a:r>
              <a:rPr lang="ru-RU"/>
              <a:t>Полиморфизм. Абстрактные классы</a:t>
            </a:r>
            <a:endParaRPr lang="en-US"/>
          </a:p>
        </p:txBody>
      </p:sp>
      <p:pic>
        <p:nvPicPr>
          <p:cNvPr id="5" name="Рисунок 4" hidden="0"/>
          <p:cNvPicPr>
            <a:picLocks noChangeAspect="1"/>
          </p:cNvPicPr>
          <p:nvPr isPhoto="0" userDrawn="0"/>
        </p:nvPicPr>
        <p:blipFill>
          <a:blip r:embed="rId2"/>
          <a:stretch/>
        </p:blipFill>
        <p:spPr bwMode="auto">
          <a:xfrm>
            <a:off x="1841451" y="3160987"/>
            <a:ext cx="8046679" cy="356048"/>
          </a:xfrm>
          <a:prstGeom prst="rect">
            <a:avLst/>
          </a:prstGeom>
        </p:spPr>
      </p:pic>
      <p:sp>
        <p:nvSpPr>
          <p:cNvPr id="6" name="Объект 2" hidden="0"/>
          <p:cNvSpPr txBox="1"/>
          <p:nvPr isPhoto="0" userDrawn="0"/>
        </p:nvSpPr>
        <p:spPr bwMode="auto">
          <a:xfrm>
            <a:off x="546538" y="3970305"/>
            <a:ext cx="11235558" cy="2329343"/>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sz="2000"/>
              <a:t>Класс, содержащий хотя бы одну чисто виртуальную функцию, называется абстрактным классом</a:t>
            </a:r>
            <a:endParaRPr/>
          </a:p>
          <a:p>
            <a:pPr>
              <a:defRPr/>
            </a:pPr>
            <a:r>
              <a:rPr lang="ru-RU" sz="2000"/>
              <a:t>Создать объект такого класса нельзя</a:t>
            </a:r>
            <a:endParaRPr/>
          </a:p>
          <a:p>
            <a:pPr>
              <a:defRPr/>
            </a:pPr>
            <a:r>
              <a:rPr lang="ru-RU" sz="2000"/>
              <a:t>Производные классы абстрактного класса обязательно должны переопределить чисто </a:t>
            </a:r>
            <a:r>
              <a:rPr lang="ru-RU" sz="2000"/>
              <a:t>витруальную</a:t>
            </a:r>
            <a:r>
              <a:rPr lang="ru-RU" sz="2000"/>
              <a:t> функцию!</a:t>
            </a:r>
            <a:endParaRPr lang="en-US" sz="20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877449" y="1435375"/>
            <a:ext cx="5990896" cy="2611107"/>
          </a:xfrm>
          <a:prstGeom prst="rect">
            <a:avLst/>
          </a:prstGeom>
          <a:solidFill>
            <a:schemeClr val="bg1"/>
          </a:solidFill>
        </p:spPr>
        <p:txBody>
          <a:bodyPr>
            <a:normAutofit lnSpcReduction="10000"/>
          </a:bodyPr>
          <a:lstStyle/>
          <a:p>
            <a:pPr>
              <a:defRPr/>
            </a:pPr>
            <a:r>
              <a:rPr lang="ru-RU"/>
              <a:t>Копирование объекта происходит при:</a:t>
            </a:r>
            <a:endParaRPr/>
          </a:p>
          <a:p>
            <a:pPr marL="798513">
              <a:buFont typeface="Arial"/>
              <a:buChar char="•"/>
              <a:defRPr/>
            </a:pPr>
            <a:r>
              <a:rPr lang="ru-RU"/>
              <a:t>Передаче объекта в функцию по значению</a:t>
            </a:r>
            <a:endParaRPr/>
          </a:p>
          <a:p>
            <a:pPr marL="798513">
              <a:buFont typeface="Arial"/>
              <a:buChar char="•"/>
              <a:defRPr/>
            </a:pPr>
            <a:r>
              <a:rPr lang="ru-RU"/>
              <a:t>Возвращении объекта из функции</a:t>
            </a:r>
            <a:endParaRPr/>
          </a:p>
          <a:p>
            <a:pPr marL="798513">
              <a:buFont typeface="Arial"/>
              <a:buChar char="•"/>
              <a:defRPr/>
            </a:pPr>
            <a:r>
              <a:rPr lang="ru-RU"/>
              <a:t>При присваивании одного объекта другому</a:t>
            </a:r>
            <a:endParaRPr/>
          </a:p>
          <a:p>
            <a:pPr>
              <a:defRPr/>
            </a:pPr>
            <a:endParaRPr lang="ru-RU"/>
          </a:p>
          <a:p>
            <a:pPr>
              <a:defRPr/>
            </a:pPr>
            <a:r>
              <a:rPr lang="ru-RU"/>
              <a:t>При копировании объекта </a:t>
            </a:r>
            <a:r>
              <a:rPr lang="ru-RU"/>
              <a:t>побитово</a:t>
            </a:r>
            <a:r>
              <a:rPr lang="ru-RU"/>
              <a:t> копируется занимаемая им область памяти</a:t>
            </a:r>
            <a:endParaRPr/>
          </a:p>
          <a:p>
            <a:pPr marL="0" indent="0">
              <a:buNone/>
              <a:defRPr/>
            </a:pPr>
            <a:endParaRPr lang="ru-RU"/>
          </a:p>
          <a:p>
            <a:pPr marL="455613" indent="0">
              <a:buNone/>
              <a:defRPr/>
            </a:pPr>
            <a:endParaRPr lang="ru-RU"/>
          </a:p>
        </p:txBody>
      </p:sp>
      <p:sp>
        <p:nvSpPr>
          <p:cNvPr id="4" name="Заголовок 1" hidden="0"/>
          <p:cNvSpPr>
            <a:spLocks noGrp="1"/>
          </p:cNvSpPr>
          <p:nvPr isPhoto="0" userDrawn="0">
            <p:ph type="title" hasCustomPrompt="0"/>
          </p:nvPr>
        </p:nvSpPr>
        <p:spPr bwMode="auto">
          <a:xfrm>
            <a:off x="677334" y="289847"/>
            <a:ext cx="11191012" cy="776140"/>
          </a:xfrm>
          <a:prstGeom prst="rect">
            <a:avLst/>
          </a:prstGeom>
          <a:solidFill>
            <a:schemeClr val="bg1"/>
          </a:solidFill>
          <a:ln>
            <a:solidFill>
              <a:schemeClr val="tx1"/>
            </a:solidFill>
          </a:ln>
        </p:spPr>
        <p:txBody>
          <a:bodyPr/>
          <a:lstStyle/>
          <a:p>
            <a:pPr algn="ctr">
              <a:defRPr/>
            </a:pPr>
            <a:r>
              <a:rPr lang="ru-RU"/>
              <a:t>ООП. Конструкторы копирования</a:t>
            </a:r>
            <a:endParaRPr lang="en-US"/>
          </a:p>
        </p:txBody>
      </p:sp>
      <p:pic>
        <p:nvPicPr>
          <p:cNvPr id="5" name="Рисунок 4" hidden="0"/>
          <p:cNvPicPr>
            <a:picLocks noChangeAspect="1"/>
          </p:cNvPicPr>
          <p:nvPr isPhoto="0" userDrawn="0"/>
        </p:nvPicPr>
        <p:blipFill>
          <a:blip r:embed="rId2"/>
          <a:srcRect l="0" t="0" r="4203" b="0"/>
          <a:stretch/>
        </p:blipFill>
        <p:spPr bwMode="auto">
          <a:xfrm>
            <a:off x="828037" y="2067482"/>
            <a:ext cx="4839205" cy="1199750"/>
          </a:xfrm>
          <a:prstGeom prst="rect">
            <a:avLst/>
          </a:prstGeom>
        </p:spPr>
      </p:pic>
      <p:sp>
        <p:nvSpPr>
          <p:cNvPr id="6" name="Объект 2" hidden="0"/>
          <p:cNvSpPr txBox="1"/>
          <p:nvPr isPhoto="0" userDrawn="0"/>
        </p:nvSpPr>
        <p:spPr bwMode="auto">
          <a:xfrm>
            <a:off x="677334" y="4268727"/>
            <a:ext cx="11191011" cy="2048804"/>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defRPr/>
            </a:pPr>
            <a:r>
              <a:rPr lang="ru-RU"/>
              <a:t>Проблемы начинаются, когда класс управляет памятью на куче: в этом случае указатель на выделенную объектом область памяти будет скопирован, а сама область памяти – нет</a:t>
            </a:r>
            <a:endParaRPr/>
          </a:p>
          <a:p>
            <a:pPr>
              <a:defRPr/>
            </a:pPr>
            <a:r>
              <a:rPr lang="ru-RU"/>
              <a:t>Два одинаковых указателя будут указывать на одну и ту же область памяти. Соответственно, в деструкторе одна и та же область памяти будет освобождена дважды. Ничего хорошего </a:t>
            </a:r>
            <a:endParaRPr/>
          </a:p>
          <a:p>
            <a:pPr>
              <a:defRPr/>
            </a:pPr>
            <a:r>
              <a:rPr lang="ru-RU"/>
              <a:t>Решить проблему можно, определив конструктор копирования: специального метода класса, который вызывается при копировании объекта</a:t>
            </a:r>
            <a:endParaRPr/>
          </a:p>
          <a:p>
            <a:pPr>
              <a:defRPr/>
            </a:pPr>
            <a:endParaRPr lang="ru-RU"/>
          </a:p>
          <a:p>
            <a:pPr marL="455613" indent="0">
              <a:buFont typeface="Wingdings 3"/>
              <a:buNone/>
              <a:defRPr/>
            </a:pPr>
            <a:endParaRPr lang="ru-RU"/>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77334" y="373930"/>
            <a:ext cx="11191012" cy="776140"/>
          </a:xfrm>
          <a:prstGeom prst="rect">
            <a:avLst/>
          </a:prstGeom>
          <a:solidFill>
            <a:schemeClr val="bg1"/>
          </a:solidFill>
          <a:ln>
            <a:solidFill>
              <a:schemeClr val="tx1"/>
            </a:solidFill>
          </a:ln>
        </p:spPr>
        <p:txBody>
          <a:bodyPr/>
          <a:lstStyle/>
          <a:p>
            <a:pPr algn="ctr">
              <a:defRPr/>
            </a:pPr>
            <a:r>
              <a:rPr lang="ru-RU"/>
              <a:t>Наследование</a:t>
            </a:r>
            <a:endParaRPr lang="en-US"/>
          </a:p>
        </p:txBody>
      </p:sp>
      <p:sp>
        <p:nvSpPr>
          <p:cNvPr id="3" name="Объект 2" hidden="0"/>
          <p:cNvSpPr>
            <a:spLocks noGrp="1"/>
          </p:cNvSpPr>
          <p:nvPr isPhoto="0" userDrawn="0">
            <p:ph idx="1" hasCustomPrompt="0"/>
          </p:nvPr>
        </p:nvSpPr>
        <p:spPr bwMode="auto">
          <a:xfrm>
            <a:off x="441434" y="3795591"/>
            <a:ext cx="11426912" cy="2842336"/>
          </a:xfrm>
          <a:prstGeom prst="rect">
            <a:avLst/>
          </a:prstGeom>
          <a:solidFill>
            <a:schemeClr val="bg1"/>
          </a:solidFill>
        </p:spPr>
        <p:txBody>
          <a:bodyPr>
            <a:normAutofit/>
          </a:bodyPr>
          <a:lstStyle/>
          <a:p>
            <a:pPr>
              <a:defRPr/>
            </a:pPr>
            <a:r>
              <a:rPr lang="ru-RU" sz="2000"/>
              <a:t>При наследовании члены базового класса становятся челнами производного класса. Как именно – зависит от спецификатора доступа</a:t>
            </a:r>
            <a:endParaRPr/>
          </a:p>
          <a:p>
            <a:pPr>
              <a:defRPr/>
            </a:pPr>
            <a:r>
              <a:rPr lang="ru-RU" sz="2000"/>
              <a:t>Наследование позволяет</a:t>
            </a:r>
            <a:r>
              <a:rPr lang="ru-RU" sz="2000"/>
              <a:t>:</a:t>
            </a:r>
            <a:endParaRPr/>
          </a:p>
          <a:p>
            <a:pPr marL="682625" indent="-220663">
              <a:buFont typeface="Arial"/>
              <a:buChar char="•"/>
              <a:defRPr/>
            </a:pPr>
            <a:r>
              <a:rPr lang="ru-RU" sz="2000"/>
              <a:t>Создавать иерархии классов. Каждый класс может как использоваться  сам по себе, так и служить основой для создания новой иерархии. </a:t>
            </a:r>
            <a:endParaRPr/>
          </a:p>
          <a:p>
            <a:pPr marL="682625" indent="-220663">
              <a:buFont typeface="Arial"/>
              <a:buChar char="•"/>
              <a:defRPr/>
            </a:pPr>
            <a:r>
              <a:rPr lang="ru-RU" sz="2000"/>
              <a:t>Описывать логически связанные типы без дублирования кода</a:t>
            </a:r>
            <a:r>
              <a:rPr lang="en-US" sz="2000"/>
              <a:t>: </a:t>
            </a:r>
            <a:r>
              <a:rPr lang="ru-RU" sz="2000"/>
              <a:t>все их определяющие общие черты ложатся в основу базового класса</a:t>
            </a:r>
            <a:endParaRPr/>
          </a:p>
          <a:p>
            <a:pPr marL="0" indent="0">
              <a:buNone/>
              <a:defRPr/>
            </a:pPr>
            <a:endParaRPr lang="ru-RU" sz="2000"/>
          </a:p>
          <a:p>
            <a:pPr>
              <a:defRPr/>
            </a:pPr>
            <a:endParaRPr lang="ru-RU" sz="2000"/>
          </a:p>
          <a:p>
            <a:pPr>
              <a:buFont typeface="Arial"/>
              <a:buChar char="•"/>
              <a:defRPr/>
            </a:pPr>
            <a:endParaRPr lang="ru-RU" sz="2000"/>
          </a:p>
        </p:txBody>
      </p:sp>
      <p:pic>
        <p:nvPicPr>
          <p:cNvPr id="4" name="Рисунок 3" hidden="0"/>
          <p:cNvPicPr>
            <a:picLocks noChangeAspect="1"/>
          </p:cNvPicPr>
          <p:nvPr isPhoto="0" userDrawn="0"/>
        </p:nvPicPr>
        <p:blipFill>
          <a:blip r:embed="rId2"/>
          <a:stretch/>
        </p:blipFill>
        <p:spPr bwMode="auto">
          <a:xfrm>
            <a:off x="677334" y="1313793"/>
            <a:ext cx="11191012" cy="248179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88578" y="1561498"/>
            <a:ext cx="11279767" cy="4891853"/>
          </a:xfrm>
          <a:prstGeom prst="rect">
            <a:avLst/>
          </a:prstGeom>
          <a:solidFill>
            <a:schemeClr val="bg1"/>
          </a:solidFill>
        </p:spPr>
        <p:txBody>
          <a:bodyPr>
            <a:noAutofit/>
          </a:bodyPr>
          <a:lstStyle/>
          <a:p>
            <a:pPr>
              <a:defRPr/>
            </a:pPr>
            <a:r>
              <a:rPr lang="en-US" sz="2000"/>
              <a:t>Public, private, protected - </a:t>
            </a:r>
            <a:r>
              <a:rPr lang="en-US" sz="2000"/>
              <a:t>c</a:t>
            </a:r>
            <a:r>
              <a:rPr lang="ru-RU" sz="2000"/>
              <a:t>пецификаторы</a:t>
            </a:r>
            <a:r>
              <a:rPr lang="ru-RU" sz="2000"/>
              <a:t> доступа</a:t>
            </a:r>
            <a:endParaRPr lang="en-US" sz="2000"/>
          </a:p>
          <a:p>
            <a:pPr marL="514350">
              <a:buFont typeface="Arial"/>
              <a:buChar char="•"/>
              <a:defRPr/>
            </a:pPr>
            <a:r>
              <a:rPr lang="en-US" sz="2000"/>
              <a:t>public: </a:t>
            </a:r>
            <a:r>
              <a:rPr lang="ru-RU" sz="2000"/>
              <a:t>все </a:t>
            </a:r>
            <a:r>
              <a:rPr lang="ru-RU" sz="2000"/>
              <a:t>public</a:t>
            </a:r>
            <a:r>
              <a:rPr lang="ru-RU" sz="2000"/>
              <a:t>-члены базового класса становятся </a:t>
            </a:r>
            <a:r>
              <a:rPr lang="ru-RU" sz="2000"/>
              <a:t>public</a:t>
            </a:r>
            <a:r>
              <a:rPr lang="en-US" sz="2000"/>
              <a:t>-</a:t>
            </a:r>
            <a:r>
              <a:rPr lang="ru-RU" sz="2000"/>
              <a:t>членами </a:t>
            </a:r>
            <a:r>
              <a:rPr lang="ru-RU" sz="2000"/>
              <a:t>производного </a:t>
            </a:r>
            <a:r>
              <a:rPr lang="ru-RU" sz="2000"/>
              <a:t>класса</a:t>
            </a:r>
            <a:r>
              <a:rPr lang="en-US" sz="2000"/>
              <a:t>. </a:t>
            </a:r>
            <a:r>
              <a:rPr lang="en-US" sz="2000"/>
              <a:t>Private-</a:t>
            </a:r>
            <a:r>
              <a:rPr lang="ru-RU" sz="2000"/>
              <a:t>члены базового класса </a:t>
            </a:r>
            <a:r>
              <a:rPr lang="ru-RU" sz="2000"/>
              <a:t>недоступны </a:t>
            </a:r>
            <a:r>
              <a:rPr lang="ru-RU" sz="2000"/>
              <a:t>для производного класса</a:t>
            </a:r>
            <a:endParaRPr lang="en-US" sz="2000"/>
          </a:p>
          <a:p>
            <a:pPr marL="514350">
              <a:buFont typeface="Arial"/>
              <a:buChar char="•"/>
              <a:defRPr/>
            </a:pPr>
            <a:r>
              <a:rPr lang="en-US" sz="2000"/>
              <a:t>p</a:t>
            </a:r>
            <a:r>
              <a:rPr lang="en-US" sz="2000"/>
              <a:t>rivate: </a:t>
            </a:r>
            <a:r>
              <a:rPr lang="ru-RU" sz="2000"/>
              <a:t>все </a:t>
            </a:r>
            <a:r>
              <a:rPr lang="ru-RU" sz="2000"/>
              <a:t>его </a:t>
            </a:r>
            <a:r>
              <a:rPr lang="ru-RU" sz="2000"/>
              <a:t>public</a:t>
            </a:r>
            <a:r>
              <a:rPr lang="ru-RU" sz="2000"/>
              <a:t>-члены </a:t>
            </a:r>
            <a:r>
              <a:rPr lang="ru-RU" sz="2000"/>
              <a:t>базового класса становятся </a:t>
            </a:r>
            <a:r>
              <a:rPr lang="ru-RU" sz="2000"/>
              <a:t>private</a:t>
            </a:r>
            <a:r>
              <a:rPr lang="ru-RU" sz="2000"/>
              <a:t>-членами </a:t>
            </a:r>
            <a:r>
              <a:rPr lang="ru-RU" sz="2000"/>
              <a:t>производного </a:t>
            </a:r>
            <a:r>
              <a:rPr lang="ru-RU" sz="2000"/>
              <a:t>класса. </a:t>
            </a:r>
            <a:r>
              <a:rPr lang="en-US" sz="2000"/>
              <a:t>Private-</a:t>
            </a:r>
            <a:r>
              <a:rPr lang="ru-RU" sz="2000"/>
              <a:t>члены базового класса недоступны для производного класса</a:t>
            </a:r>
            <a:endParaRPr lang="en-US" sz="2000"/>
          </a:p>
          <a:p>
            <a:pPr>
              <a:defRPr/>
            </a:pPr>
            <a:r>
              <a:rPr lang="en-US" sz="2000"/>
              <a:t>protected: </a:t>
            </a:r>
            <a:r>
              <a:rPr lang="ru-RU" sz="2000"/>
              <a:t>аналогичны </a:t>
            </a:r>
            <a:r>
              <a:rPr lang="en-US" sz="2000"/>
              <a:t>private-</a:t>
            </a:r>
            <a:r>
              <a:rPr lang="ru-RU" sz="2000"/>
              <a:t>членам – доступны из методов класса, но не из других частей программы, но их </a:t>
            </a:r>
            <a:r>
              <a:rPr lang="ru-RU" sz="2000"/>
              <a:t>можно наследовать! </a:t>
            </a:r>
            <a:endParaRPr lang="ru-RU" sz="2000"/>
          </a:p>
          <a:p>
            <a:pPr marL="514350" indent="-514350">
              <a:buFont typeface="Arial"/>
              <a:buChar char="•"/>
              <a:defRPr/>
            </a:pPr>
            <a:r>
              <a:rPr lang="ru-RU" sz="2000"/>
              <a:t>Если </a:t>
            </a:r>
            <a:r>
              <a:rPr lang="ru-RU" sz="2000"/>
              <a:t>базовый класс наследуется как </a:t>
            </a:r>
            <a:r>
              <a:rPr lang="ru-RU" sz="2000"/>
              <a:t>public</a:t>
            </a:r>
            <a:r>
              <a:rPr lang="ru-RU" sz="2000"/>
              <a:t>-класс, защищенные члены базового класса становятся защищенными членами производного класса, </a:t>
            </a:r>
            <a:r>
              <a:rPr lang="ru-RU" sz="2000"/>
              <a:t>и они будут доступны </a:t>
            </a:r>
            <a:r>
              <a:rPr lang="ru-RU" sz="2000"/>
              <a:t>для производного </a:t>
            </a:r>
            <a:r>
              <a:rPr lang="ru-RU" sz="2000"/>
              <a:t>класса. </a:t>
            </a:r>
            <a:endParaRPr/>
          </a:p>
          <a:p>
            <a:pPr marL="514350" indent="-514350">
              <a:buFont typeface="Arial"/>
              <a:buChar char="•"/>
              <a:defRPr/>
            </a:pPr>
            <a:r>
              <a:rPr lang="ru-RU" sz="2000"/>
              <a:t>Если базовый класс наследуется закрытым способом (</a:t>
            </a:r>
            <a:r>
              <a:rPr lang="en-US" sz="2000"/>
              <a:t>private</a:t>
            </a:r>
            <a:r>
              <a:rPr lang="ru-RU" sz="2000"/>
              <a:t>)</a:t>
            </a:r>
            <a:r>
              <a:rPr lang="en-US" sz="2000"/>
              <a:t>, </a:t>
            </a:r>
            <a:r>
              <a:rPr lang="ru-RU" sz="2000"/>
              <a:t>его </a:t>
            </a:r>
            <a:r>
              <a:rPr lang="en-US" sz="2000"/>
              <a:t>protected-</a:t>
            </a:r>
            <a:r>
              <a:rPr lang="ru-RU" sz="2000"/>
              <a:t>члены становятся </a:t>
            </a:r>
            <a:r>
              <a:rPr lang="en-US" sz="2000"/>
              <a:t>private-</a:t>
            </a:r>
            <a:r>
              <a:rPr lang="ru-RU" sz="2000"/>
              <a:t>членами производного класса</a:t>
            </a:r>
            <a:endParaRPr/>
          </a:p>
          <a:p>
            <a:pPr marL="514350" indent="-514350">
              <a:buFont typeface="Arial"/>
              <a:buChar char="•"/>
              <a:defRPr/>
            </a:pPr>
            <a:r>
              <a:rPr lang="ru-RU" sz="2000"/>
              <a:t>Если базовый класс наследуется как защищенный, все его открытые и закрытые члены становятся защищенными членами производного класса</a:t>
            </a:r>
            <a:endParaRPr lang="en-US" sz="2000"/>
          </a:p>
        </p:txBody>
      </p:sp>
      <p:sp>
        <p:nvSpPr>
          <p:cNvPr id="4" name="Заголовок 1" hidden="0"/>
          <p:cNvSpPr>
            <a:spLocks noGrp="1"/>
          </p:cNvSpPr>
          <p:nvPr isPhoto="0" userDrawn="0">
            <p:ph type="title" hasCustomPrompt="0"/>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Управление доступом к членам базового класса</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4834759" y="1692167"/>
            <a:ext cx="7033587" cy="4349196"/>
          </a:xfrm>
          <a:prstGeom prst="rect">
            <a:avLst/>
          </a:prstGeom>
          <a:solidFill>
            <a:schemeClr val="bg1"/>
          </a:solidFill>
        </p:spPr>
        <p:txBody>
          <a:bodyPr/>
          <a:lstStyle/>
          <a:p>
            <a:pPr>
              <a:defRPr/>
            </a:pPr>
            <a:r>
              <a:rPr lang="ru-RU"/>
              <a:t>Конструкторы вызываются в порядке иерархии наследования классов, деструкторы - в обратном порядке </a:t>
            </a:r>
            <a:endParaRPr lang="ru-RU"/>
          </a:p>
          <a:p>
            <a:pPr>
              <a:defRPr/>
            </a:pPr>
            <a:r>
              <a:rPr lang="ru-RU"/>
              <a:t>Поскольку базовый класс "ничего не знает" ни о каком производном классе, операции по инициализации, которые ему нужно выполнить, не зависят от операций инициализации, выполняемых производным классом, но, возможно, создают предварительные условия для последующей работы. Поэтому конструктор базового класса должен выполняться </a:t>
            </a:r>
            <a:r>
              <a:rPr lang="ru-RU"/>
              <a:t>первым</a:t>
            </a:r>
            <a:endParaRPr/>
          </a:p>
          <a:p>
            <a:pPr>
              <a:defRPr/>
            </a:pPr>
            <a:r>
              <a:rPr lang="ru-RU"/>
              <a:t>Поскольку базовый класс лежит в основе производного класса, разрушение базового класса подразумевает разрушение производного. Следовательно, деструктор производного класса имеет смысл вызвать до того, как объект будет полностью разрушен</a:t>
            </a:r>
            <a:endParaRPr lang="en-US"/>
          </a:p>
        </p:txBody>
      </p:sp>
      <p:sp>
        <p:nvSpPr>
          <p:cNvPr id="4" name="Заголовок 1" hidden="0"/>
          <p:cNvSpPr>
            <a:spLocks noGrp="1"/>
          </p:cNvSpPr>
          <p:nvPr isPhoto="0" userDrawn="0">
            <p:ph type="title" hasCustomPrompt="0"/>
          </p:nvPr>
        </p:nvSpPr>
        <p:spPr bwMode="auto">
          <a:xfrm>
            <a:off x="588579" y="373929"/>
            <a:ext cx="11279767"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Порядок выполнения конструкторов и деструкторов</a:t>
            </a:r>
            <a:endParaRPr lang="en-US"/>
          </a:p>
        </p:txBody>
      </p:sp>
      <p:pic>
        <p:nvPicPr>
          <p:cNvPr id="5" name="Рисунок 4" hidden="0"/>
          <p:cNvPicPr>
            <a:picLocks noChangeAspect="1"/>
          </p:cNvPicPr>
          <p:nvPr isPhoto="0" userDrawn="0"/>
        </p:nvPicPr>
        <p:blipFill>
          <a:blip r:embed="rId2"/>
          <a:stretch/>
        </p:blipFill>
        <p:spPr bwMode="auto">
          <a:xfrm>
            <a:off x="1130254" y="1692167"/>
            <a:ext cx="3078747" cy="43666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38" y="5267312"/>
            <a:ext cx="3752193" cy="1375226"/>
          </a:xfrm>
          <a:prstGeom prst="rect">
            <a:avLst/>
          </a:prstGeom>
          <a:solidFill>
            <a:schemeClr val="bg1"/>
          </a:solidFill>
        </p:spPr>
        <p:txBody>
          <a:bodyPr/>
          <a:lstStyle/>
          <a:p>
            <a:pPr marL="0" indent="0">
              <a:buNone/>
              <a:defRPr/>
            </a:pPr>
            <a:r>
              <a:rPr lang="ru-RU"/>
              <a:t>Класс </a:t>
            </a:r>
            <a:r>
              <a:rPr lang="en-US"/>
              <a:t>B </a:t>
            </a:r>
            <a:r>
              <a:rPr lang="ru-RU"/>
              <a:t>наследует класс </a:t>
            </a:r>
            <a:r>
              <a:rPr lang="en-US"/>
              <a:t>A</a:t>
            </a:r>
            <a:endParaRPr lang="ru-RU"/>
          </a:p>
          <a:p>
            <a:pPr marL="0" indent="0">
              <a:buNone/>
              <a:defRPr/>
            </a:pPr>
            <a:r>
              <a:rPr lang="ru-RU"/>
              <a:t>Класс </a:t>
            </a:r>
            <a:r>
              <a:rPr lang="en-US"/>
              <a:t>C </a:t>
            </a:r>
            <a:r>
              <a:rPr lang="ru-RU"/>
              <a:t>наследует класс </a:t>
            </a:r>
            <a:r>
              <a:rPr lang="en-US"/>
              <a:t>A</a:t>
            </a:r>
            <a:endParaRPr/>
          </a:p>
          <a:p>
            <a:pPr marL="0" indent="0">
              <a:buNone/>
              <a:defRPr/>
            </a:pPr>
            <a:r>
              <a:rPr lang="ru-RU"/>
              <a:t>Класс </a:t>
            </a:r>
            <a:r>
              <a:rPr lang="en-US"/>
              <a:t>D </a:t>
            </a:r>
            <a:r>
              <a:rPr lang="ru-RU"/>
              <a:t>наследует классы </a:t>
            </a:r>
            <a:r>
              <a:rPr lang="en-US"/>
              <a:t>B </a:t>
            </a:r>
            <a:r>
              <a:rPr lang="ru-RU"/>
              <a:t>и С</a:t>
            </a:r>
            <a:endParaRPr lang="en-US"/>
          </a:p>
        </p:txBody>
      </p:sp>
      <p:sp>
        <p:nvSpPr>
          <p:cNvPr id="4" name="Заголовок 1" hidden="0"/>
          <p:cNvSpPr>
            <a:spLocks noGrp="1"/>
          </p:cNvSpPr>
          <p:nvPr isPhoto="0" userDrawn="0">
            <p:ph type="title" hasCustomPrompt="0"/>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a:t>
            </a:r>
            <a:br>
              <a:rPr lang="en-US"/>
            </a:br>
            <a:r>
              <a:rPr lang="ru-RU"/>
              <a:t> (</a:t>
            </a:r>
            <a:r>
              <a:rPr lang="en-US"/>
              <a:t>diamond problem</a:t>
            </a:r>
            <a:r>
              <a:rPr lang="ru-RU"/>
              <a:t>)</a:t>
            </a:r>
            <a:endParaRPr lang="en-US"/>
          </a:p>
        </p:txBody>
      </p:sp>
      <p:pic>
        <p:nvPicPr>
          <p:cNvPr id="5" name="Рисунок 4" hidden="0"/>
          <p:cNvPicPr>
            <a:picLocks noChangeAspect="1"/>
          </p:cNvPicPr>
          <p:nvPr isPhoto="0" userDrawn="0"/>
        </p:nvPicPr>
        <p:blipFill>
          <a:blip r:embed="rId2"/>
          <a:stretch/>
        </p:blipFill>
        <p:spPr bwMode="auto">
          <a:xfrm>
            <a:off x="546538" y="1818290"/>
            <a:ext cx="3517963" cy="3121571"/>
          </a:xfrm>
          <a:prstGeom prst="rect">
            <a:avLst/>
          </a:prstGeom>
        </p:spPr>
      </p:pic>
      <p:sp>
        <p:nvSpPr>
          <p:cNvPr id="6" name="Прямоугольник 5" hidden="0"/>
          <p:cNvSpPr/>
          <p:nvPr isPhoto="0" userDrawn="0"/>
        </p:nvSpPr>
        <p:spPr bwMode="auto">
          <a:xfrm>
            <a:off x="5538952"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7" name="Прямоугольник 6" hidden="0"/>
          <p:cNvSpPr/>
          <p:nvPr isPhoto="0" userDrawn="0"/>
        </p:nvSpPr>
        <p:spPr bwMode="auto">
          <a:xfrm>
            <a:off x="447740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lang="en-US">
              <a:solidFill>
                <a:schemeClr val="tx1"/>
              </a:solidFill>
            </a:endParaRPr>
          </a:p>
        </p:txBody>
      </p:sp>
      <p:sp>
        <p:nvSpPr>
          <p:cNvPr id="8" name="Прямоугольник 7" hidden="0"/>
          <p:cNvSpPr/>
          <p:nvPr isPhoto="0" userDrawn="0"/>
        </p:nvSpPr>
        <p:spPr bwMode="auto">
          <a:xfrm>
            <a:off x="6766408"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lang="en-US">
              <a:solidFill>
                <a:schemeClr val="tx1"/>
              </a:solidFill>
            </a:endParaRPr>
          </a:p>
        </p:txBody>
      </p:sp>
      <p:sp>
        <p:nvSpPr>
          <p:cNvPr id="9" name="Прямоугольник 8" hidden="0"/>
          <p:cNvSpPr/>
          <p:nvPr isPhoto="0" userDrawn="0"/>
        </p:nvSpPr>
        <p:spPr bwMode="auto">
          <a:xfrm>
            <a:off x="5659820"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lang="en-US">
              <a:solidFill>
                <a:schemeClr val="tx1"/>
              </a:solidFill>
            </a:endParaRPr>
          </a:p>
        </p:txBody>
      </p:sp>
      <p:cxnSp>
        <p:nvCxnSpPr>
          <p:cNvPr id="11" name="Прямая со стрелкой 10" hidden="0"/>
          <p:cNvCxnSpPr>
            <a:cxnSpLocks/>
          </p:cNvCxnSpPr>
          <p:nvPr isPhoto="0" userDrawn="0"/>
        </p:nvCxnSpPr>
        <p:spPr bwMode="auto">
          <a:xfrm flipV="1">
            <a:off x="5085506" y="2427890"/>
            <a:ext cx="430170" cy="735541"/>
          </a:xfrm>
          <a:prstGeom prst="straightConnector1">
            <a:avLst/>
          </a:prstGeom>
          <a:ln>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13" name="Прямая со стрелкой 12" hidden="0"/>
          <p:cNvCxnSpPr>
            <a:cxnSpLocks/>
            <a:stCxn id="8" idx="0"/>
          </p:cNvCxnSpPr>
          <p:nvPr isPhoto="0" userDrawn="0"/>
        </p:nvCxnSpPr>
        <p:spPr bwMode="auto">
          <a:xfrm flipH="1" flipV="1">
            <a:off x="6787889" y="2389293"/>
            <a:ext cx="614395" cy="76906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hidden="0"/>
          <p:cNvCxnSpPr>
            <a:cxnSpLocks/>
            <a:endCxn id="7" idx="2"/>
          </p:cNvCxnSpPr>
          <p:nvPr isPhoto="0" userDrawn="0"/>
        </p:nvCxnSpPr>
        <p:spPr bwMode="auto">
          <a:xfrm flipH="1" flipV="1">
            <a:off x="5113282" y="3767959"/>
            <a:ext cx="546538"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hidden="0"/>
          <p:cNvCxnSpPr>
            <a:cxnSpLocks/>
            <a:endCxn id="8" idx="2"/>
          </p:cNvCxnSpPr>
          <p:nvPr isPhoto="0" userDrawn="0"/>
        </p:nvCxnSpPr>
        <p:spPr bwMode="auto">
          <a:xfrm flipV="1">
            <a:off x="6931572" y="3767959"/>
            <a:ext cx="470712"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Прямоугольник 18" hidden="0"/>
          <p:cNvSpPr/>
          <p:nvPr isPhoto="0" userDrawn="0"/>
        </p:nvSpPr>
        <p:spPr bwMode="auto">
          <a:xfrm>
            <a:off x="8674036"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5" name="Прямоугольник 24" hidden="0"/>
          <p:cNvSpPr/>
          <p:nvPr isPhoto="0" userDrawn="0"/>
        </p:nvSpPr>
        <p:spPr bwMode="auto">
          <a:xfrm>
            <a:off x="10537367" y="1818290"/>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A</a:t>
            </a:r>
            <a:endParaRPr/>
          </a:p>
        </p:txBody>
      </p:sp>
      <p:sp>
        <p:nvSpPr>
          <p:cNvPr id="27" name="Прямоугольник 26" hidden="0"/>
          <p:cNvSpPr/>
          <p:nvPr isPhoto="0" userDrawn="0"/>
        </p:nvSpPr>
        <p:spPr bwMode="auto">
          <a:xfrm>
            <a:off x="8653016"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B</a:t>
            </a:r>
            <a:endParaRPr lang="en-US">
              <a:solidFill>
                <a:schemeClr val="tx1"/>
              </a:solidFill>
            </a:endParaRPr>
          </a:p>
        </p:txBody>
      </p:sp>
      <p:sp>
        <p:nvSpPr>
          <p:cNvPr id="29" name="Прямоугольник 28" hidden="0"/>
          <p:cNvSpPr/>
          <p:nvPr isPhoto="0" userDrawn="0"/>
        </p:nvSpPr>
        <p:spPr bwMode="auto">
          <a:xfrm>
            <a:off x="10560183" y="3158359"/>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C</a:t>
            </a:r>
            <a:endParaRPr lang="en-US">
              <a:solidFill>
                <a:schemeClr val="tx1"/>
              </a:solidFill>
            </a:endParaRPr>
          </a:p>
        </p:txBody>
      </p:sp>
      <p:sp>
        <p:nvSpPr>
          <p:cNvPr id="30" name="Прямоугольник 29" hidden="0"/>
          <p:cNvSpPr/>
          <p:nvPr isPhoto="0" userDrawn="0"/>
        </p:nvSpPr>
        <p:spPr bwMode="auto">
          <a:xfrm>
            <a:off x="9658024" y="4584141"/>
            <a:ext cx="1271752" cy="609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solidFill>
                  <a:schemeClr val="tx1"/>
                </a:solidFill>
              </a:rPr>
              <a:t>D</a:t>
            </a:r>
            <a:endParaRPr lang="en-US">
              <a:solidFill>
                <a:schemeClr val="tx1"/>
              </a:solidFill>
            </a:endParaRPr>
          </a:p>
        </p:txBody>
      </p:sp>
      <p:cxnSp>
        <p:nvCxnSpPr>
          <p:cNvPr id="31" name="Прямая со стрелкой 30" hidden="0"/>
          <p:cNvCxnSpPr>
            <a:cxnSpLocks/>
            <a:endCxn id="27" idx="2"/>
          </p:cNvCxnSpPr>
          <p:nvPr isPhoto="0" userDrawn="0"/>
        </p:nvCxnSpPr>
        <p:spPr bwMode="auto">
          <a:xfrm flipH="1" flipV="1">
            <a:off x="9288892" y="3767959"/>
            <a:ext cx="369131"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hidden="0"/>
          <p:cNvCxnSpPr>
            <a:cxnSpLocks/>
            <a:endCxn id="29" idx="2"/>
          </p:cNvCxnSpPr>
          <p:nvPr isPhoto="0" userDrawn="0"/>
        </p:nvCxnSpPr>
        <p:spPr bwMode="auto">
          <a:xfrm flipV="1">
            <a:off x="10929776" y="3767959"/>
            <a:ext cx="266283" cy="81618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hidden="0"/>
          <p:cNvCxnSpPr>
            <a:cxnSpLocks/>
            <a:stCxn id="27" idx="0"/>
            <a:endCxn id="19" idx="2"/>
          </p:cNvCxnSpPr>
          <p:nvPr isPhoto="0" userDrawn="0"/>
        </p:nvCxnSpPr>
        <p:spPr bwMode="auto">
          <a:xfrm flipV="1">
            <a:off x="9288892" y="2427890"/>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hidden="0"/>
          <p:cNvCxnSpPr>
            <a:cxnSpLocks/>
          </p:cNvCxnSpPr>
          <p:nvPr isPhoto="0" userDrawn="0"/>
        </p:nvCxnSpPr>
        <p:spPr bwMode="auto">
          <a:xfrm flipV="1">
            <a:off x="11175039" y="2389293"/>
            <a:ext cx="21020" cy="7304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hidden="0"/>
          <p:cNvSpPr txBox="1"/>
          <p:nvPr isPhoto="0" userDrawn="0"/>
        </p:nvSpPr>
        <p:spPr bwMode="auto">
          <a:xfrm flipH="1">
            <a:off x="4823684" y="5739544"/>
            <a:ext cx="2944023" cy="369332"/>
          </a:xfrm>
          <a:prstGeom prst="rect">
            <a:avLst/>
          </a:prstGeom>
          <a:noFill/>
        </p:spPr>
        <p:txBody>
          <a:bodyPr wrap="square" rtlCol="0">
            <a:spAutoFit/>
          </a:bodyPr>
          <a:lstStyle/>
          <a:p>
            <a:pPr algn="ctr">
              <a:defRPr/>
            </a:pPr>
            <a:r>
              <a:rPr lang="ru-RU"/>
              <a:t>Как было задумано</a:t>
            </a:r>
            <a:endParaRPr lang="en-US"/>
          </a:p>
        </p:txBody>
      </p:sp>
      <p:sp>
        <p:nvSpPr>
          <p:cNvPr id="37" name="TextBox 36" hidden="0"/>
          <p:cNvSpPr txBox="1"/>
          <p:nvPr isPhoto="0" userDrawn="0"/>
        </p:nvSpPr>
        <p:spPr bwMode="auto">
          <a:xfrm flipH="1">
            <a:off x="9247977" y="5694615"/>
            <a:ext cx="2376464" cy="369332"/>
          </a:xfrm>
          <a:prstGeom prst="rect">
            <a:avLst/>
          </a:prstGeom>
          <a:solidFill>
            <a:schemeClr val="bg1"/>
          </a:solidFill>
        </p:spPr>
        <p:txBody>
          <a:bodyPr wrap="square" rtlCol="0">
            <a:spAutoFit/>
          </a:bodyPr>
          <a:lstStyle/>
          <a:p>
            <a:pPr algn="ctr">
              <a:defRPr/>
            </a:pPr>
            <a:r>
              <a:rPr lang="ru-RU"/>
              <a:t>Что получится</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Заголовок 1" hidden="0"/>
          <p:cNvSpPr>
            <a:spLocks noGrp="1"/>
          </p:cNvSpPr>
          <p:nvPr isPhoto="0" userDrawn="0">
            <p:ph type="title" hasCustomPrompt="0"/>
          </p:nvPr>
        </p:nvSpPr>
        <p:spPr bwMode="auto">
          <a:xfrm>
            <a:off x="546539" y="373929"/>
            <a:ext cx="1132180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9" name="Рисунок 8" hidden="0"/>
          <p:cNvPicPr>
            <a:picLocks noChangeAspect="1"/>
          </p:cNvPicPr>
          <p:nvPr isPhoto="0" userDrawn="0"/>
        </p:nvPicPr>
        <p:blipFill>
          <a:blip r:embed="rId2"/>
          <a:stretch/>
        </p:blipFill>
        <p:spPr bwMode="auto">
          <a:xfrm>
            <a:off x="584030" y="3733457"/>
            <a:ext cx="3289737" cy="1472422"/>
          </a:xfrm>
          <a:prstGeom prst="rect">
            <a:avLst/>
          </a:prstGeom>
        </p:spPr>
      </p:pic>
      <p:pic>
        <p:nvPicPr>
          <p:cNvPr id="10" name="Рисунок 9" hidden="0"/>
          <p:cNvPicPr>
            <a:picLocks noChangeAspect="1"/>
          </p:cNvPicPr>
          <p:nvPr isPhoto="0" userDrawn="0"/>
        </p:nvPicPr>
        <p:blipFill>
          <a:blip r:embed="rId3"/>
          <a:stretch/>
        </p:blipFill>
        <p:spPr bwMode="auto">
          <a:xfrm>
            <a:off x="546535" y="5322441"/>
            <a:ext cx="3467139" cy="558754"/>
          </a:xfrm>
          <a:prstGeom prst="rect">
            <a:avLst/>
          </a:prstGeom>
        </p:spPr>
      </p:pic>
      <p:sp>
        <p:nvSpPr>
          <p:cNvPr id="11" name="TextBox 10" hidden="0"/>
          <p:cNvSpPr txBox="1"/>
          <p:nvPr isPhoto="0" userDrawn="0"/>
        </p:nvSpPr>
        <p:spPr bwMode="auto">
          <a:xfrm>
            <a:off x="538334" y="5766838"/>
            <a:ext cx="4014951" cy="646331"/>
          </a:xfrm>
          <a:prstGeom prst="rect">
            <a:avLst/>
          </a:prstGeom>
          <a:noFill/>
        </p:spPr>
        <p:txBody>
          <a:bodyPr wrap="square" rtlCol="0">
            <a:spAutoFit/>
          </a:bodyPr>
          <a:lstStyle/>
          <a:p>
            <a:pPr>
              <a:defRPr/>
            </a:pPr>
            <a:r>
              <a:rPr lang="ru-RU"/>
              <a:t>Компилятор не знает, откуда ему брать _</a:t>
            </a:r>
            <a:r>
              <a:rPr lang="en-US"/>
              <a:t>i</a:t>
            </a:r>
            <a:endParaRPr lang="en-US"/>
          </a:p>
        </p:txBody>
      </p:sp>
      <p:pic>
        <p:nvPicPr>
          <p:cNvPr id="12" name="Рисунок 11" hidden="0"/>
          <p:cNvPicPr>
            <a:picLocks noChangeAspect="1"/>
          </p:cNvPicPr>
          <p:nvPr isPhoto="0" userDrawn="0"/>
        </p:nvPicPr>
        <p:blipFill>
          <a:blip r:embed="rId4"/>
          <a:stretch/>
        </p:blipFill>
        <p:spPr bwMode="auto">
          <a:xfrm>
            <a:off x="5677178" y="1627337"/>
            <a:ext cx="2948286" cy="1164882"/>
          </a:xfrm>
          <a:prstGeom prst="rect">
            <a:avLst/>
          </a:prstGeom>
        </p:spPr>
      </p:pic>
      <p:sp>
        <p:nvSpPr>
          <p:cNvPr id="13" name="TextBox 12" hidden="0"/>
          <p:cNvSpPr txBox="1"/>
          <p:nvPr isPhoto="0" userDrawn="0"/>
        </p:nvSpPr>
        <p:spPr bwMode="auto">
          <a:xfrm>
            <a:off x="5677178" y="2973279"/>
            <a:ext cx="6191168" cy="369332"/>
          </a:xfrm>
          <a:prstGeom prst="rect">
            <a:avLst/>
          </a:prstGeom>
          <a:solidFill>
            <a:schemeClr val="bg1"/>
          </a:solidFill>
        </p:spPr>
        <p:txBody>
          <a:bodyPr wrap="square" rtlCol="0">
            <a:spAutoFit/>
          </a:bodyPr>
          <a:lstStyle/>
          <a:p>
            <a:pPr>
              <a:defRPr/>
            </a:pPr>
            <a:r>
              <a:rPr lang="ru-RU"/>
              <a:t>Ок</a:t>
            </a:r>
            <a:r>
              <a:rPr lang="en-US"/>
              <a:t>, </a:t>
            </a:r>
            <a:r>
              <a:rPr lang="ru-RU"/>
              <a:t>но все равно будет две копии класса </a:t>
            </a:r>
            <a:r>
              <a:rPr lang="en-US"/>
              <a:t>A</a:t>
            </a:r>
            <a:endParaRPr/>
          </a:p>
        </p:txBody>
      </p:sp>
      <p:pic>
        <p:nvPicPr>
          <p:cNvPr id="14" name="Рисунок 13" hidden="0"/>
          <p:cNvPicPr>
            <a:picLocks noChangeAspect="1"/>
          </p:cNvPicPr>
          <p:nvPr isPhoto="0" userDrawn="0"/>
        </p:nvPicPr>
        <p:blipFill>
          <a:blip r:embed="rId5"/>
          <a:stretch/>
        </p:blipFill>
        <p:spPr bwMode="auto">
          <a:xfrm>
            <a:off x="8773388" y="1631720"/>
            <a:ext cx="3094960" cy="1139699"/>
          </a:xfrm>
          <a:prstGeom prst="rect">
            <a:avLst/>
          </a:prstGeom>
        </p:spPr>
      </p:pic>
      <p:pic>
        <p:nvPicPr>
          <p:cNvPr id="16" name="Рисунок 15" hidden="0"/>
          <p:cNvPicPr>
            <a:picLocks noChangeAspect="1"/>
          </p:cNvPicPr>
          <p:nvPr isPhoto="0" userDrawn="0"/>
        </p:nvPicPr>
        <p:blipFill>
          <a:blip r:embed="rId6"/>
          <a:stretch/>
        </p:blipFill>
        <p:spPr bwMode="auto">
          <a:xfrm>
            <a:off x="5677178" y="3451585"/>
            <a:ext cx="3172532" cy="1275787"/>
          </a:xfrm>
          <a:prstGeom prst="rect">
            <a:avLst/>
          </a:prstGeom>
        </p:spPr>
      </p:pic>
      <p:sp>
        <p:nvSpPr>
          <p:cNvPr id="17" name="TextBox 16" hidden="0"/>
          <p:cNvSpPr txBox="1"/>
          <p:nvPr isPhoto="0" userDrawn="0"/>
        </p:nvSpPr>
        <p:spPr bwMode="auto">
          <a:xfrm>
            <a:off x="9953297" y="3754797"/>
            <a:ext cx="1275203" cy="923330"/>
          </a:xfrm>
          <a:prstGeom prst="rect">
            <a:avLst/>
          </a:prstGeom>
          <a:solidFill>
            <a:schemeClr val="bg1"/>
          </a:solidFill>
        </p:spPr>
        <p:txBody>
          <a:bodyPr wrap="square" rtlCol="0">
            <a:spAutoFit/>
          </a:bodyPr>
          <a:lstStyle/>
          <a:p>
            <a:pPr>
              <a:defRPr/>
            </a:pPr>
            <a:r>
              <a:rPr lang="en-US"/>
              <a:t>MSVC: </a:t>
            </a:r>
            <a:r>
              <a:rPr lang="ru-RU"/>
              <a:t>Ок</a:t>
            </a:r>
            <a:endParaRPr lang="en-US"/>
          </a:p>
          <a:p>
            <a:pPr>
              <a:defRPr/>
            </a:pPr>
            <a:r>
              <a:rPr lang="en-US"/>
              <a:t>g++: </a:t>
            </a:r>
            <a:r>
              <a:rPr lang="ru-RU"/>
              <a:t>Не </a:t>
            </a:r>
            <a:r>
              <a:rPr lang="ru-RU"/>
              <a:t>ок</a:t>
            </a:r>
            <a:endParaRPr lang="ru-RU"/>
          </a:p>
          <a:p>
            <a:pPr>
              <a:defRPr/>
            </a:pPr>
            <a:endParaRPr lang="en-US"/>
          </a:p>
        </p:txBody>
      </p:sp>
      <p:pic>
        <p:nvPicPr>
          <p:cNvPr id="20" name="Рисунок 19" hidden="0"/>
          <p:cNvPicPr>
            <a:picLocks noChangeAspect="1"/>
          </p:cNvPicPr>
          <p:nvPr isPhoto="0" userDrawn="0"/>
        </p:nvPicPr>
        <p:blipFill>
          <a:blip r:embed="rId7"/>
          <a:stretch/>
        </p:blipFill>
        <p:spPr bwMode="auto">
          <a:xfrm>
            <a:off x="5677178" y="4949632"/>
            <a:ext cx="6222132" cy="718383"/>
          </a:xfrm>
          <a:prstGeom prst="rect">
            <a:avLst/>
          </a:prstGeom>
        </p:spPr>
      </p:pic>
      <p:pic>
        <p:nvPicPr>
          <p:cNvPr id="21" name="Рисунок 20" hidden="0"/>
          <p:cNvPicPr>
            <a:picLocks noChangeAspect="1"/>
          </p:cNvPicPr>
          <p:nvPr isPhoto="0" userDrawn="0"/>
        </p:nvPicPr>
        <p:blipFill>
          <a:blip r:embed="rId8"/>
          <a:stretch/>
        </p:blipFill>
        <p:spPr bwMode="auto">
          <a:xfrm>
            <a:off x="546539" y="1574892"/>
            <a:ext cx="2890344" cy="366580"/>
          </a:xfrm>
          <a:prstGeom prst="rect">
            <a:avLst/>
          </a:prstGeom>
        </p:spPr>
      </p:pic>
      <p:pic>
        <p:nvPicPr>
          <p:cNvPr id="22" name="Рисунок 21" hidden="0"/>
          <p:cNvPicPr>
            <a:picLocks noChangeAspect="1"/>
          </p:cNvPicPr>
          <p:nvPr isPhoto="0" userDrawn="0"/>
        </p:nvPicPr>
        <p:blipFill>
          <a:blip r:embed="rId9"/>
          <a:srcRect l="0" t="23675" r="0" b="0"/>
          <a:stretch/>
        </p:blipFill>
        <p:spPr bwMode="auto">
          <a:xfrm>
            <a:off x="538334" y="1998363"/>
            <a:ext cx="4690661" cy="430944"/>
          </a:xfrm>
          <a:prstGeom prst="rect">
            <a:avLst/>
          </a:prstGeom>
        </p:spPr>
      </p:pic>
      <p:pic>
        <p:nvPicPr>
          <p:cNvPr id="23" name="Рисунок 22" hidden="0"/>
          <p:cNvPicPr>
            <a:picLocks noChangeAspect="1"/>
          </p:cNvPicPr>
          <p:nvPr isPhoto="0" userDrawn="0"/>
        </p:nvPicPr>
        <p:blipFill>
          <a:blip r:embed="rId10"/>
          <a:stretch/>
        </p:blipFill>
        <p:spPr bwMode="auto">
          <a:xfrm>
            <a:off x="546537" y="2444551"/>
            <a:ext cx="4982717" cy="422775"/>
          </a:xfrm>
          <a:prstGeom prst="rect">
            <a:avLst/>
          </a:prstGeom>
        </p:spPr>
      </p:pic>
      <p:pic>
        <p:nvPicPr>
          <p:cNvPr id="25" name="Рисунок 24" hidden="0"/>
          <p:cNvPicPr>
            <a:picLocks noChangeAspect="1"/>
          </p:cNvPicPr>
          <p:nvPr isPhoto="0" userDrawn="0"/>
        </p:nvPicPr>
        <p:blipFill>
          <a:blip r:embed="rId11"/>
          <a:stretch/>
        </p:blipFill>
        <p:spPr bwMode="auto">
          <a:xfrm>
            <a:off x="546536" y="2792219"/>
            <a:ext cx="3878319" cy="8320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40" y="1698134"/>
            <a:ext cx="11235557" cy="849753"/>
          </a:xfrm>
          <a:prstGeom prst="rect">
            <a:avLst/>
          </a:prstGeom>
          <a:solidFill>
            <a:schemeClr val="bg1"/>
          </a:solidFill>
        </p:spPr>
        <p:txBody>
          <a:bodyPr>
            <a:normAutofit/>
          </a:bodyPr>
          <a:lstStyle/>
          <a:p>
            <a:pPr>
              <a:buClr>
                <a:schemeClr val="accent1"/>
              </a:buClr>
              <a:buSzPct val="80000"/>
              <a:buFont typeface="Wingdings"/>
              <a:buChar char="Ø"/>
              <a:defRPr/>
            </a:pPr>
            <a:r>
              <a:rPr lang="ru-RU"/>
              <a:t>Но мы хотели только одну копию класса А</a:t>
            </a:r>
            <a:r>
              <a:rPr lang="en-US"/>
              <a:t>, </a:t>
            </a:r>
            <a:r>
              <a:rPr lang="ru-RU"/>
              <a:t>что же делать?</a:t>
            </a:r>
            <a:endParaRPr/>
          </a:p>
          <a:p>
            <a:pPr>
              <a:buClr>
                <a:schemeClr val="accent1"/>
              </a:buClr>
              <a:buSzPct val="80000"/>
              <a:buFont typeface="Wingdings"/>
              <a:buChar char="Ø"/>
              <a:defRPr/>
            </a:pPr>
            <a:r>
              <a:rPr lang="ru-RU"/>
              <a:t>Использовать ключевое слово </a:t>
            </a:r>
            <a:r>
              <a:rPr lang="en-US"/>
              <a:t>virtual </a:t>
            </a:r>
            <a:r>
              <a:rPr lang="ru-RU"/>
              <a:t>при наследовании класса А</a:t>
            </a:r>
            <a:endParaRPr lang="en-US"/>
          </a:p>
        </p:txBody>
      </p:sp>
      <p:sp>
        <p:nvSpPr>
          <p:cNvPr id="4" name="Заголовок 1" hidden="0"/>
          <p:cNvSpPr>
            <a:spLocks noGrp="1"/>
          </p:cNvSpPr>
          <p:nvPr isPhoto="0" userDrawn="0">
            <p:ph type="title" hasCustomPrompt="0"/>
          </p:nvPr>
        </p:nvSpPr>
        <p:spPr bwMode="auto">
          <a:xfrm>
            <a:off x="546539" y="373929"/>
            <a:ext cx="11235558" cy="1002925"/>
          </a:xfrm>
          <a:prstGeom prst="rect">
            <a:avLst/>
          </a:prstGeom>
          <a:solidFill>
            <a:schemeClr val="bg1"/>
          </a:solidFill>
          <a:ln>
            <a:solidFill>
              <a:schemeClr val="tx1"/>
            </a:solidFill>
          </a:ln>
        </p:spPr>
        <p:txBody>
          <a:bodyPr>
            <a:normAutofit fontScale="90000"/>
          </a:bodyPr>
          <a:lstStyle/>
          <a:p>
            <a:pPr algn="ctr">
              <a:defRPr/>
            </a:pPr>
            <a:r>
              <a:rPr lang="ru-RU"/>
              <a:t>Наследование. Ромбовидное наследование </a:t>
            </a:r>
            <a:br>
              <a:rPr lang="en-US"/>
            </a:br>
            <a:r>
              <a:rPr lang="ru-RU"/>
              <a:t>(</a:t>
            </a:r>
            <a:r>
              <a:rPr lang="en-US"/>
              <a:t>diamond problem</a:t>
            </a:r>
            <a:r>
              <a:rPr lang="ru-RU"/>
              <a:t>)</a:t>
            </a:r>
            <a:endParaRPr lang="en-US"/>
          </a:p>
        </p:txBody>
      </p:sp>
      <p:pic>
        <p:nvPicPr>
          <p:cNvPr id="5" name="Рисунок 4" hidden="0"/>
          <p:cNvPicPr>
            <a:picLocks noChangeAspect="1"/>
          </p:cNvPicPr>
          <p:nvPr isPhoto="0" userDrawn="0"/>
        </p:nvPicPr>
        <p:blipFill>
          <a:blip r:embed="rId2"/>
          <a:stretch/>
        </p:blipFill>
        <p:spPr bwMode="auto">
          <a:xfrm>
            <a:off x="569724" y="2869167"/>
            <a:ext cx="3889079" cy="393119"/>
          </a:xfrm>
          <a:prstGeom prst="rect">
            <a:avLst/>
          </a:prstGeom>
        </p:spPr>
      </p:pic>
      <p:pic>
        <p:nvPicPr>
          <p:cNvPr id="6" name="Рисунок 5" hidden="0"/>
          <p:cNvPicPr>
            <a:picLocks noChangeAspect="1"/>
          </p:cNvPicPr>
          <p:nvPr isPhoto="0" userDrawn="0"/>
        </p:nvPicPr>
        <p:blipFill>
          <a:blip r:embed="rId3"/>
          <a:srcRect l="896" t="10543" r="0" b="0"/>
          <a:stretch/>
        </p:blipFill>
        <p:spPr bwMode="auto">
          <a:xfrm>
            <a:off x="546539" y="3404890"/>
            <a:ext cx="3888192" cy="357351"/>
          </a:xfrm>
          <a:prstGeom prst="rect">
            <a:avLst/>
          </a:prstGeom>
        </p:spPr>
      </p:pic>
      <p:pic>
        <p:nvPicPr>
          <p:cNvPr id="8" name="Рисунок 7" hidden="0"/>
          <p:cNvPicPr>
            <a:picLocks noChangeAspect="1"/>
          </p:cNvPicPr>
          <p:nvPr isPhoto="0" userDrawn="0"/>
        </p:nvPicPr>
        <p:blipFill>
          <a:blip r:embed="rId4"/>
          <a:stretch/>
        </p:blipFill>
        <p:spPr bwMode="auto">
          <a:xfrm>
            <a:off x="660020" y="4395516"/>
            <a:ext cx="3538232" cy="722865"/>
          </a:xfrm>
          <a:prstGeom prst="rect">
            <a:avLst/>
          </a:prstGeom>
        </p:spPr>
      </p:pic>
      <p:sp>
        <p:nvSpPr>
          <p:cNvPr id="9" name="Объект 2" hidden="0"/>
          <p:cNvSpPr txBox="1"/>
          <p:nvPr isPhoto="0" userDrawn="0"/>
        </p:nvSpPr>
        <p:spPr bwMode="auto">
          <a:xfrm>
            <a:off x="4550981" y="2547887"/>
            <a:ext cx="7231115" cy="3695257"/>
          </a:xfrm>
          <a:prstGeom prst="rect">
            <a:avLst/>
          </a:prstGeom>
          <a:solidFill>
            <a:schemeClr val="bg1"/>
          </a:solidFill>
        </p:spPr>
        <p:txBody>
          <a:bodyPr vert="horz" lIns="91440" tIns="45720" rIns="91440" bIns="45720" rtlCol="0">
            <a:normAutofit/>
          </a:bodyPr>
          <a:lst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a:lstStyle>
          <a:p>
            <a:pPr>
              <a:buClr>
                <a:schemeClr val="accent1"/>
              </a:buClr>
              <a:buSzPct val="80000"/>
              <a:buFont typeface="Wingdings"/>
              <a:buChar char="Ø"/>
              <a:defRPr/>
            </a:pPr>
            <a:r>
              <a:rPr lang="ru-RU"/>
              <a:t>Если </a:t>
            </a:r>
            <a:r>
              <a:rPr lang="ru-RU"/>
              <a:t>базовый класс объявляется виртуальным, то только один его экземпляр будет включен в объект наследующего </a:t>
            </a:r>
            <a:r>
              <a:rPr lang="ru-RU"/>
              <a:t>класса</a:t>
            </a:r>
            <a:endParaRPr/>
          </a:p>
          <a:p>
            <a:pPr>
              <a:buClr>
                <a:schemeClr val="accent1"/>
              </a:buClr>
              <a:buSzPct val="80000"/>
              <a:buFont typeface="Wingdings"/>
              <a:buChar char="Ø"/>
              <a:defRPr/>
            </a:pPr>
            <a:r>
              <a:rPr lang="ru-RU"/>
              <a:t>Разница между обычным базовым и виртуальным классами становится очевидной только тогда, когда этот базовый класс наследуется более одного </a:t>
            </a:r>
            <a:r>
              <a:rPr lang="ru-RU"/>
              <a:t>раза</a:t>
            </a:r>
            <a:endParaRPr/>
          </a:p>
          <a:p>
            <a:pPr>
              <a:buClr>
                <a:schemeClr val="accent1"/>
              </a:buClr>
              <a:buSzPct val="80000"/>
              <a:buFont typeface="Wingdings"/>
              <a:buChar char="Ø"/>
              <a:defRPr/>
            </a:pPr>
            <a:r>
              <a:rPr lang="ru-RU"/>
              <a:t>При этом конструктор виртуального базового класса вызывается напрямую из последнего в иерархии класса, а не из его непосредственных потомков, как раньше</a:t>
            </a:r>
            <a:endParaRPr/>
          </a:p>
          <a:p>
            <a:pPr>
              <a:buClr>
                <a:schemeClr val="accent1"/>
              </a:buClr>
              <a:buSzPct val="80000"/>
              <a:buFont typeface="Wingdings"/>
              <a:buChar char="Ø"/>
              <a:defRPr/>
            </a:pPr>
            <a:r>
              <a:rPr lang="ru-RU"/>
              <a:t>Поэтому если нужно передать аргументы в конструктор базового виртуального класса, нужно делать это сразу</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 name="Объект 2" hidden="0"/>
          <p:cNvSpPr>
            <a:spLocks noGrp="1"/>
          </p:cNvSpPr>
          <p:nvPr isPhoto="0" userDrawn="0">
            <p:ph idx="1" hasCustomPrompt="0"/>
          </p:nvPr>
        </p:nvSpPr>
        <p:spPr bwMode="auto">
          <a:xfrm>
            <a:off x="546539" y="1502979"/>
            <a:ext cx="11235557" cy="4538383"/>
          </a:xfrm>
          <a:prstGeom prst="rect">
            <a:avLst/>
          </a:prstGeom>
          <a:solidFill>
            <a:schemeClr val="bg1"/>
          </a:solidFill>
        </p:spPr>
        <p:txBody>
          <a:bodyPr>
            <a:normAutofit/>
          </a:bodyPr>
          <a:lstStyle/>
          <a:p>
            <a:pPr>
              <a:buClr>
                <a:schemeClr val="accent1"/>
              </a:buClr>
              <a:buSzPct val="80000"/>
              <a:buFont typeface="Wingdings"/>
              <a:buChar char="Ø"/>
              <a:defRPr/>
            </a:pPr>
            <a:r>
              <a:rPr lang="ru-RU" sz="2400"/>
              <a:t>Полиморфизм - один интерфейс, много </a:t>
            </a:r>
            <a:r>
              <a:rPr lang="ru-RU" sz="2400"/>
              <a:t>методов</a:t>
            </a:r>
            <a:endParaRPr/>
          </a:p>
          <a:p>
            <a:pPr>
              <a:buClr>
                <a:schemeClr val="accent1"/>
              </a:buClr>
              <a:buSzPct val="80000"/>
              <a:buFont typeface="Wingdings"/>
              <a:buChar char="Ø"/>
              <a:defRPr/>
            </a:pPr>
            <a:r>
              <a:rPr lang="ru-RU" sz="2400"/>
              <a:t>Это </a:t>
            </a:r>
            <a:r>
              <a:rPr lang="ru-RU" sz="2400"/>
              <a:t>означает, что ко всем функциям-членам общего класса можно получить доступ одним и тем же способом, несмотря на возможное различие в конкретных действиях, связанных с каждой отдельной </a:t>
            </a:r>
            <a:r>
              <a:rPr lang="ru-RU" sz="2400"/>
              <a:t>операцией</a:t>
            </a:r>
            <a:endParaRPr/>
          </a:p>
          <a:p>
            <a:pPr>
              <a:buClr>
                <a:schemeClr val="accent1"/>
              </a:buClr>
              <a:buSzPct val="80000"/>
              <a:buFont typeface="Wingdings"/>
              <a:buChar char="Ø"/>
              <a:defRPr/>
            </a:pPr>
            <a:r>
              <a:rPr lang="ru-RU" sz="2400"/>
              <a:t>В C++ полиморфизм поддерживается как во время выполнения, так в период компиляции </a:t>
            </a:r>
            <a:r>
              <a:rPr lang="ru-RU" sz="2400"/>
              <a:t>программы</a:t>
            </a:r>
            <a:endParaRPr/>
          </a:p>
          <a:p>
            <a:pPr>
              <a:buClr>
                <a:schemeClr val="accent1"/>
              </a:buClr>
              <a:buSzPct val="80000"/>
              <a:buFont typeface="Wingdings"/>
              <a:buChar char="Ø"/>
              <a:defRPr/>
            </a:pPr>
            <a:r>
              <a:rPr lang="ru-RU" sz="2400"/>
              <a:t>Перегрузка функций – пример полиморфизма</a:t>
            </a:r>
            <a:endParaRPr/>
          </a:p>
          <a:p>
            <a:pPr>
              <a:buClr>
                <a:schemeClr val="accent1"/>
              </a:buClr>
              <a:buSzPct val="80000"/>
              <a:buFont typeface="Wingdings"/>
              <a:buChar char="Ø"/>
              <a:defRPr/>
            </a:pPr>
            <a:endParaRPr lang="en-US" sz="2400"/>
          </a:p>
        </p:txBody>
      </p:sp>
      <p:sp>
        <p:nvSpPr>
          <p:cNvPr id="4" name="Заголовок 1" hidden="0"/>
          <p:cNvSpPr>
            <a:spLocks noGrp="1"/>
          </p:cNvSpPr>
          <p:nvPr isPhoto="0" userDrawn="0">
            <p:ph type="title" hasCustomPrompt="0"/>
          </p:nvPr>
        </p:nvSpPr>
        <p:spPr bwMode="auto">
          <a:xfrm>
            <a:off x="546539" y="373929"/>
            <a:ext cx="11235558" cy="845271"/>
          </a:xfrm>
          <a:prstGeom prst="rect">
            <a:avLst/>
          </a:prstGeom>
          <a:solidFill>
            <a:schemeClr val="bg1"/>
          </a:solidFill>
          <a:ln>
            <a:solidFill>
              <a:schemeClr val="tx1"/>
            </a:solidFill>
          </a:ln>
        </p:spPr>
        <p:txBody>
          <a:bodyPr>
            <a:normAutofit/>
          </a:bodyPr>
          <a:lstStyle/>
          <a:p>
            <a:pPr algn="ctr">
              <a:defRPr/>
            </a:pPr>
            <a:r>
              <a:rPr lang="ru-RU"/>
              <a:t>Полиморфизм</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a:ea typeface="Arial"/>
        <a:cs typeface="Arial"/>
      </a:majorFont>
      <a:minorFont>
        <a:latin typeface="Trebuchet MS"/>
        <a:ea typeface="Arial"/>
        <a:cs typeface="Arial"/>
      </a:minorFont>
    </a:fontScheme>
    <a:fmtScheme name="Грань">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ONLYOFFICE/7.0.0.127</Application>
  <DocSecurity>0</DocSecurity>
  <PresentationFormat>Широкоэкранный</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SPecialiST RePack</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A</dc:creator>
  <cp:keywords/>
  <dc:description/>
  <dc:identifier/>
  <dc:language/>
  <cp:lastModifiedBy/>
  <cp:revision>82</cp:revision>
  <dcterms:created xsi:type="dcterms:W3CDTF">2021-02-22T16:57:03Z</dcterms:created>
  <dcterms:modified xsi:type="dcterms:W3CDTF">2022-03-08T14:45:29Z</dcterms:modified>
  <cp:category/>
  <cp:contentStatus/>
  <cp:version/>
</cp:coreProperties>
</file>