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7BB7"/>
    <a:srgbClr val="9C92C4"/>
    <a:srgbClr val="CBC6E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8CF8-401F-4FFA-86E8-4E6A2A051B1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6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8CF8-401F-4FFA-86E8-4E6A2A051B1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4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8CF8-401F-4FFA-86E8-4E6A2A051B1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443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8CF8-401F-4FFA-86E8-4E6A2A051B1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58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8CF8-401F-4FFA-86E8-4E6A2A051B1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6801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8CF8-401F-4FFA-86E8-4E6A2A051B1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53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8CF8-401F-4FFA-86E8-4E6A2A051B1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8CF8-401F-4FFA-86E8-4E6A2A051B1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2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8CF8-401F-4FFA-86E8-4E6A2A051B1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8CF8-401F-4FFA-86E8-4E6A2A051B1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5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8CF8-401F-4FFA-86E8-4E6A2A051B1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9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8CF8-401F-4FFA-86E8-4E6A2A051B1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6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8CF8-401F-4FFA-86E8-4E6A2A051B1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4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8CF8-401F-4FFA-86E8-4E6A2A051B1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9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8CF8-401F-4FFA-86E8-4E6A2A051B1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7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8CF8-401F-4FFA-86E8-4E6A2A051B1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B8CF8-401F-4FFA-86E8-4E6A2A051B1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0A5A11-FE4E-4C2B-8CB8-BF53FDF4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2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F05172-2BB6-4969-9FAE-01AFF727C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8" y="376037"/>
            <a:ext cx="11231418" cy="164630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/>
              <a:t>Методы и стандарты программирования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BC375FB-063E-45BF-8E88-AAABE788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18" y="2472689"/>
            <a:ext cx="11231418" cy="377109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en-US" sz="2800" dirty="0" err="1"/>
              <a:t>Rvalue</a:t>
            </a:r>
            <a:r>
              <a:rPr lang="en-US" sz="2800" dirty="0"/>
              <a:t>-</a:t>
            </a:r>
            <a:r>
              <a:rPr lang="ru-RU" sz="2800" dirty="0"/>
              <a:t>ссылки и семантика перемещения</a:t>
            </a:r>
            <a:endParaRPr lang="en-US" sz="2800" dirty="0"/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en-US" sz="2800" dirty="0"/>
              <a:t>D</a:t>
            </a:r>
            <a:r>
              <a:rPr lang="en-US" sz="2800"/>
              <a:t>eleted </a:t>
            </a:r>
            <a:r>
              <a:rPr lang="en-US" sz="2800" dirty="0"/>
              <a:t>functions</a:t>
            </a:r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en-US" sz="2800" dirty="0"/>
              <a:t>Default functions</a:t>
            </a:r>
          </a:p>
        </p:txBody>
      </p:sp>
    </p:spTree>
    <p:extLst>
      <p:ext uri="{BB962C8B-B14F-4D97-AF65-F5344CB8AC3E}">
        <p14:creationId xmlns:p14="http://schemas.microsoft.com/office/powerpoint/2010/main" val="260020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6766" y="1465131"/>
            <a:ext cx="5484305" cy="4988935"/>
          </a:xfrm>
        </p:spPr>
        <p:txBody>
          <a:bodyPr>
            <a:normAutofit/>
          </a:bodyPr>
          <a:lstStyle/>
          <a:p>
            <a:r>
              <a:rPr lang="ru-RU" dirty="0"/>
              <a:t>«обычная» ссылка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ru-RU" dirty="0"/>
              <a:t>» - это </a:t>
            </a:r>
            <a:r>
              <a:rPr lang="en-US" dirty="0" err="1"/>
              <a:t>lvalue</a:t>
            </a:r>
            <a:r>
              <a:rPr lang="en-US" dirty="0"/>
              <a:t>-</a:t>
            </a:r>
            <a:r>
              <a:rPr lang="ru-RU" dirty="0"/>
              <a:t>ссылка</a:t>
            </a:r>
          </a:p>
          <a:p>
            <a:r>
              <a:rPr lang="ru-RU" dirty="0"/>
              <a:t>Имеет (условно) постоянный адрес в области оперативной памяти процесса, который можно получить при помощи</a:t>
            </a:r>
            <a:r>
              <a:rPr lang="en-US" dirty="0"/>
              <a:t> </a:t>
            </a:r>
            <a:r>
              <a:rPr lang="en-US" dirty="0" err="1"/>
              <a:t>lvalue</a:t>
            </a:r>
            <a:r>
              <a:rPr lang="en-US" dirty="0"/>
              <a:t>-</a:t>
            </a:r>
            <a:r>
              <a:rPr lang="ru-RU" dirty="0"/>
              <a:t>ссылки</a:t>
            </a:r>
          </a:p>
          <a:p>
            <a:r>
              <a:rPr lang="ru-RU" dirty="0"/>
              <a:t>Может стоять как по левую, так и по правую сторону знака равенства</a:t>
            </a:r>
          </a:p>
          <a:p>
            <a:r>
              <a:rPr lang="ru-RU" dirty="0"/>
              <a:t>Может быть передан как по константной, так и по </a:t>
            </a:r>
            <a:r>
              <a:rPr lang="ru-RU" dirty="0" err="1"/>
              <a:t>неконстантной</a:t>
            </a:r>
            <a:r>
              <a:rPr lang="ru-RU" dirty="0"/>
              <a:t> </a:t>
            </a:r>
            <a:r>
              <a:rPr lang="en-US" dirty="0" err="1"/>
              <a:t>lvalue</a:t>
            </a:r>
            <a:r>
              <a:rPr lang="en-US" dirty="0"/>
              <a:t>-</a:t>
            </a:r>
            <a:r>
              <a:rPr lang="ru-RU" dirty="0"/>
              <a:t>ссылке</a:t>
            </a:r>
          </a:p>
          <a:p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может неявно конвертироваться в </a:t>
            </a:r>
            <a:r>
              <a:rPr lang="en-US" dirty="0" err="1"/>
              <a:t>rvalue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1" y="315311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Lvalue</a:t>
            </a:r>
            <a:r>
              <a:rPr lang="en-US" sz="2800" dirty="0"/>
              <a:t> vs. </a:t>
            </a:r>
            <a:r>
              <a:rPr lang="en-US" sz="2800" dirty="0" err="1"/>
              <a:t>Rvalue</a:t>
            </a:r>
            <a:r>
              <a:rPr lang="en-US" sz="2800" dirty="0"/>
              <a:t> (</a:t>
            </a:r>
            <a:r>
              <a:rPr lang="ru-RU" sz="2800" dirty="0"/>
              <a:t>до</a:t>
            </a:r>
            <a:r>
              <a:rPr lang="en-US" sz="2800" dirty="0"/>
              <a:t> C++ 11)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402" y="1045533"/>
            <a:ext cx="567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lvalue</a:t>
            </a:r>
            <a:endParaRPr lang="en-US" b="1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73434" y="3037794"/>
            <a:ext cx="5088377" cy="717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ru-RU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85146" y="1045533"/>
            <a:ext cx="53389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rvalue</a:t>
            </a:r>
            <a:endParaRPr lang="en-US" b="1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5957740" y="1414864"/>
            <a:ext cx="5966404" cy="270364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Временный объект, т.е. (условно) не имеет (условно) постоянного адреса в памяти. Тогда где он хранится? Зависит от реализации компилятора, от платформы и др. Варианты:</a:t>
            </a:r>
          </a:p>
          <a:p>
            <a:pPr marL="801688">
              <a:buFont typeface="Arial" panose="020B0604020202020204" pitchFamily="34" charset="0"/>
              <a:buChar char="•"/>
            </a:pPr>
            <a:r>
              <a:rPr lang="ru-RU" sz="1600" dirty="0"/>
              <a:t>В регистре процессора (для маленьких объектов)</a:t>
            </a:r>
          </a:p>
          <a:p>
            <a:pPr marL="801688">
              <a:buFont typeface="Arial" panose="020B0604020202020204" pitchFamily="34" charset="0"/>
              <a:buChar char="•"/>
            </a:pPr>
            <a:r>
              <a:rPr lang="ru-RU" sz="1600" dirty="0"/>
              <a:t>В оперативной памяти на стеке</a:t>
            </a:r>
          </a:p>
          <a:p>
            <a:pPr marL="801688">
              <a:buFont typeface="Arial" panose="020B0604020202020204" pitchFamily="34" charset="0"/>
              <a:buChar char="•"/>
            </a:pPr>
            <a:r>
              <a:rPr lang="ru-RU" sz="1600" dirty="0"/>
              <a:t>Нигде (если объект определён, но не используется)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 marL="0" indent="0">
              <a:buFont typeface="Wingdings 3" charset="2"/>
              <a:buNone/>
            </a:pPr>
            <a:endParaRPr lang="ru-RU" sz="1600" dirty="0"/>
          </a:p>
          <a:p>
            <a:endParaRPr lang="en-US" sz="1600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6080290" y="3755649"/>
            <a:ext cx="5843854" cy="25278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Может стоять только по правую сторону знака равенства</a:t>
            </a:r>
          </a:p>
          <a:p>
            <a:r>
              <a:rPr lang="ru-RU" sz="1600" dirty="0"/>
              <a:t>Может быть передан только по константной ссылке</a:t>
            </a:r>
            <a:endParaRPr lang="en-US" sz="1600" dirty="0"/>
          </a:p>
          <a:p>
            <a:r>
              <a:rPr lang="en-US" sz="1600" dirty="0" err="1"/>
              <a:t>Rvalue</a:t>
            </a:r>
            <a:r>
              <a:rPr lang="en-US" sz="1600" dirty="0"/>
              <a:t> </a:t>
            </a:r>
            <a:r>
              <a:rPr lang="ru-RU" sz="1600" dirty="0"/>
              <a:t>не может неявно конвертироваться в </a:t>
            </a:r>
            <a:r>
              <a:rPr lang="en-US" sz="1600" dirty="0" err="1"/>
              <a:t>lvalue</a:t>
            </a:r>
            <a:endParaRPr lang="en-US" sz="1600" dirty="0"/>
          </a:p>
          <a:p>
            <a:r>
              <a:rPr lang="ru-RU" sz="1600" dirty="0"/>
              <a:t>Можно получить адрес временного (и только временного) объекта при помощи </a:t>
            </a:r>
            <a:r>
              <a:rPr lang="en-US" sz="1600" dirty="0" err="1"/>
              <a:t>rvalue</a:t>
            </a:r>
            <a:r>
              <a:rPr lang="en-US" sz="1600" dirty="0"/>
              <a:t>-</a:t>
            </a:r>
            <a:r>
              <a:rPr lang="ru-RU" sz="1600" dirty="0"/>
              <a:t>ссылки – 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ru-RU" sz="1600" dirty="0"/>
              <a:t>»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Font typeface="Wingdings 3" charset="2"/>
              <a:buNone/>
            </a:pPr>
            <a:endParaRPr lang="ru-RU" sz="1400" dirty="0"/>
          </a:p>
          <a:p>
            <a:pPr marL="0" indent="0">
              <a:buFont typeface="Wingdings 3" charset="2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940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35571" y="1281699"/>
            <a:ext cx="6588574" cy="5392477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dirty="0"/>
              <a:t>Поскольку </a:t>
            </a:r>
            <a:r>
              <a:rPr lang="en-US" dirty="0" err="1"/>
              <a:t>rvalue</a:t>
            </a:r>
            <a:r>
              <a:rPr lang="en-US" dirty="0"/>
              <a:t>-</a:t>
            </a:r>
            <a:r>
              <a:rPr lang="ru-RU" dirty="0"/>
              <a:t>ссылки позволяют «отличать» временные объекты от (условно) постоянных, с их помощью можно реализовать семантику перемещения. В этом случае  у временного объекта «изымаются» его ресурсы. Поскольку объект временный, дальнейшая его судьба не важна, и такое изъятие не нанесёт ущерба </a:t>
            </a:r>
            <a:endParaRPr lang="en-US" dirty="0"/>
          </a:p>
          <a:p>
            <a:r>
              <a:rPr lang="ru-RU" dirty="0"/>
              <a:t>Конструктор перемещения и оператор перемещающего присваивания принимают </a:t>
            </a:r>
            <a:r>
              <a:rPr lang="ru-RU" dirty="0" err="1"/>
              <a:t>неконстантные</a:t>
            </a:r>
            <a:r>
              <a:rPr lang="ru-RU" dirty="0"/>
              <a:t> </a:t>
            </a:r>
            <a:r>
              <a:rPr lang="en-US" dirty="0" err="1"/>
              <a:t>rvalue</a:t>
            </a:r>
            <a:r>
              <a:rPr lang="en-US" dirty="0"/>
              <a:t>-</a:t>
            </a:r>
            <a:r>
              <a:rPr lang="ru-RU" dirty="0"/>
              <a:t>ссылки на перемещаемый объект. </a:t>
            </a:r>
            <a:r>
              <a:rPr lang="en-US" dirty="0"/>
              <a:t>other – </a:t>
            </a:r>
            <a:r>
              <a:rPr lang="ru-RU" dirty="0"/>
              <a:t>всегда изменяемый временный объект</a:t>
            </a:r>
            <a:endParaRPr lang="en-US" dirty="0"/>
          </a:p>
          <a:p>
            <a:r>
              <a:rPr lang="ru-RU" dirty="0"/>
              <a:t>Различия между </a:t>
            </a:r>
            <a:r>
              <a:rPr lang="en-US" dirty="0"/>
              <a:t>move construction </a:t>
            </a:r>
            <a:r>
              <a:rPr lang="ru-RU" dirty="0"/>
              <a:t>и </a:t>
            </a:r>
            <a:r>
              <a:rPr lang="en-US" dirty="0"/>
              <a:t>move assignment </a:t>
            </a:r>
            <a:r>
              <a:rPr lang="ru-RU" dirty="0"/>
              <a:t>аналогичны различиям между </a:t>
            </a:r>
            <a:r>
              <a:rPr lang="en-US" dirty="0"/>
              <a:t>copy construction </a:t>
            </a:r>
            <a:r>
              <a:rPr lang="ru-RU" dirty="0"/>
              <a:t>и </a:t>
            </a:r>
            <a:r>
              <a:rPr lang="en-US" dirty="0"/>
              <a:t>copy assignment, </a:t>
            </a:r>
            <a:r>
              <a:rPr lang="ru-RU" dirty="0"/>
              <a:t>только в данном случае речь идёт о временных объектах</a:t>
            </a:r>
            <a:r>
              <a:rPr lang="en-US" dirty="0"/>
              <a:t>:</a:t>
            </a:r>
            <a:r>
              <a:rPr lang="ru-RU" dirty="0"/>
              <a:t> конструктор перемещения вызывается, когда слева от знака присваивания стоит ранее неинициализированный объект, в противном случае вызывается оператор перемещающего присваивания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1" y="315311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/>
              <a:t>Семантика перемещения (</a:t>
            </a:r>
            <a:r>
              <a:rPr lang="en-US" sz="2800" dirty="0"/>
              <a:t>move semantics</a:t>
            </a:r>
            <a:r>
              <a:rPr lang="ru-RU" sz="2800" dirty="0"/>
              <a:t>)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1" y="1809601"/>
            <a:ext cx="4325397" cy="12389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1" y="3977937"/>
            <a:ext cx="5100885" cy="16028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0097" y="1214120"/>
            <a:ext cx="389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Move constructor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988" y="3500830"/>
            <a:ext cx="389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Move 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7714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401" y="1359311"/>
            <a:ext cx="6032106" cy="457957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400" dirty="0"/>
              <a:t>Правило трёх (</a:t>
            </a:r>
            <a:r>
              <a:rPr lang="en-US" sz="2400" dirty="0"/>
              <a:t>rule of three</a:t>
            </a:r>
            <a:r>
              <a:rPr lang="ru-RU" sz="2400" dirty="0"/>
              <a:t>, закон «Большой тройки»). </a:t>
            </a:r>
            <a:r>
              <a:rPr lang="en-US" sz="2400" dirty="0"/>
              <a:t>E</a:t>
            </a:r>
            <a:r>
              <a:rPr lang="ru-RU" sz="2400" dirty="0" err="1"/>
              <a:t>сли</a:t>
            </a:r>
            <a:r>
              <a:rPr lang="ru-RU" sz="2400" dirty="0"/>
              <a:t> классу необходим один из следующих методов:</a:t>
            </a:r>
          </a:p>
          <a:p>
            <a:pPr marL="801688" indent="-406400">
              <a:buFont typeface="Arial" panose="020B0604020202020204" pitchFamily="34" charset="0"/>
              <a:buChar char="•"/>
            </a:pPr>
            <a:r>
              <a:rPr lang="ru-RU" sz="2400" dirty="0"/>
              <a:t>Деструктор</a:t>
            </a:r>
          </a:p>
          <a:p>
            <a:pPr marL="801688" indent="-406400">
              <a:buFont typeface="Arial" panose="020B0604020202020204" pitchFamily="34" charset="0"/>
              <a:buChar char="•"/>
            </a:pPr>
            <a:r>
              <a:rPr lang="ru-RU" sz="2400" dirty="0"/>
              <a:t>Конструктор копирования</a:t>
            </a:r>
          </a:p>
          <a:p>
            <a:pPr marL="801688" indent="-406400">
              <a:buFont typeface="Arial" panose="020B0604020202020204" pitchFamily="34" charset="0"/>
              <a:buChar char="•"/>
            </a:pPr>
            <a:r>
              <a:rPr lang="ru-RU" sz="2400" dirty="0"/>
              <a:t>Оператор копирующего присваивания,</a:t>
            </a:r>
          </a:p>
          <a:p>
            <a:pPr marL="0" indent="0">
              <a:buNone/>
            </a:pPr>
            <a:r>
              <a:rPr lang="ru-RU" sz="2400" dirty="0"/>
              <a:t>то класс должен определять все три.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1" y="315311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dirty="0"/>
              <a:t>Rule of tree / rule of five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353666" y="1359311"/>
            <a:ext cx="5570479" cy="44004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С выходом С++11 правило трёх превратилось в правило пяти (</a:t>
            </a:r>
            <a:r>
              <a:rPr lang="en-US" sz="2000" dirty="0"/>
              <a:t>rule of five</a:t>
            </a:r>
            <a:r>
              <a:rPr lang="ru-RU" sz="2000" dirty="0"/>
              <a:t>): если классу необходим один из следующих методов:</a:t>
            </a:r>
          </a:p>
          <a:p>
            <a:pPr marL="801688" indent="-282575">
              <a:buFont typeface="Arial" panose="020B0604020202020204" pitchFamily="34" charset="0"/>
              <a:buChar char="•"/>
            </a:pPr>
            <a:r>
              <a:rPr lang="ru-RU" sz="2000" dirty="0"/>
              <a:t>Деструктор</a:t>
            </a:r>
          </a:p>
          <a:p>
            <a:pPr marL="801688" indent="-282575">
              <a:buFont typeface="Arial" panose="020B0604020202020204" pitchFamily="34" charset="0"/>
              <a:buChar char="•"/>
            </a:pPr>
            <a:r>
              <a:rPr lang="ru-RU" sz="2000" dirty="0"/>
              <a:t>Конструктор копирования</a:t>
            </a:r>
          </a:p>
          <a:p>
            <a:pPr marL="801688" indent="-282575">
              <a:buFont typeface="Arial" panose="020B0604020202020204" pitchFamily="34" charset="0"/>
              <a:buChar char="•"/>
            </a:pPr>
            <a:r>
              <a:rPr lang="ru-RU" sz="2000" dirty="0"/>
              <a:t>Оператор копирующего присваивания</a:t>
            </a:r>
            <a:endParaRPr lang="en-US" sz="2000" dirty="0"/>
          </a:p>
          <a:p>
            <a:pPr marL="801688" indent="-282575">
              <a:buFont typeface="Arial" panose="020B0604020202020204" pitchFamily="34" charset="0"/>
              <a:buChar char="•"/>
            </a:pPr>
            <a:r>
              <a:rPr lang="ru-RU" sz="2000" dirty="0"/>
              <a:t>Конструктор перемещения</a:t>
            </a:r>
          </a:p>
          <a:p>
            <a:pPr marL="801688" indent="-282575">
              <a:buFont typeface="Arial" panose="020B0604020202020204" pitchFamily="34" charset="0"/>
              <a:buChar char="•"/>
            </a:pPr>
            <a:r>
              <a:rPr lang="ru-RU" sz="2000" dirty="0"/>
              <a:t>Оператор перемещающего присваивания,</a:t>
            </a:r>
          </a:p>
          <a:p>
            <a:pPr marL="0" indent="0">
              <a:buFont typeface="Wingdings 3" charset="2"/>
              <a:buNone/>
            </a:pPr>
            <a:r>
              <a:rPr lang="ru-RU" sz="2000" dirty="0"/>
              <a:t>то класс должен определять все пять.</a:t>
            </a:r>
          </a:p>
          <a:p>
            <a:pPr marL="0" indent="0">
              <a:buFont typeface="Wingdings 3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157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402" y="3668876"/>
            <a:ext cx="5438218" cy="281676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RVO (return value optimization)</a:t>
            </a:r>
            <a:r>
              <a:rPr lang="ru-RU" dirty="0"/>
              <a:t> – возвращение из функции временного объекта, созданного в операнде </a:t>
            </a:r>
            <a:r>
              <a:rPr lang="en-US" dirty="0"/>
              <a:t>return</a:t>
            </a:r>
            <a:r>
              <a:rPr lang="ru-RU" dirty="0"/>
              <a:t>. Объект создаётся напрямую на стеке вызывающей функции</a:t>
            </a:r>
          </a:p>
          <a:p>
            <a:r>
              <a:rPr lang="ru-RU" dirty="0"/>
              <a:t>Создание объекта копированием/перемещением из временного объекта того же типа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1" y="315311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/>
              <a:t>Пропуск копии (</a:t>
            </a:r>
            <a:r>
              <a:rPr lang="en-US" sz="2800" dirty="0"/>
              <a:t>copy elision</a:t>
            </a:r>
            <a:r>
              <a:rPr lang="ru-RU" sz="2800" dirty="0"/>
              <a:t>)</a:t>
            </a:r>
            <a:endParaRPr lang="en-US" sz="28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6401" y="3082571"/>
            <a:ext cx="5202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Обязательные, начиная с </a:t>
            </a:r>
            <a:r>
              <a:rPr lang="en-US" b="1" dirty="0"/>
              <a:t>C++ 17</a:t>
            </a:r>
            <a:endParaRPr lang="ru-RU" b="1" dirty="0"/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6117996" y="3451903"/>
            <a:ext cx="5806149" cy="3033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NRVO (named return value optimization) – </a:t>
            </a:r>
            <a:r>
              <a:rPr lang="ru-RU" dirty="0"/>
              <a:t>возвращение объекта с автоматическим временем хранения, не являющегося параметром функции или </a:t>
            </a:r>
            <a:r>
              <a:rPr lang="en-US" dirty="0"/>
              <a:t>catch-</a:t>
            </a:r>
            <a:r>
              <a:rPr lang="ru-RU" dirty="0"/>
              <a:t>блока</a:t>
            </a:r>
          </a:p>
          <a:p>
            <a:r>
              <a:rPr lang="ru-RU" dirty="0"/>
              <a:t>Объект с автоматическим временем хранения, являющийся операндом </a:t>
            </a:r>
            <a:r>
              <a:rPr lang="en-US" dirty="0"/>
              <a:t>throw (</a:t>
            </a:r>
            <a:r>
              <a:rPr lang="ru-RU" dirty="0"/>
              <a:t>не являющийся при этом параметром функции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При передаче параметра</a:t>
            </a:r>
            <a:r>
              <a:rPr lang="en-US" dirty="0"/>
              <a:t>-</a:t>
            </a:r>
            <a:r>
              <a:rPr lang="ru-RU" dirty="0"/>
              <a:t>исключения в </a:t>
            </a:r>
            <a:r>
              <a:rPr lang="en-US" dirty="0"/>
              <a:t>catch-</a:t>
            </a:r>
            <a:r>
              <a:rPr lang="ru-RU" dirty="0"/>
              <a:t>блок</a:t>
            </a:r>
            <a:r>
              <a:rPr lang="en-US" dirty="0"/>
              <a:t> </a:t>
            </a:r>
            <a:r>
              <a:rPr lang="ru-RU" dirty="0"/>
              <a:t>по значению </a:t>
            </a: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117996" y="3082571"/>
            <a:ext cx="58061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Необязательные</a:t>
            </a:r>
          </a:p>
        </p:txBody>
      </p:sp>
      <p:sp>
        <p:nvSpPr>
          <p:cNvPr id="18" name="Объект 2"/>
          <p:cNvSpPr txBox="1">
            <a:spLocks/>
          </p:cNvSpPr>
          <p:nvPr/>
        </p:nvSpPr>
        <p:spPr>
          <a:xfrm>
            <a:off x="406401" y="1150070"/>
            <a:ext cx="11517744" cy="19325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Пропуск копии (</a:t>
            </a:r>
            <a:r>
              <a:rPr lang="en-US" dirty="0"/>
              <a:t>copy elision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ru-RU" dirty="0"/>
              <a:t>оптимизация компилятора, позволяющая в некоторых случая избегать копирования/перемещения</a:t>
            </a:r>
          </a:p>
          <a:p>
            <a:r>
              <a:rPr lang="ru-RU" dirty="0"/>
              <a:t>В </a:t>
            </a:r>
            <a:r>
              <a:rPr lang="en-US" dirty="0"/>
              <a:t>g++ </a:t>
            </a:r>
            <a:r>
              <a:rPr lang="ru-RU" dirty="0"/>
              <a:t>отключается флагом </a:t>
            </a:r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-elide-constructors</a:t>
            </a:r>
            <a:endParaRPr lang="ru-RU" dirty="0"/>
          </a:p>
          <a:p>
            <a:r>
              <a:rPr lang="ru-RU" dirty="0"/>
              <a:t>Конструкторы копирования/перемещения не должны иметь сторонних эффектов, т.к. их вызов зависит от реализации компилятора</a:t>
            </a:r>
          </a:p>
          <a:p>
            <a:r>
              <a:rPr lang="ru-RU" dirty="0"/>
              <a:t>Можно запретить применять оптимизацию, объявив объект как </a:t>
            </a:r>
            <a:r>
              <a:rPr lang="en-US" dirty="0"/>
              <a:t>volatile (</a:t>
            </a:r>
            <a:r>
              <a:rPr lang="ru-RU" dirty="0"/>
              <a:t>используется редко</a:t>
            </a:r>
            <a:r>
              <a:rPr lang="en-US" dirty="0"/>
              <a:t>)</a:t>
            </a:r>
            <a:r>
              <a:rPr lang="ru-RU" dirty="0"/>
              <a:t>. Нижесказаное относится только к </a:t>
            </a:r>
            <a:r>
              <a:rPr lang="en-US" dirty="0"/>
              <a:t>non-volatile </a:t>
            </a:r>
            <a:r>
              <a:rPr lang="ru-RU" dirty="0"/>
              <a:t>объектам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3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5254" y="927530"/>
            <a:ext cx="11517744" cy="190236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err="1"/>
              <a:t>std</a:t>
            </a:r>
            <a:r>
              <a:rPr lang="en-US" dirty="0"/>
              <a:t>::move – </a:t>
            </a:r>
            <a:r>
              <a:rPr lang="ru-RU" dirty="0"/>
              <a:t>способ использовать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как </a:t>
            </a:r>
            <a:r>
              <a:rPr lang="en-US" dirty="0" err="1"/>
              <a:t>rvalue</a:t>
            </a:r>
            <a:r>
              <a:rPr lang="en-US" dirty="0"/>
              <a:t>. </a:t>
            </a:r>
            <a:r>
              <a:rPr lang="ru-RU" dirty="0"/>
              <a:t>Таким образом, можно «навязывать» семантику перемещения там, где не нужно копирование</a:t>
            </a:r>
          </a:p>
          <a:p>
            <a:r>
              <a:rPr lang="en-US" dirty="0" err="1"/>
              <a:t>std</a:t>
            </a:r>
            <a:r>
              <a:rPr lang="en-US" dirty="0"/>
              <a:t>::move </a:t>
            </a:r>
            <a:r>
              <a:rPr lang="ru-RU" dirty="0"/>
              <a:t>определяется в заголовочном файле </a:t>
            </a:r>
            <a:r>
              <a:rPr lang="en-US" dirty="0"/>
              <a:t>&lt;utility&gt;</a:t>
            </a:r>
          </a:p>
          <a:p>
            <a:r>
              <a:rPr lang="en-US" dirty="0" err="1"/>
              <a:t>std</a:t>
            </a:r>
            <a:r>
              <a:rPr lang="en-US" dirty="0"/>
              <a:t>::move </a:t>
            </a:r>
            <a:r>
              <a:rPr lang="ru-RU" dirty="0"/>
              <a:t>ничего никуда не перемещает – это просто </a:t>
            </a:r>
            <a:r>
              <a:rPr lang="en-US" dirty="0"/>
              <a:t>type cast</a:t>
            </a:r>
            <a:r>
              <a:rPr lang="ru-RU" dirty="0"/>
              <a:t>. За счёт него вызывается перемещающая перегрузка конструктора или оператора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54" y="173909"/>
            <a:ext cx="11517744" cy="57080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std</a:t>
            </a:r>
            <a:r>
              <a:rPr lang="en-US" sz="2800" dirty="0"/>
              <a:t>::move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97" y="2829893"/>
            <a:ext cx="8115438" cy="358452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25254" y="5811105"/>
            <a:ext cx="5071621" cy="67873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750178" y="3012705"/>
            <a:ext cx="3192820" cy="370707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std</a:t>
            </a:r>
            <a:r>
              <a:rPr lang="en-US" dirty="0"/>
              <a:t>::move </a:t>
            </a:r>
            <a:r>
              <a:rPr lang="ru-RU" dirty="0"/>
              <a:t>можно использовать с параметрами функции, с возвращаемыми значениями и даже с простыми типами (поскольку это просто преобразование типа к </a:t>
            </a:r>
            <a:r>
              <a:rPr lang="en-US" dirty="0" err="1"/>
              <a:t>rvalue</a:t>
            </a:r>
            <a:r>
              <a:rPr lang="en-US" dirty="0"/>
              <a:t>-</a:t>
            </a:r>
            <a:r>
              <a:rPr lang="ru-RU" dirty="0"/>
              <a:t>ссылке)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506C0-286A-4F00-AEFF-EB9280208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4658" y="1083192"/>
            <a:ext cx="5475591" cy="543768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000" dirty="0" err="1"/>
              <a:t>glvalue</a:t>
            </a:r>
            <a:r>
              <a:rPr lang="en-US" sz="2000" dirty="0"/>
              <a:t> (generalized </a:t>
            </a:r>
            <a:r>
              <a:rPr lang="en-US" sz="2000" dirty="0" err="1"/>
              <a:t>lvalue</a:t>
            </a:r>
            <a:r>
              <a:rPr lang="en-US" sz="2000" dirty="0"/>
              <a:t>)</a:t>
            </a:r>
            <a:r>
              <a:rPr lang="ru-RU" sz="2000" dirty="0"/>
              <a:t>: имеет идентичность (условно постоянный адрес в памяти)</a:t>
            </a:r>
            <a:endParaRPr lang="en-US" sz="2000" dirty="0"/>
          </a:p>
          <a:p>
            <a:r>
              <a:rPr lang="en-US" sz="2000" dirty="0" err="1"/>
              <a:t>lvalue</a:t>
            </a:r>
            <a:r>
              <a:rPr lang="en-US" sz="2000" dirty="0"/>
              <a:t> – </a:t>
            </a:r>
            <a:r>
              <a:rPr lang="ru-RU" sz="2000" dirty="0"/>
              <a:t>подмноженство </a:t>
            </a:r>
            <a:r>
              <a:rPr lang="en-US" sz="2000" dirty="0" err="1"/>
              <a:t>glvalue</a:t>
            </a:r>
            <a:r>
              <a:rPr lang="ru-RU" sz="2000" dirty="0"/>
              <a:t>. Нельзя безопасно перемещать</a:t>
            </a:r>
          </a:p>
          <a:p>
            <a:r>
              <a:rPr lang="en-US" sz="2000" dirty="0" err="1"/>
              <a:t>xlvalue</a:t>
            </a:r>
            <a:r>
              <a:rPr lang="en-US" sz="2000" dirty="0"/>
              <a:t> (expiring </a:t>
            </a:r>
            <a:r>
              <a:rPr lang="en-US" sz="2000" dirty="0" err="1"/>
              <a:t>lvalue</a:t>
            </a:r>
            <a:r>
              <a:rPr lang="en-US" sz="2000" dirty="0"/>
              <a:t>) – </a:t>
            </a:r>
            <a:r>
              <a:rPr lang="en-US" sz="2000" dirty="0" err="1"/>
              <a:t>lvalue</a:t>
            </a:r>
            <a:r>
              <a:rPr lang="en-US" sz="2000" dirty="0"/>
              <a:t>, </a:t>
            </a:r>
            <a:r>
              <a:rPr lang="ru-RU" sz="2000" dirty="0"/>
              <a:t>ресурсы которого можно повторно использвоать, т.е. </a:t>
            </a:r>
            <a:r>
              <a:rPr lang="en-US" sz="2000" dirty="0" err="1"/>
              <a:t>lvalue</a:t>
            </a:r>
            <a:r>
              <a:rPr lang="en-US" sz="2000" dirty="0"/>
              <a:t> </a:t>
            </a:r>
            <a:r>
              <a:rPr lang="ru-RU" sz="2000" dirty="0"/>
              <a:t>вблизи конца своего срока использвоания</a:t>
            </a:r>
            <a:r>
              <a:rPr lang="en-US" sz="2000" dirty="0"/>
              <a:t>. </a:t>
            </a:r>
            <a:r>
              <a:rPr lang="ru-RU" sz="2000" dirty="0"/>
              <a:t>Можно безопасно перемещать</a:t>
            </a:r>
            <a:r>
              <a:rPr lang="en-US" sz="2000" dirty="0"/>
              <a:t>. </a:t>
            </a:r>
            <a:r>
              <a:rPr lang="ru-RU" sz="2000" dirty="0"/>
              <a:t>Самый простой пример: </a:t>
            </a:r>
            <a:r>
              <a:rPr lang="en-US" sz="2000" dirty="0"/>
              <a:t>std::move(x) </a:t>
            </a:r>
            <a:r>
              <a:rPr lang="ru-RU" sz="2000" dirty="0"/>
              <a:t>или </a:t>
            </a:r>
            <a:r>
              <a:rPr lang="en-US" sz="2000" dirty="0" err="1"/>
              <a:t>static_cast</a:t>
            </a:r>
            <a:r>
              <a:rPr lang="en-US" sz="2000" dirty="0"/>
              <a:t>&lt;T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2000" dirty="0"/>
              <a:t>&gt;(x)</a:t>
            </a:r>
          </a:p>
          <a:p>
            <a:r>
              <a:rPr lang="en-US" sz="2000" dirty="0" err="1"/>
              <a:t>prvalue</a:t>
            </a:r>
            <a:r>
              <a:rPr lang="en-US" sz="2000" dirty="0"/>
              <a:t> (pure </a:t>
            </a:r>
            <a:r>
              <a:rPr lang="en-US" sz="2000" dirty="0" err="1"/>
              <a:t>rvalue</a:t>
            </a:r>
            <a:r>
              <a:rPr lang="en-US" sz="2000" dirty="0"/>
              <a:t>)</a:t>
            </a:r>
            <a:r>
              <a:rPr lang="ru-RU" sz="2000" dirty="0"/>
              <a:t> – то же, что и </a:t>
            </a:r>
            <a:r>
              <a:rPr lang="en-US" sz="2000" dirty="0" err="1"/>
              <a:t>rvalue</a:t>
            </a:r>
            <a:r>
              <a:rPr lang="en-US" sz="2000" dirty="0"/>
              <a:t> </a:t>
            </a:r>
            <a:r>
              <a:rPr lang="ru-RU" sz="2000" dirty="0"/>
              <a:t>до </a:t>
            </a:r>
            <a:r>
              <a:rPr lang="en-US" sz="2000" dirty="0"/>
              <a:t>C</a:t>
            </a:r>
            <a:r>
              <a:rPr lang="ru-RU" sz="2000" dirty="0"/>
              <a:t>++11. Можно безопасно перемещать, но начиная с С++17 не все </a:t>
            </a:r>
            <a:r>
              <a:rPr lang="en-US" sz="2000" dirty="0" err="1"/>
              <a:t>prvalue</a:t>
            </a:r>
            <a:r>
              <a:rPr lang="en-US" sz="2000" dirty="0"/>
              <a:t> </a:t>
            </a:r>
            <a:r>
              <a:rPr lang="ru-RU" sz="2000" dirty="0"/>
              <a:t>перемещаются, т.к. В некоторых случаях действуют оптимизации компилятора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2C92D1-F450-4578-B435-5FB90A56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54" y="173909"/>
            <a:ext cx="11517744" cy="57080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/>
              <a:t>Категории значений начиная с С++ 11</a:t>
            </a:r>
            <a:endParaRPr lang="en-US" sz="2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9AB3B0-3EC4-4686-9876-D41C6C321D1E}"/>
              </a:ext>
            </a:extLst>
          </p:cNvPr>
          <p:cNvSpPr/>
          <p:nvPr/>
        </p:nvSpPr>
        <p:spPr>
          <a:xfrm>
            <a:off x="1583034" y="997455"/>
            <a:ext cx="1529930" cy="718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glvalue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B913BF-C8CF-4901-B303-D72828E67997}"/>
              </a:ext>
            </a:extLst>
          </p:cNvPr>
          <p:cNvSpPr/>
          <p:nvPr/>
        </p:nvSpPr>
        <p:spPr>
          <a:xfrm>
            <a:off x="3521505" y="997454"/>
            <a:ext cx="1529930" cy="718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rvalue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A5C719-E500-4FE9-8D6C-84D2CADC32B3}"/>
              </a:ext>
            </a:extLst>
          </p:cNvPr>
          <p:cNvSpPr/>
          <p:nvPr/>
        </p:nvSpPr>
        <p:spPr>
          <a:xfrm>
            <a:off x="624481" y="2380640"/>
            <a:ext cx="1529930" cy="718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lvalue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7B41B2-8114-4B02-95DC-EE6E56C3CDF0}"/>
              </a:ext>
            </a:extLst>
          </p:cNvPr>
          <p:cNvSpPr/>
          <p:nvPr/>
        </p:nvSpPr>
        <p:spPr>
          <a:xfrm>
            <a:off x="2580043" y="2380638"/>
            <a:ext cx="1529930" cy="718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xlvalue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0CC489-832A-43C6-986B-D90970CA6CAE}"/>
              </a:ext>
            </a:extLst>
          </p:cNvPr>
          <p:cNvSpPr/>
          <p:nvPr/>
        </p:nvSpPr>
        <p:spPr>
          <a:xfrm>
            <a:off x="4566070" y="2380637"/>
            <a:ext cx="1529930" cy="718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prvalue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BCF031-045B-4431-ABDE-74341F65B6BC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389446" y="1610778"/>
            <a:ext cx="417641" cy="769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F1C478-0FDA-4DFB-A1E1-A5BF119DAA0F}"/>
              </a:ext>
            </a:extLst>
          </p:cNvPr>
          <p:cNvCxnSpPr>
            <a:stCxn id="5" idx="5"/>
            <a:endCxn id="10" idx="0"/>
          </p:cNvCxnSpPr>
          <p:nvPr/>
        </p:nvCxnSpPr>
        <p:spPr>
          <a:xfrm>
            <a:off x="2888911" y="1610778"/>
            <a:ext cx="456097" cy="76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FA3E93-DDDC-4282-882C-1C3256EE1EF7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3345008" y="1610777"/>
            <a:ext cx="400550" cy="769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578A15-4163-4DC0-BEF1-65A744CB5F4F}"/>
              </a:ext>
            </a:extLst>
          </p:cNvPr>
          <p:cNvCxnSpPr>
            <a:stCxn id="8" idx="5"/>
            <a:endCxn id="11" idx="0"/>
          </p:cNvCxnSpPr>
          <p:nvPr/>
        </p:nvCxnSpPr>
        <p:spPr>
          <a:xfrm>
            <a:off x="4827382" y="1610777"/>
            <a:ext cx="503653" cy="76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7DF7C80-3C61-4F7D-8396-E0194D905D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4" t="12265" r="8370" b="12702"/>
          <a:stretch/>
        </p:blipFill>
        <p:spPr>
          <a:xfrm>
            <a:off x="1273389" y="3673294"/>
            <a:ext cx="4143237" cy="29373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A547219-BE2D-43FE-8190-99A9A4750C32}"/>
              </a:ext>
            </a:extLst>
          </p:cNvPr>
          <p:cNvSpPr txBox="1"/>
          <p:nvPr/>
        </p:nvSpPr>
        <p:spPr>
          <a:xfrm>
            <a:off x="241751" y="3802032"/>
            <a:ext cx="1492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accent3">
                    <a:lumMod val="75000"/>
                  </a:schemeClr>
                </a:solidFill>
              </a:rPr>
              <a:t>Имеют </a:t>
            </a:r>
          </a:p>
          <a:p>
            <a:r>
              <a:rPr lang="ru-RU" sz="1600" dirty="0">
                <a:solidFill>
                  <a:schemeClr val="accent3">
                    <a:lumMod val="75000"/>
                  </a:schemeClr>
                </a:solidFill>
              </a:rPr>
              <a:t>идентичность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98EC4D-501B-467A-BFAD-DB56A7293193}"/>
              </a:ext>
            </a:extLst>
          </p:cNvPr>
          <p:cNvSpPr txBox="1"/>
          <p:nvPr/>
        </p:nvSpPr>
        <p:spPr>
          <a:xfrm>
            <a:off x="5032996" y="3869050"/>
            <a:ext cx="1363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solidFill>
                  <a:srgbClr val="867BB7"/>
                </a:solidFill>
              </a:rPr>
              <a:t>Можно </a:t>
            </a:r>
          </a:p>
          <a:p>
            <a:pPr algn="r"/>
            <a:r>
              <a:rPr lang="ru-RU" sz="1600" dirty="0">
                <a:solidFill>
                  <a:srgbClr val="867BB7"/>
                </a:solidFill>
              </a:rPr>
              <a:t>безопасно </a:t>
            </a:r>
          </a:p>
          <a:p>
            <a:pPr algn="r"/>
            <a:r>
              <a:rPr lang="ru-RU" sz="1600" dirty="0">
                <a:solidFill>
                  <a:srgbClr val="867BB7"/>
                </a:solidFill>
              </a:rPr>
              <a:t>перемещать</a:t>
            </a:r>
            <a:endParaRPr lang="en-US" sz="1600" dirty="0">
              <a:solidFill>
                <a:srgbClr val="867B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2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9238" y="3207603"/>
            <a:ext cx="11435695" cy="328350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400" dirty="0"/>
              <a:t>Это имеет смысл для методов, которые могут генерироваться компилятором – конструкторы, операторы присваивания</a:t>
            </a:r>
          </a:p>
          <a:p>
            <a:r>
              <a:rPr lang="ru-RU" sz="2400" dirty="0"/>
              <a:t>Можно также удалить нежелательную перегрузку функции, частично запретив таким образом неявное преобразование типов при передече параметров</a:t>
            </a:r>
          </a:p>
          <a:p>
            <a:r>
              <a:rPr lang="ru-RU" sz="2400" dirty="0"/>
              <a:t>До С++ 11 это тоже было возможно – запрещаемые методы объявлялись как </a:t>
            </a:r>
            <a:r>
              <a:rPr lang="en-US" sz="2400" dirty="0"/>
              <a:t>private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54" y="173909"/>
            <a:ext cx="11517744" cy="57080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dirty="0"/>
              <a:t>Deleted functions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5882326" y="919683"/>
            <a:ext cx="6079668" cy="228791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Начиная с </a:t>
            </a:r>
            <a:r>
              <a:rPr lang="en-US" sz="2400" dirty="0"/>
              <a:t>C++ 11 </a:t>
            </a:r>
            <a:r>
              <a:rPr lang="ru-RU" sz="2400" dirty="0"/>
              <a:t>можно запрещать использование методов, объявляя их как </a:t>
            </a:r>
            <a:r>
              <a:rPr lang="en-US" sz="2400" dirty="0"/>
              <a:t>deleted</a:t>
            </a:r>
            <a:r>
              <a:rPr lang="ru-RU" sz="2400" dirty="0"/>
              <a:t>. Код, вызывающий удалённую функцию, не скомпилируется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FAD12E-3606-4E8B-ADA5-17DEDEF00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38" y="1012606"/>
            <a:ext cx="4837853" cy="210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98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25A25-DDFA-4456-AFEE-6810ADD54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4363" y="1029033"/>
            <a:ext cx="7278635" cy="359838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dirty="0"/>
              <a:t>Объявление функции с</a:t>
            </a:r>
            <a:r>
              <a:rPr lang="en-US" dirty="0"/>
              <a:t> =default</a:t>
            </a:r>
            <a:r>
              <a:rPr lang="ru-RU" dirty="0"/>
              <a:t> говорит компилятору сгенерировать её определение. После этого самостоятельно определять функцию не требуется</a:t>
            </a:r>
          </a:p>
          <a:p>
            <a:r>
              <a:rPr lang="ru-RU" dirty="0"/>
              <a:t>Может использоваться для всех функций-членов, у которых может быть реализация по умолчанию (конструкторы, операторы присваивания)</a:t>
            </a:r>
          </a:p>
          <a:p>
            <a:r>
              <a:rPr lang="ru-RU" dirty="0"/>
              <a:t>Может также применяться для документирования, в явной форме показывая, что в данном случае используется реализация по умолчанию (например, конструктора копирования)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0A3C8A-AB5A-43DC-8EE8-D23412EE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54" y="173909"/>
            <a:ext cx="11517744" cy="57080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dirty="0"/>
              <a:t>Default functions. In-class initialization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5CFABE-DDF2-444F-A0A8-E926E97AD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01" y="1511634"/>
            <a:ext cx="4014888" cy="191736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4A4559-C826-433C-BF80-8CF1CD82C385}"/>
              </a:ext>
            </a:extLst>
          </p:cNvPr>
          <p:cNvSpPr txBox="1">
            <a:spLocks/>
          </p:cNvSpPr>
          <p:nvPr/>
        </p:nvSpPr>
        <p:spPr>
          <a:xfrm>
            <a:off x="337127" y="4337262"/>
            <a:ext cx="11605871" cy="181962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До </a:t>
            </a:r>
            <a:r>
              <a:rPr lang="en-US" dirty="0"/>
              <a:t>C++ 11</a:t>
            </a:r>
            <a:r>
              <a:rPr lang="ru-RU" dirty="0"/>
              <a:t> при объявлении класса можно было инициализировать только констанстные статические членых целочисленных типов (</a:t>
            </a:r>
            <a:r>
              <a:rPr lang="en-US" dirty="0"/>
              <a:t>in-class initialization</a:t>
            </a:r>
            <a:r>
              <a:rPr lang="ru-RU" dirty="0"/>
              <a:t>)</a:t>
            </a:r>
            <a:r>
              <a:rPr lang="en-US" dirty="0"/>
              <a:t>. </a:t>
            </a:r>
            <a:r>
              <a:rPr lang="ru-RU" dirty="0"/>
              <a:t>Начиная с С++ 11 ограничений нет</a:t>
            </a:r>
          </a:p>
          <a:p>
            <a:r>
              <a:rPr lang="ru-RU" dirty="0"/>
              <a:t>Инициализация в конструкторе имеет приоритет над </a:t>
            </a:r>
            <a:r>
              <a:rPr lang="en-US" dirty="0"/>
              <a:t>in-class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2692098141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12766</TotalTime>
  <Words>956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Грань</vt:lpstr>
      <vt:lpstr>Методы и стандарты программирования</vt:lpstr>
      <vt:lpstr>Lvalue vs. Rvalue (до C++ 11)</vt:lpstr>
      <vt:lpstr>Семантика перемещения (move semantics)</vt:lpstr>
      <vt:lpstr>Rule of tree / rule of five</vt:lpstr>
      <vt:lpstr>Пропуск копии (copy elision)</vt:lpstr>
      <vt:lpstr>std::move</vt:lpstr>
      <vt:lpstr>Категории значений начиная с С++ 11</vt:lpstr>
      <vt:lpstr>Deleted functions</vt:lpstr>
      <vt:lpstr>Default functions. In-class initialization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creator>A</dc:creator>
  <cp:lastModifiedBy>anna</cp:lastModifiedBy>
  <cp:revision>81</cp:revision>
  <dcterms:created xsi:type="dcterms:W3CDTF">2021-04-12T15:24:23Z</dcterms:created>
  <dcterms:modified xsi:type="dcterms:W3CDTF">2021-05-31T18:15:55Z</dcterms:modified>
</cp:coreProperties>
</file>