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86" r:id="rId3"/>
    <p:sldId id="287" r:id="rId4"/>
    <p:sldId id="288" r:id="rId5"/>
    <p:sldId id="289" r:id="rId6"/>
    <p:sldId id="297" r:id="rId7"/>
    <p:sldId id="290" r:id="rId8"/>
    <p:sldId id="292" r:id="rId9"/>
    <p:sldId id="293" r:id="rId10"/>
    <p:sldId id="291" r:id="rId11"/>
    <p:sldId id="294" r:id="rId12"/>
    <p:sldId id="295" r:id="rId13"/>
    <p:sldId id="296" r:id="rId14"/>
    <p:sldId id="298" r:id="rId15"/>
    <p:sldId id="299" r:id="rId16"/>
    <p:sldId id="30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4776-5C19-4010-B03E-1D9819AD498B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837A0-5B23-4D6D-A11E-ABB1E2B1C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47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837A0-5B23-4D6D-A11E-ABB1E2B1C7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56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8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2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2558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41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5649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97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41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6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1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1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9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9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0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4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0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714E4-0873-4C87-8B25-50C01080B0F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7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13B2D513-0F9C-4439-A697-A29533986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8" y="341532"/>
            <a:ext cx="11231418" cy="164630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dirty="0"/>
              <a:t>Методы и стандарты программирования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37C9EE23-73D5-41F8-AFFF-4BA477FCB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418" y="2438184"/>
            <a:ext cx="11231418" cy="377109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461963" indent="-404813" algn="l">
              <a:buSzPct val="100000"/>
              <a:buFont typeface="Arial" panose="020B0604020202020204" pitchFamily="34" charset="0"/>
              <a:buChar char="•"/>
              <a:tabLst>
                <a:tab pos="395288" algn="l"/>
              </a:tabLst>
            </a:pPr>
            <a:r>
              <a:rPr lang="ru-RU" sz="2800" dirty="0"/>
              <a:t>Стандартная библиотека шаблонов (</a:t>
            </a:r>
            <a:r>
              <a:rPr lang="en-US" sz="2800" dirty="0"/>
              <a:t>STL</a:t>
            </a:r>
            <a:r>
              <a:rPr lang="ru-RU" sz="2800" dirty="0"/>
              <a:t>)</a:t>
            </a:r>
            <a:r>
              <a:rPr lang="en-US" sz="2800" dirty="0"/>
              <a:t>:</a:t>
            </a:r>
          </a:p>
          <a:p>
            <a:pPr marL="627063" indent="-339725" algn="l">
              <a:buSzPct val="100000"/>
              <a:buFont typeface="Arial" panose="020B0604020202020204" pitchFamily="34" charset="0"/>
              <a:buChar char="•"/>
              <a:tabLst>
                <a:tab pos="687388" algn="l"/>
              </a:tabLst>
            </a:pPr>
            <a:r>
              <a:rPr lang="ru-RU" sz="2800" dirty="0" smtClean="0"/>
              <a:t>Неупорядоченные </a:t>
            </a:r>
            <a:r>
              <a:rPr lang="ru-RU" sz="2800" dirty="0"/>
              <a:t>контейнеры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411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13456" y="906824"/>
                <a:ext cx="11764652" cy="5682512"/>
              </a:xfrm>
              <a:solidFill>
                <a:schemeClr val="bg1"/>
              </a:solidFill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−простое число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−1,  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en-US" i="1" dirty="0" smtClean="0"/>
                  <a:t>– </a:t>
                </a:r>
                <a:r>
                  <a:rPr lang="ru-RU" dirty="0" smtClean="0"/>
                  <a:t>универсальное семейство хэш-функций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для </a:t>
                </a:r>
                <a:r>
                  <a:rPr lang="en-US" i="1" dirty="0" smtClean="0"/>
                  <a:t>U = {0, 1, … p - 1}</a:t>
                </a:r>
                <a:endParaRPr lang="ru-RU" i="1" dirty="0" smtClean="0"/>
              </a:p>
              <a:p>
                <a:r>
                  <a:rPr lang="ru-RU" dirty="0" smtClean="0"/>
                  <a:t>Возьмём два произвольных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Докажем</a:t>
                </a:r>
                <a:r>
                  <a:rPr lang="en-US" dirty="0"/>
                  <a:t>,</a:t>
                </a:r>
                <a:r>
                  <a:rPr lang="ru-RU" dirty="0" smtClean="0"/>
                  <a:t> что</a:t>
                </a:r>
                <a:r>
                  <a:rPr lang="ru-RU" i="1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не равны для разных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:r>
                  <a:rPr lang="en-US" i="1" dirty="0" smtClean="0"/>
                  <a:t>y.</a:t>
                </a:r>
              </a:p>
              <a:p>
                <a:r>
                  <a:rPr lang="ru-RU" dirty="0" smtClean="0"/>
                  <a:t>Предположим,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b="0" dirty="0" smtClean="0"/>
                  <a:t>Так как остатки от деления на </a:t>
                </a:r>
                <a:r>
                  <a:rPr lang="en-US" b="0" dirty="0" smtClean="0"/>
                  <a:t>p </a:t>
                </a:r>
                <a:r>
                  <a:rPr lang="ru-RU" b="0" dirty="0" smtClean="0"/>
                  <a:t>для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и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0" dirty="0" smtClean="0"/>
                  <a:t>равны, можно представить: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</m:t>
                      </m:r>
                    </m:oMath>
                  </m:oMathPara>
                </a14:m>
                <a:endParaRPr lang="ru-RU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ru-RU" dirty="0" smtClean="0"/>
                  <a:t>Вычтем из (1) (2):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i="1" dirty="0" smtClean="0"/>
                  <a:t>p</a:t>
                </a:r>
                <a:r>
                  <a:rPr lang="ru-RU" dirty="0" smtClean="0"/>
                  <a:t> </a:t>
                </a:r>
                <a:r>
                  <a:rPr lang="en-US" dirty="0" smtClean="0"/>
                  <a:t>-</a:t>
                </a:r>
                <a:r>
                  <a:rPr lang="ru-RU" dirty="0" smtClean="0"/>
                  <a:t> простое число, поэтому </a:t>
                </a:r>
                <a:r>
                  <a:rPr lang="ru-RU" i="1" dirty="0" smtClean="0"/>
                  <a:t>р</a:t>
                </a:r>
                <a:r>
                  <a:rPr lang="ru-RU" dirty="0" smtClean="0"/>
                  <a:t> делит нацело либо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, </a:t>
                </a:r>
                <a:r>
                  <a:rPr lang="ru-RU" dirty="0" smtClean="0"/>
                  <a:t>либо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b="0" dirty="0" smtClean="0"/>
                  <a:t>. </a:t>
                </a:r>
                <a:r>
                  <a:rPr lang="ru-RU" b="0" i="1" dirty="0" smtClean="0"/>
                  <a:t>а</a:t>
                </a:r>
                <a:r>
                  <a:rPr lang="ru-RU" b="0" dirty="0" smtClean="0"/>
                  <a:t> никак не может нацело делиться на </a:t>
                </a:r>
                <a:r>
                  <a:rPr lang="en-US" i="1" dirty="0" smtClean="0"/>
                  <a:t>p</a:t>
                </a:r>
                <a:r>
                  <a:rPr lang="ru-RU" dirty="0" smtClean="0"/>
                  <a:t>, так как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b="0" dirty="0" smtClean="0"/>
                  <a:t>. Поскольку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1, 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ru-RU" b="0" dirty="0" smtClean="0"/>
                  <a:t>Тогда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 есть,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равны только тогда, когда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 </a:t>
                </a:r>
                <a:r>
                  <a:rPr lang="ru-RU" dirty="0" smtClean="0"/>
                  <a:t>равны</a:t>
                </a:r>
              </a:p>
              <a:p>
                <a:r>
                  <a:rPr lang="ru-RU" dirty="0" smtClean="0"/>
                  <a:t>Если бы хэш-функция была определена как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, она не приводила бы к коллизиям. Но она может иметь </a:t>
                </a:r>
                <a:r>
                  <a:rPr lang="en-US" i="1" dirty="0" smtClean="0"/>
                  <a:t>p – 1 </a:t>
                </a:r>
                <a:r>
                  <a:rPr lang="ru-RU" dirty="0" smtClean="0"/>
                  <a:t>значение, а это почти столько же, сколько всего ключей в множестве возможных ключей. Мы хотим меньше, поэтому берём ещё остаток от деления на </a:t>
                </a:r>
                <a:r>
                  <a:rPr lang="en-US" i="1" dirty="0" smtClean="0"/>
                  <a:t>m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456" y="906824"/>
                <a:ext cx="11764652" cy="5682512"/>
              </a:xfrm>
              <a:blipFill rotWithShape="0">
                <a:blip r:embed="rId2"/>
                <a:stretch>
                  <a:fillRect l="-104" t="-215" r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="" xmlns:a16="http://schemas.microsoft.com/office/drawing/2014/main" id="{4CA55238-3C9D-4C38-A104-D409C9FA14AF}"/>
              </a:ext>
            </a:extLst>
          </p:cNvPr>
          <p:cNvSpPr txBox="1">
            <a:spLocks/>
          </p:cNvSpPr>
          <p:nvPr/>
        </p:nvSpPr>
        <p:spPr>
          <a:xfrm>
            <a:off x="213456" y="155496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Универсальное </a:t>
            </a:r>
            <a:r>
              <a:rPr lang="ru-RU" sz="2800" dirty="0" smtClean="0"/>
              <a:t>семейство хэш-функций для целых чисел</a:t>
            </a:r>
            <a:endParaRPr lang="en-US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3456" y="906824"/>
            <a:ext cx="11764652" cy="724013"/>
          </a:xfrm>
          <a:prstGeom prst="rect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38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13456" y="851383"/>
                <a:ext cx="11764652" cy="2204022"/>
              </a:xfrm>
              <a:solidFill>
                <a:schemeClr val="bg1"/>
              </a:solidFill>
            </p:spPr>
            <p:txBody>
              <a:bodyPr>
                <a:normAutofit fontScale="92500" lnSpcReduction="20000"/>
              </a:bodyPr>
              <a:lstStyle/>
              <a:p>
                <a:r>
                  <a:rPr lang="ru-RU" dirty="0" smtClean="0"/>
                  <a:t>Вероятность коллизии: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r>
                  <a:rPr lang="ru-RU" dirty="0" smtClean="0"/>
                  <a:t>Вероятность можно рассматривать как долю исходов опыта, соответствующих данному событию, во множестве всех возможных исходов опыта (частотное определение)</a:t>
                </a:r>
                <a:endParaRPr lang="en-US" dirty="0" smtClean="0"/>
              </a:p>
              <a:p>
                <a:r>
                  <a:rPr lang="ru-RU" dirty="0" smtClean="0"/>
                  <a:t>Сколько всего возможных исходов опыта? Сколько всего пар </a:t>
                </a:r>
                <a:r>
                  <a:rPr lang="en-US" i="1" dirty="0" smtClean="0"/>
                  <a:t>(a, b) </a:t>
                </a:r>
                <a:r>
                  <a:rPr lang="ru-RU" dirty="0" smtClean="0"/>
                  <a:t>существует,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−1,  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ru-RU" dirty="0" smtClean="0"/>
                  <a:t>? То есть, сколько хэш-функций в универсальном семействе 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:r>
                  <a:rPr lang="en-US" i="1" dirty="0" smtClean="0"/>
                  <a:t>p </a:t>
                </a:r>
                <a:r>
                  <a:rPr lang="ru-RU" dirty="0" smtClean="0"/>
                  <a:t>фиксируем</a:t>
                </a:r>
                <a:r>
                  <a:rPr lang="en-US" i="1" dirty="0" smtClean="0"/>
                  <a:t>)</a:t>
                </a:r>
                <a:r>
                  <a:rPr lang="en-US" dirty="0" smtClean="0"/>
                  <a:t>?</a:t>
                </a:r>
              </a:p>
              <a:p>
                <a:r>
                  <a:rPr lang="ru-RU" dirty="0" smtClean="0"/>
                  <a:t>В комбинаторике есть правило произведения, которое говорит, что если элемент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</a:t>
                </a:r>
                <a:r>
                  <a:rPr lang="ru-RU" dirty="0" smtClean="0"/>
                  <a:t>можно выбрать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способами, в элемент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– </a:t>
                </a:r>
                <a:r>
                  <a:rPr lang="en-US" i="1" dirty="0"/>
                  <a:t>m</a:t>
                </a:r>
                <a:r>
                  <a:rPr lang="ru-RU" dirty="0" smtClean="0"/>
                  <a:t> способами, то пару </a:t>
                </a:r>
                <a:r>
                  <a:rPr lang="ru-RU" i="1" dirty="0" smtClean="0"/>
                  <a:t>(</a:t>
                </a:r>
                <a:r>
                  <a:rPr lang="en-US" i="1" dirty="0" smtClean="0"/>
                  <a:t>A,B</a:t>
                </a:r>
                <a:r>
                  <a:rPr lang="ru-RU" i="1" dirty="0" smtClean="0"/>
                  <a:t>) </a:t>
                </a:r>
                <a:r>
                  <a:rPr lang="ru-RU" dirty="0" smtClean="0"/>
                  <a:t>можно выбрать </a:t>
                </a:r>
                <a:r>
                  <a:rPr lang="en-US" i="1" dirty="0" smtClean="0"/>
                  <a:t>n*m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способами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456" y="851383"/>
                <a:ext cx="11764652" cy="2204022"/>
              </a:xfrm>
              <a:blipFill rotWithShape="0">
                <a:blip r:embed="rId2"/>
                <a:stretch>
                  <a:fillRect l="-52" t="-3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="" xmlns:a16="http://schemas.microsoft.com/office/drawing/2014/main" id="{4CA55238-3C9D-4C38-A104-D409C9FA14AF}"/>
              </a:ext>
            </a:extLst>
          </p:cNvPr>
          <p:cNvSpPr txBox="1">
            <a:spLocks/>
          </p:cNvSpPr>
          <p:nvPr/>
        </p:nvSpPr>
        <p:spPr>
          <a:xfrm>
            <a:off x="213456" y="155496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Универсальное </a:t>
            </a:r>
            <a:r>
              <a:rPr lang="ru-RU" sz="2800" dirty="0" smtClean="0"/>
              <a:t>семейство хэш-функций для целых чисел</a:t>
            </a:r>
            <a:endParaRPr lang="en-US" sz="28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371336"/>
              </p:ext>
            </p:extLst>
          </p:nvPr>
        </p:nvGraphicFramePr>
        <p:xfrm>
          <a:off x="1724341" y="3444125"/>
          <a:ext cx="433709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954"/>
                <a:gridCol w="914400"/>
                <a:gridCol w="989814"/>
                <a:gridCol w="942681"/>
                <a:gridCol w="801245"/>
              </a:tblGrid>
              <a:tr h="2529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252957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(0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1</a:t>
                      </a:r>
                      <a:r>
                        <a:rPr lang="ru-RU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(0, 2)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(0, 3)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(0, 4)</a:t>
                      </a:r>
                      <a:endParaRPr lang="en-US" dirty="0"/>
                    </a:p>
                  </a:txBody>
                  <a:tcPr/>
                </a:tc>
              </a:tr>
              <a:tr h="252957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(1, 1)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(1, 2)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(1, 3)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(1, 4)</a:t>
                      </a:r>
                      <a:endParaRPr lang="en-US" dirty="0"/>
                    </a:p>
                  </a:txBody>
                  <a:tcPr/>
                </a:tc>
              </a:tr>
              <a:tr h="252957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(2, 1)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(2, 2)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(2, 3)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(2, 4)</a:t>
                      </a:r>
                      <a:endParaRPr lang="en-US" dirty="0"/>
                    </a:p>
                  </a:txBody>
                  <a:tcPr/>
                </a:tc>
              </a:tr>
              <a:tr h="252957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(3, 1)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(3, 2)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(3, 3)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(3, 4)</a:t>
                      </a:r>
                    </a:p>
                  </a:txBody>
                  <a:tcPr/>
                </a:tc>
              </a:tr>
              <a:tr h="252957"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(4, 1)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(4, 2)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(4, 3)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(4, 4)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82720" y="3055405"/>
            <a:ext cx="69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 = 5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320544" y="6008017"/>
                <a:ext cx="11764652" cy="6473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Всего существует </a:t>
                </a:r>
                <a:r>
                  <a:rPr lang="en-US" i="1" dirty="0" smtClean="0"/>
                  <a:t>p(p-1) </a:t>
                </a:r>
                <a:r>
                  <a:rPr lang="ru-RU" dirty="0" smtClean="0"/>
                  <a:t>пар </a:t>
                </a:r>
                <a:r>
                  <a:rPr lang="en-US" i="1" dirty="0" smtClean="0"/>
                  <a:t>(a,</a:t>
                </a:r>
                <a:r>
                  <a:rPr lang="ru-RU" i="1" dirty="0" smtClean="0"/>
                  <a:t> </a:t>
                </a:r>
                <a:r>
                  <a:rPr lang="en-US" i="1" dirty="0" smtClean="0"/>
                  <a:t>b</a:t>
                </a:r>
                <a:r>
                  <a:rPr lang="ru-RU" i="1" dirty="0" smtClean="0"/>
                  <a:t>)</a:t>
                </a:r>
                <a:r>
                  <a:rPr lang="en-US" i="1" dirty="0" smtClean="0"/>
                  <a:t>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−1,  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и выбор происходит независимо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44" y="6008017"/>
                <a:ext cx="11764652" cy="647307"/>
              </a:xfrm>
              <a:prstGeom prst="rect">
                <a:avLst/>
              </a:prstGeom>
              <a:blipFill rotWithShape="0">
                <a:blip r:embed="rId3"/>
                <a:stretch>
                  <a:fillRect l="-156" t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3074371" y="3004726"/>
                <a:ext cx="17047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371" y="3004726"/>
                <a:ext cx="170476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0" y="4321706"/>
                <a:ext cx="17009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21706"/>
                <a:ext cx="1700978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879188" y="3141871"/>
                <a:ext cx="834267" cy="5657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9188" y="3141871"/>
                <a:ext cx="834267" cy="5657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470076" y="2996573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Геометрическое определение</a:t>
            </a:r>
            <a:endParaRPr lang="en-US" dirty="0"/>
          </a:p>
        </p:txBody>
      </p:sp>
      <p:sp>
        <p:nvSpPr>
          <p:cNvPr id="15" name="Овал 14"/>
          <p:cNvSpPr/>
          <p:nvPr/>
        </p:nvSpPr>
        <p:spPr>
          <a:xfrm>
            <a:off x="6741946" y="3424737"/>
            <a:ext cx="4666268" cy="26046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r>
              <a:rPr lang="en-US" dirty="0" smtClean="0"/>
              <a:t>H: </a:t>
            </a:r>
            <a:r>
              <a:rPr lang="ru-RU" dirty="0" smtClean="0"/>
              <a:t>Универсальное семейство хэш-функций</a:t>
            </a:r>
            <a:endParaRPr lang="en-US" dirty="0"/>
          </a:p>
        </p:txBody>
      </p:sp>
      <p:sp>
        <p:nvSpPr>
          <p:cNvPr id="16" name="Овал 15"/>
          <p:cNvSpPr/>
          <p:nvPr/>
        </p:nvSpPr>
        <p:spPr>
          <a:xfrm>
            <a:off x="7335834" y="3646927"/>
            <a:ext cx="2196445" cy="1249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C: </a:t>
            </a:r>
            <a:r>
              <a:rPr lang="ru-RU" sz="1600" dirty="0" smtClean="0"/>
              <a:t>Хэш-функции, вызывающие коллизию для </a:t>
            </a:r>
            <a:r>
              <a:rPr lang="en-US" sz="1600" dirty="0" smtClean="0"/>
              <a:t>x </a:t>
            </a:r>
            <a:r>
              <a:rPr lang="ru-RU" sz="1600" dirty="0" smtClean="0"/>
              <a:t>и </a:t>
            </a:r>
            <a:r>
              <a:rPr lang="en-US" sz="1600" dirty="0" smtClean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860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13456" y="878545"/>
                <a:ext cx="11764652" cy="3879240"/>
              </a:xfr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r>
                  <a:rPr lang="en-US" i="1" dirty="0" smtClean="0"/>
                  <a:t>s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:r>
                  <a:rPr lang="en-US" i="1" dirty="0"/>
                  <a:t>q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не приводят к коллизиям при рассматриваемых условиях, а вот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уже могут</a:t>
                </a:r>
              </a:p>
              <a:p>
                <a:r>
                  <a:rPr lang="ru-RU" dirty="0" smtClean="0"/>
                  <a:t>Можно доказать, что каждой паре </a:t>
                </a:r>
                <a:r>
                  <a:rPr lang="ru-RU" i="1" dirty="0" smtClean="0"/>
                  <a:t>(</a:t>
                </a:r>
                <a:r>
                  <a:rPr lang="en-US" i="1" dirty="0" smtClean="0"/>
                  <a:t>a, b</a:t>
                </a:r>
                <a:r>
                  <a:rPr lang="ru-RU" i="1" dirty="0" smtClean="0"/>
                  <a:t>)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соответствует одна пара </a:t>
                </a:r>
                <a:r>
                  <a:rPr lang="ru-RU" i="1" dirty="0" smtClean="0"/>
                  <a:t>(</a:t>
                </a:r>
                <a:r>
                  <a:rPr lang="en-US" i="1" dirty="0" smtClean="0"/>
                  <a:t>s, q</a:t>
                </a:r>
                <a:r>
                  <a:rPr lang="ru-RU" i="1" dirty="0" smtClean="0"/>
                  <a:t>). </a:t>
                </a:r>
                <a:r>
                  <a:rPr lang="ru-RU" dirty="0" smtClean="0"/>
                  <a:t>Отсюда следует, что, если всего возможно </a:t>
                </a:r>
                <a:r>
                  <a:rPr lang="en-US" i="1" dirty="0" smtClean="0"/>
                  <a:t>p(p - 1) </a:t>
                </a:r>
                <a:r>
                  <a:rPr lang="ru-RU" dirty="0" smtClean="0"/>
                  <a:t>пар</a:t>
                </a:r>
                <a:r>
                  <a:rPr lang="ru-RU" i="1" dirty="0" smtClean="0"/>
                  <a:t> (</a:t>
                </a:r>
                <a:r>
                  <a:rPr lang="en-US" i="1" dirty="0" smtClean="0"/>
                  <a:t>a, b</a:t>
                </a:r>
                <a:r>
                  <a:rPr lang="ru-RU" i="1" dirty="0" smtClean="0"/>
                  <a:t>), </a:t>
                </a:r>
                <a:r>
                  <a:rPr lang="ru-RU" dirty="0" smtClean="0"/>
                  <a:t>то пар </a:t>
                </a:r>
                <a:r>
                  <a:rPr lang="ru-RU" i="1" dirty="0" smtClean="0"/>
                  <a:t>(</a:t>
                </a:r>
                <a:r>
                  <a:rPr lang="en-US" i="1" dirty="0" smtClean="0"/>
                  <a:t>s, q</a:t>
                </a:r>
                <a:r>
                  <a:rPr lang="ru-RU" i="1" dirty="0" smtClean="0"/>
                  <a:t>)</a:t>
                </a:r>
                <a:r>
                  <a:rPr lang="en-US" i="1" dirty="0" smtClean="0"/>
                  <a:t> </a:t>
                </a:r>
                <a:r>
                  <a:rPr lang="ru-RU" dirty="0" smtClean="0"/>
                  <a:t>тоже</a:t>
                </a:r>
                <a:r>
                  <a:rPr lang="ru-RU" i="1" dirty="0" smtClean="0"/>
                  <a:t> </a:t>
                </a:r>
                <a:r>
                  <a:rPr lang="en-US" i="1" dirty="0" smtClean="0"/>
                  <a:t>p(p - 1).</a:t>
                </a:r>
                <a:endParaRPr lang="ru-RU" i="1" dirty="0"/>
              </a:p>
              <a:p>
                <a:r>
                  <a:rPr lang="ru-RU" dirty="0" smtClean="0"/>
                  <a:t>Коллизия происходит, когда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dirty="0" smtClean="0"/>
                  <a:t>Сколько может быть таких пар </a:t>
                </a:r>
                <a:r>
                  <a:rPr lang="ru-RU" i="1" dirty="0" smtClean="0"/>
                  <a:t>(</a:t>
                </a:r>
                <a:r>
                  <a:rPr lang="en-US" i="1" dirty="0"/>
                  <a:t>s, q</a:t>
                </a:r>
                <a:r>
                  <a:rPr lang="ru-RU" i="1" dirty="0" smtClean="0"/>
                  <a:t>), </a:t>
                </a:r>
                <a:r>
                  <a:rPr lang="ru-RU" dirty="0" smtClean="0"/>
                  <a:t>что остатки от их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деления на </a:t>
                </a:r>
                <a:r>
                  <a:rPr lang="en-US" dirty="0" smtClean="0"/>
                  <a:t>m</a:t>
                </a:r>
                <a:r>
                  <a:rPr lang="ru-RU" dirty="0" smtClean="0"/>
                  <a:t> равны, при том,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 smtClean="0"/>
                  <a:t>?</a:t>
                </a:r>
                <a:endParaRPr lang="en-US" dirty="0" smtClean="0"/>
              </a:p>
              <a:p>
                <a:r>
                  <a:rPr lang="en-US" i="1" dirty="0"/>
                  <a:t>q</a:t>
                </a:r>
                <a:r>
                  <a:rPr lang="en-US" dirty="0"/>
                  <a:t> – </a:t>
                </a:r>
                <a:r>
                  <a:rPr lang="ru-RU" dirty="0"/>
                  <a:t>это остаток от деления на </a:t>
                </a:r>
                <a:r>
                  <a:rPr lang="en-US" i="1" dirty="0"/>
                  <a:t>p</a:t>
                </a:r>
                <a:r>
                  <a:rPr lang="en-US" dirty="0"/>
                  <a:t>,</a:t>
                </a:r>
                <a:r>
                  <a:rPr lang="ru-RU" dirty="0"/>
                  <a:t> он не может быть больше, чем </a:t>
                </a:r>
                <a:r>
                  <a:rPr lang="en-US" i="1" dirty="0"/>
                  <a:t>p</a:t>
                </a:r>
                <a:r>
                  <a:rPr lang="ru-RU" i="1" dirty="0"/>
                  <a:t> </a:t>
                </a:r>
                <a:r>
                  <a:rPr lang="en-US" i="1" dirty="0"/>
                  <a:t>-1</a:t>
                </a:r>
                <a:endParaRPr lang="ru-RU" i="1" dirty="0"/>
              </a:p>
              <a:p>
                <a:r>
                  <a:rPr lang="ru-RU" dirty="0"/>
                  <a:t>Можно предположить для наглядности, что остатки равны 0. Шкалу можно сдвинуть вправо или влево в пределах </a:t>
                </a:r>
                <a:r>
                  <a:rPr lang="en-US" i="1" dirty="0"/>
                  <a:t>m</a:t>
                </a:r>
                <a:r>
                  <a:rPr lang="en-US" dirty="0"/>
                  <a:t>, </a:t>
                </a:r>
                <a:r>
                  <a:rPr lang="ru-RU" dirty="0"/>
                  <a:t>чтобы получить другой остаток</a:t>
                </a:r>
              </a:p>
              <a:p>
                <a:r>
                  <a:rPr lang="ru-RU" dirty="0"/>
                  <a:t>Всего на отрезке </a:t>
                </a:r>
                <a:r>
                  <a:rPr lang="en-US" dirty="0"/>
                  <a:t>[</a:t>
                </a:r>
                <a:r>
                  <a:rPr lang="en-US" i="1" dirty="0"/>
                  <a:t>0, p – 1</a:t>
                </a:r>
                <a:r>
                  <a:rPr lang="en-US" dirty="0"/>
                  <a:t>] </a:t>
                </a:r>
                <a:r>
                  <a:rPr lang="ru-RU" dirty="0"/>
                  <a:t>таких чисел</a:t>
                </a:r>
                <a:r>
                  <a:rPr lang="en-US" dirty="0"/>
                  <a:t> 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не более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456" y="878545"/>
                <a:ext cx="11764652" cy="3879240"/>
              </a:xfrm>
              <a:blipFill rotWithShape="0">
                <a:blip r:embed="rId2"/>
                <a:stretch>
                  <a:fillRect l="-104" t="-943" r="-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="" xmlns:a16="http://schemas.microsoft.com/office/drawing/2014/main" id="{4CA55238-3C9D-4C38-A104-D409C9FA14AF}"/>
              </a:ext>
            </a:extLst>
          </p:cNvPr>
          <p:cNvSpPr txBox="1">
            <a:spLocks/>
          </p:cNvSpPr>
          <p:nvPr/>
        </p:nvSpPr>
        <p:spPr>
          <a:xfrm>
            <a:off x="213456" y="155496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Универсальное </a:t>
            </a:r>
            <a:r>
              <a:rPr lang="ru-RU" sz="2800" dirty="0" smtClean="0"/>
              <a:t>семейство хэш-функций для целых чисел</a:t>
            </a:r>
            <a:endParaRPr lang="en-US" sz="2800" dirty="0"/>
          </a:p>
        </p:txBody>
      </p:sp>
      <p:cxnSp>
        <p:nvCxnSpPr>
          <p:cNvPr id="43" name="Прямая со стрелкой 42"/>
          <p:cNvCxnSpPr/>
          <p:nvPr/>
        </p:nvCxnSpPr>
        <p:spPr>
          <a:xfrm>
            <a:off x="505913" y="5697588"/>
            <a:ext cx="5391777" cy="44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H="1">
            <a:off x="780233" y="5580240"/>
            <a:ext cx="1524" cy="227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flipH="1">
            <a:off x="1709873" y="5580240"/>
            <a:ext cx="1524" cy="227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H="1">
            <a:off x="2639513" y="5607868"/>
            <a:ext cx="1524" cy="227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H="1">
            <a:off x="3569153" y="5607868"/>
            <a:ext cx="1524" cy="227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H="1">
            <a:off x="4498793" y="5607868"/>
            <a:ext cx="1524" cy="227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26986" y="58970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0</a:t>
            </a:r>
            <a:endParaRPr lang="en-US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1556626" y="589703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451000" y="592466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2m</a:t>
            </a:r>
            <a:endParaRPr lang="en-US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80640" y="5905114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050273" y="5897036"/>
                <a:ext cx="1353512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273" y="5897036"/>
                <a:ext cx="1353512" cy="4743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5696246" y="53255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q</a:t>
            </a:r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 flipH="1">
            <a:off x="4965143" y="5604806"/>
            <a:ext cx="1524" cy="227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715809" y="519061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 -1</a:t>
            </a:r>
            <a:endParaRPr lang="en-US" i="1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425636" y="5092910"/>
            <a:ext cx="4549581" cy="121556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Прямая со стрелкой 57"/>
          <p:cNvCxnSpPr/>
          <p:nvPr/>
        </p:nvCxnSpPr>
        <p:spPr>
          <a:xfrm>
            <a:off x="7011964" y="5684379"/>
            <a:ext cx="4804065" cy="23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 flipH="1">
            <a:off x="7286284" y="5567031"/>
            <a:ext cx="1524" cy="227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 flipH="1">
            <a:off x="7854372" y="5573821"/>
            <a:ext cx="1524" cy="227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 flipH="1">
            <a:off x="8520445" y="5561989"/>
            <a:ext cx="1524" cy="227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 flipH="1">
            <a:off x="10168237" y="5570138"/>
            <a:ext cx="1524" cy="227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133037" y="58838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0</a:t>
            </a:r>
            <a:endParaRPr lang="en-US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7697602" y="584699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317500" y="585564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2m</a:t>
            </a:r>
            <a:endParaRPr lang="en-US" i="1" dirty="0"/>
          </a:p>
        </p:txBody>
      </p:sp>
      <p:sp>
        <p:nvSpPr>
          <p:cNvPr id="73" name="TextBox 72"/>
          <p:cNvSpPr txBox="1"/>
          <p:nvPr/>
        </p:nvSpPr>
        <p:spPr>
          <a:xfrm>
            <a:off x="11503123" y="53313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q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928540" y="511213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 -1 = 22 </a:t>
            </a:r>
            <a:endParaRPr lang="en-US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7734495" y="61859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331397" y="617705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77" name="Прямая соединительная линия 76"/>
          <p:cNvCxnSpPr/>
          <p:nvPr/>
        </p:nvCxnSpPr>
        <p:spPr>
          <a:xfrm flipH="1">
            <a:off x="9209048" y="5571523"/>
            <a:ext cx="1524" cy="227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006103" y="586517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3</a:t>
            </a:r>
            <a:r>
              <a:rPr lang="en-US" i="1" dirty="0" smtClean="0"/>
              <a:t>m</a:t>
            </a:r>
            <a:endParaRPr lang="en-US" i="1" dirty="0"/>
          </a:p>
        </p:txBody>
      </p:sp>
      <p:sp>
        <p:nvSpPr>
          <p:cNvPr id="79" name="TextBox 78"/>
          <p:cNvSpPr txBox="1"/>
          <p:nvPr/>
        </p:nvSpPr>
        <p:spPr>
          <a:xfrm>
            <a:off x="9020000" y="618658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80" name="Прямая соединительная линия 79"/>
          <p:cNvCxnSpPr/>
          <p:nvPr/>
        </p:nvCxnSpPr>
        <p:spPr>
          <a:xfrm flipH="1">
            <a:off x="9892488" y="5571523"/>
            <a:ext cx="1524" cy="227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612717" y="5834068"/>
                <a:ext cx="1921488" cy="781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4m =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717" y="5834068"/>
                <a:ext cx="1921488" cy="781817"/>
              </a:xfrm>
              <a:prstGeom prst="rect">
                <a:avLst/>
              </a:prstGeom>
              <a:blipFill rotWithShape="0">
                <a:blip r:embed="rId4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9714379" y="622497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130617" y="4823032"/>
            <a:ext cx="100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= 23</a:t>
            </a:r>
          </a:p>
          <a:p>
            <a:r>
              <a:rPr lang="en-US" dirty="0" smtClean="0"/>
              <a:t>m = 5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621125" y="579331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(s)</a:t>
            </a:r>
            <a:endParaRPr lang="en-US" i="1" dirty="0"/>
          </a:p>
        </p:txBody>
      </p:sp>
      <p:sp>
        <p:nvSpPr>
          <p:cNvPr id="85" name="TextBox 84"/>
          <p:cNvSpPr txBox="1"/>
          <p:nvPr/>
        </p:nvSpPr>
        <p:spPr>
          <a:xfrm>
            <a:off x="11447539" y="571643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(s)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45506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13456" y="897398"/>
                <a:ext cx="11764652" cy="2703641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ru-RU" dirty="0" smtClean="0"/>
                  <a:t>Так как всего </a:t>
                </a:r>
                <a:r>
                  <a:rPr lang="ru-RU" dirty="0"/>
                  <a:t>существует </a:t>
                </a:r>
                <a:r>
                  <a:rPr lang="en-US" i="1" dirty="0"/>
                  <a:t>p(p-1) </a:t>
                </a:r>
                <a:r>
                  <a:rPr lang="ru-RU" dirty="0"/>
                  <a:t>пар </a:t>
                </a:r>
                <a:r>
                  <a:rPr lang="en-US" i="1" dirty="0"/>
                  <a:t>(a,</a:t>
                </a:r>
                <a:r>
                  <a:rPr lang="ru-RU" i="1" dirty="0"/>
                  <a:t> </a:t>
                </a:r>
                <a:r>
                  <a:rPr lang="en-US" i="1" dirty="0"/>
                  <a:t>b</a:t>
                </a:r>
                <a:r>
                  <a:rPr lang="ru-RU" i="1" dirty="0"/>
                  <a:t>)</a:t>
                </a:r>
                <a:r>
                  <a:rPr lang="en-US" i="1" dirty="0"/>
                  <a:t>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−1,  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ru-RU" i="1" dirty="0" smtClean="0"/>
                  <a:t>, </a:t>
                </a:r>
                <a:r>
                  <a:rPr lang="ru-RU" dirty="0" smtClean="0"/>
                  <a:t>вероятность появления каждой пары </a:t>
                </a:r>
                <a:r>
                  <a:rPr lang="en-US" i="1" dirty="0" smtClean="0"/>
                  <a:t>q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:r>
                  <a:rPr lang="en-US" i="1" dirty="0" smtClean="0"/>
                  <a:t>s </a:t>
                </a:r>
                <a:r>
                  <a:rPr lang="ru-RU" dirty="0" smtClean="0"/>
                  <a:t>равна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en-US" i="1" dirty="0" smtClean="0"/>
              </a:p>
              <a:p>
                <a:r>
                  <a:rPr lang="ru-RU" dirty="0" smtClean="0"/>
                  <a:t>Нас интересует вероятность коллизии, т.е. случаи, когда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. Таких случаев не больше, чем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То есть, для фикс</a:t>
                </a:r>
                <a:r>
                  <a:rPr lang="ru-RU" dirty="0"/>
                  <a:t>и</a:t>
                </a:r>
                <a:r>
                  <a:rPr lang="ru-RU" dirty="0" smtClean="0"/>
                  <a:t>рованного </a:t>
                </a:r>
                <a:r>
                  <a:rPr lang="en-US" i="1" dirty="0"/>
                  <a:t>q</a:t>
                </a:r>
                <a:r>
                  <a:rPr lang="ru-RU" i="1" dirty="0" smtClean="0"/>
                  <a:t> </a:t>
                </a:r>
                <a:r>
                  <a:rPr lang="ru-RU" dirty="0" smtClean="0"/>
                  <a:t>вероятность коллизии составляет не более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⌈"/>
                            <m:endChr m:val="⌉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i="1" dirty="0" smtClean="0"/>
                  <a:t> </a:t>
                </a:r>
                <a:endParaRPr lang="ru-RU" i="1" dirty="0" smtClean="0"/>
              </a:p>
              <a:p>
                <a:r>
                  <a:rPr lang="ru-RU" dirty="0" smtClean="0"/>
                  <a:t>Но </a:t>
                </a:r>
                <a:r>
                  <a:rPr lang="en-US" i="1" dirty="0" smtClean="0"/>
                  <a:t>q</a:t>
                </a:r>
                <a:r>
                  <a:rPr lang="ru-RU" i="1" dirty="0" smtClean="0"/>
                  <a:t> – </a:t>
                </a:r>
                <a:r>
                  <a:rPr lang="ru-RU" dirty="0" smtClean="0"/>
                  <a:t>целое число, которое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случайным образом меняется от 0 до </a:t>
                </a:r>
                <a:r>
                  <a:rPr lang="en-US" i="1" dirty="0" smtClean="0"/>
                  <a:t>p – 1</a:t>
                </a:r>
                <a:r>
                  <a:rPr lang="ru-RU" dirty="0" smtClean="0"/>
                  <a:t>, поэтому, чтобы получить вероятность коллизии для всех </a:t>
                </a:r>
                <a:r>
                  <a:rPr lang="en-US" i="1" dirty="0" smtClean="0"/>
                  <a:t>q</a:t>
                </a:r>
                <a:r>
                  <a:rPr lang="ru-RU" dirty="0" smtClean="0"/>
                  <a:t>, нужно сложить данные вероятности для каждого </a:t>
                </a:r>
                <a:r>
                  <a:rPr lang="en-US" i="1" dirty="0" smtClean="0"/>
                  <a:t>q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456" y="897398"/>
                <a:ext cx="11764652" cy="2703641"/>
              </a:xfrm>
              <a:blipFill rotWithShape="0">
                <a:blip r:embed="rId2"/>
                <a:stretch>
                  <a:fillRect l="-104" t="-1351" r="-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="" xmlns:a16="http://schemas.microsoft.com/office/drawing/2014/main" id="{4CA55238-3C9D-4C38-A104-D409C9FA14AF}"/>
              </a:ext>
            </a:extLst>
          </p:cNvPr>
          <p:cNvSpPr txBox="1">
            <a:spLocks/>
          </p:cNvSpPr>
          <p:nvPr/>
        </p:nvSpPr>
        <p:spPr>
          <a:xfrm>
            <a:off x="213456" y="155496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Универсальное </a:t>
            </a:r>
            <a:r>
              <a:rPr lang="ru-RU" sz="2800" dirty="0" smtClean="0"/>
              <a:t>семейство хэш-функций для целых чисел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928265" y="3781041"/>
                <a:ext cx="7245830" cy="9337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−1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265" y="3781041"/>
                <a:ext cx="7245830" cy="9337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398632" y="5103326"/>
                <a:ext cx="11579476" cy="13540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Таким образом,</a:t>
                </a:r>
                <a:r>
                  <a:rPr lang="ru-RU" i="1" dirty="0" smtClean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ru-RU" i="1" dirty="0" smtClean="0"/>
                  <a:t>, </a:t>
                </a:r>
                <a:r>
                  <a:rPr lang="ru-RU" dirty="0" smtClean="0"/>
                  <a:t>т.е.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−простое числ</m:t>
                    </m:r>
                    <m:r>
                      <a:rPr lang="ru-RU">
                        <a:latin typeface="Cambria Math" panose="02040503050406030204" pitchFamily="18" charset="0"/>
                      </a:rPr>
                      <m:t>о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−1,  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en-US" i="1" dirty="0"/>
                  <a:t>– </a:t>
                </a:r>
                <a:r>
                  <a:rPr lang="ru-RU" dirty="0"/>
                  <a:t>универсальное семейство хэш-функций</a:t>
                </a:r>
                <a:r>
                  <a:rPr lang="en-US" dirty="0"/>
                  <a:t> </a:t>
                </a:r>
                <a:r>
                  <a:rPr lang="ru-RU" dirty="0"/>
                  <a:t>для </a:t>
                </a:r>
                <a:r>
                  <a:rPr lang="en-US" i="1" dirty="0"/>
                  <a:t>U = {0, 1, … p - 1}</a:t>
                </a:r>
                <a:r>
                  <a:rPr lang="ru-RU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32" y="5103326"/>
                <a:ext cx="11579476" cy="1354036"/>
              </a:xfrm>
              <a:prstGeom prst="rect">
                <a:avLst/>
              </a:prstGeom>
              <a:blipFill rotWithShape="0">
                <a:blip r:embed="rId4"/>
                <a:stretch>
                  <a:fillRect l="-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348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3456" y="816218"/>
            <a:ext cx="11764652" cy="1116278"/>
          </a:xfrm>
          <a:solidFill>
            <a:schemeClr val="bg1"/>
          </a:solidFill>
        </p:spPr>
        <p:txBody>
          <a:bodyPr/>
          <a:lstStyle/>
          <a:p>
            <a:r>
              <a:rPr lang="ru-RU" dirty="0" smtClean="0"/>
              <a:t>Очевидно, что в вычислении хэш-функции от строки должны участвовать все символы, составляющие строку, иначе вероятность коллизий существенно возросла бы</a:t>
            </a:r>
          </a:p>
          <a:p>
            <a:r>
              <a:rPr lang="ru-RU" dirty="0" smtClean="0"/>
              <a:t>Можно использовать следующую полиномиальную хэш-функцию: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4CA55238-3C9D-4C38-A104-D409C9FA14AF}"/>
              </a:ext>
            </a:extLst>
          </p:cNvPr>
          <p:cNvSpPr txBox="1">
            <a:spLocks/>
          </p:cNvSpPr>
          <p:nvPr/>
        </p:nvSpPr>
        <p:spPr>
          <a:xfrm>
            <a:off x="213456" y="155496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Универсальное </a:t>
            </a:r>
            <a:r>
              <a:rPr lang="ru-RU" sz="2800" dirty="0" smtClean="0"/>
              <a:t>семейство хэш-функций для строк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20237" y="1946478"/>
                <a:ext cx="5162632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37" y="1946478"/>
                <a:ext cx="5162632" cy="88428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213456" y="2838029"/>
                <a:ext cx="11764652" cy="11162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Здесь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ru-RU" dirty="0" smtClean="0"/>
                  <a:t> - соответствующее </a:t>
                </a:r>
                <a:r>
                  <a:rPr lang="en-US" i="1" dirty="0" err="1" smtClean="0"/>
                  <a:t>i</a:t>
                </a:r>
                <a:r>
                  <a:rPr lang="en-US" dirty="0" smtClean="0"/>
                  <a:t>-</a:t>
                </a:r>
                <a:r>
                  <a:rPr lang="ru-RU" dirty="0" err="1" smtClean="0"/>
                  <a:t>му</a:t>
                </a:r>
                <a:r>
                  <a:rPr lang="ru-RU" dirty="0" smtClean="0"/>
                  <a:t> символу строки число (например, его </a:t>
                </a:r>
                <a:r>
                  <a:rPr lang="en-US" dirty="0" smtClean="0"/>
                  <a:t>ASCII- </a:t>
                </a:r>
                <a:r>
                  <a:rPr lang="ru-RU" dirty="0" smtClean="0"/>
                  <a:t>или </a:t>
                </a:r>
                <a:r>
                  <a:rPr lang="en-US" dirty="0" err="1" smtClean="0"/>
                  <a:t>Unocode</a:t>
                </a:r>
                <a:r>
                  <a:rPr lang="en-US" dirty="0" smtClean="0"/>
                  <a:t>-</a:t>
                </a:r>
                <a:r>
                  <a:rPr lang="ru-RU" dirty="0" smtClean="0"/>
                  <a:t>код)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простое число</a:t>
                </a:r>
              </a:p>
              <a:p>
                <a:r>
                  <a:rPr lang="ru-RU" dirty="0" smtClean="0"/>
                  <a:t>Если случайно выбранная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dirty="0" smtClean="0"/>
                  <a:t> хэш-функция приводит к коллизии для двух строк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длиной </a:t>
                </a:r>
                <a:r>
                  <a:rPr lang="en-US" i="1" dirty="0" smtClean="0"/>
                  <a:t>L + 1</a:t>
                </a:r>
                <a:r>
                  <a:rPr lang="ru-RU" dirty="0" smtClean="0"/>
                  <a:t>:</a:t>
                </a:r>
                <a:r>
                  <a:rPr lang="en-US" dirty="0" smtClean="0"/>
                  <a:t> </a:t>
                </a:r>
                <a:endParaRPr lang="ru-RU" dirty="0" smtClean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56" y="2838029"/>
                <a:ext cx="11764652" cy="1116278"/>
              </a:xfrm>
              <a:prstGeom prst="rect">
                <a:avLst/>
              </a:prstGeom>
              <a:blipFill rotWithShape="0">
                <a:blip r:embed="rId3"/>
                <a:stretch>
                  <a:fillRect l="-104" t="-3825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21877" y="4066325"/>
                <a:ext cx="6288836" cy="304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77" y="4066325"/>
                <a:ext cx="6288836" cy="304058"/>
              </a:xfrm>
              <a:prstGeom prst="rect">
                <a:avLst/>
              </a:prstGeom>
              <a:blipFill rotWithShape="0">
                <a:blip r:embed="rId4"/>
                <a:stretch>
                  <a:fillRect r="-97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2"/>
              <p:cNvSpPr txBox="1">
                <a:spLocks/>
              </p:cNvSpPr>
              <p:nvPr/>
            </p:nvSpPr>
            <p:spPr>
              <a:xfrm>
                <a:off x="213456" y="4458790"/>
                <a:ext cx="11764652" cy="158379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Строки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/>
                  <a:t> - разные, поэтому хотя бы 1 из коэффициентов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,…,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не нулевой.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Следовательно, уравнение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/>
                  <a:t> имеет не более </a:t>
                </a:r>
                <a:r>
                  <a:rPr lang="en-US" i="1" dirty="0" smtClean="0"/>
                  <a:t>L</a:t>
                </a:r>
                <a:r>
                  <a:rPr lang="ru-RU" dirty="0" smtClean="0"/>
                  <a:t> корней, и каждый такой </a:t>
                </a:r>
                <a:r>
                  <a:rPr lang="en-US" i="1" dirty="0" smtClean="0"/>
                  <a:t>x</a:t>
                </a:r>
                <a:r>
                  <a:rPr lang="ru-RU" dirty="0" smtClean="0"/>
                  <a:t> приводит к коллизии</a:t>
                </a:r>
                <a:endParaRPr lang="en-US" dirty="0" smtClean="0"/>
              </a:p>
              <a:p>
                <a:r>
                  <a:rPr lang="ru-RU" dirty="0" smtClean="0"/>
                  <a:t>Так как в данном уравнени</a:t>
                </a:r>
                <a:r>
                  <a:rPr lang="ru-RU" dirty="0"/>
                  <a:t>и</a:t>
                </a:r>
                <a:r>
                  <a:rPr lang="ru-RU" dirty="0" smtClean="0"/>
                  <a:t> равенство по модулю </a:t>
                </a:r>
                <a:r>
                  <a:rPr lang="en-US" i="1" dirty="0" smtClean="0"/>
                  <a:t>p</a:t>
                </a:r>
                <a:r>
                  <a:rPr lang="ru-RU" i="1" dirty="0" smtClean="0"/>
                  <a:t>:</a:t>
                </a:r>
              </a:p>
              <a:p>
                <a:endParaRPr lang="ru-RU" dirty="0" smtClean="0"/>
              </a:p>
            </p:txBody>
          </p:sp>
        </mc:Choice>
        <mc:Fallback xmlns="">
          <p:sp>
            <p:nvSpPr>
              <p:cNvPr id="8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56" y="4458790"/>
                <a:ext cx="11764652" cy="1583792"/>
              </a:xfrm>
              <a:prstGeom prst="rect">
                <a:avLst/>
              </a:prstGeom>
              <a:blipFill rotWithShape="0">
                <a:blip r:embed="rId5"/>
                <a:stretch>
                  <a:fillRect l="-104" t="-2308" r="-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91037" y="6030320"/>
                <a:ext cx="2350515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037" y="6030320"/>
                <a:ext cx="2350515" cy="51674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726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13456" y="1718397"/>
                <a:ext cx="11764652" cy="3306090"/>
              </a:xfrm>
              <a:solidFill>
                <a:schemeClr val="bg1"/>
              </a:solidFill>
            </p:spPr>
            <p:txBody>
              <a:bodyPr>
                <a:normAutofit fontScale="92500"/>
              </a:bodyPr>
              <a:lstStyle/>
              <a:p>
                <a:r>
                  <a:rPr lang="ru-RU" dirty="0" smtClean="0"/>
                  <a:t>Вероятность коллизии не более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значит, мы хотим большое </a:t>
                </a:r>
                <a:r>
                  <a:rPr lang="en-US" i="1" dirty="0" smtClean="0"/>
                  <a:t>p</a:t>
                </a:r>
                <a:r>
                  <a:rPr lang="ru-RU" dirty="0" smtClean="0"/>
                  <a:t> </a:t>
                </a:r>
              </a:p>
              <a:p>
                <a:r>
                  <a:rPr lang="ru-RU" dirty="0" smtClean="0"/>
                  <a:t>Но </a:t>
                </a:r>
                <a:r>
                  <a:rPr lang="ru-RU" dirty="0" err="1" smtClean="0"/>
                  <a:t>хэш</a:t>
                </a:r>
                <a:r>
                  <a:rPr lang="ru-RU" dirty="0" smtClean="0"/>
                  <a:t>-мощность этих хэш-функций равна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, </a:t>
                </a:r>
                <a:r>
                  <a:rPr lang="ru-RU" dirty="0" smtClean="0"/>
                  <a:t>а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это очень большое простое число, значит, такая хэш-таблица будет занимать очень много памяти? И при чем тут универсальное </a:t>
                </a:r>
                <a:r>
                  <a:rPr lang="ru-RU" dirty="0" err="1" smtClean="0"/>
                  <a:t>хэширование</a:t>
                </a:r>
                <a:r>
                  <a:rPr lang="ru-RU" dirty="0" smtClean="0"/>
                  <a:t> с вероятностью коллизии не более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 smtClean="0"/>
                  <a:t>?</a:t>
                </a:r>
              </a:p>
              <a:p>
                <a:r>
                  <a:rPr lang="ru-RU" dirty="0" smtClean="0"/>
                  <a:t>1) Выбираем случайным образом полиномиальную хэш-функцию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из семейства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2) Выбираем </a:t>
                </a:r>
                <a:r>
                  <a:rPr lang="ru-RU" dirty="0"/>
                  <a:t>случайным образом </a:t>
                </a:r>
                <a:r>
                  <a:rPr lang="ru-RU" dirty="0" smtClean="0"/>
                  <a:t>хэш-функцию для целых чисел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из семейства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3) </a:t>
                </a:r>
                <a:r>
                  <a:rPr lang="ru-RU" dirty="0" smtClean="0"/>
                  <a:t>Вычисляем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При этом вероятность коллизии составляет не более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В соответствии с этим, множество хэш-функций 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456" y="1718397"/>
                <a:ext cx="11764652" cy="3306090"/>
              </a:xfrm>
              <a:blipFill rotWithShape="0">
                <a:blip r:embed="rId2"/>
                <a:stretch>
                  <a:fillRect l="-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="" xmlns:a16="http://schemas.microsoft.com/office/drawing/2014/main" id="{4CA55238-3C9D-4C38-A104-D409C9FA14AF}"/>
              </a:ext>
            </a:extLst>
          </p:cNvPr>
          <p:cNvSpPr txBox="1">
            <a:spLocks/>
          </p:cNvSpPr>
          <p:nvPr/>
        </p:nvSpPr>
        <p:spPr>
          <a:xfrm>
            <a:off x="213456" y="155496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Универсальное </a:t>
            </a:r>
            <a:r>
              <a:rPr lang="ru-RU" sz="2800" dirty="0" smtClean="0"/>
              <a:t>семейство хэш-функций для строк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95651" y="834115"/>
                <a:ext cx="5162632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651" y="834115"/>
                <a:ext cx="5162632" cy="8842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83867" y="5024487"/>
                <a:ext cx="5786199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−1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867" y="5024487"/>
                <a:ext cx="5786199" cy="89171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2"/>
              <p:cNvSpPr txBox="1">
                <a:spLocks/>
              </p:cNvSpPr>
              <p:nvPr/>
            </p:nvSpPr>
            <p:spPr>
              <a:xfrm>
                <a:off x="213456" y="6025488"/>
                <a:ext cx="11764652" cy="6204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dirty="0" smtClean="0"/>
                  <a:t>не позволяет выполнять универсальное </a:t>
                </a:r>
                <a:r>
                  <a:rPr lang="ru-RU" dirty="0" err="1" smtClean="0"/>
                  <a:t>хэширование</a:t>
                </a:r>
                <a:r>
                  <a:rPr lang="ru-RU" dirty="0" smtClean="0"/>
                  <a:t>. Однако,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≫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результат получается сравнимым</a:t>
                </a:r>
                <a:endParaRPr lang="en-US" dirty="0"/>
              </a:p>
            </p:txBody>
          </p:sp>
        </mc:Choice>
        <mc:Fallback xmlns="">
          <p:sp>
            <p:nvSpPr>
              <p:cNvPr id="8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56" y="6025488"/>
                <a:ext cx="11764652" cy="620409"/>
              </a:xfrm>
              <a:prstGeom prst="rect">
                <a:avLst/>
              </a:prstGeom>
              <a:blipFill rotWithShape="0">
                <a:blip r:embed="rId5"/>
                <a:stretch>
                  <a:fillRect l="-415" t="-5882" r="-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977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12034" y="951804"/>
            <a:ext cx="6599722" cy="1710345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smtClean="0"/>
              <a:t>hash – </a:t>
            </a:r>
            <a:r>
              <a:rPr lang="ru-RU" dirty="0" smtClean="0"/>
              <a:t>используется как функциональный объект (объект первого рода). Поведение реализуется перегруженным оператором вызова функции (</a:t>
            </a:r>
            <a:r>
              <a:rPr lang="en-US" dirty="0" smtClean="0"/>
              <a:t>operator ()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Способ </a:t>
            </a:r>
            <a:r>
              <a:rPr lang="ru-RU" dirty="0" err="1" smtClean="0"/>
              <a:t>хэширования</a:t>
            </a:r>
            <a:r>
              <a:rPr lang="ru-RU" dirty="0" smtClean="0"/>
              <a:t> зависит от типа значений. В связи с этим, </a:t>
            </a:r>
            <a:r>
              <a:rPr lang="en-US" dirty="0" smtClean="0"/>
              <a:t>STL </a:t>
            </a:r>
            <a:r>
              <a:rPr lang="ru-RU" dirty="0" smtClean="0"/>
              <a:t>предоставляет специализации шаблона </a:t>
            </a:r>
            <a:r>
              <a:rPr lang="en-US" dirty="0" err="1" smtClean="0"/>
              <a:t>std</a:t>
            </a:r>
            <a:r>
              <a:rPr lang="en-US" dirty="0" smtClean="0"/>
              <a:t>::hash</a:t>
            </a:r>
            <a:r>
              <a:rPr lang="ru-RU" dirty="0" smtClean="0"/>
              <a:t> для базовых типов и для большей части пользовательских типов, определяемых </a:t>
            </a:r>
            <a:r>
              <a:rPr lang="en-US" dirty="0" smtClean="0"/>
              <a:t>STL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4CA55238-3C9D-4C38-A104-D409C9FA14AF}"/>
              </a:ext>
            </a:extLst>
          </p:cNvPr>
          <p:cNvSpPr txBox="1">
            <a:spLocks/>
          </p:cNvSpPr>
          <p:nvPr/>
        </p:nvSpPr>
        <p:spPr>
          <a:xfrm>
            <a:off x="213456" y="155496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Хэш-функции в </a:t>
            </a:r>
            <a:r>
              <a:rPr lang="en-US" sz="2800" dirty="0" smtClean="0"/>
              <a:t>STL</a:t>
            </a:r>
            <a:endParaRPr lang="en-US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56" y="783385"/>
            <a:ext cx="5210535" cy="554797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293" y="2896557"/>
            <a:ext cx="6592919" cy="343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35670" y="128922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Неупорядоченные контейнеры</a:t>
            </a:r>
            <a:endParaRPr lang="en-US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70" y="1049016"/>
            <a:ext cx="4039501" cy="154347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35670" y="706875"/>
            <a:ext cx="55618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https://en.cppreference.com/w/cpp/container/unordered_set</a:t>
            </a:r>
            <a:endParaRPr lang="en-US" sz="2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86" y="2626858"/>
            <a:ext cx="5499699" cy="4053497"/>
          </a:xfrm>
          <a:prstGeom prst="rect">
            <a:avLst/>
          </a:prstGeom>
        </p:spPr>
      </p:pic>
      <p:pic>
        <p:nvPicPr>
          <p:cNvPr id="8" name="Рисунок 4">
            <a:extLst>
              <a:ext uri="{FF2B5EF4-FFF2-40B4-BE49-F238E27FC236}">
                <a16:creationId xmlns="" xmlns:a16="http://schemas.microsoft.com/office/drawing/2014/main" id="{E4E1491A-E1CF-4A9A-A7F5-D528AEC14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976" y="2626858"/>
            <a:ext cx="5178346" cy="4053497"/>
          </a:xfrm>
          <a:prstGeom prst="rect">
            <a:avLst/>
          </a:prstGeom>
        </p:spPr>
      </p:pic>
      <p:pic>
        <p:nvPicPr>
          <p:cNvPr id="9" name="Рисунок 5">
            <a:extLst>
              <a:ext uri="{FF2B5EF4-FFF2-40B4-BE49-F238E27FC236}">
                <a16:creationId xmlns="" xmlns:a16="http://schemas.microsoft.com/office/drawing/2014/main" id="{30E791D8-BFED-4DE1-BBDB-8B5874B8EE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1976" y="1012270"/>
            <a:ext cx="5190902" cy="1614588"/>
          </a:xfrm>
          <a:prstGeom prst="rect">
            <a:avLst/>
          </a:prstGeom>
        </p:spPr>
      </p:pic>
      <p:sp>
        <p:nvSpPr>
          <p:cNvPr id="10" name="Прямоугольник 6">
            <a:extLst>
              <a:ext uri="{FF2B5EF4-FFF2-40B4-BE49-F238E27FC236}">
                <a16:creationId xmlns="" xmlns:a16="http://schemas.microsoft.com/office/drawing/2014/main" id="{F15A42DA-A95E-4B48-8F24-DF36106CE0F8}"/>
              </a:ext>
            </a:extLst>
          </p:cNvPr>
          <p:cNvSpPr/>
          <p:nvPr/>
        </p:nvSpPr>
        <p:spPr>
          <a:xfrm>
            <a:off x="6413356" y="706875"/>
            <a:ext cx="559952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https://en.cppreference.com/w/cpp/container/unordered_map</a:t>
            </a:r>
          </a:p>
        </p:txBody>
      </p:sp>
    </p:spTree>
    <p:extLst>
      <p:ext uri="{BB962C8B-B14F-4D97-AF65-F5344CB8AC3E}">
        <p14:creationId xmlns:p14="http://schemas.microsoft.com/office/powerpoint/2010/main" val="255829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70305" y="833116"/>
                <a:ext cx="11764652" cy="3399520"/>
              </a:xfr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r>
                  <a:rPr lang="en-US" dirty="0"/>
                  <a:t>std::</a:t>
                </a:r>
                <a:r>
                  <a:rPr lang="en-US" dirty="0" err="1"/>
                  <a:t>unordered_set</a:t>
                </a:r>
                <a:r>
                  <a:rPr lang="en-US" dirty="0"/>
                  <a:t> – </a:t>
                </a:r>
                <a:r>
                  <a:rPr lang="ru-RU" dirty="0"/>
                  <a:t>хэш-таблица (</a:t>
                </a:r>
                <a:r>
                  <a:rPr lang="en-US" dirty="0" err="1"/>
                  <a:t>hashtable</a:t>
                </a:r>
                <a:r>
                  <a:rPr lang="ru-RU" dirty="0"/>
                  <a:t>)</a:t>
                </a:r>
              </a:p>
              <a:p>
                <a:r>
                  <a:rPr lang="en-US" dirty="0"/>
                  <a:t>std::</a:t>
                </a:r>
                <a:r>
                  <a:rPr lang="en-US" dirty="0" err="1"/>
                  <a:t>unordered_map</a:t>
                </a:r>
                <a:r>
                  <a:rPr lang="en-US" dirty="0"/>
                  <a:t> – </a:t>
                </a:r>
                <a:r>
                  <a:rPr lang="ru-RU" dirty="0"/>
                  <a:t>тоже хэш-таблица, но хранит пары ключ-значение</a:t>
                </a:r>
                <a:r>
                  <a:rPr lang="en-US" dirty="0"/>
                  <a:t>. </a:t>
                </a:r>
                <a:r>
                  <a:rPr lang="ru-RU" dirty="0"/>
                  <a:t>Хэш-функция применяется к ключу</a:t>
                </a:r>
              </a:p>
              <a:p>
                <a:r>
                  <a:rPr lang="ru-RU" dirty="0"/>
                  <a:t>При вставке ключа в контейнер, от данного ключа вычисляется хэш-функция. Ключ помещается в ячейку массива с индексом, равным соответствующему значению хэш-функции. Таким образом, значение ключа определяет его положение</a:t>
                </a:r>
              </a:p>
              <a:p>
                <a:r>
                  <a:rPr lang="ru-RU" dirty="0">
                    <a:ea typeface="Cambria Math" panose="02040503050406030204" pitchFamily="18" charset="0"/>
                  </a:rPr>
                  <a:t>Для любого множества</a:t>
                </a:r>
                <a:r>
                  <a:rPr lang="ru-RU" i="1" dirty="0">
                    <a:ea typeface="Cambria Math" panose="02040503050406030204" pitchFamily="18" charset="0"/>
                  </a:rPr>
                  <a:t> </a:t>
                </a:r>
                <a:r>
                  <a:rPr lang="en-US" i="1" dirty="0">
                    <a:ea typeface="Cambria Math" panose="02040503050406030204" pitchFamily="18" charset="0"/>
                  </a:rPr>
                  <a:t>S </a:t>
                </a:r>
                <a:r>
                  <a:rPr lang="ru-RU" dirty="0">
                    <a:ea typeface="Cambria Math" panose="02040503050406030204" pitchFamily="18" charset="0"/>
                  </a:rPr>
                  <a:t>и для любого положительного целого числа </a:t>
                </a:r>
                <a:r>
                  <a:rPr lang="en-US" i="1" dirty="0">
                    <a:ea typeface="Cambria Math" panose="02040503050406030204" pitchFamily="18" charset="0"/>
                  </a:rPr>
                  <a:t>m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ru-RU" dirty="0">
                    <a:ea typeface="Cambria Math" panose="02040503050406030204" pitchFamily="18" charset="0"/>
                  </a:rPr>
                  <a:t>функция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1, …,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u-RU" dirty="0">
                    <a:ea typeface="Cambria Math" panose="02040503050406030204" pitchFamily="18" charset="0"/>
                  </a:rPr>
                  <a:t> - хэш-функция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m – </a:t>
                </a:r>
                <a:r>
                  <a:rPr lang="ru-RU" dirty="0">
                    <a:ea typeface="Cambria Math" panose="02040503050406030204" pitchFamily="18" charset="0"/>
                  </a:rPr>
                  <a:t>количество возможных значений хэш-функции – </a:t>
                </a:r>
                <a:r>
                  <a:rPr lang="ru-RU" dirty="0" err="1">
                    <a:ea typeface="Cambria Math" panose="02040503050406030204" pitchFamily="18" charset="0"/>
                  </a:rPr>
                  <a:t>хэш</a:t>
                </a:r>
                <a:r>
                  <a:rPr lang="ru-RU" dirty="0">
                    <a:ea typeface="Cambria Math" panose="02040503050406030204" pitchFamily="18" charset="0"/>
                  </a:rPr>
                  <a:t>-мощность, мощность хэш-функции (</a:t>
                </a:r>
                <a:r>
                  <a:rPr lang="en-US" dirty="0">
                    <a:ea typeface="Cambria Math" panose="02040503050406030204" pitchFamily="18" charset="0"/>
                  </a:rPr>
                  <a:t>cardinality of hash function</a:t>
                </a:r>
                <a:r>
                  <a:rPr lang="ru-RU" dirty="0">
                    <a:ea typeface="Cambria Math" panose="02040503050406030204" pitchFamily="18" charset="0"/>
                  </a:rPr>
                  <a:t>)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0305" y="833116"/>
                <a:ext cx="11764652" cy="3399520"/>
              </a:xfrm>
              <a:blipFill>
                <a:blip r:embed="rId2"/>
                <a:stretch>
                  <a:fillRect l="-104" t="-1257" b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35670" y="128922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Неупорядоченные контейнеры</a:t>
            </a:r>
            <a:r>
              <a:rPr lang="en-US" sz="2800" dirty="0"/>
              <a:t>. </a:t>
            </a:r>
          </a:p>
        </p:txBody>
      </p:sp>
      <p:sp>
        <p:nvSpPr>
          <p:cNvPr id="9" name="Прямоугольник 33">
            <a:extLst>
              <a:ext uri="{FF2B5EF4-FFF2-40B4-BE49-F238E27FC236}">
                <a16:creationId xmlns="" xmlns:a16="http://schemas.microsoft.com/office/drawing/2014/main" id="{5446426F-E73D-4E73-86F9-B246F5EA9EB1}"/>
              </a:ext>
            </a:extLst>
          </p:cNvPr>
          <p:cNvSpPr/>
          <p:nvPr/>
        </p:nvSpPr>
        <p:spPr>
          <a:xfrm>
            <a:off x="7179205" y="500050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Прямоугольник 34">
            <a:extLst>
              <a:ext uri="{FF2B5EF4-FFF2-40B4-BE49-F238E27FC236}">
                <a16:creationId xmlns="" xmlns:a16="http://schemas.microsoft.com/office/drawing/2014/main" id="{BDF6C4E9-A465-4551-96E7-EB06FBF7850B}"/>
              </a:ext>
            </a:extLst>
          </p:cNvPr>
          <p:cNvSpPr/>
          <p:nvPr/>
        </p:nvSpPr>
        <p:spPr>
          <a:xfrm>
            <a:off x="7756254" y="500050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Прямоугольник 35">
            <a:extLst>
              <a:ext uri="{FF2B5EF4-FFF2-40B4-BE49-F238E27FC236}">
                <a16:creationId xmlns="" xmlns:a16="http://schemas.microsoft.com/office/drawing/2014/main" id="{CFE7C1A3-BF70-4740-98ED-C95DF2B1E605}"/>
              </a:ext>
            </a:extLst>
          </p:cNvPr>
          <p:cNvSpPr/>
          <p:nvPr/>
        </p:nvSpPr>
        <p:spPr>
          <a:xfrm>
            <a:off x="8333303" y="500050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14" name="Прямоугольник 38">
            <a:extLst>
              <a:ext uri="{FF2B5EF4-FFF2-40B4-BE49-F238E27FC236}">
                <a16:creationId xmlns="" xmlns:a16="http://schemas.microsoft.com/office/drawing/2014/main" id="{C2367501-0A91-422C-8428-658E03BEF538}"/>
              </a:ext>
            </a:extLst>
          </p:cNvPr>
          <p:cNvSpPr/>
          <p:nvPr/>
        </p:nvSpPr>
        <p:spPr>
          <a:xfrm>
            <a:off x="10064450" y="500050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Прямоугольник 39">
            <a:extLst>
              <a:ext uri="{FF2B5EF4-FFF2-40B4-BE49-F238E27FC236}">
                <a16:creationId xmlns="" xmlns:a16="http://schemas.microsoft.com/office/drawing/2014/main" id="{5E451CC2-05BA-4E21-BB67-3C1C50EBE255}"/>
              </a:ext>
            </a:extLst>
          </p:cNvPr>
          <p:cNvSpPr/>
          <p:nvPr/>
        </p:nvSpPr>
        <p:spPr>
          <a:xfrm>
            <a:off x="10641499" y="500050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Прямоугольник 40">
            <a:extLst>
              <a:ext uri="{FF2B5EF4-FFF2-40B4-BE49-F238E27FC236}">
                <a16:creationId xmlns="" xmlns:a16="http://schemas.microsoft.com/office/drawing/2014/main" id="{33164B30-E0F1-41F6-B66C-7E55D03FA556}"/>
              </a:ext>
            </a:extLst>
          </p:cNvPr>
          <p:cNvSpPr/>
          <p:nvPr/>
        </p:nvSpPr>
        <p:spPr>
          <a:xfrm>
            <a:off x="11218548" y="500050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="" xmlns:a16="http://schemas.microsoft.com/office/drawing/2014/main" id="{A3BFB9D4-7788-4A37-B915-DF1EA439DF95}"/>
              </a:ext>
            </a:extLst>
          </p:cNvPr>
          <p:cNvSpPr/>
          <p:nvPr/>
        </p:nvSpPr>
        <p:spPr>
          <a:xfrm>
            <a:off x="471340" y="4336330"/>
            <a:ext cx="4138367" cy="2158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ru-RU" dirty="0"/>
          </a:p>
          <a:p>
            <a:pPr algn="ctr"/>
            <a:r>
              <a:rPr lang="ru-RU" dirty="0"/>
              <a:t>Множество исходных объектов</a:t>
            </a:r>
          </a:p>
          <a:p>
            <a:pPr algn="ctr"/>
            <a:r>
              <a:rPr lang="ru-RU" dirty="0"/>
              <a:t>(</a:t>
            </a:r>
            <a:r>
              <a:rPr lang="en-US" dirty="0"/>
              <a:t>IP-</a:t>
            </a:r>
            <a:r>
              <a:rPr lang="ru-RU" dirty="0"/>
              <a:t>адреса, слова текста, файлы, номера телефонов)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46D8D1F3-5D7F-4504-BAAD-4BFB04A4299B}"/>
              </a:ext>
            </a:extLst>
          </p:cNvPr>
          <p:cNvCxnSpPr>
            <a:cxnSpLocks/>
          </p:cNvCxnSpPr>
          <p:nvPr/>
        </p:nvCxnSpPr>
        <p:spPr>
          <a:xfrm>
            <a:off x="5354425" y="5415698"/>
            <a:ext cx="1404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50B70D3C-975B-46F9-86CA-7EEB0E890F00}"/>
                  </a:ext>
                </a:extLst>
              </p:cNvPr>
              <p:cNvSpPr txBox="1"/>
              <p:nvPr/>
            </p:nvSpPr>
            <p:spPr>
              <a:xfrm>
                <a:off x="4667925" y="5277199"/>
                <a:ext cx="5962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0B70D3C-975B-46F9-86CA-7EEB0E89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925" y="5277199"/>
                <a:ext cx="596252" cy="276999"/>
              </a:xfrm>
              <a:prstGeom prst="rect">
                <a:avLst/>
              </a:prstGeom>
              <a:blipFill>
                <a:blip r:embed="rId3"/>
                <a:stretch>
                  <a:fillRect l="-4082" r="-612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3A8AC32-9E34-4434-BE90-6378C4CE0E26}"/>
              </a:ext>
            </a:extLst>
          </p:cNvPr>
          <p:cNvSpPr txBox="1"/>
          <p:nvPr/>
        </p:nvSpPr>
        <p:spPr>
          <a:xfrm>
            <a:off x="5684363" y="490193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h(o)</a:t>
            </a:r>
            <a:endParaRPr lang="en-US" i="1" dirty="0"/>
          </a:p>
        </p:txBody>
      </p:sp>
      <p:sp>
        <p:nvSpPr>
          <p:cNvPr id="26" name="Прямоугольник 35">
            <a:extLst>
              <a:ext uri="{FF2B5EF4-FFF2-40B4-BE49-F238E27FC236}">
                <a16:creationId xmlns="" xmlns:a16="http://schemas.microsoft.com/office/drawing/2014/main" id="{0C8A6B3A-7715-4609-A673-75F62AFBBFDC}"/>
              </a:ext>
            </a:extLst>
          </p:cNvPr>
          <p:cNvSpPr/>
          <p:nvPr/>
        </p:nvSpPr>
        <p:spPr>
          <a:xfrm>
            <a:off x="9487401" y="499851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o</a:t>
            </a:r>
            <a:r>
              <a:rPr lang="en-US" i="1" baseline="-25000" dirty="0"/>
              <a:t>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DFD9C5E0-4152-41A1-8AE1-325993AC6747}"/>
              </a:ext>
            </a:extLst>
          </p:cNvPr>
          <p:cNvSpPr txBox="1"/>
          <p:nvPr/>
        </p:nvSpPr>
        <p:spPr>
          <a:xfrm>
            <a:off x="9035272" y="5092533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AC68085A-D9EB-4F31-8740-AFDFDEB3AAB8}"/>
              </a:ext>
            </a:extLst>
          </p:cNvPr>
          <p:cNvCxnSpPr/>
          <p:nvPr/>
        </p:nvCxnSpPr>
        <p:spPr>
          <a:xfrm flipV="1">
            <a:off x="7179205" y="4515439"/>
            <a:ext cx="0" cy="483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B2DF124A-E427-48B9-B1AC-38138D550478}"/>
              </a:ext>
            </a:extLst>
          </p:cNvPr>
          <p:cNvCxnSpPr/>
          <p:nvPr/>
        </p:nvCxnSpPr>
        <p:spPr>
          <a:xfrm flipV="1">
            <a:off x="11802575" y="4515439"/>
            <a:ext cx="0" cy="483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ADFBBF5B-448D-4994-8AF2-8E50FDE19A27}"/>
              </a:ext>
            </a:extLst>
          </p:cNvPr>
          <p:cNvCxnSpPr>
            <a:cxnSpLocks/>
          </p:cNvCxnSpPr>
          <p:nvPr/>
        </p:nvCxnSpPr>
        <p:spPr>
          <a:xfrm>
            <a:off x="7179205" y="4656841"/>
            <a:ext cx="4616392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484A18C-DF07-4EE4-87D2-96A31543A3E7}"/>
              </a:ext>
            </a:extLst>
          </p:cNvPr>
          <p:cNvSpPr txBox="1"/>
          <p:nvPr/>
        </p:nvSpPr>
        <p:spPr>
          <a:xfrm>
            <a:off x="9255094" y="428069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5259F8B1-68B6-4C28-A616-06A70A1FD918}"/>
              </a:ext>
            </a:extLst>
          </p:cNvPr>
          <p:cNvSpPr txBox="1"/>
          <p:nvPr/>
        </p:nvSpPr>
        <p:spPr>
          <a:xfrm>
            <a:off x="9443607" y="5655552"/>
            <a:ext cx="7120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h(o</a:t>
            </a:r>
            <a:r>
              <a:rPr lang="en-US" i="1" baseline="-25000" dirty="0"/>
              <a:t>n</a:t>
            </a:r>
            <a:r>
              <a:rPr lang="en-US" i="1" dirty="0"/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6B196240-8C86-436B-83AE-8B74132A342A}"/>
              </a:ext>
            </a:extLst>
          </p:cNvPr>
          <p:cNvSpPr txBox="1"/>
          <p:nvPr/>
        </p:nvSpPr>
        <p:spPr>
          <a:xfrm>
            <a:off x="7314482" y="5640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3C8582A5-331A-426F-9770-76B2EF03915D}"/>
              </a:ext>
            </a:extLst>
          </p:cNvPr>
          <p:cNvSpPr txBox="1"/>
          <p:nvPr/>
        </p:nvSpPr>
        <p:spPr>
          <a:xfrm>
            <a:off x="7891531" y="5640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BFB3E55D-982F-45C5-B69C-F5893D0CF2E4}"/>
              </a:ext>
            </a:extLst>
          </p:cNvPr>
          <p:cNvSpPr txBox="1"/>
          <p:nvPr/>
        </p:nvSpPr>
        <p:spPr>
          <a:xfrm>
            <a:off x="8468580" y="5640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4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7EC4056C-1203-4528-9D6E-F436630CE5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60811" y="828178"/>
                <a:ext cx="6817297" cy="5601197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ru-RU" dirty="0" smtClean="0"/>
                  <a:t>Какое значение </a:t>
                </a:r>
                <a:r>
                  <a:rPr lang="en-US" dirty="0"/>
                  <a:t>m</a:t>
                </a:r>
                <a:r>
                  <a:rPr lang="ru-RU" dirty="0"/>
                  <a:t> оптимальное?</a:t>
                </a:r>
                <a:r>
                  <a:rPr lang="en-US" dirty="0"/>
                  <a:t> </a:t>
                </a:r>
                <a:r>
                  <a:rPr lang="ru-RU" dirty="0"/>
                  <a:t>Нельзя взять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ru-RU" dirty="0"/>
                  <a:t>, потому что на практике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ru-RU" dirty="0"/>
                  <a:t> слишком велико и иногда вообще заведомо неизвестно. Пример: подсчёт частоты слов в тексте</a:t>
                </a:r>
              </a:p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ru-RU" dirty="0"/>
                  <a:t>, то 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- </a:t>
                </a:r>
                <a:r>
                  <a:rPr lang="ru-RU" dirty="0"/>
                  <a:t>коллизия</a:t>
                </a:r>
              </a:p>
              <a:p>
                <a:r>
                  <a:rPr lang="ru-RU" dirty="0"/>
                  <a:t>Коллизии могут разрешаться с помощью «цепочек» (</a:t>
                </a:r>
                <a:r>
                  <a:rPr lang="en-US" dirty="0"/>
                  <a:t>chaining</a:t>
                </a:r>
                <a:r>
                  <a:rPr lang="ru-RU" dirty="0"/>
                  <a:t>). Это не единственный способ разрешения коллизий, но в </a:t>
                </a:r>
                <a:r>
                  <a:rPr lang="en-US" dirty="0"/>
                  <a:t>STL </a:t>
                </a:r>
                <a:r>
                  <a:rPr lang="ru-RU" dirty="0"/>
                  <a:t>используется имено он. Такая структура данных называется хэш-таблицей с цепочками</a:t>
                </a:r>
                <a:endParaRPr lang="en-US" dirty="0"/>
              </a:p>
              <a:p>
                <a:r>
                  <a:rPr lang="ru-RU" dirty="0"/>
                  <a:t>Если </a:t>
                </a:r>
                <a:r>
                  <a:rPr lang="en-US" dirty="0"/>
                  <a:t>n – </a:t>
                </a:r>
                <a:r>
                  <a:rPr lang="ru-RU" dirty="0"/>
                  <a:t>число объетов, которые хранятся в хэш-таблице, то сложность операций </a:t>
                </a:r>
                <a:r>
                  <a:rPr lang="en-US" dirty="0"/>
                  <a:t>(</a:t>
                </a:r>
                <a:r>
                  <a:rPr lang="ru-RU" dirty="0"/>
                  <a:t>поиск, извлечение, вставка</a:t>
                </a:r>
                <a:r>
                  <a:rPr lang="en-US" dirty="0"/>
                  <a:t>) </a:t>
                </a:r>
                <a:r>
                  <a:rPr lang="ru-RU" dirty="0"/>
                  <a:t>по памяти: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endParaRPr lang="ru-RU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- коэффициент заполнения таблицы (</a:t>
                </a:r>
                <a:r>
                  <a:rPr lang="en-US" dirty="0"/>
                  <a:t>load factor</a:t>
                </a:r>
                <a:r>
                  <a:rPr lang="ru-RU" dirty="0"/>
                  <a:t>)</a:t>
                </a:r>
                <a:endParaRPr lang="en-US" dirty="0"/>
              </a:p>
              <a:p>
                <a:r>
                  <a:rPr lang="ru-RU" dirty="0" smtClean="0"/>
                  <a:t>Сложность </a:t>
                </a:r>
                <a:r>
                  <a:rPr lang="ru-RU" dirty="0"/>
                  <a:t>по времени: </a:t>
                </a:r>
                <a:r>
                  <a:rPr lang="en-US" i="1" dirty="0"/>
                  <a:t>O(c + 1)</a:t>
                </a:r>
                <a:r>
                  <a:rPr lang="ru-RU" i="1" dirty="0"/>
                  <a:t>, </a:t>
                </a:r>
                <a:r>
                  <a:rPr lang="ru-RU" dirty="0"/>
                  <a:t>где </a:t>
                </a:r>
                <a:r>
                  <a:rPr lang="en-US" i="1" dirty="0"/>
                  <a:t>c – </a:t>
                </a:r>
                <a:r>
                  <a:rPr lang="ru-RU" dirty="0"/>
                  <a:t>количество элементов в самой длинной цепочке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EC4056C-1203-4528-9D6E-F436630CE5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0811" y="828178"/>
                <a:ext cx="6817297" cy="5601197"/>
              </a:xfrm>
              <a:blipFill rotWithShape="0">
                <a:blip r:embed="rId2"/>
                <a:stretch>
                  <a:fillRect l="-268" t="-762" r="-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="" xmlns:a16="http://schemas.microsoft.com/office/drawing/2014/main" id="{561960BF-0922-44FB-A6A4-A68413B7237E}"/>
              </a:ext>
            </a:extLst>
          </p:cNvPr>
          <p:cNvSpPr txBox="1">
            <a:spLocks/>
          </p:cNvSpPr>
          <p:nvPr/>
        </p:nvSpPr>
        <p:spPr>
          <a:xfrm>
            <a:off x="213456" y="155496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Хэш-таблицы с цепочками</a:t>
            </a:r>
            <a:endParaRPr lang="en-US" sz="2800" dirty="0"/>
          </a:p>
        </p:txBody>
      </p:sp>
      <p:sp>
        <p:nvSpPr>
          <p:cNvPr id="19" name="Прямоугольник 33">
            <a:extLst>
              <a:ext uri="{FF2B5EF4-FFF2-40B4-BE49-F238E27FC236}">
                <a16:creationId xmlns="" xmlns:a16="http://schemas.microsoft.com/office/drawing/2014/main" id="{B4855709-7F6B-4C0F-983E-67F5AFEAF1CC}"/>
              </a:ext>
            </a:extLst>
          </p:cNvPr>
          <p:cNvSpPr/>
          <p:nvPr/>
        </p:nvSpPr>
        <p:spPr>
          <a:xfrm>
            <a:off x="2014931" y="152463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Прямоугольник 33">
            <a:extLst>
              <a:ext uri="{FF2B5EF4-FFF2-40B4-BE49-F238E27FC236}">
                <a16:creationId xmlns="" xmlns:a16="http://schemas.microsoft.com/office/drawing/2014/main" id="{3E521014-1ED6-4CAF-BD15-D0B16D6A1B97}"/>
              </a:ext>
            </a:extLst>
          </p:cNvPr>
          <p:cNvSpPr/>
          <p:nvPr/>
        </p:nvSpPr>
        <p:spPr>
          <a:xfrm>
            <a:off x="2014931" y="2066168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Прямоугольник 33">
            <a:extLst>
              <a:ext uri="{FF2B5EF4-FFF2-40B4-BE49-F238E27FC236}">
                <a16:creationId xmlns="" xmlns:a16="http://schemas.microsoft.com/office/drawing/2014/main" id="{69F5715A-A337-4DF6-BC87-6A176F67457B}"/>
              </a:ext>
            </a:extLst>
          </p:cNvPr>
          <p:cNvSpPr/>
          <p:nvPr/>
        </p:nvSpPr>
        <p:spPr>
          <a:xfrm>
            <a:off x="2014927" y="312040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Прямоугольник 33">
            <a:extLst>
              <a:ext uri="{FF2B5EF4-FFF2-40B4-BE49-F238E27FC236}">
                <a16:creationId xmlns="" xmlns:a16="http://schemas.microsoft.com/office/drawing/2014/main" id="{05132DA4-144D-4E99-8DE0-7456158E007E}"/>
              </a:ext>
            </a:extLst>
          </p:cNvPr>
          <p:cNvSpPr/>
          <p:nvPr/>
        </p:nvSpPr>
        <p:spPr>
          <a:xfrm>
            <a:off x="2014928" y="3676038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Прямоугольник 33">
            <a:extLst>
              <a:ext uri="{FF2B5EF4-FFF2-40B4-BE49-F238E27FC236}">
                <a16:creationId xmlns="" xmlns:a16="http://schemas.microsoft.com/office/drawing/2014/main" id="{7BC7DAAD-A197-4744-A85F-229F534C1EC8}"/>
              </a:ext>
            </a:extLst>
          </p:cNvPr>
          <p:cNvSpPr/>
          <p:nvPr/>
        </p:nvSpPr>
        <p:spPr>
          <a:xfrm>
            <a:off x="2014929" y="4231675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Прямоугольник 33">
            <a:extLst>
              <a:ext uri="{FF2B5EF4-FFF2-40B4-BE49-F238E27FC236}">
                <a16:creationId xmlns="" xmlns:a16="http://schemas.microsoft.com/office/drawing/2014/main" id="{90F0D2BB-41B9-4689-97EF-D3882B83B605}"/>
              </a:ext>
            </a:extLst>
          </p:cNvPr>
          <p:cNvSpPr/>
          <p:nvPr/>
        </p:nvSpPr>
        <p:spPr>
          <a:xfrm>
            <a:off x="2014930" y="4753063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Прямоугольник 33">
            <a:extLst>
              <a:ext uri="{FF2B5EF4-FFF2-40B4-BE49-F238E27FC236}">
                <a16:creationId xmlns="" xmlns:a16="http://schemas.microsoft.com/office/drawing/2014/main" id="{44CF1340-45DF-42F5-A14A-A97F2D1C3F19}"/>
              </a:ext>
            </a:extLst>
          </p:cNvPr>
          <p:cNvSpPr/>
          <p:nvPr/>
        </p:nvSpPr>
        <p:spPr>
          <a:xfrm>
            <a:off x="2014930" y="528520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0EA4577-E902-4658-BA2B-6968927A9389}"/>
              </a:ext>
            </a:extLst>
          </p:cNvPr>
          <p:cNvSpPr txBox="1"/>
          <p:nvPr/>
        </p:nvSpPr>
        <p:spPr>
          <a:xfrm>
            <a:off x="2083679" y="265086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...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C0E80C1B-06AA-49BE-8F45-06D0BA650A3F}"/>
              </a:ext>
            </a:extLst>
          </p:cNvPr>
          <p:cNvCxnSpPr>
            <a:cxnSpLocks/>
          </p:cNvCxnSpPr>
          <p:nvPr/>
        </p:nvCxnSpPr>
        <p:spPr>
          <a:xfrm flipH="1">
            <a:off x="235670" y="1524630"/>
            <a:ext cx="17792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28E78FBF-B129-43DA-B434-938DA44FFE82}"/>
              </a:ext>
            </a:extLst>
          </p:cNvPr>
          <p:cNvCxnSpPr>
            <a:cxnSpLocks/>
          </p:cNvCxnSpPr>
          <p:nvPr/>
        </p:nvCxnSpPr>
        <p:spPr>
          <a:xfrm flipH="1">
            <a:off x="235670" y="5826740"/>
            <a:ext cx="17792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31C0DF77-7D7F-4007-847A-CA0456925C27}"/>
              </a:ext>
            </a:extLst>
          </p:cNvPr>
          <p:cNvCxnSpPr>
            <a:cxnSpLocks/>
          </p:cNvCxnSpPr>
          <p:nvPr/>
        </p:nvCxnSpPr>
        <p:spPr>
          <a:xfrm>
            <a:off x="396240" y="1524630"/>
            <a:ext cx="0" cy="428666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10BCB9AD-5E08-4FA3-93BE-A55B71BE9CE2}"/>
              </a:ext>
            </a:extLst>
          </p:cNvPr>
          <p:cNvSpPr txBox="1"/>
          <p:nvPr/>
        </p:nvSpPr>
        <p:spPr>
          <a:xfrm>
            <a:off x="47156" y="337700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DEC81789-FCD6-4940-98AF-519B04C6CF98}"/>
              </a:ext>
            </a:extLst>
          </p:cNvPr>
          <p:cNvSpPr txBox="1"/>
          <p:nvPr/>
        </p:nvSpPr>
        <p:spPr>
          <a:xfrm>
            <a:off x="1615877" y="16107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E89EEB9F-3091-4332-ADE5-E5E5B97078C7}"/>
              </a:ext>
            </a:extLst>
          </p:cNvPr>
          <p:cNvSpPr txBox="1"/>
          <p:nvPr/>
        </p:nvSpPr>
        <p:spPr>
          <a:xfrm>
            <a:off x="1615877" y="21408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C38EC3D-ACA8-48E1-8952-29397D31A629}"/>
              </a:ext>
            </a:extLst>
          </p:cNvPr>
          <p:cNvSpPr txBox="1"/>
          <p:nvPr/>
        </p:nvSpPr>
        <p:spPr>
          <a:xfrm>
            <a:off x="474113" y="3235700"/>
            <a:ext cx="14908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h(o</a:t>
            </a:r>
            <a:r>
              <a:rPr lang="en-US" i="1" baseline="-25000" dirty="0"/>
              <a:t>1</a:t>
            </a:r>
            <a:r>
              <a:rPr lang="en-US" i="1" dirty="0"/>
              <a:t>) = h(o</a:t>
            </a:r>
            <a:r>
              <a:rPr lang="en-US" i="1" baseline="-25000" dirty="0"/>
              <a:t>2</a:t>
            </a:r>
            <a:r>
              <a:rPr lang="en-US" i="1" dirty="0"/>
              <a:t>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83F916DC-E0DE-46BE-836B-9413945D7963}"/>
              </a:ext>
            </a:extLst>
          </p:cNvPr>
          <p:cNvCxnSpPr>
            <a:stCxn id="22" idx="3"/>
          </p:cNvCxnSpPr>
          <p:nvPr/>
        </p:nvCxnSpPr>
        <p:spPr>
          <a:xfrm>
            <a:off x="2591976" y="3391170"/>
            <a:ext cx="570761" cy="1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Прямоугольник 33">
            <a:extLst>
              <a:ext uri="{FF2B5EF4-FFF2-40B4-BE49-F238E27FC236}">
                <a16:creationId xmlns="" xmlns:a16="http://schemas.microsoft.com/office/drawing/2014/main" id="{CC5260BF-0DAB-4DFB-BA88-D2E52D4A91C1}"/>
              </a:ext>
            </a:extLst>
          </p:cNvPr>
          <p:cNvSpPr/>
          <p:nvPr/>
        </p:nvSpPr>
        <p:spPr>
          <a:xfrm>
            <a:off x="3162737" y="311097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o</a:t>
            </a:r>
            <a:r>
              <a:rPr lang="en-US" i="1" baseline="-25000" dirty="0"/>
              <a:t>1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6E2DE6A8-AC93-4620-8EC4-7F3D587891CC}"/>
              </a:ext>
            </a:extLst>
          </p:cNvPr>
          <p:cNvCxnSpPr/>
          <p:nvPr/>
        </p:nvCxnSpPr>
        <p:spPr>
          <a:xfrm>
            <a:off x="3739786" y="3343692"/>
            <a:ext cx="570761" cy="1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Прямоугольник 33">
            <a:extLst>
              <a:ext uri="{FF2B5EF4-FFF2-40B4-BE49-F238E27FC236}">
                <a16:creationId xmlns="" xmlns:a16="http://schemas.microsoft.com/office/drawing/2014/main" id="{05C92E9F-DF52-4ED7-9E25-92C70145E0E7}"/>
              </a:ext>
            </a:extLst>
          </p:cNvPr>
          <p:cNvSpPr/>
          <p:nvPr/>
        </p:nvSpPr>
        <p:spPr>
          <a:xfrm>
            <a:off x="4310547" y="3105786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o</a:t>
            </a:r>
            <a:r>
              <a:rPr lang="en-US" i="1" baseline="-25000" dirty="0"/>
              <a:t>2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FA9D8A8-0D49-4141-A7BD-4E77C85EEE4C}"/>
              </a:ext>
            </a:extLst>
          </p:cNvPr>
          <p:cNvSpPr txBox="1"/>
          <p:nvPr/>
        </p:nvSpPr>
        <p:spPr>
          <a:xfrm>
            <a:off x="1438275" y="5912843"/>
            <a:ext cx="1874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Массив списков</a:t>
            </a:r>
          </a:p>
          <a:p>
            <a:pPr algn="ctr"/>
            <a:r>
              <a:rPr lang="ru-RU" dirty="0"/>
              <a:t>(</a:t>
            </a:r>
            <a:r>
              <a:rPr lang="en-US" dirty="0"/>
              <a:t>buckets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3EEC7D17-3D62-4439-A09E-A8BEA5343523}"/>
              </a:ext>
            </a:extLst>
          </p:cNvPr>
          <p:cNvSpPr txBox="1"/>
          <p:nvPr/>
        </p:nvSpPr>
        <p:spPr>
          <a:xfrm>
            <a:off x="3518923" y="370575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Цепочка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8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C609DF-7BF5-461E-B80C-BB01BBF2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456" y="792889"/>
            <a:ext cx="11764652" cy="1827763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ru-RU" dirty="0"/>
              <a:t>Оптимально иметь относительно небольшое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ru-RU" dirty="0"/>
              <a:t>и относительно небольшое </a:t>
            </a:r>
            <a:r>
              <a:rPr lang="en-US" i="1" dirty="0"/>
              <a:t>c</a:t>
            </a:r>
          </a:p>
          <a:p>
            <a:r>
              <a:rPr lang="ru-RU" dirty="0"/>
              <a:t>Следовательно, хэш-функция должна равномерно распределять элементы по ячейкам массива, т.е. вероятность коллизии должна быть равна для всех возможных </a:t>
            </a:r>
            <a:r>
              <a:rPr lang="ru-RU" dirty="0" smtClean="0"/>
              <a:t>объектов</a:t>
            </a:r>
            <a:endParaRPr lang="en-US" dirty="0" smtClean="0"/>
          </a:p>
          <a:p>
            <a:r>
              <a:rPr lang="ru-RU" dirty="0" smtClean="0"/>
              <a:t>Какую бы хэш-функцию мы ни выбрали, для неё будет существовать набор аргументов, приводящий к множеству коллизий, потому что мощность множества всех возможных ключей значительно больше </a:t>
            </a:r>
            <a:r>
              <a:rPr lang="ru-RU" dirty="0" err="1" smtClean="0"/>
              <a:t>хэш</a:t>
            </a:r>
            <a:r>
              <a:rPr lang="ru-RU" dirty="0" smtClean="0"/>
              <a:t>-мощности</a:t>
            </a:r>
            <a:endParaRPr lang="en-US" i="1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64D935B4-3EB5-4509-A437-256F909540A9}"/>
              </a:ext>
            </a:extLst>
          </p:cNvPr>
          <p:cNvSpPr txBox="1">
            <a:spLocks/>
          </p:cNvSpPr>
          <p:nvPr/>
        </p:nvSpPr>
        <p:spPr>
          <a:xfrm>
            <a:off x="213456" y="155496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Хэш-таблицы с цепочками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AEE0A21-4DA3-4186-B1CE-5B587FB9A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11" y="2499290"/>
            <a:ext cx="4503831" cy="3233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8EFC1C0-49F1-437B-9FDE-A2D27F5EA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315" y="2696145"/>
            <a:ext cx="4909342" cy="31241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D3D749A8-FA36-4046-B47E-69B97D4205E7}"/>
                  </a:ext>
                </a:extLst>
              </p:cNvPr>
              <p:cNvSpPr txBox="1"/>
              <p:nvPr/>
            </p:nvSpPr>
            <p:spPr>
              <a:xfrm>
                <a:off x="213456" y="5851834"/>
                <a:ext cx="6447021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Хорошая хэш-функция: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3D749A8-FA36-4046-B47E-69B97D420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56" y="5851834"/>
                <a:ext cx="6447021" cy="484941"/>
              </a:xfrm>
              <a:prstGeom prst="rect">
                <a:avLst/>
              </a:prstGeom>
              <a:blipFill rotWithShape="0">
                <a:blip r:embed="rId4"/>
                <a:stretch>
                  <a:fillRect l="-756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ADEE9B8-4E75-4F11-89BB-792BCB2439F9}"/>
              </a:ext>
            </a:extLst>
          </p:cNvPr>
          <p:cNvSpPr txBox="1"/>
          <p:nvPr/>
        </p:nvSpPr>
        <p:spPr>
          <a:xfrm>
            <a:off x="8382000" y="5962605"/>
            <a:ext cx="24224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Плохая хэш-функция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65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3456" y="931229"/>
            <a:ext cx="5374544" cy="338771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ru-RU" dirty="0" smtClean="0"/>
              <a:t>Частотное (статистическое) определение: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4CA55238-3C9D-4C38-A104-D409C9FA14AF}"/>
              </a:ext>
            </a:extLst>
          </p:cNvPr>
          <p:cNvSpPr txBox="1">
            <a:spLocks/>
          </p:cNvSpPr>
          <p:nvPr/>
        </p:nvSpPr>
        <p:spPr>
          <a:xfrm>
            <a:off x="213456" y="155496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Немного о вероятности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5254684" y="818165"/>
                <a:ext cx="1894621" cy="564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𝑃𝑟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684" y="818165"/>
                <a:ext cx="1894621" cy="5648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579120" y="1427510"/>
                <a:ext cx="11398987" cy="7467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dirty="0" smtClean="0"/>
                  <a:t>Здесь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r>
                  <a:rPr lang="ru-RU" dirty="0" smtClean="0"/>
                  <a:t> - вероятность наступления события </a:t>
                </a:r>
                <a:r>
                  <a:rPr lang="en-US" dirty="0" smtClean="0"/>
                  <a:t>A,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количество проведённых опытов (наблюдений),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ru-RU" dirty="0" smtClean="0"/>
                  <a:t>- количество  исходов опыта, соответствующих событию </a:t>
                </a:r>
                <a:r>
                  <a:rPr lang="en-US" dirty="0" smtClean="0"/>
                  <a:t>A</a:t>
                </a:r>
                <a:endParaRPr lang="en-US" i="1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1427510"/>
                <a:ext cx="11398987" cy="746729"/>
              </a:xfrm>
              <a:prstGeom prst="rect">
                <a:avLst/>
              </a:prstGeom>
              <a:blipFill rotWithShape="0">
                <a:blip r:embed="rId5"/>
                <a:stretch>
                  <a:fillRect l="-428" t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2"/>
              <p:cNvSpPr txBox="1">
                <a:spLocks/>
              </p:cNvSpPr>
              <p:nvPr/>
            </p:nvSpPr>
            <p:spPr>
              <a:xfrm>
                <a:off x="213456" y="2174239"/>
                <a:ext cx="11764651" cy="44805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Геометрическое определение: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Удобно использовать в геометрических задачах, допустим, если нужно посчитать вероятность случайного попадания точки в подобласть </a:t>
                </a:r>
                <a:r>
                  <a:rPr lang="en-US" dirty="0" smtClean="0"/>
                  <a:t>A </a:t>
                </a:r>
                <a:r>
                  <a:rPr lang="ru-RU" dirty="0" smtClean="0"/>
                  <a:t>области площадью </a:t>
                </a:r>
                <a:r>
                  <a:rPr lang="en-US" dirty="0" smtClean="0"/>
                  <a:t>S</a:t>
                </a:r>
              </a:p>
              <a:p>
                <a:r>
                  <a:rPr lang="ru-RU" dirty="0" smtClean="0"/>
                  <a:t>Аксиоматическое определение. Имеется т.н. пространство элементарных событий </a:t>
                </a:r>
                <a:r>
                  <a:rPr lang="el-GR" i="1" dirty="0" smtClean="0"/>
                  <a:t>Ω</a:t>
                </a:r>
                <a:r>
                  <a:rPr lang="ru-RU" dirty="0" smtClean="0"/>
                  <a:t>. Элементарные события – это исходы опыта, которые не могут произойти одновременно. В опыте с подбрасыванием игральной кости существует 6 таких событий, каждое из которых соответствует выпадению определённого числа. Таким образом,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. Система подмножеств </a:t>
                </a:r>
                <a:r>
                  <a:rPr lang="el-GR" i="1" dirty="0" smtClean="0"/>
                  <a:t>Ω</a:t>
                </a:r>
                <a:r>
                  <a:rPr lang="ru-RU" i="1" dirty="0" smtClean="0"/>
                  <a:t> </a:t>
                </a:r>
                <a:r>
                  <a:rPr lang="ru-RU" dirty="0" smtClean="0"/>
                  <a:t>(система событий)</a:t>
                </a:r>
                <a:r>
                  <a:rPr lang="ru-RU" i="1" dirty="0" smtClean="0"/>
                  <a:t> – </a:t>
                </a:r>
                <a:r>
                  <a:rPr lang="ru-RU" dirty="0" smtClean="0"/>
                  <a:t>это все возможные способы выбрать события из </a:t>
                </a:r>
                <a:r>
                  <a:rPr lang="el-GR" i="1" dirty="0" smtClean="0"/>
                  <a:t>Ω</a:t>
                </a:r>
                <a:r>
                  <a:rPr lang="ru-RU" i="1" dirty="0" smtClean="0"/>
                  <a:t> </a:t>
                </a:r>
                <a:r>
                  <a:rPr lang="ru-RU" dirty="0" smtClean="0"/>
                  <a:t>(порядок не важен). В опыте с игральной костью: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всего 2</a:t>
                </a:r>
                <a:r>
                  <a:rPr lang="ru-RU" baseline="30000" dirty="0" smtClean="0"/>
                  <a:t>6</a:t>
                </a:r>
                <a:r>
                  <a:rPr lang="en-US" dirty="0" smtClean="0"/>
                  <a:t>)</a:t>
                </a:r>
                <a:endParaRPr lang="ru-RU" dirty="0" smtClean="0"/>
              </a:p>
              <a:p>
                <a:r>
                  <a:rPr lang="ru-RU" dirty="0" smtClean="0"/>
                  <a:t>Вероятность – это функция, которая определена на системе событий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ru-RU" dirty="0" smtClean="0"/>
                  <a:t> и обладает определёнными свойствами: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 и др. </a:t>
                </a:r>
              </a:p>
              <a:p>
                <a:r>
                  <a:rPr lang="ru-RU" dirty="0" smtClean="0"/>
                  <a:t>Настоящее аксиоматическое определение гораздо </a:t>
                </a:r>
                <a:r>
                  <a:rPr lang="ru-RU" dirty="0" smtClean="0"/>
                  <a:t>сложнее. См., например, учебник В.П. Чистякова «Курс теории вероятностей»</a:t>
                </a:r>
                <a:endParaRPr lang="ru-RU" dirty="0" smtClean="0"/>
              </a:p>
            </p:txBody>
          </p:sp>
        </mc:Choice>
        <mc:Fallback>
          <p:sp>
            <p:nvSpPr>
              <p:cNvPr id="7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56" y="2174239"/>
                <a:ext cx="11764651" cy="4480561"/>
              </a:xfrm>
              <a:prstGeom prst="rect">
                <a:avLst/>
              </a:prstGeom>
              <a:blipFill rotWithShape="0">
                <a:blip r:embed="rId6"/>
                <a:stretch>
                  <a:fillRect l="-104" t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73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B9782EDF-C8FD-4793-BCC6-1123C297EB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3456" y="820133"/>
                <a:ext cx="11764652" cy="5844827"/>
              </a:xfr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func>
                  </m:oMath>
                </a14:m>
                <a:r>
                  <a:rPr lang="ru-RU" dirty="0" smtClean="0"/>
                  <a:t> - такую вероятность дает функция </a:t>
                </a:r>
                <a:r>
                  <a:rPr lang="en-US" i="1" dirty="0" smtClean="0"/>
                  <a:t>h</a:t>
                </a:r>
                <a:r>
                  <a:rPr lang="ru-RU" i="1" dirty="0" smtClean="0"/>
                  <a:t>, </a:t>
                </a:r>
                <a:r>
                  <a:rPr lang="ru-RU" dirty="0" smtClean="0"/>
                  <a:t>реализующая случайный выбор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из </a:t>
                </a:r>
                <a:r>
                  <a:rPr lang="en-US" i="1" dirty="0" smtClean="0"/>
                  <a:t>{0, 1, … m-1}. </a:t>
                </a:r>
                <a:r>
                  <a:rPr lang="ru-RU" dirty="0" smtClean="0"/>
                  <a:t>Такую хэш-функцию применять нельзя – она может иметь разные значения для одного и того же аргумента (значение не детерминировано). С такой хэш-функцией мы рискуем никогда больше не найти помещённый в хэш-таблицу ключ</a:t>
                </a:r>
              </a:p>
              <a:p>
                <a:r>
                  <a:rPr lang="ru-RU" dirty="0" smtClean="0"/>
                  <a:t>Пусть </a:t>
                </a:r>
                <a:r>
                  <a:rPr lang="en-US" dirty="0" smtClean="0"/>
                  <a:t>U – </a:t>
                </a:r>
                <a:r>
                  <a:rPr lang="ru-RU" dirty="0" smtClean="0"/>
                  <a:t>множество ключей, </a:t>
                </a:r>
                <a:r>
                  <a:rPr lang="en-US" dirty="0" smtClean="0"/>
                  <a:t>H – </a:t>
                </a:r>
                <a:r>
                  <a:rPr lang="ru-RU" dirty="0" smtClean="0"/>
                  <a:t>конечное множество хэш-функций, отображающих </a:t>
                </a:r>
                <a:r>
                  <a:rPr lang="en-US" dirty="0" smtClean="0"/>
                  <a:t>U </a:t>
                </a:r>
                <a:r>
                  <a:rPr lang="ru-RU" dirty="0" smtClean="0"/>
                  <a:t>во множество 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i="1" dirty="0"/>
                  <a:t>	</a:t>
                </a:r>
                <a:r>
                  <a:rPr lang="en-US" i="1" dirty="0" smtClean="0"/>
                  <a:t>{</a:t>
                </a:r>
                <a:r>
                  <a:rPr lang="en-US" i="1" dirty="0"/>
                  <a:t>0, 1, … m-1</a:t>
                </a:r>
                <a:r>
                  <a:rPr lang="en-US" i="1" dirty="0" smtClean="0"/>
                  <a:t>}</a:t>
                </a:r>
                <a:r>
                  <a:rPr lang="ru-RU" i="1" dirty="0" smtClean="0"/>
                  <a:t>: </a:t>
                </a:r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→{0, 1, 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является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универсальным семейством хэш-функций, если </a:t>
                </a:r>
                <a:endParaRPr lang="ru-RU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ru-RU" dirty="0" smtClean="0"/>
                  <a:t>Если </a:t>
                </a:r>
                <a:r>
                  <a:rPr lang="en-US" i="1" dirty="0" smtClean="0"/>
                  <a:t>H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универсальное семейство хэш-функций, то не более чем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ru-RU" dirty="0" smtClean="0"/>
                  <a:t>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приводят к коллизии для любых </a:t>
                </a:r>
                <a:r>
                  <a:rPr lang="en-US" dirty="0" smtClean="0"/>
                  <a:t>x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y</a:t>
                </a:r>
                <a:r>
                  <a:rPr lang="ru-RU" dirty="0" smtClean="0"/>
                  <a:t>, принадлежащих </a:t>
                </a:r>
                <a:r>
                  <a:rPr lang="en-US" dirty="0" smtClean="0"/>
                  <a:t>U</a:t>
                </a:r>
                <a:endParaRPr lang="en-US" i="1" dirty="0" smtClean="0"/>
              </a:p>
              <a:p>
                <a:r>
                  <a:rPr lang="ru-RU" dirty="0" smtClean="0"/>
                  <a:t>Если мы случайным образом выберем хэш-функцию из семейства универсальных функций, она тоже будет приводить к коллизии с вероятностью, не большей, чем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для любых </a:t>
                </a:r>
                <a:r>
                  <a:rPr lang="en-US" dirty="0"/>
                  <a:t>x </a:t>
                </a:r>
                <a:r>
                  <a:rPr lang="ru-RU" dirty="0"/>
                  <a:t>и </a:t>
                </a:r>
                <a:r>
                  <a:rPr lang="en-US" dirty="0"/>
                  <a:t>y</a:t>
                </a:r>
                <a:r>
                  <a:rPr lang="ru-RU" dirty="0"/>
                  <a:t>, принадлежащих </a:t>
                </a:r>
                <a:r>
                  <a:rPr lang="en-US" dirty="0" smtClean="0"/>
                  <a:t>U</a:t>
                </a:r>
                <a:endParaRPr lang="ru-RU" dirty="0" smtClean="0"/>
              </a:p>
              <a:p>
                <a:r>
                  <a:rPr lang="ru-RU" dirty="0" smtClean="0"/>
                  <a:t>Таким образом, мы одновременно получаем равновероятное распределение элементов хэш-таблицы по </a:t>
                </a:r>
                <a:r>
                  <a:rPr lang="ru-RU" dirty="0" err="1" smtClean="0"/>
                  <a:t>бакетам</a:t>
                </a:r>
                <a:r>
                  <a:rPr lang="ru-RU" dirty="0" smtClean="0"/>
                  <a:t> и детерминированное значение хэш-функции</a:t>
                </a:r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9782EDF-C8FD-4793-BCC6-1123C297EB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456" y="820133"/>
                <a:ext cx="11764652" cy="5844827"/>
              </a:xfrm>
              <a:blipFill rotWithShape="0">
                <a:blip r:embed="rId4"/>
                <a:stretch>
                  <a:fillRect l="-104" r="-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="" xmlns:a16="http://schemas.microsoft.com/office/drawing/2014/main" id="{4CA55238-3C9D-4C38-A104-D409C9FA14AF}"/>
              </a:ext>
            </a:extLst>
          </p:cNvPr>
          <p:cNvSpPr txBox="1">
            <a:spLocks/>
          </p:cNvSpPr>
          <p:nvPr/>
        </p:nvSpPr>
        <p:spPr>
          <a:xfrm>
            <a:off x="213456" y="155496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Универсальное хэширование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2838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3456" y="963384"/>
            <a:ext cx="11764652" cy="1676121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ru-RU" dirty="0" smtClean="0"/>
              <a:t>Докажем, что, если хэш-функция </a:t>
            </a:r>
            <a:r>
              <a:rPr lang="en-US" i="1" dirty="0" smtClean="0"/>
              <a:t>h</a:t>
            </a:r>
            <a:r>
              <a:rPr lang="ru-RU" i="1" dirty="0" smtClean="0"/>
              <a:t> </a:t>
            </a:r>
            <a:r>
              <a:rPr lang="ru-RU" dirty="0" smtClean="0"/>
              <a:t>была случайным образом выбрана из универсального семейства хэш-функций </a:t>
            </a:r>
            <a:r>
              <a:rPr lang="en-US" i="1" dirty="0" smtClean="0"/>
              <a:t>H, </a:t>
            </a:r>
            <a:r>
              <a:rPr lang="ru-RU" dirty="0" smtClean="0"/>
              <a:t>то ожидаемая длина цепочки </a:t>
            </a:r>
            <a:r>
              <a:rPr lang="ru-RU" i="1" dirty="0" smtClean="0"/>
              <a:t>с</a:t>
            </a:r>
            <a:r>
              <a:rPr lang="ru-RU" dirty="0" smtClean="0"/>
              <a:t> в хэш-таблице </a:t>
            </a:r>
            <a:r>
              <a:rPr lang="en-US" i="1" dirty="0" smtClean="0"/>
              <a:t>T</a:t>
            </a:r>
            <a:r>
              <a:rPr lang="en-US" dirty="0" smtClean="0"/>
              <a:t> </a:t>
            </a:r>
            <a:r>
              <a:rPr lang="ru-RU" dirty="0" smtClean="0"/>
              <a:t>размером </a:t>
            </a:r>
            <a:r>
              <a:rPr lang="en-US" i="1" dirty="0" smtClean="0"/>
              <a:t>m</a:t>
            </a:r>
            <a:r>
              <a:rPr lang="ru-RU" dirty="0" smtClean="0"/>
              <a:t>, хранящей 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ru-RU" dirty="0" smtClean="0"/>
              <a:t>ключей, равна </a:t>
            </a:r>
            <a:r>
              <a:rPr lang="ru-RU" i="1" dirty="0" smtClean="0"/>
              <a:t>1 + </a:t>
            </a:r>
            <a:r>
              <a:rPr lang="el-GR" i="1" dirty="0" smtClean="0"/>
              <a:t>α</a:t>
            </a:r>
            <a:endParaRPr lang="ru-RU" i="1" dirty="0"/>
          </a:p>
          <a:p>
            <a:r>
              <a:rPr lang="ru-RU" b="1" dirty="0"/>
              <a:t>Случайная величина</a:t>
            </a:r>
            <a:r>
              <a:rPr lang="ru-RU" dirty="0"/>
              <a:t> (</a:t>
            </a:r>
            <a:r>
              <a:rPr lang="ru-RU" b="1" dirty="0"/>
              <a:t>случайная переменная</a:t>
            </a:r>
            <a:r>
              <a:rPr lang="ru-RU" dirty="0"/>
              <a:t>,</a:t>
            </a:r>
            <a:r>
              <a:rPr lang="ru-RU" b="1" dirty="0"/>
              <a:t> случайное значение</a:t>
            </a:r>
            <a:r>
              <a:rPr lang="ru-RU" dirty="0"/>
              <a:t>) — в теории </a:t>
            </a:r>
            <a:r>
              <a:rPr lang="ru-RU" dirty="0" smtClean="0"/>
              <a:t>вероятностей </a:t>
            </a:r>
            <a:r>
              <a:rPr lang="ru-RU" dirty="0"/>
              <a:t>величина, принимающая в зависимости от случая те или иные значения с определёнными </a:t>
            </a:r>
            <a:r>
              <a:rPr lang="ru-RU" dirty="0" smtClean="0"/>
              <a:t>вероятностями. Определим случайную переменную для коллизии:</a:t>
            </a:r>
            <a:endParaRPr lang="ru-RU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4CA55238-3C9D-4C38-A104-D409C9FA14AF}"/>
              </a:ext>
            </a:extLst>
          </p:cNvPr>
          <p:cNvSpPr txBox="1">
            <a:spLocks/>
          </p:cNvSpPr>
          <p:nvPr/>
        </p:nvSpPr>
        <p:spPr>
          <a:xfrm>
            <a:off x="213456" y="155496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Универсальное хэширование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070005" y="2639505"/>
                <a:ext cx="3561360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если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005" y="2639505"/>
                <a:ext cx="3561360" cy="7101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бъект 2"/>
          <p:cNvSpPr txBox="1">
            <a:spLocks/>
          </p:cNvSpPr>
          <p:nvPr/>
        </p:nvSpPr>
        <p:spPr>
          <a:xfrm>
            <a:off x="120759" y="3477565"/>
            <a:ext cx="11764652" cy="6513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b="1" dirty="0" smtClean="0"/>
              <a:t>Математическое ожидание</a:t>
            </a:r>
            <a:r>
              <a:rPr lang="ru-RU" dirty="0"/>
              <a:t> </a:t>
            </a:r>
            <a:r>
              <a:rPr lang="ru-RU" dirty="0" smtClean="0"/>
              <a:t>—</a:t>
            </a:r>
            <a:r>
              <a:rPr lang="ru-RU" dirty="0"/>
              <a:t> среднее (взвешенное по вероятностям возможных значений) значение случайной </a:t>
            </a:r>
            <a:r>
              <a:rPr lang="ru-RU" dirty="0" smtClean="0"/>
              <a:t>величины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36329" y="4056324"/>
                <a:ext cx="3847142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𝑘𝑙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=0+1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329" y="4056324"/>
                <a:ext cx="3847142" cy="518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Объект 2"/>
          <p:cNvSpPr txBox="1">
            <a:spLocks/>
          </p:cNvSpPr>
          <p:nvPr/>
        </p:nvSpPr>
        <p:spPr>
          <a:xfrm>
            <a:off x="279444" y="4833666"/>
            <a:ext cx="11698664" cy="5123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Количество коллизий</a:t>
            </a:r>
            <a:r>
              <a:rPr lang="en-US" dirty="0" smtClean="0"/>
              <a:t>: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60301" y="4727502"/>
                <a:ext cx="1599797" cy="693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𝑘𝑙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301" y="4727502"/>
                <a:ext cx="1599797" cy="6933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Объект 2"/>
          <p:cNvSpPr txBox="1">
            <a:spLocks/>
          </p:cNvSpPr>
          <p:nvPr/>
        </p:nvSpPr>
        <p:spPr>
          <a:xfrm>
            <a:off x="279444" y="5691606"/>
            <a:ext cx="11698664" cy="71832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Так как математическое ожидание линейно</a:t>
            </a:r>
            <a:r>
              <a:rPr lang="en-US" dirty="0" smtClean="0"/>
              <a:t>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5569518" y="5543860"/>
                <a:ext cx="4123693" cy="7857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𝑘𝑙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518" y="5543860"/>
                <a:ext cx="4123693" cy="78572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680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13456" y="887970"/>
                <a:ext cx="11764652" cy="441209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ru-RU" dirty="0" smtClean="0"/>
                  <a:t>Длина цепочки в хэш-таблице</a:t>
                </a:r>
                <a:r>
                  <a:rPr lang="en-US" dirty="0" smtClean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456" y="887970"/>
                <a:ext cx="11764652" cy="441209"/>
              </a:xfrm>
              <a:blipFill rotWithShape="0">
                <a:blip r:embed="rId2"/>
                <a:stretch>
                  <a:fillRect l="-104" t="-9722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="" xmlns:a16="http://schemas.microsoft.com/office/drawing/2014/main" id="{4CA55238-3C9D-4C38-A104-D409C9FA14AF}"/>
              </a:ext>
            </a:extLst>
          </p:cNvPr>
          <p:cNvSpPr txBox="1">
            <a:spLocks/>
          </p:cNvSpPr>
          <p:nvPr/>
        </p:nvSpPr>
        <p:spPr>
          <a:xfrm>
            <a:off x="213456" y="155496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Универсальное хэширование</a:t>
            </a:r>
            <a:endParaRPr lang="en-US" sz="28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13456" y="1426869"/>
            <a:ext cx="5197530" cy="44120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Математическое ожидание длины цепочки</a:t>
            </a:r>
            <a:r>
              <a:rPr lang="en-US" dirty="0" smtClean="0"/>
              <a:t>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26145" y="1484321"/>
                <a:ext cx="32489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145" y="1484321"/>
                <a:ext cx="324890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12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 txBox="1">
                <a:spLocks/>
              </p:cNvSpPr>
              <p:nvPr/>
            </p:nvSpPr>
            <p:spPr>
              <a:xfrm>
                <a:off x="213456" y="1965768"/>
                <a:ext cx="11764652" cy="444356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Амортизированная сложность операций по времени: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Будет постоянной в асимптотическом выражении, если коэффициент заполнения таблицы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dirty="0" smtClean="0"/>
                  <a:t> не будет расти</a:t>
                </a:r>
              </a:p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dirty="0" smtClean="0"/>
                  <a:t> При выбранной хэш-функции </a:t>
                </a:r>
                <a:r>
                  <a:rPr lang="en-US" i="1" dirty="0" smtClean="0"/>
                  <a:t>m </a:t>
                </a:r>
                <a:r>
                  <a:rPr lang="ru-RU" i="1" dirty="0" smtClean="0"/>
                  <a:t>= </a:t>
                </a:r>
                <a:r>
                  <a:rPr lang="en-US" i="1" dirty="0" err="1" smtClean="0"/>
                  <a:t>const</a:t>
                </a:r>
                <a:r>
                  <a:rPr lang="ru-RU" i="1" dirty="0" smtClean="0"/>
                  <a:t>, </a:t>
                </a:r>
                <a:r>
                  <a:rPr lang="ru-RU" dirty="0" smtClean="0"/>
                  <a:t>а </a:t>
                </a:r>
                <a:r>
                  <a:rPr lang="en-US" i="1" dirty="0" smtClean="0"/>
                  <a:t>n </a:t>
                </a:r>
                <a:r>
                  <a:rPr lang="ru-RU" dirty="0" smtClean="0"/>
                  <a:t>растёт при вставке новых элементов. Когда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превысит определённый порог, нужно будет выбрать другую хэш-функцию с большей мощностью </a:t>
                </a:r>
                <a:r>
                  <a:rPr lang="en-US" i="1" dirty="0" smtClean="0"/>
                  <a:t>m</a:t>
                </a:r>
                <a:r>
                  <a:rPr lang="ru-RU" i="1" dirty="0" smtClean="0"/>
                  <a:t>. </a:t>
                </a:r>
                <a:r>
                  <a:rPr lang="ru-RU" dirty="0" smtClean="0"/>
                  <a:t>В </a:t>
                </a:r>
                <a:r>
                  <a:rPr lang="en-US" dirty="0" err="1" smtClean="0"/>
                  <a:t>std</a:t>
                </a:r>
                <a:r>
                  <a:rPr lang="en-US" dirty="0" smtClean="0"/>
                  <a:t>::</a:t>
                </a:r>
                <a:r>
                  <a:rPr lang="en-US" dirty="0" err="1" smtClean="0"/>
                  <a:t>unordered_map</a:t>
                </a:r>
                <a:r>
                  <a:rPr lang="en-US" dirty="0" smtClean="0"/>
                  <a:t> </a:t>
                </a:r>
                <a:r>
                  <a:rPr lang="ru-RU" dirty="0" smtClean="0"/>
                  <a:t>это реализует метод </a:t>
                </a:r>
                <a:r>
                  <a:rPr lang="en-US" i="1" dirty="0" smtClean="0"/>
                  <a:t>rehash()</a:t>
                </a:r>
              </a:p>
              <a:p>
                <a:r>
                  <a:rPr lang="ru-RU" dirty="0" smtClean="0"/>
                  <a:t>Оптимально поддерживать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56" y="1965768"/>
                <a:ext cx="11764652" cy="4443568"/>
              </a:xfrm>
              <a:prstGeom prst="rect">
                <a:avLst/>
              </a:prstGeom>
              <a:blipFill rotWithShape="0">
                <a:blip r:embed="rId4"/>
                <a:stretch>
                  <a:fillRect l="-104" t="-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3351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8881</TotalTime>
  <Words>905</Words>
  <Application>Microsoft Office PowerPoint</Application>
  <PresentationFormat>Широкоэкранный</PresentationFormat>
  <Paragraphs>201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Trebuchet MS</vt:lpstr>
      <vt:lpstr>Wingdings 3</vt:lpstr>
      <vt:lpstr>Facet</vt:lpstr>
      <vt:lpstr>Методы и стандарты программирования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</dc:title>
  <dc:creator>anna</dc:creator>
  <cp:lastModifiedBy>A</cp:lastModifiedBy>
  <cp:revision>157</cp:revision>
  <dcterms:created xsi:type="dcterms:W3CDTF">2021-09-19T14:42:54Z</dcterms:created>
  <dcterms:modified xsi:type="dcterms:W3CDTF">2022-10-13T08:11:32Z</dcterms:modified>
</cp:coreProperties>
</file>