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0" r:id="rId4"/>
    <p:sldId id="258" r:id="rId5"/>
    <p:sldId id="265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3" autoAdjust="0"/>
  </p:normalViewPr>
  <p:slideViewPr>
    <p:cSldViewPr snapToGrid="0">
      <p:cViewPr varScale="1">
        <p:scale>
          <a:sx n="54" d="100"/>
          <a:sy n="5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EF38-3B10-40F0-B249-86CE6663FE3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3F701-C26F-4911-A611-0098CABAC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9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9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2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7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9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8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77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24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4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8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6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14A4D-0714-4252-833A-B8AD32A8394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header" TargetMode="External"/><Relationship Id="rId5" Type="http://schemas.openxmlformats.org/officeDocument/2006/relationships/hyperlink" Target="https://www.cplusplus.com/reference/clibrary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76037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ABC375FB-063E-45BF-8E88-AAABE788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472689"/>
            <a:ext cx="11231418" cy="3771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 smtClean="0"/>
              <a:t>Стандартная библиотека шаблонов (</a:t>
            </a:r>
            <a:r>
              <a:rPr lang="en-US" sz="2800" dirty="0" smtClean="0"/>
              <a:t>STL</a:t>
            </a:r>
            <a:r>
              <a:rPr lang="ru-RU" sz="2800" dirty="0" smtClean="0"/>
              <a:t>)</a:t>
            </a:r>
            <a:r>
              <a:rPr lang="en-US" sz="2800" dirty="0" smtClean="0"/>
              <a:t>:</a:t>
            </a:r>
          </a:p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 smtClean="0"/>
              <a:t>Контейнеры, алгоритмы и итераторы</a:t>
            </a:r>
          </a:p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/>
              <a:t>a</a:t>
            </a:r>
            <a:r>
              <a:rPr lang="en-US" sz="2800" dirty="0" smtClean="0"/>
              <a:t>rray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8790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61912" y="217598"/>
            <a:ext cx="11491275" cy="857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Стандартная библиотека шаблонов </a:t>
            </a:r>
            <a:endParaRPr lang="en-US" dirty="0" smtClean="0"/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Standard Template Library, STL</a:t>
            </a:r>
            <a:r>
              <a:rPr lang="ru-RU" dirty="0" smtClean="0"/>
              <a:t>)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583"/>
          <a:stretch/>
        </p:blipFill>
        <p:spPr>
          <a:xfrm>
            <a:off x="810704" y="1235695"/>
            <a:ext cx="2019338" cy="23663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912" y="3612927"/>
            <a:ext cx="2988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Александр Александрович Степанов (1950 - …) – русско-американский </a:t>
            </a:r>
            <a:r>
              <a:rPr lang="ru-RU" dirty="0"/>
              <a:t>учёный в области информатики и вычислительной </a:t>
            </a:r>
            <a:r>
              <a:rPr lang="ru-RU" dirty="0" smtClean="0"/>
              <a:t>техники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t="2505"/>
          <a:stretch/>
        </p:blipFill>
        <p:spPr>
          <a:xfrm>
            <a:off x="3450277" y="1369783"/>
            <a:ext cx="8502909" cy="372047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501" y="4979283"/>
            <a:ext cx="3195685" cy="1282479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 flipV="1">
            <a:off x="3573859" y="2486831"/>
            <a:ext cx="8209646" cy="90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3573859" y="2673348"/>
            <a:ext cx="4325803" cy="25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6341589" y="2897797"/>
            <a:ext cx="471889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491192" y="59385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hlinkClick r:id="rId5"/>
              </a:rPr>
              <a:t>https</a:t>
            </a:r>
            <a:r>
              <a:rPr lang="en-US" b="1" dirty="0">
                <a:hlinkClick r:id="rId5"/>
              </a:rPr>
              <a:t>://</a:t>
            </a:r>
            <a:r>
              <a:rPr lang="en-US" b="1" dirty="0" smtClean="0">
                <a:hlinkClick r:id="rId5"/>
              </a:rPr>
              <a:t>www.cplusplus.com/reference/clibrary/</a:t>
            </a:r>
            <a:endParaRPr lang="en-US" b="1" dirty="0" smtClean="0"/>
          </a:p>
          <a:p>
            <a:r>
              <a:rPr lang="en-US" b="1" dirty="0" smtClean="0">
                <a:hlinkClick r:id="rId6"/>
              </a:rPr>
              <a:t>https</a:t>
            </a:r>
            <a:r>
              <a:rPr lang="en-US" b="1" dirty="0">
                <a:hlinkClick r:id="rId6"/>
              </a:rPr>
              <a:t>://en.cppreference.com/w/cpp/header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88996" y="556926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 есть в </a:t>
            </a:r>
            <a:r>
              <a:rPr lang="en-US" dirty="0" smtClean="0"/>
              <a:t>STL?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9B3E4B-0702-4125-95F5-0ED2DDE8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011" y="877824"/>
            <a:ext cx="4432175" cy="294003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Контейнеры управляют хранением данных. Реализуют структуры данных</a:t>
            </a:r>
          </a:p>
          <a:p>
            <a:r>
              <a:rPr lang="ru-RU" dirty="0"/>
              <a:t>Итераторы предназначены для обеспечения доступа к элементам контейнера. Имеют унифицированный интерфейс для всех сруктур данных (с поправкой на особенности структуры), близкий к интерфейсу указателей (арифметика, разыменовывание)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27BFC14-A2B9-4CB6-BE1C-0C70EF19C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1" r="1008" b="2712"/>
          <a:stretch/>
        </p:blipFill>
        <p:spPr>
          <a:xfrm>
            <a:off x="461912" y="877824"/>
            <a:ext cx="7059099" cy="28620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8021C878-9134-4865-BB77-AE1A951B3018}"/>
              </a:ext>
            </a:extLst>
          </p:cNvPr>
          <p:cNvSpPr txBox="1">
            <a:spLocks/>
          </p:cNvSpPr>
          <p:nvPr/>
        </p:nvSpPr>
        <p:spPr>
          <a:xfrm>
            <a:off x="461912" y="217598"/>
            <a:ext cx="11491275" cy="477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STL: </a:t>
            </a:r>
            <a:r>
              <a:rPr lang="ru-RU" dirty="0"/>
              <a:t>архитектура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3568FDF-1688-424E-B6AB-6447F4ABF07E}"/>
              </a:ext>
            </a:extLst>
          </p:cNvPr>
          <p:cNvSpPr txBox="1">
            <a:spLocks/>
          </p:cNvSpPr>
          <p:nvPr/>
        </p:nvSpPr>
        <p:spPr>
          <a:xfrm>
            <a:off x="461912" y="4000736"/>
            <a:ext cx="11491274" cy="24403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Алгоритмы реализуют различные операции с контейнерами и их элементами: сортировка, поиск и др. Алгоритмы работают с итераторами, и за счёт их единого интерфейса не зависят от реализации контейнеров.</a:t>
            </a:r>
          </a:p>
          <a:p>
            <a:r>
              <a:rPr lang="en-US" sz="2000" dirty="0"/>
              <a:t>STL </a:t>
            </a:r>
            <a:r>
              <a:rPr lang="ru-RU" sz="2000" dirty="0"/>
              <a:t>использует элементы ООП, однако, строится на разделении данных и поведения за счёт введения итераторов.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901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99" t="1471" r="699" b="1942"/>
          <a:stretch/>
        </p:blipFill>
        <p:spPr>
          <a:xfrm>
            <a:off x="443057" y="697582"/>
            <a:ext cx="11491275" cy="46978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STL</a:t>
            </a:r>
            <a:r>
              <a:rPr lang="ru-RU" sz="2800" dirty="0" smtClean="0"/>
              <a:t>: контейнеры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3057" y="5470710"/>
            <a:ext cx="4609709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Позиция элемента в контейнере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зависит от времени и места помещения его в контейнер, но не зависит от значения элемента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163529" y="5470709"/>
            <a:ext cx="3652889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Позиция элемента в контейнере зависит от значения элемента (или его ключа) в соответствии с критерием сортировки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927181" y="5470708"/>
            <a:ext cx="3113989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Позиция элемента в контейнере не имеет значения. Важен сам факт его наличия в контейнере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1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057" y="821984"/>
            <a:ext cx="11576115" cy="557881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STL container requirements: https</a:t>
            </a:r>
            <a:r>
              <a:rPr lang="en-US" sz="2800" dirty="0"/>
              <a:t>://</a:t>
            </a:r>
            <a:r>
              <a:rPr lang="en-US" sz="2800" dirty="0" smtClean="0"/>
              <a:t>en.cppreference.com/w/cpp/named_req/Container</a:t>
            </a:r>
            <a:endParaRPr lang="ru-RU" sz="2800" dirty="0" smtClean="0"/>
          </a:p>
          <a:p>
            <a:r>
              <a:rPr lang="en-US" sz="2800" dirty="0" smtClean="0"/>
              <a:t>STL </a:t>
            </a:r>
            <a:r>
              <a:rPr lang="ru-RU" sz="2800" dirty="0" smtClean="0"/>
              <a:t>предъявляет базовый набор требований к интерфейсу контейнеров и времени выполнения операций</a:t>
            </a:r>
          </a:p>
          <a:p>
            <a:r>
              <a:rPr lang="en-US" sz="2800" dirty="0" smtClean="0"/>
              <a:t>STL </a:t>
            </a:r>
            <a:r>
              <a:rPr lang="ru-RU" sz="2800" dirty="0" smtClean="0"/>
              <a:t>не определяет структуру данных, на основе которой реализуется контейнер, но, как правило, набор операций </a:t>
            </a:r>
            <a:r>
              <a:rPr lang="ru-RU" sz="2800" dirty="0"/>
              <a:t>с контейнером </a:t>
            </a:r>
            <a:r>
              <a:rPr lang="ru-RU" sz="2800" dirty="0" smtClean="0"/>
              <a:t>и их алгоритмическая сложность не оставляют много возможностей для догадок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57611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STL</a:t>
            </a:r>
            <a:r>
              <a:rPr lang="ru-RU" sz="2800" dirty="0" smtClean="0"/>
              <a:t>: </a:t>
            </a:r>
            <a:r>
              <a:rPr lang="en-US" sz="2800" dirty="0" smtClean="0"/>
              <a:t>Container requirements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540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99522" y="812557"/>
            <a:ext cx="6334811" cy="240198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::array - c</a:t>
            </a:r>
            <a:r>
              <a:rPr lang="ru-RU" dirty="0" err="1" smtClean="0"/>
              <a:t>татический</a:t>
            </a:r>
            <a:r>
              <a:rPr lang="ru-RU" dirty="0" smtClean="0"/>
              <a:t> массив. Удобный интерфейс для обычного </a:t>
            </a:r>
            <a:r>
              <a:rPr lang="en-US" dirty="0" smtClean="0"/>
              <a:t>C-style </a:t>
            </a:r>
            <a:r>
              <a:rPr lang="ru-RU" dirty="0" smtClean="0"/>
              <a:t>статического массива. Во время компиляции выделяется непрерывная область памяти</a:t>
            </a:r>
            <a:endParaRPr lang="en-US" dirty="0" smtClean="0"/>
          </a:p>
          <a:p>
            <a:r>
              <a:rPr lang="ru-RU" dirty="0" smtClean="0"/>
              <a:t>Формальные параметры шаблона:</a:t>
            </a:r>
          </a:p>
          <a:p>
            <a:pPr marL="0" indent="395288">
              <a:buNone/>
            </a:pPr>
            <a:r>
              <a:rPr lang="en-US" dirty="0" smtClean="0"/>
              <a:t>	class T – </a:t>
            </a:r>
            <a:r>
              <a:rPr lang="ru-RU" dirty="0" smtClean="0"/>
              <a:t>тип элемента</a:t>
            </a:r>
          </a:p>
          <a:p>
            <a:pPr marL="0" indent="395288">
              <a:buNone/>
            </a:pP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ru-RU" dirty="0" smtClean="0"/>
              <a:t>количество элементов в массиве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::array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6855"/>
          <a:stretch/>
        </p:blipFill>
        <p:spPr>
          <a:xfrm>
            <a:off x="403713" y="1168056"/>
            <a:ext cx="5101545" cy="192121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03713" y="704236"/>
            <a:ext cx="51958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https://en.cppreference.com/w/cpp/container/array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638866" y="3214540"/>
            <a:ext cx="6295466" cy="35161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std</a:t>
            </a:r>
            <a:r>
              <a:rPr lang="en-US" dirty="0" smtClean="0"/>
              <a:t>::array – </a:t>
            </a:r>
            <a:r>
              <a:rPr lang="ru-RU" dirty="0" smtClean="0"/>
              <a:t>составной тип (</a:t>
            </a:r>
            <a:r>
              <a:rPr lang="en-US" dirty="0" smtClean="0"/>
              <a:t>aggregate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Составные типы могут быть массивами или пользовательскими типами: </a:t>
            </a:r>
            <a:r>
              <a:rPr lang="en-US" dirty="0" smtClean="0"/>
              <a:t>class, </a:t>
            </a:r>
            <a:r>
              <a:rPr lang="en-US" dirty="0" err="1" smtClean="0"/>
              <a:t>struct</a:t>
            </a:r>
            <a:r>
              <a:rPr lang="en-US" dirty="0" smtClean="0"/>
              <a:t>, union</a:t>
            </a:r>
            <a:r>
              <a:rPr lang="ru-RU" dirty="0"/>
              <a:t> </a:t>
            </a:r>
            <a:r>
              <a:rPr lang="ru-RU" dirty="0" smtClean="0"/>
              <a:t>и обладают свойствами:</a:t>
            </a:r>
          </a:p>
          <a:p>
            <a:pPr marL="687388" indent="0">
              <a:buNone/>
            </a:pPr>
            <a:r>
              <a:rPr lang="ru-RU" dirty="0" smtClean="0"/>
              <a:t>Не имеют приватных или защищённых (</a:t>
            </a:r>
            <a:r>
              <a:rPr lang="en-US" dirty="0"/>
              <a:t>p</a:t>
            </a:r>
            <a:r>
              <a:rPr lang="en-US" dirty="0" smtClean="0"/>
              <a:t>rotected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нестатических членов данных</a:t>
            </a:r>
            <a:endParaRPr lang="en-US" dirty="0" smtClean="0"/>
          </a:p>
          <a:p>
            <a:pPr marL="687388" indent="0">
              <a:buNone/>
            </a:pPr>
            <a:r>
              <a:rPr lang="ru-RU" dirty="0" smtClean="0"/>
              <a:t>Не унаследованы</a:t>
            </a:r>
          </a:p>
          <a:p>
            <a:pPr marL="687388" indent="0">
              <a:buNone/>
            </a:pPr>
            <a:r>
              <a:rPr lang="ru-RU" dirty="0" smtClean="0"/>
              <a:t>Не имеют определённых в явном виде конструкторов</a:t>
            </a:r>
          </a:p>
          <a:p>
            <a:pPr marL="687388" indent="0">
              <a:buNone/>
            </a:pPr>
            <a:r>
              <a:rPr lang="ru-RU" dirty="0" smtClean="0"/>
              <a:t>Не имеют виртуальных функций</a:t>
            </a:r>
          </a:p>
          <a:p>
            <a:r>
              <a:rPr lang="ru-RU" dirty="0" smtClean="0"/>
              <a:t>Если все условия соблюдены, к таким типам можно применять </a:t>
            </a:r>
            <a:r>
              <a:rPr lang="en-US" dirty="0" smtClean="0"/>
              <a:t>aggregate initialization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0" y="3582498"/>
            <a:ext cx="5502117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Доступ к итераторам</a:t>
            </a:r>
            <a:endParaRPr lang="en-US" sz="28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447933" y="701160"/>
            <a:ext cx="5486399" cy="303633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begin(), </a:t>
            </a:r>
            <a:r>
              <a:rPr lang="en-US" dirty="0" err="1" smtClean="0"/>
              <a:t>cbegin</a:t>
            </a:r>
            <a:r>
              <a:rPr lang="en-US" dirty="0" smtClean="0"/>
              <a:t>() – </a:t>
            </a:r>
            <a:r>
              <a:rPr lang="ru-RU" dirty="0" smtClean="0"/>
              <a:t>указывают на первый элемент массива</a:t>
            </a:r>
          </a:p>
          <a:p>
            <a:r>
              <a:rPr lang="en-US" dirty="0" smtClean="0"/>
              <a:t>begin()</a:t>
            </a:r>
            <a:r>
              <a:rPr lang="ru-RU" dirty="0" smtClean="0"/>
              <a:t> возвращает </a:t>
            </a:r>
            <a:r>
              <a:rPr lang="ru-RU" dirty="0" err="1" smtClean="0"/>
              <a:t>неконстантный</a:t>
            </a:r>
            <a:r>
              <a:rPr lang="ru-RU" dirty="0" smtClean="0"/>
              <a:t> итератор</a:t>
            </a:r>
            <a:endParaRPr lang="ru-RU" dirty="0"/>
          </a:p>
          <a:p>
            <a:r>
              <a:rPr lang="en-US" dirty="0" err="1" smtClean="0"/>
              <a:t>cbegin</a:t>
            </a:r>
            <a:r>
              <a:rPr lang="en-US" dirty="0" smtClean="0"/>
              <a:t>() – </a:t>
            </a:r>
            <a:r>
              <a:rPr lang="ru-RU" dirty="0" smtClean="0"/>
              <a:t>константный</a:t>
            </a:r>
          </a:p>
          <a:p>
            <a:r>
              <a:rPr lang="en-US" dirty="0"/>
              <a:t>end(), </a:t>
            </a:r>
            <a:r>
              <a:rPr lang="en-US" dirty="0" err="1"/>
              <a:t>cend</a:t>
            </a:r>
            <a:r>
              <a:rPr lang="en-US" dirty="0"/>
              <a:t>() – </a:t>
            </a:r>
            <a:r>
              <a:rPr lang="ru-RU" dirty="0"/>
              <a:t>указывают на ячейку памяти, следующую за концом </a:t>
            </a:r>
            <a:r>
              <a:rPr lang="ru-RU" dirty="0" smtClean="0"/>
              <a:t>массива</a:t>
            </a:r>
          </a:p>
          <a:p>
            <a:r>
              <a:rPr lang="ru-RU" dirty="0" smtClean="0"/>
              <a:t>У пустого массива итератор на начало равен итератору на конец</a:t>
            </a:r>
          </a:p>
          <a:p>
            <a:r>
              <a:rPr lang="ru-RU" dirty="0" smtClean="0"/>
              <a:t>Итератор массива - </a:t>
            </a:r>
            <a:r>
              <a:rPr lang="en-US" dirty="0" err="1" smtClean="0"/>
              <a:t>RandomAccessIterator</a:t>
            </a:r>
            <a:endParaRPr lang="ru-RU" dirty="0" smtClean="0"/>
          </a:p>
          <a:p>
            <a:endParaRPr lang="en-US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84056"/>
              </p:ext>
            </p:extLst>
          </p:nvPr>
        </p:nvGraphicFramePr>
        <p:xfrm>
          <a:off x="443058" y="2471300"/>
          <a:ext cx="5967169" cy="1561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126"/>
                <a:gridCol w="980387"/>
                <a:gridCol w="1074656"/>
              </a:tblGrid>
              <a:tr h="362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begin()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cbegin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62128"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Изменять итератор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</a:tr>
              <a:tr h="829689"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Изменять значение, на которое указывает итератор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7" y="4005744"/>
            <a:ext cx="6004875" cy="26258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8" y="701160"/>
            <a:ext cx="6004875" cy="1872138"/>
          </a:xfrm>
          <a:prstGeom prst="rect">
            <a:avLst/>
          </a:prstGeom>
        </p:spPr>
      </p:pic>
      <p:sp>
        <p:nvSpPr>
          <p:cNvPr id="11" name="Объект 5"/>
          <p:cNvSpPr txBox="1">
            <a:spLocks/>
          </p:cNvSpPr>
          <p:nvPr/>
        </p:nvSpPr>
        <p:spPr>
          <a:xfrm>
            <a:off x="6523347" y="4005744"/>
            <a:ext cx="5486399" cy="27301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rbegin</a:t>
            </a:r>
            <a:r>
              <a:rPr lang="en-US" dirty="0" smtClean="0"/>
              <a:t>(), </a:t>
            </a:r>
            <a:r>
              <a:rPr lang="en-US" dirty="0" err="1" smtClean="0"/>
              <a:t>crbegin</a:t>
            </a:r>
            <a:r>
              <a:rPr lang="en-US" dirty="0" smtClean="0"/>
              <a:t>() – </a:t>
            </a:r>
            <a:r>
              <a:rPr lang="ru-RU" dirty="0" smtClean="0"/>
              <a:t>указывают на </a:t>
            </a:r>
            <a:r>
              <a:rPr lang="ru-RU" dirty="0" err="1" smtClean="0"/>
              <a:t>послдедний</a:t>
            </a:r>
            <a:r>
              <a:rPr lang="ru-RU" dirty="0" smtClean="0"/>
              <a:t> элемент массива</a:t>
            </a:r>
          </a:p>
          <a:p>
            <a:r>
              <a:rPr lang="en-US" dirty="0" smtClean="0"/>
              <a:t>end(), </a:t>
            </a:r>
            <a:r>
              <a:rPr lang="en-US" dirty="0" err="1" smtClean="0"/>
              <a:t>cend</a:t>
            </a:r>
            <a:r>
              <a:rPr lang="en-US" dirty="0" smtClean="0"/>
              <a:t>() – </a:t>
            </a:r>
            <a:r>
              <a:rPr lang="ru-RU" dirty="0" smtClean="0"/>
              <a:t>указывают на ячейку памяти, следующую за началом массива</a:t>
            </a:r>
          </a:p>
          <a:p>
            <a:r>
              <a:rPr lang="ru-RU" dirty="0" smtClean="0"/>
              <a:t>Производят обход массива в обратном порядке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40257</TotalTime>
  <Words>458</Words>
  <Application>Microsoft Office PowerPoint</Application>
  <PresentationFormat>Широкоэкранный</PresentationFormat>
  <Paragraphs>53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Грань</vt:lpstr>
      <vt:lpstr>Методы и стандарты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</dc:creator>
  <cp:lastModifiedBy>A</cp:lastModifiedBy>
  <cp:revision>179</cp:revision>
  <dcterms:created xsi:type="dcterms:W3CDTF">2021-07-19T16:25:53Z</dcterms:created>
  <dcterms:modified xsi:type="dcterms:W3CDTF">2022-09-12T16:19:54Z</dcterms:modified>
</cp:coreProperties>
</file>