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4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012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3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688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08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0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2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8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7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6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3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7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4FD7-F343-4A42-89E7-0EA4AA30A70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4FD7-F343-4A42-89E7-0EA4AA30A70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5F2DC4-1290-4F01-B269-4DD0E8B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8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13B2D513-0F9C-4439-A697-A29533986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8" y="341532"/>
            <a:ext cx="11231418" cy="164630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/>
              <a:t>Методы и стандарты программирования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37C9EE23-73D5-41F8-AFFF-4BA477FCB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18" y="2281288"/>
            <a:ext cx="11231418" cy="392799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461963" indent="-404813" algn="l">
              <a:buSzPct val="100000"/>
              <a:buFont typeface="Arial" panose="020B0604020202020204" pitchFamily="34" charset="0"/>
              <a:buChar char="•"/>
              <a:tabLst>
                <a:tab pos="395288" algn="l"/>
              </a:tabLst>
            </a:pPr>
            <a:r>
              <a:rPr lang="ru-RU" sz="2800" dirty="0"/>
              <a:t>Стандартная библиотека шаблонов (</a:t>
            </a:r>
            <a:r>
              <a:rPr lang="en-US" sz="2800" dirty="0"/>
              <a:t>STL</a:t>
            </a:r>
            <a:r>
              <a:rPr lang="ru-RU" sz="2800" dirty="0"/>
              <a:t>)</a:t>
            </a:r>
            <a:r>
              <a:rPr lang="en-US" sz="2800" dirty="0" smtClean="0"/>
              <a:t>:</a:t>
            </a:r>
            <a:endParaRPr lang="ru-RU" sz="2800" dirty="0" smtClean="0"/>
          </a:p>
          <a:p>
            <a:pPr marL="744538" indent="-349250" algn="l">
              <a:buSzPct val="100000"/>
              <a:buFont typeface="Arial" panose="020B0604020202020204" pitchFamily="34" charset="0"/>
              <a:buChar char="•"/>
              <a:tabLst>
                <a:tab pos="687388" algn="l"/>
              </a:tabLst>
            </a:pPr>
            <a:r>
              <a:rPr lang="ru-RU" sz="2800" dirty="0" smtClean="0"/>
              <a:t>Кортежи (</a:t>
            </a:r>
            <a:r>
              <a:rPr lang="en-US" sz="2800" dirty="0" smtClean="0"/>
              <a:t>tuples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pPr marL="744538" indent="-349250" algn="l">
              <a:buSzPct val="100000"/>
              <a:buFont typeface="Arial" panose="020B0604020202020204" pitchFamily="34" charset="0"/>
              <a:buChar char="•"/>
              <a:tabLst>
                <a:tab pos="687388" algn="l"/>
              </a:tabLst>
            </a:pPr>
            <a:r>
              <a:rPr lang="ru-RU" sz="2800" dirty="0" smtClean="0"/>
              <a:t>Выбор контейнер</a:t>
            </a:r>
            <a:r>
              <a:rPr lang="ru-RU" sz="2800" dirty="0"/>
              <a:t>а</a:t>
            </a:r>
            <a:endParaRPr lang="ru-RU" sz="2800" dirty="0" smtClean="0"/>
          </a:p>
          <a:p>
            <a:pPr marL="744538" indent="-349250" algn="l">
              <a:buSzPct val="100000"/>
              <a:buFont typeface="Arial" panose="020B0604020202020204" pitchFamily="34" charset="0"/>
              <a:buChar char="•"/>
              <a:tabLst>
                <a:tab pos="687388" algn="l"/>
              </a:tabLst>
            </a:pPr>
            <a:r>
              <a:rPr lang="ru-RU" sz="2800" dirty="0"/>
              <a:t>Типы итераторов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508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75637" y="894401"/>
            <a:ext cx="6793940" cy="577309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dirty="0" smtClean="0"/>
              <a:t>Чтобы использовать итератор с алгоритмами </a:t>
            </a:r>
            <a:r>
              <a:rPr lang="en-US" dirty="0" smtClean="0"/>
              <a:t>STL</a:t>
            </a:r>
            <a:r>
              <a:rPr lang="ru-RU" dirty="0" smtClean="0"/>
              <a:t>, нужно предоставить для него специализацию шаблонной структуры </a:t>
            </a:r>
            <a:r>
              <a:rPr lang="en-US" dirty="0" err="1" smtClean="0"/>
              <a:t>iterator_traits</a:t>
            </a:r>
            <a:endParaRPr lang="ru-RU" dirty="0" smtClean="0"/>
          </a:p>
          <a:p>
            <a:r>
              <a:rPr lang="ru-RU" dirty="0" smtClean="0"/>
              <a:t>Таким образом, реализация алгоритмов становятся независимой от типов данных – доступ к ним осуществляется через </a:t>
            </a:r>
            <a:r>
              <a:rPr lang="en-US" dirty="0" err="1" smtClean="0"/>
              <a:t>iterator_traits</a:t>
            </a:r>
            <a:endParaRPr lang="ru-RU" dirty="0" smtClean="0"/>
          </a:p>
          <a:p>
            <a:r>
              <a:rPr lang="ru-RU" dirty="0" smtClean="0"/>
              <a:t>Псевдонимы типов данных (</a:t>
            </a:r>
            <a:r>
              <a:rPr lang="en-US" dirty="0" err="1" smtClean="0"/>
              <a:t>typedef</a:t>
            </a:r>
            <a:r>
              <a:rPr lang="en-US" dirty="0" smtClean="0"/>
              <a:t>, using</a:t>
            </a:r>
            <a:r>
              <a:rPr lang="ru-RU" dirty="0" smtClean="0"/>
              <a:t>), определённые в этих целях </a:t>
            </a:r>
            <a:r>
              <a:rPr lang="en-US" dirty="0" smtClean="0"/>
              <a:t> </a:t>
            </a:r>
            <a:r>
              <a:rPr lang="ru-RU" dirty="0" smtClean="0"/>
              <a:t>внутри класса, называются членами типов</a:t>
            </a:r>
            <a:endParaRPr lang="en-US" dirty="0" smtClean="0"/>
          </a:p>
          <a:p>
            <a:r>
              <a:rPr lang="ru-RU" dirty="0" smtClean="0"/>
              <a:t>Член типа </a:t>
            </a:r>
            <a:r>
              <a:rPr lang="en-US" dirty="0" err="1" smtClean="0"/>
              <a:t>iterator_category</a:t>
            </a:r>
            <a:r>
              <a:rPr lang="en-US" dirty="0" smtClean="0"/>
              <a:t> </a:t>
            </a:r>
            <a:r>
              <a:rPr lang="ru-RU" dirty="0" smtClean="0"/>
              <a:t>соответствует типу итератора. При этом </a:t>
            </a:r>
            <a:r>
              <a:rPr lang="en-US" dirty="0" err="1" smtClean="0"/>
              <a:t>forward_iterator_tag</a:t>
            </a:r>
            <a:r>
              <a:rPr lang="en-US" dirty="0" smtClean="0"/>
              <a:t> </a:t>
            </a:r>
            <a:r>
              <a:rPr lang="ru-RU" dirty="0" smtClean="0"/>
              <a:t>не наследуется от </a:t>
            </a:r>
            <a:r>
              <a:rPr lang="en-US" dirty="0" err="1" smtClean="0"/>
              <a:t>output_iterator_tag</a:t>
            </a:r>
            <a:endParaRPr lang="en-US" dirty="0" smtClean="0"/>
          </a:p>
          <a:p>
            <a:r>
              <a:rPr lang="en-US" dirty="0" err="1" smtClean="0"/>
              <a:t>iterator_category</a:t>
            </a:r>
            <a:r>
              <a:rPr lang="en-US" dirty="0" smtClean="0"/>
              <a:t> </a:t>
            </a:r>
            <a:r>
              <a:rPr lang="ru-RU" dirty="0" smtClean="0"/>
              <a:t>может влиять на реализацию алгоритма</a:t>
            </a:r>
            <a:endParaRPr lang="en-US" dirty="0" smtClean="0"/>
          </a:p>
          <a:p>
            <a:r>
              <a:rPr lang="ru-RU" dirty="0" smtClean="0"/>
              <a:t>Если итератору не требуются какие-либо члены данных, они определяется как </a:t>
            </a:r>
            <a:r>
              <a:rPr lang="en-US" dirty="0" smtClean="0"/>
              <a:t>void</a:t>
            </a:r>
            <a:endParaRPr lang="ru-RU" dirty="0" smtClean="0"/>
          </a:p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typename</a:t>
            </a:r>
            <a:r>
              <a:rPr lang="en-US" dirty="0" smtClean="0"/>
              <a:t>… - </a:t>
            </a:r>
            <a:r>
              <a:rPr lang="ru-RU" dirty="0" smtClean="0"/>
              <a:t>старый вариант синтаксиса. Начиная с С</a:t>
            </a:r>
            <a:r>
              <a:rPr lang="ru-RU" dirty="0"/>
              <a:t>++</a:t>
            </a:r>
            <a:r>
              <a:rPr lang="ru-RU" dirty="0" smtClean="0"/>
              <a:t>11 можно также: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/>
              <a:t>difference_type</a:t>
            </a:r>
            <a:r>
              <a:rPr lang="en-US" dirty="0"/>
              <a:t> = </a:t>
            </a:r>
            <a:r>
              <a:rPr lang="en-US" dirty="0" err="1" smtClean="0"/>
              <a:t>ptrdiff_t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147891" y="157497"/>
            <a:ext cx="11821686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smtClean="0"/>
              <a:t>Iterator traits </a:t>
            </a:r>
            <a:r>
              <a:rPr lang="ru-RU" sz="2800" dirty="0" smtClean="0"/>
              <a:t>и пользовательские итераторы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91" y="1038041"/>
            <a:ext cx="4823168" cy="17662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6" y="2654020"/>
            <a:ext cx="3470968" cy="26396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139884" y="71928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&lt;iterator&gt;</a:t>
            </a:r>
            <a:endParaRPr lang="en-US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5014024" y="1774746"/>
            <a:ext cx="0" cy="87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3509698" y="1529650"/>
            <a:ext cx="1504326" cy="245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91" y="5480721"/>
            <a:ext cx="5113676" cy="9925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82032" y="6364847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Вариант с наследованием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3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Итераторы-адаптеры</a:t>
            </a:r>
            <a:r>
              <a:rPr lang="en-US" sz="2800" dirty="0" smtClean="0"/>
              <a:t>: </a:t>
            </a:r>
            <a:r>
              <a:rPr lang="ru-RU" sz="2800" dirty="0" smtClean="0"/>
              <a:t>итераторы вставки</a:t>
            </a:r>
            <a:endParaRPr 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3057" y="861135"/>
            <a:ext cx="11491275" cy="10653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dirty="0" smtClean="0"/>
              <a:t>Итераторы </a:t>
            </a:r>
            <a:r>
              <a:rPr lang="ru-RU" dirty="0"/>
              <a:t>вставки (</a:t>
            </a:r>
            <a:r>
              <a:rPr lang="ru-RU" dirty="0" err="1"/>
              <a:t>инсертеры</a:t>
            </a:r>
            <a:r>
              <a:rPr lang="ru-RU" dirty="0"/>
              <a:t>, </a:t>
            </a:r>
            <a:r>
              <a:rPr lang="en-US" dirty="0"/>
              <a:t>inserters</a:t>
            </a:r>
            <a:r>
              <a:rPr lang="ru-RU" dirty="0"/>
              <a:t>)</a:t>
            </a:r>
            <a:r>
              <a:rPr lang="en-US" dirty="0"/>
              <a:t>. </a:t>
            </a:r>
            <a:r>
              <a:rPr lang="ru-RU" dirty="0"/>
              <a:t>Вместо присваивания </a:t>
            </a:r>
            <a:r>
              <a:rPr lang="ru-RU" dirty="0" smtClean="0"/>
              <a:t>нового значения значению, на которое указывает итератор, выполняют вставку</a:t>
            </a:r>
            <a:endParaRPr lang="ru-RU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6" y="2418713"/>
            <a:ext cx="5860288" cy="2766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0124" y="1976679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 smtClean="0"/>
              <a:t>Вариант реализации </a:t>
            </a:r>
            <a:r>
              <a:rPr lang="en-US" b="1" u="sng" dirty="0" err="1" smtClean="0"/>
              <a:t>std</a:t>
            </a:r>
            <a:r>
              <a:rPr lang="en-US" b="1" u="sng" dirty="0" smtClean="0"/>
              <a:t>::copy</a:t>
            </a:r>
            <a:endParaRPr lang="en-US" b="1" u="sng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484775" y="1926455"/>
            <a:ext cx="5449557" cy="31693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Итератор вставки превращает </a:t>
            </a:r>
          </a:p>
          <a:p>
            <a:pPr marL="0" indent="0">
              <a:buNone/>
            </a:pPr>
            <a:r>
              <a:rPr lang="en-US" i="1" dirty="0" smtClean="0"/>
              <a:t>*</a:t>
            </a:r>
            <a:r>
              <a:rPr lang="en-US" i="1" dirty="0" err="1" smtClean="0"/>
              <a:t>to_pos</a:t>
            </a:r>
            <a:r>
              <a:rPr lang="en-US" i="1" dirty="0" smtClean="0"/>
              <a:t> = value </a:t>
            </a:r>
            <a:r>
              <a:rPr lang="ru-RU" dirty="0" smtClean="0"/>
              <a:t>во вставку </a:t>
            </a:r>
            <a:r>
              <a:rPr lang="en-US" i="1" dirty="0"/>
              <a:t>value </a:t>
            </a:r>
            <a:r>
              <a:rPr lang="ru-RU" i="1" dirty="0" smtClean="0"/>
              <a:t>в </a:t>
            </a:r>
            <a:r>
              <a:rPr lang="ru-RU" dirty="0" smtClean="0"/>
              <a:t>контейнер, на который указывает </a:t>
            </a:r>
            <a:r>
              <a:rPr lang="en-US" i="1" dirty="0" err="1" smtClean="0"/>
              <a:t>to_pos</a:t>
            </a:r>
            <a:r>
              <a:rPr lang="ru-RU" i="1" dirty="0"/>
              <a:t>.</a:t>
            </a:r>
            <a:r>
              <a:rPr lang="en-US" i="1" dirty="0" smtClean="0"/>
              <a:t> </a:t>
            </a:r>
            <a:r>
              <a:rPr lang="ru-RU" dirty="0"/>
              <a:t>С</a:t>
            </a:r>
            <a:r>
              <a:rPr lang="ru-RU" dirty="0" smtClean="0"/>
              <a:t>остоит из двух операций: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Раз</a:t>
            </a:r>
            <a:r>
              <a:rPr lang="ru-RU" dirty="0"/>
              <a:t>ы</a:t>
            </a:r>
            <a:r>
              <a:rPr lang="ru-RU" dirty="0" smtClean="0"/>
              <a:t>меновывание </a:t>
            </a:r>
            <a:r>
              <a:rPr lang="en-US" i="1" dirty="0" err="1" smtClean="0"/>
              <a:t>to_pos</a:t>
            </a:r>
            <a:r>
              <a:rPr lang="ru-RU" i="1" dirty="0" smtClean="0"/>
              <a:t>: </a:t>
            </a:r>
            <a:r>
              <a:rPr lang="en-US" i="1" dirty="0" smtClean="0"/>
              <a:t>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i="1" dirty="0" smtClean="0"/>
              <a:t> operator*()</a:t>
            </a:r>
            <a:r>
              <a:rPr lang="ru-RU" i="1" dirty="0" smtClean="0"/>
              <a:t>. </a:t>
            </a:r>
            <a:r>
              <a:rPr lang="ru-RU" dirty="0" smtClean="0"/>
              <a:t>Просто возвращает </a:t>
            </a:r>
            <a:r>
              <a:rPr lang="ru-RU" i="1" dirty="0" smtClean="0"/>
              <a:t>*</a:t>
            </a:r>
            <a:r>
              <a:rPr lang="en-US" i="1" dirty="0" smtClean="0"/>
              <a:t>this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Присваивание: </a:t>
            </a:r>
            <a:r>
              <a:rPr lang="en-US" i="1" dirty="0" smtClean="0"/>
              <a:t>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i="1" dirty="0" smtClean="0"/>
              <a:t> operator=(</a:t>
            </a:r>
            <a:r>
              <a:rPr lang="en-US" i="1" dirty="0" err="1" smtClean="0"/>
              <a:t>const</a:t>
            </a:r>
            <a:r>
              <a:rPr lang="en-US" i="1" dirty="0" smtClean="0"/>
              <a:t> T&amp; other) </a:t>
            </a:r>
            <a:r>
              <a:rPr lang="ru-RU" dirty="0" smtClean="0"/>
              <a:t>реализует вставку с помощью </a:t>
            </a:r>
            <a:r>
              <a:rPr lang="en-US" i="1" dirty="0" err="1" smtClean="0"/>
              <a:t>push_back</a:t>
            </a:r>
            <a:r>
              <a:rPr lang="en-US" dirty="0" smtClean="0"/>
              <a:t>, </a:t>
            </a:r>
            <a:r>
              <a:rPr lang="en-US" i="1" dirty="0" err="1" smtClean="0"/>
              <a:t>push_front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i="1" dirty="0" smtClean="0"/>
              <a:t>insert</a:t>
            </a:r>
            <a:endParaRPr lang="ru-RU" i="1" dirty="0" smtClean="0"/>
          </a:p>
          <a:p>
            <a:pPr marL="0" indent="0">
              <a:buNone/>
            </a:pPr>
            <a:endParaRPr lang="ru-RU" i="1" dirty="0" smtClean="0"/>
          </a:p>
          <a:p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10834" y="3801863"/>
            <a:ext cx="1816964" cy="23747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b="8609"/>
          <a:stretch/>
        </p:blipFill>
        <p:spPr>
          <a:xfrm>
            <a:off x="477738" y="5248882"/>
            <a:ext cx="2999350" cy="124097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/>
          <a:srcRect b="6132"/>
          <a:stretch/>
        </p:blipFill>
        <p:spPr>
          <a:xfrm>
            <a:off x="3797558" y="5248882"/>
            <a:ext cx="8244485" cy="124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2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3058" y="926594"/>
            <a:ext cx="5513859" cy="1230680"/>
          </a:xfrm>
          <a:solidFill>
            <a:schemeClr val="bg1"/>
          </a:solidFill>
        </p:spPr>
        <p:txBody>
          <a:bodyPr/>
          <a:lstStyle/>
          <a:p>
            <a:r>
              <a:rPr lang="en-US" dirty="0" err="1" smtClean="0"/>
              <a:t>Ostream_iterator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итератор на поток вывода. Вместо присваивания значения с разыменовыванием выполняют вставку в поток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Итераторы-адаптеры</a:t>
            </a:r>
            <a:r>
              <a:rPr lang="en-US" sz="2800" dirty="0" smtClean="0"/>
              <a:t>: </a:t>
            </a:r>
            <a:r>
              <a:rPr lang="ru-RU" sz="2800" dirty="0" smtClean="0"/>
              <a:t>потоковые итераторы</a:t>
            </a:r>
            <a:r>
              <a:rPr lang="en-US" sz="2800" dirty="0" smtClean="0"/>
              <a:t> (stream iterators)</a:t>
            </a:r>
            <a:endParaRPr lang="en-US" sz="28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143348" y="926594"/>
            <a:ext cx="5790985" cy="12306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istream_iterator</a:t>
            </a:r>
            <a:r>
              <a:rPr lang="en-US" dirty="0" smtClean="0"/>
              <a:t> – </a:t>
            </a:r>
            <a:r>
              <a:rPr lang="ru-RU" dirty="0" smtClean="0"/>
              <a:t>итератор на поток ввода. Вместо присваивания значения с разыменовыванием выполняют извлечение из потока</a:t>
            </a:r>
            <a:endParaRPr lang="en-US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43057" y="5822887"/>
            <a:ext cx="11491275" cy="7279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Работают как со стандартными потоками ввода/</a:t>
            </a:r>
            <a:r>
              <a:rPr lang="ru-RU" dirty="0" err="1" smtClean="0"/>
              <a:t>вывода,так</a:t>
            </a:r>
            <a:r>
              <a:rPr lang="ru-RU" dirty="0" smtClean="0"/>
              <a:t> и с файловыми потоками и с любыми другими типами, имеющими соответствующий интерфейс</a:t>
            </a:r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71" y="2744465"/>
            <a:ext cx="5452486" cy="189583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433" y="2525962"/>
            <a:ext cx="5372668" cy="211433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25479" y="4819858"/>
            <a:ext cx="540885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Равны если указывают на один и тот же поток и </a:t>
            </a:r>
          </a:p>
          <a:p>
            <a:r>
              <a:rPr lang="ru-RU" dirty="0" smtClean="0"/>
              <a:t>оба могут читать, либо если оба не могут читать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69230" y="768461"/>
            <a:ext cx="6665103" cy="566091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Кортеж (</a:t>
            </a:r>
            <a:r>
              <a:rPr lang="en-US" sz="2400" dirty="0" smtClean="0"/>
              <a:t>tuple</a:t>
            </a:r>
            <a:r>
              <a:rPr lang="ru-RU" sz="2400" dirty="0" smtClean="0"/>
              <a:t>)</a:t>
            </a:r>
            <a:r>
              <a:rPr lang="en-US" sz="2400" dirty="0" smtClean="0"/>
              <a:t> – </a:t>
            </a:r>
            <a:r>
              <a:rPr lang="ru-RU" sz="2400" dirty="0" smtClean="0"/>
              <a:t>коллекция фиксированного размера, которая может одновременно содержать элементы различных типов (как </a:t>
            </a:r>
            <a:r>
              <a:rPr lang="en-US" sz="2400" dirty="0" err="1" smtClean="0"/>
              <a:t>std</a:t>
            </a:r>
            <a:r>
              <a:rPr lang="en-US" sz="2400" dirty="0" smtClean="0"/>
              <a:t>::pair, </a:t>
            </a:r>
            <a:r>
              <a:rPr lang="ru-RU" sz="2400" dirty="0" smtClean="0"/>
              <a:t>только не для двух, а для произвольного числа элементов)</a:t>
            </a:r>
          </a:p>
          <a:p>
            <a:r>
              <a:rPr lang="ru-RU" sz="2400" dirty="0" smtClean="0"/>
              <a:t>Реализуется с помощью шаблонов с переменными числом параметров (</a:t>
            </a:r>
            <a:r>
              <a:rPr lang="en-US" sz="2400" dirty="0" err="1" smtClean="0"/>
              <a:t>variadic</a:t>
            </a:r>
            <a:r>
              <a:rPr lang="en-US" sz="2400" dirty="0" smtClean="0"/>
              <a:t> templates</a:t>
            </a:r>
            <a:r>
              <a:rPr lang="ru-RU" sz="2400" dirty="0" smtClean="0"/>
              <a:t>)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8" y="768461"/>
            <a:ext cx="4619252" cy="129741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C60BD838-89F7-4CB1-8B5E-1D5AD5FDEA16}"/>
              </a:ext>
            </a:extLst>
          </p:cNvPr>
          <p:cNvSpPr txBox="1">
            <a:spLocks/>
          </p:cNvSpPr>
          <p:nvPr/>
        </p:nvSpPr>
        <p:spPr>
          <a:xfrm>
            <a:off x="329938" y="128922"/>
            <a:ext cx="1160439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std</a:t>
            </a:r>
            <a:r>
              <a:rPr lang="en-US" sz="2800" dirty="0" smtClean="0"/>
              <a:t>::tuple</a:t>
            </a:r>
            <a:endParaRPr lang="en-US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0714" y="1451611"/>
            <a:ext cx="2889716" cy="27431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5701" y="2032005"/>
            <a:ext cx="480772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Шаблон с переменным числом параметров</a:t>
            </a:r>
          </a:p>
          <a:p>
            <a:r>
              <a:rPr lang="ru-RU" dirty="0" smtClean="0"/>
              <a:t>(</a:t>
            </a:r>
            <a:r>
              <a:rPr lang="en-US" dirty="0" err="1" smtClean="0"/>
              <a:t>variadic</a:t>
            </a:r>
            <a:r>
              <a:rPr lang="en-US" dirty="0" smtClean="0"/>
              <a:t> template</a:t>
            </a:r>
            <a:r>
              <a:rPr lang="ru-RU" dirty="0" smtClean="0"/>
              <a:t>)</a:t>
            </a:r>
            <a:endParaRPr lang="en-US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38" y="2997527"/>
            <a:ext cx="2142229" cy="33189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39564" y="2984411"/>
            <a:ext cx="19768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 parameter 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C60BD838-89F7-4CB1-8B5E-1D5AD5FDEA16}"/>
              </a:ext>
            </a:extLst>
          </p:cNvPr>
          <p:cNvSpPr txBox="1">
            <a:spLocks/>
          </p:cNvSpPr>
          <p:nvPr/>
        </p:nvSpPr>
        <p:spPr>
          <a:xfrm>
            <a:off x="339463" y="128922"/>
            <a:ext cx="1160439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Выбор контейнера</a:t>
            </a:r>
            <a:endParaRPr lang="en-US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230684"/>
              </p:ext>
            </p:extLst>
          </p:nvPr>
        </p:nvGraphicFramePr>
        <p:xfrm>
          <a:off x="329938" y="710214"/>
          <a:ext cx="11575017" cy="568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94105"/>
                <a:gridCol w="1402672"/>
                <a:gridCol w="1473694"/>
                <a:gridCol w="1464815"/>
                <a:gridCol w="1331651"/>
                <a:gridCol w="1473693"/>
                <a:gridCol w="1571347"/>
              </a:tblGrid>
              <a:tr h="5504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Deque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Forward list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Ассоциативные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Неупорядоченные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Типичная структура данных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Статический массив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Динамический массив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Список массивов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Двусвязный список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Односвязный список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Чёрно-красное дерево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Хэш-таблица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Элемент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Значение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Значение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Значение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Значение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Значение</a:t>
                      </a:r>
                      <a:endParaRPr 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Set: </a:t>
                      </a:r>
                      <a:r>
                        <a:rPr lang="ru-RU" sz="1400" dirty="0" smtClean="0"/>
                        <a:t>  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dirty="0" smtClean="0"/>
                        <a:t>значение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map:</a:t>
                      </a:r>
                      <a:r>
                        <a:rPr lang="en-US" sz="1400" baseline="0" dirty="0" smtClean="0"/>
                        <a:t>  </a:t>
                      </a:r>
                      <a:r>
                        <a:rPr lang="ru-RU" sz="1400" baseline="0" dirty="0" smtClean="0"/>
                        <a:t>пара ключ/значение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65813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Дубликаты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set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    </a:t>
                      </a:r>
                      <a:r>
                        <a:rPr lang="ru-RU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  </a:t>
                      </a:r>
                      <a:r>
                        <a:rPr lang="en-US" sz="1400" baseline="0" dirty="0" err="1" smtClean="0"/>
                        <a:t>multiset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map </a:t>
                      </a:r>
                      <a:r>
                        <a:rPr lang="en-US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  </a:t>
                      </a:r>
                      <a:r>
                        <a:rPr lang="ru-RU" sz="14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Wingdings 2" panose="05020102010507070707" pitchFamily="18" charset="2"/>
                        </a:rPr>
                        <a:t>  </a:t>
                      </a:r>
                      <a:r>
                        <a:rPr lang="en-US" sz="1400" baseline="0" dirty="0" err="1" smtClean="0"/>
                        <a:t>multimap</a:t>
                      </a:r>
                      <a:r>
                        <a:rPr lang="en-US" sz="1400" baseline="0" dirty="0" smtClean="0"/>
                        <a:t> </a:t>
                      </a:r>
                      <a:endParaRPr lang="en-US" sz="1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</a:tr>
              <a:tr h="692458"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Итератор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RandomAccess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RandomAccess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RandomAccess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Bidirectional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Forward</a:t>
                      </a:r>
                      <a:endParaRPr 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Bidirectional c </a:t>
                      </a:r>
                      <a:r>
                        <a:rPr lang="ru-RU" sz="1400" dirty="0" smtClean="0"/>
                        <a:t>постоянным значением или ключом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/>
                        <a:t>Вставка/удаление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 </a:t>
                      </a:r>
                      <a:r>
                        <a:rPr lang="ru-RU" sz="1400" dirty="0" smtClean="0"/>
                        <a:t>в конец</a:t>
                      </a:r>
                      <a:r>
                        <a:rPr lang="en-US" sz="1400" dirty="0" smtClean="0"/>
                        <a:t> (</a:t>
                      </a:r>
                      <a:r>
                        <a:rPr lang="ru-RU" sz="1400" dirty="0" smtClean="0"/>
                        <a:t>амортизированная</a:t>
                      </a:r>
                      <a:r>
                        <a:rPr lang="en-US" sz="1400" dirty="0" smtClean="0"/>
                        <a:t>),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ru-RU" sz="1400" baseline="0" dirty="0" smtClean="0"/>
                        <a:t>иначе </a:t>
                      </a:r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O(1) </a:t>
                      </a:r>
                      <a:r>
                        <a:rPr lang="ru-RU" sz="1400" dirty="0" smtClean="0"/>
                        <a:t>в конец и в начало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ru-RU" sz="1400" baseline="0" dirty="0" smtClean="0"/>
                        <a:t>иначе </a:t>
                      </a:r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</a:t>
                      </a:r>
                      <a:r>
                        <a:rPr lang="ru-RU" sz="1400" dirty="0" smtClean="0"/>
                        <a:t>(</a:t>
                      </a:r>
                      <a:r>
                        <a:rPr lang="en-US" sz="1400" dirty="0" smtClean="0"/>
                        <a:t>1</a:t>
                      </a:r>
                      <a:r>
                        <a:rPr lang="ru-RU" sz="1400" dirty="0" smtClean="0"/>
                        <a:t>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</a:t>
                      </a:r>
                      <a:r>
                        <a:rPr lang="ru-RU" sz="1400" dirty="0" smtClean="0"/>
                        <a:t>(</a:t>
                      </a:r>
                      <a:r>
                        <a:rPr lang="en-US" sz="1400" dirty="0" smtClean="0"/>
                        <a:t>1</a:t>
                      </a:r>
                      <a:r>
                        <a:rPr lang="ru-RU" sz="1400" smtClean="0"/>
                        <a:t>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O(log</a:t>
                      </a:r>
                      <a:r>
                        <a:rPr lang="en-US" sz="1400" baseline="-25000" smtClean="0"/>
                        <a:t>2</a:t>
                      </a:r>
                      <a:r>
                        <a:rPr lang="en-US" sz="1400" smtClean="0"/>
                        <a:t>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O(1)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Поиск</a:t>
                      </a:r>
                      <a:r>
                        <a:rPr lang="ru-RU" sz="1400" baseline="0" dirty="0" smtClean="0"/>
                        <a:t>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O(n)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O(log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O(1)</a:t>
                      </a:r>
                      <a:r>
                        <a:rPr lang="ru-RU" sz="1400" baseline="0" dirty="0" smtClean="0"/>
                        <a:t> (амортизированная)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764959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Произвольный доступ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Почти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16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2661385"/>
            <a:ext cx="409575" cy="4680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661385"/>
            <a:ext cx="409575" cy="4680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661385"/>
            <a:ext cx="409575" cy="4680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0" y="2661385"/>
            <a:ext cx="409575" cy="46808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5" y="2661385"/>
            <a:ext cx="409575" cy="46808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661385"/>
            <a:ext cx="171601" cy="19611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000" y="2904781"/>
            <a:ext cx="171601" cy="19611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5737960"/>
            <a:ext cx="409575" cy="46808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5737960"/>
            <a:ext cx="409575" cy="46808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5737960"/>
            <a:ext cx="409575" cy="468086"/>
          </a:xfrm>
          <a:prstGeom prst="rect">
            <a:avLst/>
          </a:prstGeom>
        </p:spPr>
      </p:pic>
      <p:sp>
        <p:nvSpPr>
          <p:cNvPr id="16" name="AutoShape 2" descr="красный крестик скачать бесплатно - Красный крестик крестику Компьютерные  иконки клип-арт - Красный Крестик ПНГ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674" y="2734777"/>
            <a:ext cx="219075" cy="21907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110" y="2953852"/>
            <a:ext cx="219075" cy="21907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4138440"/>
            <a:ext cx="519113" cy="51911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680" y="5712446"/>
            <a:ext cx="519113" cy="51911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42" y="5719417"/>
            <a:ext cx="519113" cy="51911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49" y="5719417"/>
            <a:ext cx="519113" cy="5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86021" y="782282"/>
            <a:ext cx="5948311" cy="5901322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Итераторы – шаблонные классы, реализующие способы обхода контейнеров и доступа к их элементам в виде перегруженных операторов</a:t>
            </a:r>
          </a:p>
          <a:p>
            <a:r>
              <a:rPr lang="ru-RU" dirty="0" smtClean="0"/>
              <a:t>Алгоритмы </a:t>
            </a:r>
            <a:r>
              <a:rPr lang="en-US" dirty="0" smtClean="0"/>
              <a:t>STL </a:t>
            </a:r>
            <a:r>
              <a:rPr lang="ru-RU" dirty="0" smtClean="0"/>
              <a:t>принимают итераторы на контейнеры, а не сами контейнеры. Потому все контейнеры предоставляют методы для доступа к итераторам: </a:t>
            </a:r>
            <a:r>
              <a:rPr lang="en-US" dirty="0" smtClean="0"/>
              <a:t>begin(), end(), </a:t>
            </a:r>
            <a:r>
              <a:rPr lang="en-US" dirty="0" err="1" smtClean="0"/>
              <a:t>cbegin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ru-RU" dirty="0" err="1" smtClean="0"/>
              <a:t>тд</a:t>
            </a:r>
            <a:endParaRPr lang="ru-RU" dirty="0" smtClean="0"/>
          </a:p>
          <a:p>
            <a:r>
              <a:rPr lang="ru-RU" dirty="0"/>
              <a:t>Способы обхода контейнеров и доступа к их элементам, а также алгоритмическая сложность этих операций, зависят от структуры данных, которую реализует контейнер</a:t>
            </a:r>
          </a:p>
          <a:p>
            <a:r>
              <a:rPr lang="ru-RU" dirty="0"/>
              <a:t>Различные алгоритмы также выполняют различные операции. </a:t>
            </a:r>
            <a:r>
              <a:rPr lang="ru-RU" dirty="0" smtClean="0"/>
              <a:t>Каким-то из них достаточно доступа к значению по итератору (разыменовывания), другие требуют более широкого набора операций</a:t>
            </a:r>
          </a:p>
          <a:p>
            <a:r>
              <a:rPr lang="ru-RU" dirty="0" smtClean="0"/>
              <a:t>В связи с этим, итераторы разбиты на 5 основных категорий  в зависимости от того, какие операции они </a:t>
            </a:r>
            <a:r>
              <a:rPr lang="ru-RU" dirty="0"/>
              <a:t>п</a:t>
            </a:r>
            <a:r>
              <a:rPr lang="ru-RU" dirty="0" smtClean="0"/>
              <a:t>озволяют выполнять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C60BD838-89F7-4CB1-8B5E-1D5AD5FDEA16}"/>
              </a:ext>
            </a:extLst>
          </p:cNvPr>
          <p:cNvSpPr txBox="1">
            <a:spLocks/>
          </p:cNvSpPr>
          <p:nvPr/>
        </p:nvSpPr>
        <p:spPr>
          <a:xfrm>
            <a:off x="329938" y="128922"/>
            <a:ext cx="1160439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 smtClean="0"/>
              <a:t>Типы итераторов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74" y="3553308"/>
            <a:ext cx="5242745" cy="2764617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="" xmlns:a16="http://schemas.microsoft.com/office/drawing/2014/main" id="{427BFC14-A2B9-4CB6-BE1C-0C70EF19C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1" r="1008" b="2712"/>
          <a:stretch/>
        </p:blipFill>
        <p:spPr>
          <a:xfrm>
            <a:off x="329938" y="782281"/>
            <a:ext cx="5464236" cy="22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4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C60BD838-89F7-4CB1-8B5E-1D5AD5FDEA16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InputIterator</a:t>
            </a:r>
            <a:r>
              <a:rPr lang="en-US" sz="2800" dirty="0" smtClean="0"/>
              <a:t> </a:t>
            </a:r>
            <a:r>
              <a:rPr lang="ru-RU" sz="2800" dirty="0"/>
              <a:t>и </a:t>
            </a:r>
            <a:r>
              <a:rPr lang="en-US" sz="2800" dirty="0" err="1"/>
              <a:t>OutputIterator</a:t>
            </a:r>
            <a:endParaRPr lang="en-US" sz="28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CCE7D441-96BC-4D6A-BE32-CEC98DB58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866981"/>
              </p:ext>
            </p:extLst>
          </p:nvPr>
        </p:nvGraphicFramePr>
        <p:xfrm>
          <a:off x="443058" y="705702"/>
          <a:ext cx="11472419" cy="591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783">
                  <a:extLst>
                    <a:ext uri="{9D8B030D-6E8A-4147-A177-3AD203B41FA5}">
                      <a16:colId xmlns="" xmlns:a16="http://schemas.microsoft.com/office/drawing/2014/main" val="673896950"/>
                    </a:ext>
                  </a:extLst>
                </a:gridCol>
                <a:gridCol w="2554664">
                  <a:extLst>
                    <a:ext uri="{9D8B030D-6E8A-4147-A177-3AD203B41FA5}">
                      <a16:colId xmlns="" xmlns:a16="http://schemas.microsoft.com/office/drawing/2014/main" val="3404116454"/>
                    </a:ext>
                  </a:extLst>
                </a:gridCol>
                <a:gridCol w="2790334">
                  <a:extLst>
                    <a:ext uri="{9D8B030D-6E8A-4147-A177-3AD203B41FA5}">
                      <a16:colId xmlns="" xmlns:a16="http://schemas.microsoft.com/office/drawing/2014/main" val="2546970233"/>
                    </a:ext>
                  </a:extLst>
                </a:gridCol>
                <a:gridCol w="2686638">
                  <a:extLst>
                    <a:ext uri="{9D8B030D-6E8A-4147-A177-3AD203B41FA5}">
                      <a16:colId xmlns="" xmlns:a16="http://schemas.microsoft.com/office/drawing/2014/main" val="1905818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InputIterator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OutputIterator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7840138"/>
                  </a:ext>
                </a:extLst>
              </a:tr>
              <a:tr h="1259196">
                <a:tc>
                  <a:txBody>
                    <a:bodyPr/>
                    <a:lstStyle/>
                    <a:p>
                      <a:r>
                        <a:rPr lang="ru-RU" dirty="0"/>
                        <a:t>Савнение на равенство</a:t>
                      </a:r>
                    </a:p>
                    <a:p>
                      <a:r>
                        <a:rPr lang="en-US" dirty="0"/>
                        <a:t>A == B </a:t>
                      </a:r>
                      <a:endParaRPr lang="ru-RU" dirty="0"/>
                    </a:p>
                    <a:p>
                      <a:r>
                        <a:rPr lang="en-US" dirty="0"/>
                        <a:t>A != </a:t>
                      </a:r>
                      <a:r>
                        <a:rPr lang="en-US" dirty="0" smtClean="0"/>
                        <a:t>B</a:t>
                      </a:r>
                      <a:endParaRPr lang="ru-RU" dirty="0" smtClean="0"/>
                    </a:p>
                    <a:p>
                      <a:r>
                        <a:rPr lang="ru-RU" sz="1800" dirty="0" smtClean="0"/>
                        <a:t>Другие</a:t>
                      </a:r>
                      <a:r>
                        <a:rPr lang="ru-RU" sz="1800" baseline="0" dirty="0" smtClean="0"/>
                        <a:t> операции сравнения не определены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 operator==(B)</a:t>
                      </a:r>
                    </a:p>
                    <a:p>
                      <a:r>
                        <a:rPr lang="en-US" dirty="0"/>
                        <a:t>bool operator!=(B)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 panose="05020102010507070707" pitchFamily="18" charset="2"/>
                        <a:sym typeface="Wingdings 2" panose="05020102010507070707" pitchFamily="18" charset="2"/>
                      </a:endParaRPr>
                    </a:p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latin typeface="+mn-lt"/>
                        </a:rPr>
                        <a:t>Может стоять по обе стороны знака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>
                        <a:solidFill>
                          <a:schemeClr val="accent5">
                            <a:lumMod val="75000"/>
                          </a:schemeClr>
                        </a:solidFill>
                        <a:sym typeface="Wingdings 2" panose="05020102010507070707" pitchFamily="18" charset="2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+mn-lt"/>
                        </a:rPr>
                        <a:t>Может стоять только справа от знака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133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Инкремент</a:t>
                      </a:r>
                    </a:p>
                    <a:p>
                      <a:r>
                        <a:rPr lang="ru-RU" dirty="0"/>
                        <a:t>++</a:t>
                      </a:r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A</a:t>
                      </a:r>
                      <a:r>
                        <a:rPr lang="en-US" dirty="0" smtClean="0"/>
                        <a:t>++</a:t>
                      </a:r>
                      <a:endParaRPr lang="ru-RU" dirty="0" smtClean="0"/>
                    </a:p>
                    <a:p>
                      <a:r>
                        <a:rPr lang="ru-RU" dirty="0" smtClean="0"/>
                        <a:t>Другие арифметические</a:t>
                      </a:r>
                      <a:r>
                        <a:rPr lang="ru-RU" baseline="0" dirty="0" smtClean="0"/>
                        <a:t> операции не определены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dirty="0"/>
                        <a:t> operator++()</a:t>
                      </a:r>
                    </a:p>
                    <a:p>
                      <a:r>
                        <a:rPr lang="en-US" dirty="0"/>
                        <a:t>A operator++(int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5382089"/>
                  </a:ext>
                </a:extLst>
              </a:tr>
              <a:tr h="1110881">
                <a:tc>
                  <a:txBody>
                    <a:bodyPr/>
                    <a:lstStyle/>
                    <a:p>
                      <a:r>
                        <a:rPr lang="en-US" dirty="0"/>
                        <a:t>Dereference as </a:t>
                      </a:r>
                      <a:r>
                        <a:rPr lang="en-US" dirty="0" err="1"/>
                        <a:t>rvalue</a:t>
                      </a:r>
                      <a:endParaRPr lang="ru-RU" dirty="0"/>
                    </a:p>
                    <a:p>
                      <a:r>
                        <a:rPr lang="en-US" dirty="0"/>
                        <a:t>n = </a:t>
                      </a:r>
                      <a:r>
                        <a:rPr lang="ru-RU" dirty="0"/>
                        <a:t>*</a:t>
                      </a:r>
                      <a:r>
                        <a:rPr lang="en-US" dirty="0"/>
                        <a:t>A</a:t>
                      </a:r>
                    </a:p>
                    <a:p>
                      <a:r>
                        <a:rPr lang="en-US" dirty="0"/>
                        <a:t>n = A</a:t>
                      </a:r>
                      <a:r>
                        <a:rPr lang="ru-RU" dirty="0"/>
                        <a:t>-</a:t>
                      </a:r>
                      <a:r>
                        <a:rPr lang="en-US" dirty="0"/>
                        <a:t>&gt;m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operator*()</a:t>
                      </a:r>
                    </a:p>
                    <a:p>
                      <a:r>
                        <a:rPr lang="en-US" dirty="0"/>
                        <a:t>T operator-&gt;()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 panose="05020102010507070707" pitchFamily="18" charset="2"/>
                        <a:sym typeface="Wingdings 2" panose="05020102010507070707" pitchFamily="18" charset="2"/>
                      </a:endParaRPr>
                    </a:p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  <a:latin typeface="+mn-lt"/>
                        </a:rPr>
                        <a:t>Изменения значения, на которое указывает итератор, не сохраняются</a:t>
                      </a:r>
                      <a:endParaRPr lang="en-US" sz="24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US" sz="3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89121230"/>
                  </a:ext>
                </a:extLst>
              </a:tr>
              <a:tr h="1101140">
                <a:tc>
                  <a:txBody>
                    <a:bodyPr/>
                    <a:lstStyle/>
                    <a:p>
                      <a:r>
                        <a:rPr lang="en-US" dirty="0"/>
                        <a:t>Dereference as </a:t>
                      </a:r>
                      <a:r>
                        <a:rPr lang="en-US" dirty="0" err="1"/>
                        <a:t>lvalue</a:t>
                      </a:r>
                      <a:endParaRPr lang="en-US" dirty="0"/>
                    </a:p>
                    <a:p>
                      <a:r>
                        <a:rPr lang="ru-RU" dirty="0"/>
                        <a:t>*</a:t>
                      </a:r>
                      <a:r>
                        <a:rPr lang="en-US" dirty="0"/>
                        <a:t>A = n,</a:t>
                      </a:r>
                    </a:p>
                    <a:p>
                      <a:r>
                        <a:rPr lang="en-US" dirty="0"/>
                        <a:t>A-&gt;m =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operator*()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T&amp; operator-&gt;()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 panose="05020102010507070707" pitchFamily="18" charset="2"/>
                        <a:sym typeface="Wingdings 2" panose="05020102010507070707" pitchFamily="18" charset="2"/>
                      </a:endParaRPr>
                    </a:p>
                    <a:p>
                      <a:pPr algn="ctr"/>
                      <a:r>
                        <a:rPr lang="ru-RU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sym typeface="Wingdings 2" panose="05020102010507070707" pitchFamily="18" charset="2"/>
                        </a:rPr>
                        <a:t>Можно изменять значение, на которое указывает итератор</a:t>
                      </a:r>
                      <a:endParaRPr lang="en-US" sz="16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2556742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5" y="1157115"/>
            <a:ext cx="519113" cy="5191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5" y="4471815"/>
            <a:ext cx="519113" cy="5191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5" y="5671965"/>
            <a:ext cx="519113" cy="51911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5" y="1157115"/>
            <a:ext cx="409575" cy="46808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2946454"/>
            <a:ext cx="409575" cy="46808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2946454"/>
            <a:ext cx="409575" cy="46808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4075166"/>
            <a:ext cx="409575" cy="46808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3" y="5437922"/>
            <a:ext cx="409575" cy="46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CEDBBB-DE92-40B8-B2B5-F45A320C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922" y="816637"/>
            <a:ext cx="5420411" cy="275065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000" dirty="0"/>
              <a:t>Когда не нужно изменять элементы контейнера, можно ограничится </a:t>
            </a:r>
            <a:r>
              <a:rPr lang="en-US" sz="2000" dirty="0" err="1" smtClean="0"/>
              <a:t>InputIterator</a:t>
            </a:r>
            <a:endParaRPr lang="ru-RU" sz="2000" dirty="0" smtClean="0"/>
          </a:p>
          <a:p>
            <a:r>
              <a:rPr lang="ru-RU" sz="2000" dirty="0" smtClean="0"/>
              <a:t>Алгоритм должен завершить работу за один обход, т.к. </a:t>
            </a:r>
            <a:r>
              <a:rPr lang="en-US" sz="2000" dirty="0" err="1" smtClean="0"/>
              <a:t>InputIterator</a:t>
            </a:r>
            <a:r>
              <a:rPr lang="en-US" sz="2000" dirty="0" smtClean="0"/>
              <a:t> </a:t>
            </a:r>
            <a:r>
              <a:rPr lang="ru-RU" sz="2000" dirty="0" smtClean="0"/>
              <a:t>может только инкрементироваться, операции декрементирования не </a:t>
            </a:r>
            <a:r>
              <a:rPr lang="ru-RU" sz="2000" dirty="0" err="1" smtClean="0"/>
              <a:t>определёны</a:t>
            </a:r>
            <a:endParaRPr lang="ru-RU" sz="2000" dirty="0" smtClean="0"/>
          </a:p>
          <a:p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65E8CEB3-E3E6-4768-8409-72F9C78EF2D5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InputIterator</a:t>
            </a:r>
            <a:r>
              <a:rPr lang="en-US" sz="2800" dirty="0" smtClean="0"/>
              <a:t> </a:t>
            </a:r>
            <a:r>
              <a:rPr lang="ru-RU" sz="2800" dirty="0"/>
              <a:t>и </a:t>
            </a:r>
            <a:r>
              <a:rPr lang="en-US" sz="2800" dirty="0" err="1"/>
              <a:t>OutputIterator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4A4F7A9-FB6D-4A56-A01D-FC2A9E6A3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58" y="816637"/>
            <a:ext cx="5815995" cy="2750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E797CF-4454-4FBB-8EEA-F80C7C5FD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5" y="3994719"/>
            <a:ext cx="5777428" cy="194522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B4FAFC74-F36D-4B61-BE12-E6EFAC28AC60}"/>
              </a:ext>
            </a:extLst>
          </p:cNvPr>
          <p:cNvSpPr txBox="1">
            <a:spLocks/>
          </p:cNvSpPr>
          <p:nvPr/>
        </p:nvSpPr>
        <p:spPr>
          <a:xfrm>
            <a:off x="6513921" y="3994719"/>
            <a:ext cx="5420411" cy="21478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InputIterator</a:t>
            </a:r>
            <a:r>
              <a:rPr lang="en-US" sz="2000" dirty="0"/>
              <a:t> </a:t>
            </a:r>
            <a:r>
              <a:rPr lang="en-US" sz="2000" dirty="0" err="1"/>
              <a:t>fisrt</a:t>
            </a:r>
            <a:r>
              <a:rPr lang="en-US" sz="2000" dirty="0"/>
              <a:t> </a:t>
            </a:r>
            <a:r>
              <a:rPr lang="ru-RU" sz="2000" dirty="0"/>
              <a:t>стоит слева от знака оператора сравнения. </a:t>
            </a:r>
            <a:endParaRPr lang="en-US" sz="2000" dirty="0"/>
          </a:p>
          <a:p>
            <a:r>
              <a:rPr lang="en-US" sz="2000" dirty="0" err="1"/>
              <a:t>OutputIterator</a:t>
            </a:r>
            <a:r>
              <a:rPr lang="en-US" sz="2000" dirty="0"/>
              <a:t> result </a:t>
            </a:r>
            <a:r>
              <a:rPr lang="ru-RU" sz="2000" dirty="0"/>
              <a:t>изменят совй значение на то, на которое указывает </a:t>
            </a:r>
            <a:r>
              <a:rPr lang="en-US" sz="2000" dirty="0" err="1"/>
              <a:t>InputIterator</a:t>
            </a:r>
            <a:r>
              <a:rPr lang="en-US" sz="2000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111340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EBB1CAC-E82C-4575-A59E-808C14D22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99"/>
          <a:stretch/>
        </p:blipFill>
        <p:spPr>
          <a:xfrm>
            <a:off x="443058" y="1097316"/>
            <a:ext cx="5829300" cy="13072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ForwardIterator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590E18E-DB35-48A2-8D01-CCDDC5796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58" y="3404401"/>
            <a:ext cx="6330420" cy="238537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6423B81A-58F9-4F18-87B4-FC1F266353F5}"/>
              </a:ext>
            </a:extLst>
          </p:cNvPr>
          <p:cNvSpPr txBox="1">
            <a:spLocks/>
          </p:cNvSpPr>
          <p:nvPr/>
        </p:nvSpPr>
        <p:spPr>
          <a:xfrm>
            <a:off x="6773478" y="755505"/>
            <a:ext cx="5160855" cy="584325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ForwardIterator</a:t>
            </a:r>
            <a:r>
              <a:rPr lang="en-US" sz="2000" dirty="0"/>
              <a:t> </a:t>
            </a:r>
            <a:r>
              <a:rPr lang="ru-RU" sz="2000" dirty="0"/>
              <a:t>объединяет в себе функциональность </a:t>
            </a:r>
            <a:r>
              <a:rPr lang="en-US" sz="2000" dirty="0" err="1"/>
              <a:t>InutIterator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 err="1"/>
              <a:t>OutputIterator</a:t>
            </a:r>
            <a:endParaRPr lang="en-US" sz="2000" dirty="0"/>
          </a:p>
          <a:p>
            <a:r>
              <a:rPr lang="ru-RU" sz="2000" dirty="0"/>
              <a:t>Может использоваться в алгоритмах в качестве любого из них</a:t>
            </a:r>
            <a:r>
              <a:rPr lang="en-US" sz="2000" dirty="0"/>
              <a:t> </a:t>
            </a:r>
            <a:endParaRPr lang="ru-RU" sz="2000" dirty="0" smtClean="0"/>
          </a:p>
          <a:p>
            <a:r>
              <a:rPr lang="en-US" sz="2000" dirty="0" err="1" smtClean="0"/>
              <a:t>ForwardIterator</a:t>
            </a:r>
            <a:r>
              <a:rPr lang="en-US" sz="2000" dirty="0" smtClean="0"/>
              <a:t> </a:t>
            </a:r>
            <a:r>
              <a:rPr lang="en-US" sz="2000" dirty="0"/>
              <a:t>first</a:t>
            </a:r>
            <a:r>
              <a:rPr lang="ru-RU" sz="2000" dirty="0"/>
              <a:t> стоит по левую сторону от знака оператора сравнения !=, т.е. он определяет этот </a:t>
            </a:r>
            <a:r>
              <a:rPr lang="ru-RU" sz="2000" dirty="0" smtClean="0"/>
              <a:t>оператор (это то, что умеет </a:t>
            </a:r>
            <a:r>
              <a:rPr lang="en-US" sz="2000" dirty="0" err="1" smtClean="0"/>
              <a:t>InputIterator</a:t>
            </a:r>
            <a:r>
              <a:rPr lang="en-US" sz="2000" dirty="0" smtClean="0"/>
              <a:t>, </a:t>
            </a:r>
            <a:r>
              <a:rPr lang="ru-RU" sz="2000" dirty="0" smtClean="0"/>
              <a:t>но не </a:t>
            </a:r>
            <a:r>
              <a:rPr lang="en-US" sz="2000" dirty="0" err="1" smtClean="0"/>
              <a:t>OutputIterator</a:t>
            </a:r>
            <a:r>
              <a:rPr lang="ru-RU" sz="2000" dirty="0" smtClean="0"/>
              <a:t>)</a:t>
            </a:r>
            <a:endParaRPr lang="ru-RU" sz="2000" dirty="0"/>
          </a:p>
          <a:p>
            <a:r>
              <a:rPr lang="en-US" sz="2000" dirty="0" err="1"/>
              <a:t>ForwardIterator</a:t>
            </a:r>
            <a:r>
              <a:rPr lang="en-US" sz="2000" dirty="0"/>
              <a:t> first </a:t>
            </a:r>
            <a:r>
              <a:rPr lang="ru-RU" sz="2000" dirty="0"/>
              <a:t>разыменовывается с изменением </a:t>
            </a:r>
            <a:r>
              <a:rPr lang="ru-RU" sz="2000" dirty="0" smtClean="0"/>
              <a:t>значения</a:t>
            </a:r>
            <a:r>
              <a:rPr lang="en-US" sz="2000" dirty="0" smtClean="0"/>
              <a:t> </a:t>
            </a:r>
            <a:r>
              <a:rPr lang="ru-RU" sz="2000" dirty="0"/>
              <a:t>(это то, что </a:t>
            </a:r>
            <a:r>
              <a:rPr lang="ru-RU" sz="2000" dirty="0" smtClean="0"/>
              <a:t>умеет</a:t>
            </a:r>
            <a:r>
              <a:rPr lang="en-US" sz="2000" dirty="0" smtClean="0"/>
              <a:t> </a:t>
            </a:r>
            <a:r>
              <a:rPr lang="en-US" sz="2000" dirty="0" err="1" smtClean="0"/>
              <a:t>OutputIterator</a:t>
            </a:r>
            <a:r>
              <a:rPr lang="en-US" sz="2000" dirty="0" smtClean="0"/>
              <a:t>, </a:t>
            </a:r>
            <a:r>
              <a:rPr lang="ru-RU" sz="2000" dirty="0" smtClean="0"/>
              <a:t>но не </a:t>
            </a:r>
            <a:r>
              <a:rPr lang="en-US" sz="2000" dirty="0" err="1" smtClean="0"/>
              <a:t>InputIterator</a:t>
            </a:r>
            <a:r>
              <a:rPr lang="ru-RU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188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91753" y="793702"/>
            <a:ext cx="6042580" cy="5607097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000" dirty="0" err="1" smtClean="0"/>
              <a:t>BidirectionalIterator</a:t>
            </a:r>
            <a:r>
              <a:rPr lang="ru-RU" sz="2000" dirty="0" smtClean="0"/>
              <a:t> умеет то же, что и </a:t>
            </a:r>
            <a:r>
              <a:rPr lang="en-US" sz="2000" dirty="0" smtClean="0"/>
              <a:t>Forward Iterator, </a:t>
            </a:r>
            <a:r>
              <a:rPr lang="ru-RU" sz="2000" dirty="0" smtClean="0"/>
              <a:t>но в дополнение к этому определяе</a:t>
            </a:r>
            <a:r>
              <a:rPr lang="ru-RU" sz="2000" dirty="0"/>
              <a:t>т</a:t>
            </a:r>
            <a:r>
              <a:rPr lang="ru-RU" sz="2000" dirty="0" smtClean="0"/>
              <a:t> операторы для </a:t>
            </a:r>
            <a:r>
              <a:rPr lang="ru-RU" sz="2000" dirty="0" err="1" smtClean="0"/>
              <a:t>предекремента</a:t>
            </a:r>
            <a:r>
              <a:rPr lang="ru-RU" sz="2000" dirty="0" smtClean="0"/>
              <a:t> и </a:t>
            </a:r>
            <a:r>
              <a:rPr lang="ru-RU" sz="2000" dirty="0" err="1" smtClean="0"/>
              <a:t>постдекремента</a:t>
            </a:r>
            <a:endParaRPr lang="en-US" sz="2000" dirty="0" smtClean="0"/>
          </a:p>
          <a:p>
            <a:r>
              <a:rPr lang="ru-RU" sz="2000" dirty="0" smtClean="0"/>
              <a:t>Можно использовать там, где требуются </a:t>
            </a:r>
            <a:r>
              <a:rPr lang="en-US" sz="2000" dirty="0" err="1" smtClean="0"/>
              <a:t>InputIterator</a:t>
            </a:r>
            <a:r>
              <a:rPr lang="en-US" sz="2000" dirty="0" smtClean="0"/>
              <a:t>, </a:t>
            </a:r>
            <a:r>
              <a:rPr lang="en-US" sz="2000" dirty="0" err="1" smtClean="0"/>
              <a:t>OutputIterator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dirty="0" err="1" smtClean="0"/>
              <a:t>ForwardIterator</a:t>
            </a:r>
            <a:endParaRPr lang="ru-RU" sz="2000" dirty="0" smtClean="0"/>
          </a:p>
          <a:p>
            <a:r>
              <a:rPr lang="ru-RU" sz="2000" dirty="0" smtClean="0"/>
              <a:t>Позволяет двигаться в обратном направлении, но на один элемент за раз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BidirectionalIterator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23" y="922794"/>
            <a:ext cx="5018928" cy="2169197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189952"/>
              </p:ext>
            </p:extLst>
          </p:nvPr>
        </p:nvGraphicFramePr>
        <p:xfrm>
          <a:off x="548523" y="4133353"/>
          <a:ext cx="5069851" cy="15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359"/>
                <a:gridCol w="2411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Все операторы </a:t>
                      </a:r>
                      <a:r>
                        <a:rPr lang="en-US" dirty="0" err="1" smtClean="0"/>
                        <a:t>ForwardIterator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Декремент</a:t>
                      </a:r>
                      <a:endParaRPr lang="ru-RU" sz="1600" dirty="0"/>
                    </a:p>
                    <a:p>
                      <a:r>
                        <a:rPr lang="ru-RU" sz="1600" dirty="0" smtClean="0"/>
                        <a:t>--</a:t>
                      </a:r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  <a:p>
                      <a:r>
                        <a:rPr lang="en-US" sz="1600" dirty="0" smtClean="0"/>
                        <a:t>A</a:t>
                      </a:r>
                      <a:r>
                        <a:rPr lang="ru-RU" sz="1600" dirty="0" smtClean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operator</a:t>
                      </a:r>
                      <a:r>
                        <a:rPr lang="ru-RU" dirty="0" smtClean="0"/>
                        <a:t>--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  <a:p>
                      <a:r>
                        <a:rPr lang="en-US" dirty="0"/>
                        <a:t>A </a:t>
                      </a:r>
                      <a:r>
                        <a:rPr lang="en-US" dirty="0" smtClean="0"/>
                        <a:t>operator</a:t>
                      </a:r>
                      <a:r>
                        <a:rPr lang="ru-RU" dirty="0" smtClean="0"/>
                        <a:t>--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n)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9290" y="3535052"/>
            <a:ext cx="377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Интерфейс </a:t>
            </a:r>
            <a:r>
              <a:rPr lang="en-US" b="1" dirty="0" err="1" smtClean="0"/>
              <a:t>BidirectionalIterator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973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B45E17C-D635-444C-9E6E-9F0B20ABC34B}"/>
              </a:ext>
            </a:extLst>
          </p:cNvPr>
          <p:cNvSpPr txBox="1">
            <a:spLocks/>
          </p:cNvSpPr>
          <p:nvPr/>
        </p:nvSpPr>
        <p:spPr>
          <a:xfrm>
            <a:off x="443058" y="128922"/>
            <a:ext cx="11491275" cy="549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 err="1" smtClean="0"/>
              <a:t>RandomAccessIterator</a:t>
            </a:r>
            <a:endParaRPr lang="en-US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06114"/>
              </p:ext>
            </p:extLst>
          </p:nvPr>
        </p:nvGraphicFramePr>
        <p:xfrm>
          <a:off x="443058" y="809170"/>
          <a:ext cx="11444142" cy="57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917"/>
                <a:gridCol w="6152225"/>
              </a:tblGrid>
              <a:tr h="38544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</a:tr>
              <a:tr h="509895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Все операторы </a:t>
                      </a:r>
                      <a:r>
                        <a:rPr lang="en-US" dirty="0" err="1" smtClean="0"/>
                        <a:t>BidirectionalIterator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448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Индексирование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smtClean="0"/>
                        <a:t>operator[](</a:t>
                      </a:r>
                      <a:r>
                        <a:rPr lang="en-US" sz="1800" dirty="0" err="1" smtClean="0"/>
                        <a:t>size_t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i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anchor="ctr"/>
                </a:tc>
              </a:tr>
              <a:tr h="1172183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Сдвиг на произвольное число элементов вперед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800" baseline="0" dirty="0" smtClean="0"/>
                        <a:t> operator+=(</a:t>
                      </a:r>
                      <a:r>
                        <a:rPr lang="en-US" sz="1800" baseline="0" dirty="0" err="1" smtClean="0"/>
                        <a:t>size_t</a:t>
                      </a:r>
                      <a:r>
                        <a:rPr lang="en-US" sz="1800" baseline="0" dirty="0" smtClean="0"/>
                        <a:t> n)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operator+(</a:t>
                      </a:r>
                      <a:r>
                        <a:rPr lang="en-US" sz="1800" baseline="0" dirty="0" err="1" smtClean="0"/>
                        <a:t>size_t</a:t>
                      </a:r>
                      <a:r>
                        <a:rPr lang="en-US" sz="1800" baseline="0" dirty="0" smtClean="0"/>
                        <a:t> n)</a:t>
                      </a:r>
                      <a:endParaRPr lang="en-US" sz="1800" dirty="0" smtClean="0"/>
                    </a:p>
                    <a:p>
                      <a:r>
                        <a:rPr lang="en-US" sz="1800" dirty="0" err="1" smtClean="0"/>
                        <a:t>frined</a:t>
                      </a:r>
                      <a:r>
                        <a:rPr lang="ru-RU" sz="1800" dirty="0" smtClean="0"/>
                        <a:t> </a:t>
                      </a:r>
                      <a:r>
                        <a:rPr lang="en-US" sz="1800" dirty="0" smtClean="0"/>
                        <a:t>A operator+(</a:t>
                      </a:r>
                      <a:r>
                        <a:rPr lang="en-US" sz="1800" dirty="0" err="1" smtClean="0"/>
                        <a:t>const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Iter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800" baseline="0" dirty="0" smtClean="0"/>
                        <a:t> it, </a:t>
                      </a:r>
                      <a:r>
                        <a:rPr lang="en-US" sz="1800" baseline="0" dirty="0" err="1" smtClean="0"/>
                        <a:t>size_t</a:t>
                      </a:r>
                      <a:r>
                        <a:rPr lang="en-US" sz="1800" baseline="0" dirty="0" smtClean="0"/>
                        <a:t> n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anchor="ctr"/>
                </a:tc>
              </a:tr>
              <a:tr h="11721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Сдвиг на произвольное число элементов назад</a:t>
                      </a:r>
                    </a:p>
                    <a:p>
                      <a:endParaRPr lang="ru-RU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800" baseline="0" dirty="0" smtClean="0"/>
                        <a:t> operator</a:t>
                      </a:r>
                      <a:r>
                        <a:rPr lang="ru-RU" sz="1800" baseline="0" dirty="0" smtClean="0"/>
                        <a:t>-</a:t>
                      </a:r>
                      <a:r>
                        <a:rPr lang="en-US" sz="1800" baseline="0" dirty="0" smtClean="0"/>
                        <a:t>=(</a:t>
                      </a:r>
                      <a:r>
                        <a:rPr lang="en-US" sz="1800" baseline="0" dirty="0" err="1" smtClean="0"/>
                        <a:t>size_t</a:t>
                      </a:r>
                      <a:r>
                        <a:rPr lang="en-US" sz="1800" baseline="0" dirty="0" smtClean="0"/>
                        <a:t> n)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</a:t>
                      </a:r>
                      <a:r>
                        <a:rPr lang="en-US" sz="1800" baseline="0" dirty="0" smtClean="0"/>
                        <a:t> operator</a:t>
                      </a:r>
                      <a:r>
                        <a:rPr lang="ru-RU" sz="1800" baseline="0" dirty="0" smtClean="0"/>
                        <a:t>-</a:t>
                      </a:r>
                      <a:r>
                        <a:rPr lang="en-US" sz="1800" baseline="0" dirty="0" smtClean="0"/>
                        <a:t>(</a:t>
                      </a:r>
                      <a:r>
                        <a:rPr lang="en-US" sz="1800" baseline="0" dirty="0" err="1" smtClean="0"/>
                        <a:t>size_t</a:t>
                      </a:r>
                      <a:r>
                        <a:rPr lang="en-US" sz="1800" baseline="0" dirty="0" smtClean="0"/>
                        <a:t> n)</a:t>
                      </a:r>
                      <a:endParaRPr lang="en-US" sz="1800" dirty="0" smtClean="0"/>
                    </a:p>
                    <a:p>
                      <a:r>
                        <a:rPr lang="en-US" sz="1800" dirty="0" err="1" smtClean="0"/>
                        <a:t>frined</a:t>
                      </a:r>
                      <a:r>
                        <a:rPr lang="ru-RU" sz="1800" baseline="0" dirty="0" smtClean="0"/>
                        <a:t> </a:t>
                      </a:r>
                      <a:r>
                        <a:rPr lang="en-US" sz="1800" dirty="0" smtClean="0"/>
                        <a:t>A operator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 err="1" smtClean="0"/>
                        <a:t>const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Iter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800" baseline="0" dirty="0" smtClean="0"/>
                        <a:t> it, </a:t>
                      </a:r>
                      <a:r>
                        <a:rPr lang="en-US" sz="1800" baseline="0" dirty="0" err="1" smtClean="0"/>
                        <a:t>size_t</a:t>
                      </a:r>
                      <a:r>
                        <a:rPr lang="en-US" sz="1800" baseline="0" dirty="0" smtClean="0"/>
                        <a:t> n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 anchor="ctr"/>
                </a:tc>
              </a:tr>
              <a:tr h="950419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Расстояние</a:t>
                      </a:r>
                      <a:r>
                        <a:rPr lang="ru-RU" sz="1800" baseline="0" dirty="0" smtClean="0"/>
                        <a:t> между итераторами (в элементах)</a:t>
                      </a:r>
                      <a:endParaRPr lang="ru-RU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ptrdiff_t</a:t>
                      </a:r>
                      <a:r>
                        <a:rPr lang="en-US" sz="1800" dirty="0" smtClean="0"/>
                        <a:t> operator-(</a:t>
                      </a:r>
                      <a:r>
                        <a:rPr lang="en-US" sz="1800" dirty="0" err="1" smtClean="0"/>
                        <a:t>const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Iter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800" dirty="0" smtClean="0"/>
                        <a:t> other)</a:t>
                      </a:r>
                      <a:endParaRPr lang="en-US" sz="1800" dirty="0"/>
                    </a:p>
                  </a:txBody>
                  <a:tcPr anchor="ctr"/>
                </a:tc>
              </a:tr>
              <a:tr h="1140502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Сравнение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bool</a:t>
                      </a:r>
                      <a:r>
                        <a:rPr lang="en-US" sz="1800" baseline="0" dirty="0" smtClean="0"/>
                        <a:t> operator&lt;(</a:t>
                      </a:r>
                      <a:r>
                        <a:rPr lang="en-US" sz="1800" baseline="0" dirty="0" err="1" smtClean="0"/>
                        <a:t>const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Iter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800" baseline="0" dirty="0" smtClean="0"/>
                        <a:t> other)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bool</a:t>
                      </a:r>
                      <a:r>
                        <a:rPr lang="en-US" sz="1800" baseline="0" dirty="0" smtClean="0"/>
                        <a:t> operator&lt;=(</a:t>
                      </a:r>
                      <a:r>
                        <a:rPr lang="en-US" sz="1800" baseline="0" dirty="0" err="1" smtClean="0"/>
                        <a:t>const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Iter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800" baseline="0" dirty="0" smtClean="0"/>
                        <a:t> other)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bool</a:t>
                      </a:r>
                      <a:r>
                        <a:rPr lang="en-US" sz="1800" baseline="0" dirty="0" smtClean="0"/>
                        <a:t> operator&gt;(</a:t>
                      </a:r>
                      <a:r>
                        <a:rPr lang="en-US" sz="1800" baseline="0" dirty="0" err="1" smtClean="0"/>
                        <a:t>const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Iter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800" baseline="0" dirty="0" smtClean="0"/>
                        <a:t> other)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bool</a:t>
                      </a:r>
                      <a:r>
                        <a:rPr lang="en-US" sz="1800" baseline="0" dirty="0" smtClean="0"/>
                        <a:t> operator=&gt;(</a:t>
                      </a:r>
                      <a:r>
                        <a:rPr lang="en-US" sz="1800" baseline="0" dirty="0" err="1" smtClean="0"/>
                        <a:t>const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Iter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800" baseline="0" dirty="0" smtClean="0"/>
                        <a:t> other)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887296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8874</TotalTime>
  <Words>1027</Words>
  <Application>Microsoft Office PowerPoint</Application>
  <PresentationFormat>Широкоэкранный</PresentationFormat>
  <Paragraphs>171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Trebuchet MS</vt:lpstr>
      <vt:lpstr>Wingdings 2</vt:lpstr>
      <vt:lpstr>Wingdings 3</vt:lpstr>
      <vt:lpstr>Грань</vt:lpstr>
      <vt:lpstr>Методы и стандарты программирования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creator>A</dc:creator>
  <cp:lastModifiedBy>A</cp:lastModifiedBy>
  <cp:revision>83</cp:revision>
  <dcterms:created xsi:type="dcterms:W3CDTF">2021-10-20T08:24:44Z</dcterms:created>
  <dcterms:modified xsi:type="dcterms:W3CDTF">2022-09-12T16:27:51Z</dcterms:modified>
</cp:coreProperties>
</file>