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548B665-CB10-F3BC-BD32-937D08DF2FD3}">
  <a:tblStyle styleId="{D548B665-CB10-F3BC-BD32-937D08DF2FD3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32" name="Straight Connector 31"/>
            <p:cNvCxnSpPr>
              <a:cxnSpLocks/>
            </p:cNvCxnSpPr>
            <p:nvPr/>
          </p:nvCxnSpPr>
          <p:spPr bwMode="auto"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 bwMode="auto"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 bwMode="auto">
            <a:xfrm>
              <a:off x="9181476" y="-8467"/>
              <a:ext cx="3007349" cy="6866466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 bwMode="auto"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 bwMode="auto">
            <a:xfrm>
              <a:off x="8932333" y="3048000"/>
              <a:ext cx="3259666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 bwMode="auto"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 bwMode="auto"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 bwMode="auto"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 bwMode="auto">
            <a:xfrm>
              <a:off x="10371666" y="3589867"/>
              <a:ext cx="1817158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 bwMode="auto"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8854FD7-F343-4A42-89E7-0EA4AA30A70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55F2DC4-1290-4F01-B269-4DD0E8BCA9D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Заголовок и подпись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8854FD7-F343-4A42-89E7-0EA4AA30A70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55F2DC4-1290-4F01-B269-4DD0E8BCA9D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8854FD7-F343-4A42-89E7-0EA4AA30A70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55F2DC4-1290-4F01-B269-4DD0E8BCA9DB}" type="slidenum">
              <a:rPr lang="en-US"/>
              <a:t/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 bwMode="auto">
          <a:xfrm>
            <a:off x="541870" y="79037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22" name="TextBox 21"/>
          <p:cNvSpPr txBox="1"/>
          <p:nvPr/>
        </p:nvSpPr>
        <p:spPr bwMode="auto">
          <a:xfrm>
            <a:off x="8893011" y="288655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Карточка имен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8854FD7-F343-4A42-89E7-0EA4AA30A70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55F2DC4-1290-4F01-B269-4DD0E8BCA9D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 карточки имен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8854FD7-F343-4A42-89E7-0EA4AA30A70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55F2DC4-1290-4F01-B269-4DD0E8BCA9DB}" type="slidenum">
              <a:rPr lang="en-US"/>
              <a:t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 bwMode="auto">
          <a:xfrm>
            <a:off x="541870" y="79037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25" name="TextBox 24"/>
          <p:cNvSpPr txBox="1"/>
          <p:nvPr/>
        </p:nvSpPr>
        <p:spPr bwMode="auto">
          <a:xfrm>
            <a:off x="8893011" y="288655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Истина или ложь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8854FD7-F343-4A42-89E7-0EA4AA30A70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55F2DC4-1290-4F01-B269-4DD0E8BCA9D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8854FD7-F343-4A42-89E7-0EA4AA30A70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55F2DC4-1290-4F01-B269-4DD0E8BCA9D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7967673" y="609599"/>
            <a:ext cx="1304743" cy="5251451"/>
          </a:xfrm>
        </p:spPr>
        <p:txBody>
          <a:bodyPr vert="eaVert" anchor="ctr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77335" y="609600"/>
            <a:ext cx="7060150" cy="5251450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8854FD7-F343-4A42-89E7-0EA4AA30A70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55F2DC4-1290-4F01-B269-4DD0E8BCA9D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8854FD7-F343-4A42-89E7-0EA4AA30A70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55F2DC4-1290-4F01-B269-4DD0E8BCA9D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8854FD7-F343-4A42-89E7-0EA4AA30A70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55F2DC4-1290-4F01-B269-4DD0E8BCA9D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77334" y="2160589"/>
            <a:ext cx="4184035" cy="3880772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5089970" y="2160589"/>
            <a:ext cx="4184034" cy="3880773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8854FD7-F343-4A42-89E7-0EA4AA30A707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55F2DC4-1290-4F01-B269-4DD0E8BCA9D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8854FD7-F343-4A42-89E7-0EA4AA30A707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55F2DC4-1290-4F01-B269-4DD0E8BCA9D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4" y="609600"/>
            <a:ext cx="8596668" cy="132080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8854FD7-F343-4A42-89E7-0EA4AA30A707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55F2DC4-1290-4F01-B269-4DD0E8BCA9D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8854FD7-F343-4A42-89E7-0EA4AA30A707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55F2DC4-1290-4F01-B269-4DD0E8BCA9D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8854FD7-F343-4A42-89E7-0EA4AA30A707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55F2DC4-1290-4F01-B269-4DD0E8BCA9D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8854FD7-F343-4A42-89E7-0EA4AA30A707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55F2DC4-1290-4F01-B269-4DD0E8BCA9D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20" name="Straight Connector 19"/>
            <p:cNvCxnSpPr>
              <a:cxnSpLocks/>
            </p:cNvCxnSpPr>
            <p:nvPr/>
          </p:nvCxnSpPr>
          <p:spPr bwMode="auto"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 bwMode="auto"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 bwMode="auto">
            <a:xfrm>
              <a:off x="9181476" y="-8467"/>
              <a:ext cx="3007349" cy="6866466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 bwMode="auto"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 bwMode="auto">
            <a:xfrm>
              <a:off x="8932333" y="3048000"/>
              <a:ext cx="3259666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 bwMode="auto"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 bwMode="auto"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 bwMode="auto"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 bwMode="auto">
            <a:xfrm>
              <a:off x="10371666" y="3589867"/>
              <a:ext cx="1817158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 bwMode="auto"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8854FD7-F343-4A42-89E7-0EA4AA30A70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677334" y="6041362"/>
            <a:ext cx="62976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955F2DC4-1290-4F01-B269-4DD0E8BCA9DB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>
        <a:spcBef>
          <a:spcPts val="0"/>
        </a:spcBef>
        <a:buNone/>
        <a:defRPr sz="3600">
          <a:solidFill>
            <a:schemeClr val="accent1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563418" y="341532"/>
            <a:ext cx="11231418" cy="1646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Методы и стандарты программирования</a:t>
            </a:r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3418" y="2281288"/>
            <a:ext cx="11231418" cy="392799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 marL="461963" indent="-404813" algn="l">
              <a:buSzPct val="100000"/>
              <a:buFont typeface="Arial"/>
              <a:buChar char="•"/>
              <a:tabLst>
                <a:tab pos="395288" algn="l"/>
              </a:tabLst>
              <a:defRPr/>
            </a:pPr>
            <a:r>
              <a:rPr lang="ru-RU" sz="2800"/>
              <a:t>Стандартная библиотека шаблонов (</a:t>
            </a:r>
            <a:r>
              <a:rPr lang="en-US" sz="2800"/>
              <a:t>STL</a:t>
            </a:r>
            <a:r>
              <a:rPr lang="ru-RU" sz="2800"/>
              <a:t>)</a:t>
            </a:r>
            <a:r>
              <a:rPr lang="en-US" sz="2800"/>
              <a:t>:</a:t>
            </a:r>
            <a:endParaRPr lang="ru-RU" sz="2800"/>
          </a:p>
          <a:p>
            <a:pPr marL="744538" indent="-349250" algn="l">
              <a:buSzPct val="100000"/>
              <a:buFont typeface="Arial"/>
              <a:buChar char="•"/>
              <a:tabLst>
                <a:tab pos="687388" algn="l"/>
              </a:tabLst>
              <a:defRPr/>
            </a:pPr>
            <a:r>
              <a:rPr lang="ru-RU" sz="2800"/>
              <a:t>Кортежи (</a:t>
            </a:r>
            <a:r>
              <a:rPr lang="en-US" sz="2800"/>
              <a:t>tuples</a:t>
            </a:r>
            <a:r>
              <a:rPr lang="ru-RU" sz="2800"/>
              <a:t>)</a:t>
            </a:r>
            <a:endParaRPr lang="en-US" sz="2800"/>
          </a:p>
          <a:p>
            <a:pPr marL="744538" indent="-349250" algn="l">
              <a:buSzPct val="100000"/>
              <a:buFont typeface="Arial"/>
              <a:buChar char="•"/>
              <a:tabLst>
                <a:tab pos="687388" algn="l"/>
              </a:tabLst>
              <a:defRPr/>
            </a:pPr>
            <a:r>
              <a:rPr lang="ru-RU" sz="2800"/>
              <a:t>Выбор контейнер</a:t>
            </a:r>
            <a:r>
              <a:rPr lang="ru-RU" sz="2800"/>
              <a:t>а</a:t>
            </a:r>
            <a:endParaRPr lang="ru-RU" sz="2800"/>
          </a:p>
          <a:p>
            <a:pPr marL="744538" indent="-349250" algn="l">
              <a:buSzPct val="100000"/>
              <a:buFont typeface="Arial"/>
              <a:buChar char="•"/>
              <a:tabLst>
                <a:tab pos="687388" algn="l"/>
              </a:tabLst>
              <a:defRPr/>
            </a:pPr>
            <a:r>
              <a:rPr lang="ru-RU" sz="2800"/>
              <a:t>Типы итераторов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686697" y="894402"/>
            <a:ext cx="6282880" cy="5184182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ru-RU"/>
              <a:t>Чтобы использовать итератор с алгоритмами </a:t>
            </a:r>
            <a:r>
              <a:rPr lang="en-US"/>
              <a:t>STL</a:t>
            </a:r>
            <a:r>
              <a:rPr lang="ru-RU"/>
              <a:t>, нужно предоставить для него специализацию шаблонной структуры </a:t>
            </a:r>
            <a:r>
              <a:rPr lang="en-US"/>
              <a:t>iterator_traits</a:t>
            </a:r>
            <a:endParaRPr lang="ru-RU"/>
          </a:p>
          <a:p>
            <a:pPr>
              <a:defRPr/>
            </a:pPr>
            <a:r>
              <a:rPr lang="ru-RU"/>
              <a:t>Таким образом, реализация алгоритмов становятся независимой от типов данных – доступ к ним осуществляется через </a:t>
            </a:r>
            <a:r>
              <a:rPr lang="en-US"/>
              <a:t>iterator_traits</a:t>
            </a:r>
            <a:endParaRPr lang="ru-RU"/>
          </a:p>
          <a:p>
            <a:pPr>
              <a:defRPr/>
            </a:pPr>
            <a:r>
              <a:rPr lang="ru-RU"/>
              <a:t>Псевдонимы типов данных (</a:t>
            </a:r>
            <a:r>
              <a:rPr lang="en-US"/>
              <a:t>typedef</a:t>
            </a:r>
            <a:r>
              <a:rPr lang="en-US"/>
              <a:t>, using</a:t>
            </a:r>
            <a:r>
              <a:rPr lang="ru-RU"/>
              <a:t>), определённые в этих целях </a:t>
            </a:r>
            <a:r>
              <a:rPr lang="en-US"/>
              <a:t> </a:t>
            </a:r>
            <a:r>
              <a:rPr lang="ru-RU"/>
              <a:t>внутри класса, называются членами типов</a:t>
            </a:r>
            <a:endParaRPr lang="en-US"/>
          </a:p>
          <a:p>
            <a:pPr>
              <a:defRPr/>
            </a:pPr>
            <a:r>
              <a:rPr lang="ru-RU"/>
              <a:t>Член типа </a:t>
            </a:r>
            <a:r>
              <a:rPr lang="en-US"/>
              <a:t>iterator_category</a:t>
            </a:r>
            <a:r>
              <a:rPr lang="en-US"/>
              <a:t> </a:t>
            </a:r>
            <a:r>
              <a:rPr lang="ru-RU"/>
              <a:t>соответствует типу итератора. При этом </a:t>
            </a:r>
            <a:r>
              <a:rPr lang="en-US"/>
              <a:t>forward_iterator_tag</a:t>
            </a:r>
            <a:r>
              <a:rPr lang="en-US"/>
              <a:t> </a:t>
            </a:r>
            <a:r>
              <a:rPr lang="ru-RU"/>
              <a:t>не наследуется от </a:t>
            </a:r>
            <a:r>
              <a:rPr lang="en-US"/>
              <a:t>output_iterator_tag</a:t>
            </a:r>
            <a:endParaRPr lang="en-US"/>
          </a:p>
          <a:p>
            <a:pPr>
              <a:defRPr/>
            </a:pPr>
            <a:r>
              <a:rPr lang="en-US"/>
              <a:t>iterator_category</a:t>
            </a:r>
            <a:r>
              <a:rPr lang="en-US"/>
              <a:t> </a:t>
            </a:r>
            <a:r>
              <a:rPr lang="ru-RU"/>
              <a:t>может влиять на реализацию алгоритма</a:t>
            </a:r>
            <a:endParaRPr lang="en-US"/>
          </a:p>
          <a:p>
            <a:pPr>
              <a:defRPr/>
            </a:pPr>
            <a:r>
              <a:rPr lang="ru-RU"/>
              <a:t>Если итератору не требуются какие-либо члены данных, они определяется как </a:t>
            </a:r>
            <a:r>
              <a:rPr lang="en-US"/>
              <a:t>void</a:t>
            </a:r>
            <a:endParaRPr lang="ru-RU"/>
          </a:p>
          <a:p>
            <a:pPr>
              <a:defRPr/>
            </a:pPr>
            <a:r>
              <a:rPr lang="en-US"/>
              <a:t>typedef</a:t>
            </a:r>
            <a:r>
              <a:rPr lang="en-US"/>
              <a:t> </a:t>
            </a:r>
            <a:r>
              <a:rPr lang="en-US"/>
              <a:t>typename</a:t>
            </a:r>
            <a:r>
              <a:rPr lang="en-US"/>
              <a:t>… - </a:t>
            </a:r>
            <a:r>
              <a:rPr lang="ru-RU"/>
              <a:t>старый вариант синтаксиса. Начиная с С</a:t>
            </a:r>
            <a:r>
              <a:rPr lang="ru-RU"/>
              <a:t>++</a:t>
            </a:r>
            <a:r>
              <a:rPr lang="ru-RU"/>
              <a:t>11 можно </a:t>
            </a:r>
            <a:r>
              <a:rPr lang="ru-RU"/>
              <a:t>также:</a:t>
            </a:r>
            <a:endParaRPr/>
          </a:p>
          <a:p>
            <a:pPr marL="0" indent="0">
              <a:buNone/>
              <a:defRPr/>
            </a:pPr>
            <a:r>
              <a:rPr lang="ru-RU"/>
              <a:t>     </a:t>
            </a:r>
            <a:r>
              <a:rPr lang="en-US"/>
              <a:t>using </a:t>
            </a:r>
            <a:r>
              <a:rPr lang="en-US"/>
              <a:t>difference_type</a:t>
            </a:r>
            <a:r>
              <a:rPr lang="en-US"/>
              <a:t> = </a:t>
            </a:r>
            <a:r>
              <a:rPr lang="en-US"/>
              <a:t>ptrdiff_t</a:t>
            </a:r>
            <a:endParaRPr lang="en-US"/>
          </a:p>
          <a:p>
            <a:pPr marL="0" indent="0">
              <a:buNone/>
              <a:defRPr/>
            </a:pPr>
            <a:endParaRPr lang="en-US"/>
          </a:p>
        </p:txBody>
      </p:sp>
      <p:sp>
        <p:nvSpPr>
          <p:cNvPr id="4" name="Title 1"/>
          <p:cNvSpPr txBox="1"/>
          <p:nvPr/>
        </p:nvSpPr>
        <p:spPr bwMode="auto">
          <a:xfrm>
            <a:off x="147891" y="157497"/>
            <a:ext cx="1182168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2800"/>
              <a:t>Iterator traits </a:t>
            </a:r>
            <a:r>
              <a:rPr lang="ru-RU" sz="2800"/>
              <a:t>и пользовательские итераторы</a:t>
            </a:r>
            <a:endParaRPr lang="en-US" sz="280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47891" y="1038041"/>
            <a:ext cx="4823168" cy="17662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543056" y="2654020"/>
            <a:ext cx="3470968" cy="26396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 bwMode="auto">
          <a:xfrm>
            <a:off x="2139884" y="719285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&lt;iterator&gt;</a:t>
            </a:r>
            <a:endParaRPr lang="en-US"/>
          </a:p>
        </p:txBody>
      </p:sp>
      <p:cxnSp>
        <p:nvCxnSpPr>
          <p:cNvPr id="9" name="Прямая соединительная линия 8"/>
          <p:cNvCxnSpPr>
            <a:cxnSpLocks/>
          </p:cNvCxnSpPr>
          <p:nvPr/>
        </p:nvCxnSpPr>
        <p:spPr bwMode="auto">
          <a:xfrm>
            <a:off x="5014024" y="1774746"/>
            <a:ext cx="0" cy="87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 bwMode="auto">
          <a:xfrm>
            <a:off x="3509698" y="1529650"/>
            <a:ext cx="1504326" cy="245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47891" y="5676617"/>
            <a:ext cx="5113676" cy="99256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 bwMode="auto">
          <a:xfrm>
            <a:off x="1274261" y="5323516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Вариант с наследованием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 bwMode="auto">
          <a:xfrm>
            <a:off x="5686697" y="628861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examples/</a:t>
            </a:r>
            <a:r>
              <a:rPr lang="ru-RU"/>
              <a:t>5</a:t>
            </a:r>
            <a:r>
              <a:rPr lang="en-US"/>
              <a:t>_</a:t>
            </a:r>
            <a:r>
              <a:rPr lang="en-US"/>
              <a:t>own_vector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40704" y="1533882"/>
            <a:ext cx="11503181" cy="3255832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 bwMode="auto">
          <a:xfrm>
            <a:off x="147891" y="157497"/>
            <a:ext cx="1182168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2800"/>
              <a:t>Iterator traits </a:t>
            </a:r>
            <a:r>
              <a:rPr lang="ru-RU" sz="2800"/>
              <a:t>и пользовательские итераторы</a:t>
            </a:r>
            <a:endParaRPr lang="en-US" sz="2800"/>
          </a:p>
        </p:txBody>
      </p:sp>
      <p:sp>
        <p:nvSpPr>
          <p:cNvPr id="6" name="TextBox 5"/>
          <p:cNvSpPr txBox="1"/>
          <p:nvPr/>
        </p:nvSpPr>
        <p:spPr bwMode="auto">
          <a:xfrm>
            <a:off x="440704" y="5920043"/>
            <a:ext cx="5487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Скотт </a:t>
            </a:r>
            <a:r>
              <a:rPr lang="ru-RU"/>
              <a:t>Мейерс</a:t>
            </a:r>
            <a:r>
              <a:rPr lang="ru-RU"/>
              <a:t>. Эффективное использо</a:t>
            </a:r>
            <a:r>
              <a:rPr lang="ru-RU"/>
              <a:t>в</a:t>
            </a:r>
            <a:r>
              <a:rPr lang="ru-RU"/>
              <a:t>ание </a:t>
            </a:r>
            <a:r>
              <a:rPr lang="en-US"/>
              <a:t>STL.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Итераторы-адаптеры</a:t>
            </a:r>
            <a:r>
              <a:rPr lang="en-US" sz="2800"/>
              <a:t>: </a:t>
            </a:r>
            <a:r>
              <a:rPr lang="ru-RU" sz="2800"/>
              <a:t>итераторы вставки</a:t>
            </a:r>
            <a:endParaRPr lang="en-US" sz="280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43057" y="861135"/>
            <a:ext cx="11491275" cy="106532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Итераторы </a:t>
            </a:r>
            <a:r>
              <a:rPr lang="ru-RU"/>
              <a:t>вставки (</a:t>
            </a:r>
            <a:r>
              <a:rPr lang="ru-RU"/>
              <a:t>инсертеры</a:t>
            </a:r>
            <a:r>
              <a:rPr lang="ru-RU"/>
              <a:t>, </a:t>
            </a:r>
            <a:r>
              <a:rPr lang="en-US"/>
              <a:t>inserters</a:t>
            </a:r>
            <a:r>
              <a:rPr lang="ru-RU"/>
              <a:t>)</a:t>
            </a:r>
            <a:r>
              <a:rPr lang="en-US"/>
              <a:t>. </a:t>
            </a:r>
            <a:r>
              <a:rPr lang="ru-RU"/>
              <a:t>Вместо присваивания </a:t>
            </a:r>
            <a:r>
              <a:rPr lang="ru-RU"/>
              <a:t>нового значения значению, на которое указывает итератор, выполняют вставку</a:t>
            </a:r>
            <a:endParaRPr lang="ru-RU"/>
          </a:p>
          <a:p>
            <a:pPr>
              <a:defRPr/>
            </a:pP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86233" y="2218788"/>
            <a:ext cx="5860288" cy="2766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auto">
          <a:xfrm>
            <a:off x="1717951" y="1776753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b="1" u="sng"/>
              <a:t>Вариант реализации </a:t>
            </a:r>
            <a:r>
              <a:rPr lang="en-US" b="1" u="sng"/>
              <a:t>std</a:t>
            </a:r>
            <a:r>
              <a:rPr lang="en-US" b="1" u="sng"/>
              <a:t>::copy</a:t>
            </a:r>
            <a:endParaRPr lang="en-US" b="1" u="sng"/>
          </a:p>
        </p:txBody>
      </p:sp>
      <p:sp>
        <p:nvSpPr>
          <p:cNvPr id="7" name="Объект 2"/>
          <p:cNvSpPr txBox="1"/>
          <p:nvPr/>
        </p:nvSpPr>
        <p:spPr bwMode="auto">
          <a:xfrm>
            <a:off x="6484775" y="1803576"/>
            <a:ext cx="5449557" cy="316932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/>
              <a:t>Итератор вставки превращает </a:t>
            </a:r>
            <a:endParaRPr/>
          </a:p>
          <a:p>
            <a:pPr marL="0" indent="0">
              <a:buNone/>
              <a:defRPr/>
            </a:pPr>
            <a:r>
              <a:rPr lang="en-US" i="1"/>
              <a:t>*</a:t>
            </a:r>
            <a:r>
              <a:rPr lang="en-US" i="1"/>
              <a:t>to_pos</a:t>
            </a:r>
            <a:r>
              <a:rPr lang="en-US" i="1"/>
              <a:t> = value </a:t>
            </a:r>
            <a:r>
              <a:rPr lang="ru-RU"/>
              <a:t>во вставку </a:t>
            </a:r>
            <a:r>
              <a:rPr lang="en-US" i="1"/>
              <a:t>value </a:t>
            </a:r>
            <a:r>
              <a:rPr lang="ru-RU" i="1"/>
              <a:t>в </a:t>
            </a:r>
            <a:r>
              <a:rPr lang="ru-RU"/>
              <a:t>контейнер, на который указывает </a:t>
            </a:r>
            <a:r>
              <a:rPr lang="en-US" i="1"/>
              <a:t>to_pos</a:t>
            </a:r>
            <a:r>
              <a:rPr lang="ru-RU" i="1"/>
              <a:t>.</a:t>
            </a:r>
            <a:r>
              <a:rPr lang="en-US" i="1"/>
              <a:t> </a:t>
            </a:r>
            <a:r>
              <a:rPr lang="ru-RU"/>
              <a:t>С</a:t>
            </a:r>
            <a:r>
              <a:rPr lang="ru-RU"/>
              <a:t>остоит из двух операций:</a:t>
            </a:r>
            <a:endParaRPr/>
          </a:p>
          <a:p>
            <a:pPr>
              <a:buFont typeface="+mj-lt"/>
              <a:buAutoNum type="arabicPeriod"/>
              <a:defRPr/>
            </a:pPr>
            <a:r>
              <a:rPr lang="ru-RU"/>
              <a:t>Раз</a:t>
            </a:r>
            <a:r>
              <a:rPr lang="ru-RU"/>
              <a:t>ы</a:t>
            </a:r>
            <a:r>
              <a:rPr lang="ru-RU"/>
              <a:t>меновывание </a:t>
            </a:r>
            <a:r>
              <a:rPr lang="en-US" i="1"/>
              <a:t>to_pos</a:t>
            </a:r>
            <a:r>
              <a:rPr lang="ru-RU" i="1"/>
              <a:t>: </a:t>
            </a:r>
            <a:r>
              <a:rPr lang="en-US" i="1"/>
              <a:t>T</a:t>
            </a:r>
            <a:r>
              <a:rPr lang="en-US" i="1">
                <a:latin typeface="Times New Roman"/>
                <a:cs typeface="Times New Roman"/>
              </a:rPr>
              <a:t>&amp;</a:t>
            </a:r>
            <a:r>
              <a:rPr lang="en-US" i="1"/>
              <a:t> operator*()</a:t>
            </a:r>
            <a:r>
              <a:rPr lang="ru-RU" i="1"/>
              <a:t>. </a:t>
            </a:r>
            <a:r>
              <a:rPr lang="ru-RU"/>
              <a:t>Просто возвращает </a:t>
            </a:r>
            <a:r>
              <a:rPr lang="ru-RU" i="1"/>
              <a:t>*</a:t>
            </a:r>
            <a:r>
              <a:rPr lang="en-US" i="1"/>
              <a:t>this</a:t>
            </a:r>
            <a:endParaRPr/>
          </a:p>
          <a:p>
            <a:pPr>
              <a:buFont typeface="+mj-lt"/>
              <a:buAutoNum type="arabicPeriod"/>
              <a:defRPr/>
            </a:pPr>
            <a:r>
              <a:rPr lang="ru-RU"/>
              <a:t>Присваивание: </a:t>
            </a:r>
            <a:r>
              <a:rPr lang="en-US" i="1"/>
              <a:t>T</a:t>
            </a:r>
            <a:r>
              <a:rPr lang="en-US" i="1">
                <a:latin typeface="Times New Roman"/>
                <a:cs typeface="Times New Roman"/>
              </a:rPr>
              <a:t>&amp;</a:t>
            </a:r>
            <a:r>
              <a:rPr lang="en-US" i="1"/>
              <a:t> operator=(</a:t>
            </a:r>
            <a:r>
              <a:rPr lang="en-US" i="1"/>
              <a:t>const</a:t>
            </a:r>
            <a:r>
              <a:rPr lang="en-US" i="1"/>
              <a:t> T&amp; other) </a:t>
            </a:r>
            <a:r>
              <a:rPr lang="ru-RU"/>
              <a:t>реализует вставку с помощью </a:t>
            </a:r>
            <a:r>
              <a:rPr lang="en-US" i="1"/>
              <a:t>push_back</a:t>
            </a:r>
            <a:r>
              <a:rPr lang="en-US"/>
              <a:t>, </a:t>
            </a:r>
            <a:r>
              <a:rPr lang="en-US" i="1"/>
              <a:t>push_front</a:t>
            </a:r>
            <a:r>
              <a:rPr lang="en-US"/>
              <a:t> </a:t>
            </a:r>
            <a:r>
              <a:rPr lang="ru-RU"/>
              <a:t>или </a:t>
            </a:r>
            <a:r>
              <a:rPr lang="en-US" i="1"/>
              <a:t>insert</a:t>
            </a:r>
            <a:endParaRPr lang="ru-RU" i="1"/>
          </a:p>
          <a:p>
            <a:pPr marL="0" indent="0">
              <a:buNone/>
              <a:defRPr/>
            </a:pPr>
            <a:endParaRPr lang="ru-RU" i="1"/>
          </a:p>
          <a:p>
            <a:pPr>
              <a:defRPr/>
            </a:pPr>
            <a:endParaRPr lang="en-US"/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1499412" y="3564385"/>
            <a:ext cx="1816964" cy="23747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rcRect l="0" t="0" r="0" b="8608"/>
          <a:stretch/>
        </p:blipFill>
        <p:spPr bwMode="auto">
          <a:xfrm>
            <a:off x="443057" y="5057790"/>
            <a:ext cx="2999350" cy="124097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rcRect l="0" t="0" r="0" b="6132"/>
          <a:stretch/>
        </p:blipFill>
        <p:spPr bwMode="auto">
          <a:xfrm>
            <a:off x="3689847" y="5057790"/>
            <a:ext cx="8244485" cy="12409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auto">
          <a:xfrm>
            <a:off x="469734" y="6416685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examples\6_inserters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43058" y="926594"/>
            <a:ext cx="5513859" cy="123068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/>
              <a:t>Ostream_iterator</a:t>
            </a:r>
            <a:r>
              <a:rPr lang="en-US"/>
              <a:t> </a:t>
            </a:r>
            <a:r>
              <a:rPr lang="en-US"/>
              <a:t>– </a:t>
            </a:r>
            <a:r>
              <a:rPr lang="ru-RU"/>
              <a:t>итератор на поток вывода. Вместо присваивания значения с разыменовыванием выполняют вставку в поток</a:t>
            </a:r>
            <a:endParaRPr lang="en-US"/>
          </a:p>
        </p:txBody>
      </p:sp>
      <p:sp>
        <p:nvSpPr>
          <p:cNvPr id="4" name="Title 1"/>
          <p:cNvSpPr txBox="1"/>
          <p:nvPr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Итераторы-адаптеры</a:t>
            </a:r>
            <a:r>
              <a:rPr lang="en-US" sz="2800"/>
              <a:t>: </a:t>
            </a:r>
            <a:r>
              <a:rPr lang="ru-RU" sz="2800"/>
              <a:t>потоковые итераторы</a:t>
            </a:r>
            <a:r>
              <a:rPr lang="en-US" sz="2800"/>
              <a:t> (stream iterators)</a:t>
            </a:r>
            <a:endParaRPr lang="en-US" sz="2800"/>
          </a:p>
        </p:txBody>
      </p:sp>
      <p:sp>
        <p:nvSpPr>
          <p:cNvPr id="5" name="Объект 2"/>
          <p:cNvSpPr txBox="1"/>
          <p:nvPr/>
        </p:nvSpPr>
        <p:spPr bwMode="auto">
          <a:xfrm>
            <a:off x="6143348" y="926594"/>
            <a:ext cx="5790985" cy="12306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istream_iterator</a:t>
            </a:r>
            <a:r>
              <a:rPr lang="en-US"/>
              <a:t> – </a:t>
            </a:r>
            <a:r>
              <a:rPr lang="ru-RU"/>
              <a:t>итератор на поток ввода. Вместо присваивания значения с разыменовыванием выполняют извлечение из потока</a:t>
            </a:r>
            <a:endParaRPr lang="en-US"/>
          </a:p>
        </p:txBody>
      </p:sp>
      <p:sp>
        <p:nvSpPr>
          <p:cNvPr id="6" name="Объект 2"/>
          <p:cNvSpPr txBox="1"/>
          <p:nvPr/>
        </p:nvSpPr>
        <p:spPr bwMode="auto">
          <a:xfrm>
            <a:off x="443057" y="5822887"/>
            <a:ext cx="11491275" cy="7279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/>
              <a:t>Работают как со стандартными потоками ввода/</a:t>
            </a:r>
            <a:r>
              <a:rPr lang="ru-RU"/>
              <a:t>вывода,так</a:t>
            </a:r>
            <a:r>
              <a:rPr lang="ru-RU"/>
              <a:t> и с файловыми потоками и с любыми другими типами, имеющими соответствующий интерфейс</a:t>
            </a:r>
            <a:endParaRPr lang="en-US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38771" y="2744465"/>
            <a:ext cx="5452486" cy="189583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427433" y="2525961"/>
            <a:ext cx="5372668" cy="211433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auto">
          <a:xfrm>
            <a:off x="6525479" y="4819858"/>
            <a:ext cx="540885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Равны если указывают на один и тот же поток и </a:t>
            </a:r>
            <a:endParaRPr/>
          </a:p>
          <a:p>
            <a:pPr>
              <a:defRPr/>
            </a:pPr>
            <a:r>
              <a:rPr lang="ru-RU"/>
              <a:t>оба могут читать, либо если оба не могут читать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269230" y="768461"/>
            <a:ext cx="6665103" cy="5660913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ru-RU" sz="2400"/>
              <a:t>Кортеж (</a:t>
            </a:r>
            <a:r>
              <a:rPr lang="en-US" sz="2400"/>
              <a:t>tuple</a:t>
            </a:r>
            <a:r>
              <a:rPr lang="ru-RU" sz="2400"/>
              <a:t>)</a:t>
            </a:r>
            <a:r>
              <a:rPr lang="en-US" sz="2400"/>
              <a:t> – </a:t>
            </a:r>
            <a:r>
              <a:rPr lang="ru-RU" sz="2400"/>
              <a:t>коллекция фиксированного размера, которая может одновременно содержать элементы различных типов (как </a:t>
            </a:r>
            <a:r>
              <a:rPr lang="en-US" sz="2400"/>
              <a:t>std</a:t>
            </a:r>
            <a:r>
              <a:rPr lang="en-US" sz="2400"/>
              <a:t>::pair, </a:t>
            </a:r>
            <a:r>
              <a:rPr lang="ru-RU" sz="2400"/>
              <a:t>только не для двух, а для произвольного числа элементов)</a:t>
            </a:r>
            <a:endParaRPr/>
          </a:p>
          <a:p>
            <a:pPr>
              <a:defRPr/>
            </a:pPr>
            <a:r>
              <a:rPr lang="ru-RU" sz="2400"/>
              <a:t>Реализуется с помощью шаблонов с переменными числом параметров (</a:t>
            </a:r>
            <a:r>
              <a:rPr lang="en-US" sz="2400"/>
              <a:t>variadic</a:t>
            </a:r>
            <a:r>
              <a:rPr lang="en-US" sz="2400"/>
              <a:t> templates</a:t>
            </a:r>
            <a:r>
              <a:rPr lang="ru-RU" sz="2400"/>
              <a:t>)</a:t>
            </a:r>
            <a:r>
              <a:rPr lang="en-US" sz="2400"/>
              <a:t>. </a:t>
            </a:r>
            <a:endParaRPr lang="en-US" sz="240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29938" y="768461"/>
            <a:ext cx="4619252" cy="1297417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 bwMode="auto">
          <a:xfrm>
            <a:off x="329938" y="128922"/>
            <a:ext cx="1160439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2800"/>
              <a:t>std</a:t>
            </a:r>
            <a:r>
              <a:rPr lang="en-US" sz="2800"/>
              <a:t>::tuple</a:t>
            </a:r>
            <a:endParaRPr lang="en-US" sz="2800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550714" y="1451611"/>
            <a:ext cx="2889716" cy="274319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235701" y="2032005"/>
            <a:ext cx="480772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Шаблон с переменным числом параметров</a:t>
            </a:r>
            <a:endParaRPr/>
          </a:p>
          <a:p>
            <a:pPr>
              <a:defRPr/>
            </a:pPr>
            <a:r>
              <a:rPr lang="ru-RU"/>
              <a:t>(</a:t>
            </a:r>
            <a:r>
              <a:rPr lang="en-US"/>
              <a:t>variadic</a:t>
            </a:r>
            <a:r>
              <a:rPr lang="en-US"/>
              <a:t> template</a:t>
            </a:r>
            <a:r>
              <a:rPr lang="ru-RU"/>
              <a:t>)</a:t>
            </a:r>
            <a:endParaRPr lang="en-US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29938" y="2997526"/>
            <a:ext cx="2142229" cy="33189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 bwMode="auto">
          <a:xfrm>
            <a:off x="2639564" y="2984411"/>
            <a:ext cx="19768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- parameter pack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 bwMode="auto">
          <a:xfrm>
            <a:off x="329938" y="5812120"/>
            <a:ext cx="11651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examples/1_variadic_templates</a:t>
            </a:r>
            <a:endParaRPr/>
          </a:p>
          <a:p>
            <a:pPr>
              <a:defRPr/>
            </a:pPr>
            <a:r>
              <a:rPr lang="en-US"/>
              <a:t>examples/2_own_tuple</a:t>
            </a:r>
            <a:endParaRPr/>
          </a:p>
          <a:p>
            <a:pPr>
              <a:defRPr/>
            </a:pPr>
            <a:r>
              <a:rPr lang="en-US"/>
              <a:t>examples/3_std_tuple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986021" y="782282"/>
            <a:ext cx="5948311" cy="590132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ru-RU"/>
              <a:t>Итераторы – шаблонные классы, реализующие способы обхода контейнеров и доступа к их элементам в виде перегруженных операторов</a:t>
            </a:r>
            <a:endParaRPr/>
          </a:p>
          <a:p>
            <a:pPr>
              <a:defRPr/>
            </a:pPr>
            <a:r>
              <a:rPr lang="ru-RU"/>
              <a:t>Алгоритмы </a:t>
            </a:r>
            <a:r>
              <a:rPr lang="en-US"/>
              <a:t>STL </a:t>
            </a:r>
            <a:r>
              <a:rPr lang="ru-RU"/>
              <a:t>принимают итераторы на контейнеры, а не сами контейнеры. Потому все контейнеры предоставляют методы для доступа к итераторам: </a:t>
            </a:r>
            <a:r>
              <a:rPr lang="en-US"/>
              <a:t>begin(), end(), </a:t>
            </a:r>
            <a:r>
              <a:rPr lang="en-US"/>
              <a:t>cbegin</a:t>
            </a:r>
            <a:r>
              <a:rPr lang="en-US"/>
              <a:t>() </a:t>
            </a:r>
            <a:r>
              <a:rPr lang="ru-RU"/>
              <a:t>и </a:t>
            </a:r>
            <a:r>
              <a:rPr lang="ru-RU"/>
              <a:t>тд</a:t>
            </a:r>
            <a:endParaRPr lang="ru-RU"/>
          </a:p>
          <a:p>
            <a:pPr>
              <a:defRPr/>
            </a:pPr>
            <a:r>
              <a:rPr lang="ru-RU"/>
              <a:t>Способы обхода контейнеров и доступа к их элементам, а также алгоритмическая сложность этих операций, зависят от структуры данных, которую реализует контейнер</a:t>
            </a:r>
            <a:endParaRPr/>
          </a:p>
          <a:p>
            <a:pPr>
              <a:defRPr/>
            </a:pPr>
            <a:r>
              <a:rPr lang="ru-RU"/>
              <a:t>Различные алгоритмы также выполняют различные операции. </a:t>
            </a:r>
            <a:r>
              <a:rPr lang="ru-RU"/>
              <a:t>Каким-то из них достаточно доступа к значению по итератору (разыменовывания), другие требуют более широкого набора операций</a:t>
            </a:r>
            <a:endParaRPr/>
          </a:p>
          <a:p>
            <a:pPr>
              <a:defRPr/>
            </a:pPr>
            <a:r>
              <a:rPr lang="ru-RU"/>
              <a:t>В связи с этим, итераторы разбиты на 5 основных категорий  в зависимости от того, какие операции они </a:t>
            </a:r>
            <a:r>
              <a:rPr lang="ru-RU"/>
              <a:t>п</a:t>
            </a:r>
            <a:r>
              <a:rPr lang="ru-RU"/>
              <a:t>озволяют выполнять</a:t>
            </a: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4" name="Title 1"/>
          <p:cNvSpPr txBox="1"/>
          <p:nvPr/>
        </p:nvSpPr>
        <p:spPr bwMode="auto">
          <a:xfrm>
            <a:off x="329938" y="128922"/>
            <a:ext cx="1160439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Типы итераторов</a:t>
            </a:r>
            <a:endParaRPr lang="en-US" sz="280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01874" y="3553308"/>
            <a:ext cx="5242745" cy="2764617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3"/>
          <a:srcRect l="0" t="1031" r="1007" b="2712"/>
          <a:stretch/>
        </p:blipFill>
        <p:spPr bwMode="auto">
          <a:xfrm>
            <a:off x="329938" y="782281"/>
            <a:ext cx="5464236" cy="22154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 bwMode="auto"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2800"/>
              <a:t>InputIterator</a:t>
            </a:r>
            <a:r>
              <a:rPr lang="en-US" sz="2800"/>
              <a:t> </a:t>
            </a:r>
            <a:r>
              <a:rPr lang="ru-RU" sz="2800"/>
              <a:t>и </a:t>
            </a:r>
            <a:r>
              <a:rPr lang="en-US" sz="2800"/>
              <a:t>OutputIterator</a:t>
            </a:r>
            <a:endParaRPr lang="en-US" sz="2800"/>
          </a:p>
        </p:txBody>
      </p:sp>
      <p:graphicFrame>
        <p:nvGraphicFramePr>
          <p:cNvPr id="12" name="Table 11"/>
          <p:cNvGraphicFramePr>
            <a:graphicFrameLocks xmlns:a="http://schemas.openxmlformats.org/drawingml/2006/main" noGrp="1"/>
          </p:cNvGraphicFramePr>
          <p:nvPr/>
        </p:nvGraphicFramePr>
        <p:xfrm>
          <a:off x="443058" y="705702"/>
          <a:ext cx="11472419" cy="591820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{D548B665-CB10-F3BC-BD32-937D08DF2FD3}</a:tableStyleId>
              </a:tblPr>
              <a:tblGrid>
                <a:gridCol w="3440783"/>
                <a:gridCol w="2554664"/>
                <a:gridCol w="2790334"/>
                <a:gridCol w="2686638"/>
              </a:tblGrid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Операция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Оператор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/>
                        <a:t>InputIterator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/>
                        <a:t>OutputIterator</a:t>
                      </a:r>
                      <a:endParaRPr lang="en-US"/>
                    </a:p>
                  </a:txBody>
                  <a:tcPr/>
                </a:tc>
              </a:tr>
              <a:tr h="1259196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Савнение на равенство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 lang="en-US"/>
                        <a:t>A == B </a:t>
                      </a:r>
                      <a:endParaRPr lang="ru-RU"/>
                    </a:p>
                    <a:p>
                      <a:pPr>
                        <a:defRPr/>
                      </a:pPr>
                      <a:r>
                        <a:rPr lang="en-US"/>
                        <a:t>A != </a:t>
                      </a:r>
                      <a:r>
                        <a:rPr lang="en-US"/>
                        <a:t>B</a:t>
                      </a:r>
                      <a:endParaRPr lang="ru-RU"/>
                    </a:p>
                    <a:p>
                      <a:pPr>
                        <a:defRPr/>
                      </a:pPr>
                      <a:r>
                        <a:rPr lang="ru-RU" sz="1800"/>
                        <a:t>Другие</a:t>
                      </a:r>
                      <a:r>
                        <a:rPr lang="ru-RU" sz="1800"/>
                        <a:t> операции сравнения не определены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/>
                        <a:t>bool operator==(B)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 lang="en-US"/>
                        <a:t>bool operator!=(B)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ru-RU" sz="3200">
                        <a:solidFill>
                          <a:schemeClr val="accent2">
                            <a:lumMod val="50000"/>
                          </a:schemeClr>
                        </a:solidFill>
                        <a:latin typeface="Wingdings 2"/>
                      </a:endParaRPr>
                    </a:p>
                    <a:p>
                      <a:pPr algn="ctr">
                        <a:defRPr/>
                      </a:pPr>
                      <a:r>
                        <a:rPr lang="ru-RU" sz="1800">
                          <a:solidFill>
                            <a:schemeClr val="tx1"/>
                          </a:solidFill>
                          <a:latin typeface="+mn-lt"/>
                        </a:rPr>
                        <a:t>Может стоять по обе стороны знака</a:t>
                      </a:r>
                      <a:endParaRPr lang="en-US" sz="18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ru-RU" sz="320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marL="0" marR="0" lvl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800">
                          <a:latin typeface="+mn-lt"/>
                        </a:rPr>
                        <a:t>Может стоять только справа от знака</a:t>
                      </a:r>
                      <a:endParaRPr lang="en-US" sz="180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Инкремент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 lang="ru-RU"/>
                        <a:t>++</a:t>
                      </a:r>
                      <a:r>
                        <a:rPr lang="en-US"/>
                        <a:t>A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 lang="en-US"/>
                        <a:t>A</a:t>
                      </a:r>
                      <a:r>
                        <a:rPr lang="en-US"/>
                        <a:t>++</a:t>
                      </a:r>
                      <a:endParaRPr lang="ru-RU"/>
                    </a:p>
                    <a:p>
                      <a:pPr>
                        <a:defRPr/>
                      </a:pPr>
                      <a:r>
                        <a:rPr lang="ru-RU"/>
                        <a:t>Другие арифметические</a:t>
                      </a:r>
                      <a:r>
                        <a:rPr lang="ru-RU"/>
                        <a:t> операции не определены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/>
                        <a:t>A</a:t>
                      </a:r>
                      <a:r>
                        <a:rPr lang="en-US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lang="en-US"/>
                        <a:t> operator++()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 lang="en-US"/>
                        <a:t>A operator++(int n)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en-US" sz="320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en-US" sz="3200">
                        <a:solidFill>
                          <a:schemeClr val="accent2">
                            <a:lumMod val="50000"/>
                          </a:schemeClr>
                        </a:solidFill>
                        <a:latin typeface="Wingdings 2"/>
                      </a:endParaRPr>
                    </a:p>
                  </a:txBody>
                  <a:tcPr/>
                </a:tc>
              </a:tr>
              <a:tr h="1110881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/>
                        <a:t>Dereference as </a:t>
                      </a:r>
                      <a:r>
                        <a:rPr lang="en-US"/>
                        <a:t>rvalue</a:t>
                      </a:r>
                      <a:endParaRPr lang="ru-RU"/>
                    </a:p>
                    <a:p>
                      <a:pPr>
                        <a:defRPr/>
                      </a:pPr>
                      <a:r>
                        <a:rPr lang="en-US"/>
                        <a:t>n = </a:t>
                      </a:r>
                      <a:r>
                        <a:rPr lang="ru-RU"/>
                        <a:t>*</a:t>
                      </a:r>
                      <a:r>
                        <a:rPr lang="en-US"/>
                        <a:t>A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 lang="en-US"/>
                        <a:t>n = A</a:t>
                      </a:r>
                      <a:r>
                        <a:rPr lang="ru-RU"/>
                        <a:t>-</a:t>
                      </a:r>
                      <a:r>
                        <a:rPr lang="en-US"/>
                        <a:t>&gt;m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/>
                        <a:t>T operator*()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 lang="en-US"/>
                        <a:t>T operator-&gt;()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ru-RU" sz="3200">
                        <a:solidFill>
                          <a:schemeClr val="accent2">
                            <a:lumMod val="50000"/>
                          </a:schemeClr>
                        </a:solidFill>
                        <a:latin typeface="Wingdings 2"/>
                      </a:endParaRPr>
                    </a:p>
                    <a:p>
                      <a:pPr algn="ctr">
                        <a:defRPr/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+mn-lt"/>
                        </a:rPr>
                        <a:t>Изменения значения, на которое указывает итератор, не сохраняются</a:t>
                      </a:r>
                      <a:endParaRPr lang="en-US" sz="240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320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>
                        <a:defRPr/>
                      </a:pPr>
                      <a:endParaRPr lang="en-US" sz="320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10114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/>
                        <a:t>Dereference as </a:t>
                      </a:r>
                      <a:r>
                        <a:rPr lang="en-US"/>
                        <a:t>lvalue</a:t>
                      </a:r>
                      <a:endParaRPr lang="en-US"/>
                    </a:p>
                    <a:p>
                      <a:pPr>
                        <a:defRPr/>
                      </a:pPr>
                      <a:r>
                        <a:rPr lang="ru-RU"/>
                        <a:t>*</a:t>
                      </a:r>
                      <a:r>
                        <a:rPr lang="en-US"/>
                        <a:t>A = n,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 lang="en-US"/>
                        <a:t>A-&gt;m = 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/>
                        <a:t>T</a:t>
                      </a:r>
                      <a:r>
                        <a:rPr lang="en-US">
                          <a:latin typeface="Times New Roman"/>
                          <a:cs typeface="Times New Roman"/>
                        </a:rPr>
                        <a:t>&amp; operator*()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 lang="en-US">
                          <a:latin typeface="Times New Roman"/>
                          <a:cs typeface="Times New Roman"/>
                        </a:rPr>
                        <a:t>T&amp; operator-&gt;()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en-US" sz="320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ru-RU" sz="3200">
                        <a:solidFill>
                          <a:schemeClr val="accent2">
                            <a:lumMod val="50000"/>
                          </a:schemeClr>
                        </a:solidFill>
                        <a:latin typeface="Wingdings 2"/>
                      </a:endParaRPr>
                    </a:p>
                    <a:p>
                      <a:pPr algn="ctr">
                        <a:defRPr/>
                      </a:pPr>
                      <a:r>
                        <a:rPr lang="ru-RU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</a:rPr>
                        <a:t>Можно изменять значение, на которое указывает итератор</a:t>
                      </a:r>
                      <a:endParaRPr lang="en-US" sz="160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0296525" y="1157115"/>
            <a:ext cx="519113" cy="51911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0296525" y="4471815"/>
            <a:ext cx="519113" cy="51911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629525" y="5671965"/>
            <a:ext cx="519113" cy="51911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29525" y="1157115"/>
            <a:ext cx="409575" cy="46808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29524" y="2946454"/>
            <a:ext cx="409575" cy="46808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406062" y="2946454"/>
            <a:ext cx="409575" cy="46808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29524" y="4075166"/>
            <a:ext cx="409575" cy="46808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406063" y="5437922"/>
            <a:ext cx="409575" cy="468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6513922" y="816637"/>
            <a:ext cx="5420411" cy="275065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ru-RU" sz="2000"/>
              <a:t>Когда не нужно изменять элементы контейнера, можно ограничится </a:t>
            </a:r>
            <a:r>
              <a:rPr lang="en-US" sz="2000"/>
              <a:t>InputIterator</a:t>
            </a:r>
            <a:endParaRPr lang="ru-RU" sz="2000"/>
          </a:p>
          <a:p>
            <a:pPr>
              <a:defRPr/>
            </a:pPr>
            <a:r>
              <a:rPr lang="ru-RU" sz="2000"/>
              <a:t>Алгоритм должен завершить работу за один обход, т.к. </a:t>
            </a:r>
            <a:r>
              <a:rPr lang="en-US" sz="2000"/>
              <a:t>InputIterator</a:t>
            </a:r>
            <a:r>
              <a:rPr lang="en-US" sz="2000"/>
              <a:t> </a:t>
            </a:r>
            <a:r>
              <a:rPr lang="ru-RU" sz="2000"/>
              <a:t>может только инкрементироваться, операции декрементирования не </a:t>
            </a:r>
            <a:r>
              <a:rPr lang="ru-RU" sz="2000"/>
              <a:t>определёны</a:t>
            </a:r>
            <a:endParaRPr lang="ru-RU" sz="2000"/>
          </a:p>
          <a:p>
            <a:pPr>
              <a:defRPr/>
            </a:pPr>
            <a:endParaRPr lang="en-US" sz="2000"/>
          </a:p>
        </p:txBody>
      </p:sp>
      <p:sp>
        <p:nvSpPr>
          <p:cNvPr id="4" name="Title 1"/>
          <p:cNvSpPr txBox="1"/>
          <p:nvPr/>
        </p:nvSpPr>
        <p:spPr bwMode="auto"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2800"/>
              <a:t>InputIterator</a:t>
            </a:r>
            <a:r>
              <a:rPr lang="en-US" sz="2800"/>
              <a:t> </a:t>
            </a:r>
            <a:r>
              <a:rPr lang="ru-RU" sz="2800"/>
              <a:t>и </a:t>
            </a:r>
            <a:r>
              <a:rPr lang="en-US" sz="2800"/>
              <a:t>OutputIterator</a:t>
            </a:r>
            <a:endParaRPr 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43058" y="816637"/>
            <a:ext cx="5815995" cy="27506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81625" y="3994719"/>
            <a:ext cx="5777428" cy="1945223"/>
          </a:xfrm>
          <a:prstGeom prst="rect">
            <a:avLst/>
          </a:prstGeom>
        </p:spPr>
      </p:pic>
      <p:sp>
        <p:nvSpPr>
          <p:cNvPr id="7" name="Content Placeholder 2"/>
          <p:cNvSpPr txBox="1"/>
          <p:nvPr/>
        </p:nvSpPr>
        <p:spPr bwMode="auto">
          <a:xfrm>
            <a:off x="6513921" y="3994719"/>
            <a:ext cx="5420411" cy="214782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/>
              <a:t>InputIterator</a:t>
            </a:r>
            <a:r>
              <a:rPr lang="en-US" sz="2000"/>
              <a:t> </a:t>
            </a:r>
            <a:r>
              <a:rPr lang="en-US" sz="2000"/>
              <a:t>fisrt</a:t>
            </a:r>
            <a:r>
              <a:rPr lang="en-US" sz="2000"/>
              <a:t> </a:t>
            </a:r>
            <a:r>
              <a:rPr lang="ru-RU" sz="2000"/>
              <a:t>стоит слева от знака оператора сравнения. </a:t>
            </a:r>
            <a:endParaRPr lang="en-US" sz="2000"/>
          </a:p>
          <a:p>
            <a:pPr>
              <a:defRPr/>
            </a:pPr>
            <a:r>
              <a:rPr lang="en-US" sz="2000"/>
              <a:t>OutputIterator</a:t>
            </a:r>
            <a:r>
              <a:rPr lang="en-US" sz="2000"/>
              <a:t> result </a:t>
            </a:r>
            <a:r>
              <a:rPr lang="ru-RU" sz="2000"/>
              <a:t>изменят совй значение на то, на которое указывает </a:t>
            </a:r>
            <a:r>
              <a:rPr lang="en-US" sz="2000"/>
              <a:t>InputIterator</a:t>
            </a:r>
            <a:r>
              <a:rPr lang="en-US" sz="2000"/>
              <a:t> first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0" t="0" r="0" b="10299"/>
          <a:stretch/>
        </p:blipFill>
        <p:spPr bwMode="auto">
          <a:xfrm>
            <a:off x="443058" y="1097316"/>
            <a:ext cx="5829300" cy="1307218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 bwMode="auto"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2800"/>
              <a:t>ForwardIterator</a:t>
            </a:r>
            <a:endParaRPr lang="en-US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3058" y="3404401"/>
            <a:ext cx="6330420" cy="2385376"/>
          </a:xfrm>
          <a:prstGeom prst="rect">
            <a:avLst/>
          </a:prstGeom>
        </p:spPr>
      </p:pic>
      <p:sp>
        <p:nvSpPr>
          <p:cNvPr id="7" name="Content Placeholder 2"/>
          <p:cNvSpPr txBox="1"/>
          <p:nvPr/>
        </p:nvSpPr>
        <p:spPr bwMode="auto">
          <a:xfrm>
            <a:off x="6773478" y="755504"/>
            <a:ext cx="5160855" cy="584325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/>
              <a:t>ForwardIterator</a:t>
            </a:r>
            <a:r>
              <a:rPr lang="en-US" sz="2000"/>
              <a:t> </a:t>
            </a:r>
            <a:r>
              <a:rPr lang="ru-RU" sz="2000"/>
              <a:t>объединяет в себе функциональность </a:t>
            </a:r>
            <a:r>
              <a:rPr lang="en-US" sz="2000"/>
              <a:t>InutIterator</a:t>
            </a:r>
            <a:r>
              <a:rPr lang="en-US" sz="2000"/>
              <a:t> </a:t>
            </a:r>
            <a:r>
              <a:rPr lang="ru-RU" sz="2000"/>
              <a:t>и </a:t>
            </a:r>
            <a:r>
              <a:rPr lang="en-US" sz="2000"/>
              <a:t>OutputIterator</a:t>
            </a:r>
            <a:endParaRPr lang="en-US" sz="2000"/>
          </a:p>
          <a:p>
            <a:pPr>
              <a:defRPr/>
            </a:pPr>
            <a:r>
              <a:rPr lang="ru-RU" sz="2000"/>
              <a:t>Может использоваться в алгоритмах в качестве любого из них</a:t>
            </a:r>
            <a:r>
              <a:rPr lang="en-US" sz="2000"/>
              <a:t> </a:t>
            </a:r>
            <a:endParaRPr lang="ru-RU" sz="2000"/>
          </a:p>
          <a:p>
            <a:pPr>
              <a:defRPr/>
            </a:pPr>
            <a:r>
              <a:rPr lang="en-US" sz="2000"/>
              <a:t>ForwardIterator</a:t>
            </a:r>
            <a:r>
              <a:rPr lang="en-US" sz="2000"/>
              <a:t> </a:t>
            </a:r>
            <a:r>
              <a:rPr lang="en-US" sz="2000"/>
              <a:t>first</a:t>
            </a:r>
            <a:r>
              <a:rPr lang="ru-RU" sz="2000"/>
              <a:t> стоит по левую сторону от знака оператора сравнения !=, т.е. он определяет этот </a:t>
            </a:r>
            <a:r>
              <a:rPr lang="ru-RU" sz="2000"/>
              <a:t>оператор (это то, что умеет </a:t>
            </a:r>
            <a:r>
              <a:rPr lang="en-US" sz="2000"/>
              <a:t>InputIterator</a:t>
            </a:r>
            <a:r>
              <a:rPr lang="en-US" sz="2000"/>
              <a:t>, </a:t>
            </a:r>
            <a:r>
              <a:rPr lang="ru-RU" sz="2000"/>
              <a:t>но не </a:t>
            </a:r>
            <a:r>
              <a:rPr lang="en-US" sz="2000"/>
              <a:t>OutputIterator</a:t>
            </a:r>
            <a:r>
              <a:rPr lang="ru-RU" sz="2000"/>
              <a:t>)</a:t>
            </a:r>
            <a:endParaRPr lang="ru-RU" sz="2000"/>
          </a:p>
          <a:p>
            <a:pPr>
              <a:defRPr/>
            </a:pPr>
            <a:r>
              <a:rPr lang="en-US" sz="2000"/>
              <a:t>ForwardIterator</a:t>
            </a:r>
            <a:r>
              <a:rPr lang="en-US" sz="2000"/>
              <a:t> first </a:t>
            </a:r>
            <a:r>
              <a:rPr lang="ru-RU" sz="2000"/>
              <a:t>разыменовывается с изменением </a:t>
            </a:r>
            <a:r>
              <a:rPr lang="ru-RU" sz="2000"/>
              <a:t>значения</a:t>
            </a:r>
            <a:r>
              <a:rPr lang="en-US" sz="2000"/>
              <a:t> </a:t>
            </a:r>
            <a:r>
              <a:rPr lang="ru-RU" sz="2000"/>
              <a:t>(это то, что </a:t>
            </a:r>
            <a:r>
              <a:rPr lang="ru-RU" sz="2000"/>
              <a:t>умеет</a:t>
            </a:r>
            <a:r>
              <a:rPr lang="en-US" sz="2000"/>
              <a:t> </a:t>
            </a:r>
            <a:r>
              <a:rPr lang="en-US" sz="2000"/>
              <a:t>OutputIterator</a:t>
            </a:r>
            <a:r>
              <a:rPr lang="en-US" sz="2000"/>
              <a:t>, </a:t>
            </a:r>
            <a:r>
              <a:rPr lang="ru-RU" sz="2000"/>
              <a:t>но не </a:t>
            </a:r>
            <a:r>
              <a:rPr lang="en-US" sz="2000"/>
              <a:t>InputIterator</a:t>
            </a:r>
            <a:r>
              <a:rPr lang="ru-RU" sz="2000"/>
              <a:t>)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891753" y="793702"/>
            <a:ext cx="6042580" cy="5607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en-US" sz="2000"/>
              <a:t>BidirectionalIterator</a:t>
            </a:r>
            <a:r>
              <a:rPr lang="ru-RU" sz="2000"/>
              <a:t> умеет то же, что и </a:t>
            </a:r>
            <a:r>
              <a:rPr lang="en-US" sz="2000"/>
              <a:t>Forward Iterator, </a:t>
            </a:r>
            <a:r>
              <a:rPr lang="ru-RU" sz="2000"/>
              <a:t>но в дополнение к этому определяе</a:t>
            </a:r>
            <a:r>
              <a:rPr lang="ru-RU" sz="2000"/>
              <a:t>т</a:t>
            </a:r>
            <a:r>
              <a:rPr lang="ru-RU" sz="2000"/>
              <a:t> операторы для </a:t>
            </a:r>
            <a:r>
              <a:rPr lang="ru-RU" sz="2000"/>
              <a:t>предекремента</a:t>
            </a:r>
            <a:r>
              <a:rPr lang="ru-RU" sz="2000"/>
              <a:t> и </a:t>
            </a:r>
            <a:r>
              <a:rPr lang="ru-RU" sz="2000"/>
              <a:t>постдекремента</a:t>
            </a:r>
            <a:endParaRPr lang="en-US" sz="2000"/>
          </a:p>
          <a:p>
            <a:pPr>
              <a:defRPr/>
            </a:pPr>
            <a:r>
              <a:rPr lang="ru-RU" sz="2000"/>
              <a:t>Можно использовать там, где требуются </a:t>
            </a:r>
            <a:r>
              <a:rPr lang="en-US" sz="2000"/>
              <a:t>InputIterator</a:t>
            </a:r>
            <a:r>
              <a:rPr lang="en-US" sz="2000"/>
              <a:t>, </a:t>
            </a:r>
            <a:r>
              <a:rPr lang="en-US" sz="2000"/>
              <a:t>OutputIterator</a:t>
            </a:r>
            <a:r>
              <a:rPr lang="en-US" sz="2000"/>
              <a:t> </a:t>
            </a:r>
            <a:r>
              <a:rPr lang="ru-RU" sz="2000"/>
              <a:t>и </a:t>
            </a:r>
            <a:r>
              <a:rPr lang="en-US" sz="2000"/>
              <a:t>ForwardIterator</a:t>
            </a:r>
            <a:endParaRPr lang="ru-RU" sz="2000"/>
          </a:p>
          <a:p>
            <a:pPr>
              <a:defRPr/>
            </a:pPr>
            <a:r>
              <a:rPr lang="ru-RU" sz="2000"/>
              <a:t>Позволяет двигаться в обратном направлении, но на один элемент за раз</a:t>
            </a:r>
            <a:endParaRPr/>
          </a:p>
          <a:p>
            <a:pPr marL="0" indent="0">
              <a:buNone/>
              <a:defRPr/>
            </a:pPr>
            <a:endParaRPr lang="en-US" sz="2000"/>
          </a:p>
        </p:txBody>
      </p:sp>
      <p:sp>
        <p:nvSpPr>
          <p:cNvPr id="4" name="Title 1"/>
          <p:cNvSpPr txBox="1"/>
          <p:nvPr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2800"/>
              <a:t>BidirectionalIterator</a:t>
            </a:r>
            <a:endParaRPr lang="en-US" sz="280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48523" y="922794"/>
            <a:ext cx="5018928" cy="2169197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xmlns:a="http://schemas.openxmlformats.org/drawingml/2006/main" noGrp="1"/>
          </p:cNvGraphicFramePr>
          <p:nvPr/>
        </p:nvGraphicFramePr>
        <p:xfrm>
          <a:off x="548523" y="4133353"/>
          <a:ext cx="5069851" cy="156464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{D548B665-CB10-F3BC-BD32-937D08DF2FD3}</a:tableStyleId>
              </a:tblPr>
              <a:tblGrid>
                <a:gridCol w="2658359"/>
                <a:gridCol w="2411492"/>
              </a:tblGrid>
              <a:tr h="370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Операция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Оператор</a:t>
                      </a:r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Все операторы </a:t>
                      </a:r>
                      <a:r>
                        <a:rPr lang="en-US"/>
                        <a:t>ForwardIterator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600"/>
                        <a:t>Декремент</a:t>
                      </a:r>
                      <a:endParaRPr lang="ru-RU" sz="1600"/>
                    </a:p>
                    <a:p>
                      <a:pPr>
                        <a:defRPr/>
                      </a:pPr>
                      <a:r>
                        <a:rPr lang="ru-RU" sz="1600"/>
                        <a:t>--</a:t>
                      </a:r>
                      <a:r>
                        <a:rPr lang="en-US" sz="1600"/>
                        <a:t>A</a:t>
                      </a:r>
                      <a:endParaRPr lang="en-US" sz="1600"/>
                    </a:p>
                    <a:p>
                      <a:pPr>
                        <a:defRPr/>
                      </a:pPr>
                      <a:r>
                        <a:rPr lang="en-US" sz="1600"/>
                        <a:t>A</a:t>
                      </a:r>
                      <a:r>
                        <a:rPr lang="ru-RU" sz="1600"/>
                        <a:t>--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/>
                        <a:t>A</a:t>
                      </a:r>
                      <a:r>
                        <a:rPr lang="en-US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lang="en-US"/>
                        <a:t> </a:t>
                      </a:r>
                      <a:r>
                        <a:rPr lang="en-US"/>
                        <a:t>operator</a:t>
                      </a:r>
                      <a:r>
                        <a:rPr lang="ru-RU"/>
                        <a:t>--</a:t>
                      </a:r>
                      <a:r>
                        <a:rPr lang="en-US"/>
                        <a:t>()</a:t>
                      </a:r>
                      <a:endParaRPr lang="en-US"/>
                    </a:p>
                    <a:p>
                      <a:pPr>
                        <a:defRPr/>
                      </a:pPr>
                      <a:r>
                        <a:rPr lang="en-US"/>
                        <a:t>A </a:t>
                      </a:r>
                      <a:r>
                        <a:rPr lang="en-US"/>
                        <a:t>operator</a:t>
                      </a:r>
                      <a:r>
                        <a:rPr lang="ru-RU"/>
                        <a:t>--</a:t>
                      </a:r>
                      <a:r>
                        <a:rPr lang="en-US"/>
                        <a:t>(</a:t>
                      </a:r>
                      <a:r>
                        <a:rPr lang="en-US"/>
                        <a:t>int</a:t>
                      </a:r>
                      <a:r>
                        <a:rPr lang="en-US"/>
                        <a:t> </a:t>
                      </a:r>
                      <a:r>
                        <a:rPr lang="en-US"/>
                        <a:t>n)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1029290" y="3535052"/>
            <a:ext cx="377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b="1"/>
              <a:t>Интерфейс </a:t>
            </a:r>
            <a:r>
              <a:rPr lang="en-US" b="1"/>
              <a:t>BidirectionalIterator</a:t>
            </a:r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2800"/>
              <a:t>RandomAccessIterator</a:t>
            </a:r>
            <a:endParaRPr lang="en-US" sz="2800"/>
          </a:p>
        </p:txBody>
      </p:sp>
      <p:graphicFrame>
        <p:nvGraphicFramePr>
          <p:cNvPr id="5" name="Таблица 4"/>
          <p:cNvGraphicFramePr>
            <a:graphicFrameLocks xmlns:a="http://schemas.openxmlformats.org/drawingml/2006/main" noGrp="1"/>
          </p:cNvGraphicFramePr>
          <p:nvPr/>
        </p:nvGraphicFramePr>
        <p:xfrm>
          <a:off x="443058" y="809170"/>
          <a:ext cx="11444142" cy="5443584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{D548B665-CB10-F3BC-BD32-937D08DF2FD3}</a:tableStyleId>
              </a:tblPr>
              <a:tblGrid>
                <a:gridCol w="5291917"/>
                <a:gridCol w="6152225"/>
              </a:tblGrid>
              <a:tr h="36707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Операция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Оператор</a:t>
                      </a:r>
                      <a:endParaRPr lang="en-US" sz="1600"/>
                    </a:p>
                  </a:txBody>
                  <a:tcPr/>
                </a:tc>
              </a:tr>
              <a:tr h="485588">
                <a:tc gridSpan="2"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Все операторы </a:t>
                      </a:r>
                      <a:r>
                        <a:rPr lang="en-US" sz="1600"/>
                        <a:t>BidirectionalIterator</a:t>
                      </a:r>
                      <a:endParaRPr lang="en-US" sz="1600"/>
                    </a:p>
                  </a:txBody>
                  <a:tcPr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367073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600"/>
                        <a:t>Индексирование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600"/>
                        <a:t>A</a:t>
                      </a:r>
                      <a:r>
                        <a:rPr lang="en-US" sz="160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lang="en-US" sz="1600"/>
                        <a:t> </a:t>
                      </a:r>
                      <a:r>
                        <a:rPr lang="en-US" sz="1600"/>
                        <a:t>operator[](</a:t>
                      </a:r>
                      <a:r>
                        <a:rPr lang="en-US" sz="1600"/>
                        <a:t>size_t</a:t>
                      </a:r>
                      <a:r>
                        <a:rPr lang="en-US" sz="1600"/>
                        <a:t> </a:t>
                      </a:r>
                      <a:r>
                        <a:rPr lang="en-US" sz="1600"/>
                        <a:t>i</a:t>
                      </a:r>
                      <a:r>
                        <a:rPr lang="en-US" sz="1600"/>
                        <a:t>)</a:t>
                      </a:r>
                      <a:endParaRPr lang="en-US" sz="1600"/>
                    </a:p>
                  </a:txBody>
                  <a:tcPr anchor="ctr"/>
                </a:tc>
              </a:tr>
              <a:tr h="1116303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600"/>
                        <a:t>Сдвиг на произвольное число элементов вперед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600"/>
                        <a:t>A</a:t>
                      </a:r>
                      <a:r>
                        <a:rPr lang="en-US" sz="160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lang="en-US" sz="1600"/>
                        <a:t> operator+=(</a:t>
                      </a:r>
                      <a:r>
                        <a:rPr lang="en-US" sz="1600"/>
                        <a:t>size_t</a:t>
                      </a:r>
                      <a:r>
                        <a:rPr lang="en-US" sz="1600"/>
                        <a:t> n)</a:t>
                      </a:r>
                      <a:endParaRPr/>
                    </a:p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/>
                        <a:t>A</a:t>
                      </a:r>
                      <a:r>
                        <a:rPr lang="en-US" sz="1600"/>
                        <a:t> operator+(</a:t>
                      </a:r>
                      <a:r>
                        <a:rPr lang="en-US" sz="1600"/>
                        <a:t>size_t</a:t>
                      </a:r>
                      <a:r>
                        <a:rPr lang="en-US" sz="1600"/>
                        <a:t> n)</a:t>
                      </a:r>
                      <a:endParaRPr lang="en-US" sz="1600"/>
                    </a:p>
                    <a:p>
                      <a:pPr>
                        <a:defRPr/>
                      </a:pPr>
                      <a:r>
                        <a:rPr lang="en-US" sz="1600"/>
                        <a:t>friend</a:t>
                      </a:r>
                      <a:r>
                        <a:rPr lang="ru-RU" sz="1600"/>
                        <a:t> </a:t>
                      </a:r>
                      <a:r>
                        <a:rPr lang="en-US" sz="1600"/>
                        <a:t>A operator+(</a:t>
                      </a:r>
                      <a:r>
                        <a:rPr lang="en-US" sz="1600"/>
                        <a:t>const</a:t>
                      </a:r>
                      <a:r>
                        <a:rPr lang="en-US" sz="1600"/>
                        <a:t> </a:t>
                      </a:r>
                      <a:r>
                        <a:rPr lang="en-US" sz="1600"/>
                        <a:t>Iter</a:t>
                      </a:r>
                      <a:r>
                        <a:rPr lang="en-US" sz="160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lang="en-US" sz="1600"/>
                        <a:t> it, </a:t>
                      </a:r>
                      <a:r>
                        <a:rPr lang="en-US" sz="1600"/>
                        <a:t>size_t</a:t>
                      </a:r>
                      <a:r>
                        <a:rPr lang="en-US" sz="1600"/>
                        <a:t> n</a:t>
                      </a:r>
                      <a:r>
                        <a:rPr lang="en-US" sz="1600"/>
                        <a:t>)</a:t>
                      </a:r>
                      <a:endParaRPr lang="en-US" sz="1600"/>
                    </a:p>
                  </a:txBody>
                  <a:tcPr anchor="ctr"/>
                </a:tc>
              </a:tr>
              <a:tr h="1116303">
                <a:tc>
                  <a:txBody>
                    <a:bodyPr/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/>
                        <a:t>Сдвиг на произвольное число элементов назад</a:t>
                      </a:r>
                      <a:endParaRPr/>
                    </a:p>
                    <a:p>
                      <a:pPr>
                        <a:defRPr/>
                      </a:pPr>
                      <a:endParaRPr lang="ru-RU" sz="16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600"/>
                        <a:t>A</a:t>
                      </a:r>
                      <a:r>
                        <a:rPr lang="en-US" sz="160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lang="en-US" sz="1600"/>
                        <a:t> operator</a:t>
                      </a:r>
                      <a:r>
                        <a:rPr lang="ru-RU" sz="1600"/>
                        <a:t>-</a:t>
                      </a:r>
                      <a:r>
                        <a:rPr lang="en-US" sz="1600"/>
                        <a:t>=(</a:t>
                      </a:r>
                      <a:r>
                        <a:rPr lang="en-US" sz="1600"/>
                        <a:t>size_t</a:t>
                      </a:r>
                      <a:r>
                        <a:rPr lang="en-US" sz="1600"/>
                        <a:t> n)</a:t>
                      </a:r>
                      <a:endParaRPr/>
                    </a:p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/>
                        <a:t>A</a:t>
                      </a:r>
                      <a:r>
                        <a:rPr lang="en-US" sz="1600"/>
                        <a:t> operator</a:t>
                      </a:r>
                      <a:r>
                        <a:rPr lang="ru-RU" sz="1600"/>
                        <a:t>-</a:t>
                      </a:r>
                      <a:r>
                        <a:rPr lang="en-US" sz="1600"/>
                        <a:t>(</a:t>
                      </a:r>
                      <a:r>
                        <a:rPr lang="en-US" sz="1600"/>
                        <a:t>size_t</a:t>
                      </a:r>
                      <a:r>
                        <a:rPr lang="en-US" sz="1600"/>
                        <a:t> n)</a:t>
                      </a:r>
                      <a:endParaRPr lang="en-US" sz="1600"/>
                    </a:p>
                    <a:p>
                      <a:pPr>
                        <a:defRPr/>
                      </a:pPr>
                      <a:r>
                        <a:rPr lang="en-US" sz="1600"/>
                        <a:t>friend</a:t>
                      </a:r>
                      <a:r>
                        <a:rPr lang="ru-RU" sz="1600"/>
                        <a:t> </a:t>
                      </a:r>
                      <a:r>
                        <a:rPr lang="en-US" sz="1600"/>
                        <a:t>A operator</a:t>
                      </a:r>
                      <a:r>
                        <a:rPr lang="ru-RU" sz="1600"/>
                        <a:t>-</a:t>
                      </a:r>
                      <a:r>
                        <a:rPr lang="en-US" sz="1600"/>
                        <a:t>(</a:t>
                      </a:r>
                      <a:r>
                        <a:rPr lang="en-US" sz="1600"/>
                        <a:t>const</a:t>
                      </a:r>
                      <a:r>
                        <a:rPr lang="en-US" sz="1600"/>
                        <a:t> </a:t>
                      </a:r>
                      <a:r>
                        <a:rPr lang="en-US" sz="1600"/>
                        <a:t>Iter</a:t>
                      </a:r>
                      <a:r>
                        <a:rPr lang="en-US" sz="160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lang="en-US" sz="1600"/>
                        <a:t> it, </a:t>
                      </a:r>
                      <a:r>
                        <a:rPr lang="en-US" sz="1600"/>
                        <a:t>size_t</a:t>
                      </a:r>
                      <a:r>
                        <a:rPr lang="en-US" sz="1600"/>
                        <a:t> n</a:t>
                      </a:r>
                      <a:r>
                        <a:rPr lang="en-US" sz="1600"/>
                        <a:t>)</a:t>
                      </a:r>
                      <a:endParaRPr/>
                    </a:p>
                  </a:txBody>
                  <a:tcPr anchor="ctr"/>
                </a:tc>
              </a:tr>
              <a:tr h="905111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600"/>
                        <a:t>Расстояние</a:t>
                      </a:r>
                      <a:r>
                        <a:rPr lang="ru-RU" sz="1600"/>
                        <a:t> между итераторами (в элементах)</a:t>
                      </a:r>
                      <a:endParaRPr lang="ru-RU" sz="16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600"/>
                        <a:t>ptrdiff_t</a:t>
                      </a:r>
                      <a:r>
                        <a:rPr lang="en-US" sz="1600"/>
                        <a:t> operator-(</a:t>
                      </a:r>
                      <a:r>
                        <a:rPr lang="en-US" sz="1600"/>
                        <a:t>const</a:t>
                      </a:r>
                      <a:r>
                        <a:rPr lang="en-US" sz="1600"/>
                        <a:t> </a:t>
                      </a:r>
                      <a:r>
                        <a:rPr lang="en-US" sz="1600"/>
                        <a:t>Iter</a:t>
                      </a:r>
                      <a:r>
                        <a:rPr lang="en-US" sz="160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lang="en-US" sz="1600"/>
                        <a:t> other)</a:t>
                      </a:r>
                      <a:endParaRPr lang="en-US" sz="1600"/>
                    </a:p>
                  </a:txBody>
                  <a:tcPr anchor="ctr"/>
                </a:tc>
              </a:tr>
              <a:tr h="1086133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600"/>
                        <a:t>Сравнение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600"/>
                        <a:t>bool</a:t>
                      </a:r>
                      <a:r>
                        <a:rPr lang="en-US" sz="1600"/>
                        <a:t> operator&lt;(</a:t>
                      </a:r>
                      <a:r>
                        <a:rPr lang="en-US" sz="1600"/>
                        <a:t>const</a:t>
                      </a:r>
                      <a:r>
                        <a:rPr lang="en-US" sz="1600"/>
                        <a:t> </a:t>
                      </a:r>
                      <a:r>
                        <a:rPr lang="en-US" sz="1600"/>
                        <a:t>Iter</a:t>
                      </a:r>
                      <a:r>
                        <a:rPr lang="en-US" sz="160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lang="en-US" sz="1600"/>
                        <a:t> other)</a:t>
                      </a:r>
                      <a:endParaRPr/>
                    </a:p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/>
                        <a:t>bool</a:t>
                      </a:r>
                      <a:r>
                        <a:rPr lang="en-US" sz="1600"/>
                        <a:t> operator&lt;=(</a:t>
                      </a:r>
                      <a:r>
                        <a:rPr lang="en-US" sz="1600"/>
                        <a:t>const</a:t>
                      </a:r>
                      <a:r>
                        <a:rPr lang="en-US" sz="1600"/>
                        <a:t> </a:t>
                      </a:r>
                      <a:r>
                        <a:rPr lang="en-US" sz="1600"/>
                        <a:t>Iter</a:t>
                      </a:r>
                      <a:r>
                        <a:rPr lang="en-US" sz="160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lang="en-US" sz="1600"/>
                        <a:t> other)</a:t>
                      </a:r>
                      <a:endParaRPr/>
                    </a:p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/>
                        <a:t>bool</a:t>
                      </a:r>
                      <a:r>
                        <a:rPr lang="en-US" sz="1600"/>
                        <a:t> operator&gt;(</a:t>
                      </a:r>
                      <a:r>
                        <a:rPr lang="en-US" sz="1600"/>
                        <a:t>const</a:t>
                      </a:r>
                      <a:r>
                        <a:rPr lang="en-US" sz="1600"/>
                        <a:t> </a:t>
                      </a:r>
                      <a:r>
                        <a:rPr lang="en-US" sz="1600"/>
                        <a:t>Iter</a:t>
                      </a:r>
                      <a:r>
                        <a:rPr lang="en-US" sz="160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lang="en-US" sz="1600"/>
                        <a:t> other)</a:t>
                      </a:r>
                      <a:endParaRPr/>
                    </a:p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/>
                        <a:t>bool</a:t>
                      </a:r>
                      <a:r>
                        <a:rPr lang="en-US" sz="1600"/>
                        <a:t> operator=&gt;(</a:t>
                      </a:r>
                      <a:r>
                        <a:rPr lang="en-US" sz="1600"/>
                        <a:t>const</a:t>
                      </a:r>
                      <a:r>
                        <a:rPr lang="en-US" sz="1600"/>
                        <a:t> </a:t>
                      </a:r>
                      <a:r>
                        <a:rPr lang="en-US" sz="1600"/>
                        <a:t>Iter</a:t>
                      </a:r>
                      <a:r>
                        <a:rPr lang="en-US" sz="160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lang="en-US" sz="1600"/>
                        <a:t> other)</a:t>
                      </a:r>
                      <a:endParaRPr lang="en-US" sz="16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 bwMode="auto">
          <a:xfrm>
            <a:off x="443058" y="6435634"/>
            <a:ext cx="8557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Абстракции для операций с разными типами итераторов: </a:t>
            </a:r>
            <a:r>
              <a:rPr lang="en-US"/>
              <a:t>examples\4_advance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 bwMode="auto">
          <a:xfrm>
            <a:off x="339463" y="128922"/>
            <a:ext cx="1160439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Выбор контейнера</a:t>
            </a:r>
            <a:endParaRPr lang="en-US" sz="2800"/>
          </a:p>
        </p:txBody>
      </p:sp>
      <p:graphicFrame>
        <p:nvGraphicFramePr>
          <p:cNvPr id="5" name="Таблица 4"/>
          <p:cNvGraphicFramePr>
            <a:graphicFrameLocks xmlns:a="http://schemas.openxmlformats.org/drawingml/2006/main" noGrp="1"/>
          </p:cNvGraphicFramePr>
          <p:nvPr/>
        </p:nvGraphicFramePr>
        <p:xfrm>
          <a:off x="329938" y="710214"/>
          <a:ext cx="11575017" cy="5681707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{D548B665-CB10-F3BC-BD32-937D08DF2FD3}</a:tableStyleId>
              </a:tblPr>
              <a:tblGrid>
                <a:gridCol w="1463040"/>
                <a:gridCol w="1394104"/>
                <a:gridCol w="1402672"/>
                <a:gridCol w="1473694"/>
                <a:gridCol w="1464815"/>
                <a:gridCol w="1331651"/>
                <a:gridCol w="1473693"/>
                <a:gridCol w="1571347"/>
              </a:tblGrid>
              <a:tr h="550415"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Array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Vector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Deque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List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Forward list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Ассоциативные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400"/>
                        <a:t>Неупорядоченные</a:t>
                      </a:r>
                      <a:endParaRPr lang="en-US" sz="16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400"/>
                        <a:t>Типичная структура данных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400"/>
                        <a:t>Статический массив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400"/>
                        <a:t>Динамический массив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400"/>
                        <a:t>Список массивов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400"/>
                        <a:t>Двусвязный список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400"/>
                        <a:t>Односвязный список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400"/>
                        <a:t>Чёрно-красное дерево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400"/>
                        <a:t>Хэш-таблица</a:t>
                      </a:r>
                      <a:endParaRPr lang="en-US" sz="14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400"/>
                        <a:t>Элемент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400"/>
                        <a:t>Значение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400"/>
                        <a:t>Значение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400"/>
                        <a:t>Значение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400"/>
                        <a:t>Значение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400"/>
                        <a:t>Значение</a:t>
                      </a:r>
                      <a:endParaRPr lang="en-US" sz="1400"/>
                    </a:p>
                  </a:txBody>
                  <a:tcPr anchor="ctr"/>
                </a:tc>
                <a:tc gridSpan="2"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Set: </a:t>
                      </a:r>
                      <a:r>
                        <a:rPr lang="ru-RU" sz="1400"/>
                        <a:t>  </a:t>
                      </a:r>
                      <a:r>
                        <a:rPr lang="ru-RU" sz="1400"/>
                        <a:t> </a:t>
                      </a:r>
                      <a:r>
                        <a:rPr lang="ru-RU" sz="1400"/>
                        <a:t>значение</a:t>
                      </a:r>
                      <a:endParaRPr lang="en-US" sz="1400"/>
                    </a:p>
                    <a:p>
                      <a:pPr>
                        <a:defRPr/>
                      </a:pPr>
                      <a:r>
                        <a:rPr lang="en-US" sz="1400"/>
                        <a:t>map:</a:t>
                      </a:r>
                      <a:r>
                        <a:rPr lang="en-US" sz="1400"/>
                        <a:t>  </a:t>
                      </a:r>
                      <a:r>
                        <a:rPr lang="ru-RU" sz="1400"/>
                        <a:t>пара ключ/значение</a:t>
                      </a:r>
                      <a:endParaRPr lang="en-US" sz="1400"/>
                    </a:p>
                  </a:txBody>
                  <a:tcPr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65813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400"/>
                        <a:t>Дубликаты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/>
                        <a:t>set </a:t>
                      </a:r>
                      <a:r>
                        <a:rPr lang="en-US" sz="14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   </a:t>
                      </a:r>
                      <a:r>
                        <a:rPr lang="ru-RU" sz="14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 </a:t>
                      </a:r>
                      <a:r>
                        <a:rPr lang="en-US" sz="1400"/>
                        <a:t>multiset</a:t>
                      </a:r>
                      <a:r>
                        <a:rPr lang="en-US" sz="1400"/>
                        <a:t> </a:t>
                      </a:r>
                      <a:endParaRPr/>
                    </a:p>
                    <a:p>
                      <a:pPr marL="0" marR="0" lvl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/>
                        <a:t>map </a:t>
                      </a:r>
                      <a:r>
                        <a:rPr lang="en-US" sz="14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 </a:t>
                      </a:r>
                      <a:r>
                        <a:rPr lang="ru-RU" sz="14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 </a:t>
                      </a:r>
                      <a:r>
                        <a:rPr lang="en-US" sz="1400"/>
                        <a:t>multimap</a:t>
                      </a:r>
                      <a:r>
                        <a:rPr lang="en-US" sz="1400"/>
                        <a:t> </a:t>
                      </a:r>
                      <a:endParaRPr lang="en-US" sz="180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692458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ru-RU" sz="1400"/>
                        <a:t>Итератор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400"/>
                        <a:t>RandomAccess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400"/>
                        <a:t>RandomAccess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400"/>
                        <a:t>RandomAccess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400"/>
                        <a:t>Bidirectional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400"/>
                        <a:t>Forward</a:t>
                      </a:r>
                      <a:endParaRPr lang="en-US" sz="1400"/>
                    </a:p>
                  </a:txBody>
                  <a:tcPr anchor="ctr"/>
                </a:tc>
                <a:tc gridSpan="2">
                  <a:txBody>
                    <a:bodyPr/>
                    <a:p>
                      <a:pPr algn="ctr">
                        <a:defRPr/>
                      </a:pPr>
                      <a:r>
                        <a:rPr lang="en-US" sz="1400"/>
                        <a:t>Bidirectional c </a:t>
                      </a:r>
                      <a:r>
                        <a:rPr lang="ru-RU" sz="1400"/>
                        <a:t>постоянным значением или ключом</a:t>
                      </a:r>
                      <a:endParaRPr lang="en-US" sz="1400"/>
                    </a:p>
                  </a:txBody>
                  <a:tcPr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3708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ru-RU" sz="1400"/>
                        <a:t>Вставка/удаление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400"/>
                        <a:t>O(1) </a:t>
                      </a:r>
                      <a:r>
                        <a:rPr lang="ru-RU" sz="1400"/>
                        <a:t>в конец</a:t>
                      </a:r>
                      <a:r>
                        <a:rPr lang="en-US" sz="1400"/>
                        <a:t> (</a:t>
                      </a:r>
                      <a:r>
                        <a:rPr lang="ru-RU" sz="1400"/>
                        <a:t>амортизированная</a:t>
                      </a:r>
                      <a:r>
                        <a:rPr lang="en-US" sz="1400"/>
                        <a:t>),</a:t>
                      </a:r>
                      <a:r>
                        <a:rPr lang="en-US" sz="1400"/>
                        <a:t> </a:t>
                      </a:r>
                      <a:r>
                        <a:rPr lang="ru-RU" sz="1400"/>
                        <a:t>иначе </a:t>
                      </a:r>
                      <a:r>
                        <a:rPr lang="en-US" sz="1400"/>
                        <a:t>O(n)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400"/>
                        <a:t>O(1) </a:t>
                      </a:r>
                      <a:r>
                        <a:rPr lang="ru-RU" sz="1400"/>
                        <a:t>в конец и в начало</a:t>
                      </a:r>
                      <a:r>
                        <a:rPr lang="en-US" sz="1400"/>
                        <a:t>,</a:t>
                      </a:r>
                      <a:r>
                        <a:rPr lang="en-US" sz="1400"/>
                        <a:t> </a:t>
                      </a:r>
                      <a:r>
                        <a:rPr lang="ru-RU" sz="1400"/>
                        <a:t>иначе </a:t>
                      </a:r>
                      <a:r>
                        <a:rPr lang="en-US" sz="1400"/>
                        <a:t>O(n)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400"/>
                        <a:t>O</a:t>
                      </a:r>
                      <a:r>
                        <a:rPr lang="ru-RU" sz="1400"/>
                        <a:t>(</a:t>
                      </a:r>
                      <a:r>
                        <a:rPr lang="en-US" sz="1400"/>
                        <a:t>1</a:t>
                      </a:r>
                      <a:r>
                        <a:rPr lang="ru-RU" sz="1400"/>
                        <a:t>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400"/>
                        <a:t>O</a:t>
                      </a:r>
                      <a:r>
                        <a:rPr lang="ru-RU" sz="1400"/>
                        <a:t>(</a:t>
                      </a:r>
                      <a:r>
                        <a:rPr lang="en-US" sz="1400"/>
                        <a:t>1</a:t>
                      </a:r>
                      <a:r>
                        <a:rPr lang="ru-RU" sz="1400"/>
                        <a:t>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/>
                        <a:t>O(log</a:t>
                      </a:r>
                      <a:r>
                        <a:rPr lang="en-US" sz="1400" baseline="-25000"/>
                        <a:t>2</a:t>
                      </a:r>
                      <a:r>
                        <a:rPr lang="en-US" sz="1400"/>
                        <a:t>n)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/>
                        <a:t>O(1)</a:t>
                      </a:r>
                      <a:endParaRPr lang="en-US" sz="14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400"/>
                        <a:t>Поиск</a:t>
                      </a:r>
                      <a:r>
                        <a:rPr lang="ru-RU" sz="1400"/>
                        <a:t> 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400"/>
                        <a:t>O(n)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400"/>
                        <a:t>O(n)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400"/>
                        <a:t>O(n)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400"/>
                        <a:t>O(n)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400"/>
                        <a:t>O(n)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/>
                        <a:t>O(log</a:t>
                      </a:r>
                      <a:r>
                        <a:rPr lang="en-US" sz="1400" baseline="-25000"/>
                        <a:t>2</a:t>
                      </a:r>
                      <a:r>
                        <a:rPr lang="en-US" sz="1400"/>
                        <a:t>n)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/>
                        <a:t>O(1)</a:t>
                      </a:r>
                      <a:r>
                        <a:rPr lang="ru-RU" sz="1400"/>
                        <a:t> (амортизированная)</a:t>
                      </a:r>
                      <a:endParaRPr lang="en-US" sz="1400"/>
                    </a:p>
                  </a:txBody>
                  <a:tcPr anchor="ctr"/>
                </a:tc>
              </a:tr>
              <a:tr h="76495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400"/>
                        <a:t>Произвольный доступ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Почти</a:t>
                      </a:r>
                      <a:endParaRPr lang="en-US" sz="160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247900" y="2661385"/>
            <a:ext cx="409575" cy="46808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714750" y="2661385"/>
            <a:ext cx="409575" cy="46808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181600" y="2661385"/>
            <a:ext cx="409575" cy="46808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648450" y="2661385"/>
            <a:ext cx="409575" cy="46808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086725" y="2661385"/>
            <a:ext cx="409575" cy="46808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363200" y="2661385"/>
            <a:ext cx="171601" cy="19611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449000" y="2904781"/>
            <a:ext cx="171601" cy="19611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247900" y="5737960"/>
            <a:ext cx="409575" cy="46808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714750" y="5737960"/>
            <a:ext cx="409575" cy="468086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181599" y="5737960"/>
            <a:ext cx="409575" cy="468086"/>
          </a:xfrm>
          <a:prstGeom prst="rect">
            <a:avLst/>
          </a:prstGeom>
        </p:spPr>
      </p:pic>
      <p:sp>
        <p:nvSpPr>
          <p:cNvPr id="16" name="AutoShape 2" descr="красный крестик скачать бесплатно - Красный крестик крестику Компьютерные  иконки клип-арт - Красный Крестик ПНГ"/>
          <p:cNvSpPr>
            <a:spLocks noChangeArrowheads="1" noChangeAspect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210674" y="2734777"/>
            <a:ext cx="219074" cy="219074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282110" y="2953852"/>
            <a:ext cx="219074" cy="219074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247900" y="4138440"/>
            <a:ext cx="519113" cy="519113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6593680" y="5712446"/>
            <a:ext cx="519113" cy="519113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7855742" y="5719417"/>
            <a:ext cx="519113" cy="519113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9429749" y="5719417"/>
            <a:ext cx="519113" cy="5191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/>
        <a:ea typeface="Arial"/>
        <a:cs typeface="Arial"/>
      </a:majorFont>
      <a:minorFont>
        <a:latin typeface="Trebuchet MS"/>
        <a:ea typeface="Arial"/>
        <a:cs typeface="Arial"/>
      </a:minorFont>
    </a:fontScheme>
    <a:fmtScheme name="Грань"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ONLYOFFICE/7.2.1.36</Application>
  <DocSecurity>0</DocSecurity>
  <PresentationFormat>Широкоэкранный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>SPecialiST RePack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</dc:title>
  <dc:subject/>
  <dc:creator>A</dc:creator>
  <cp:keywords/>
  <dc:description/>
  <dc:identifier/>
  <dc:language/>
  <cp:lastModifiedBy/>
  <cp:revision>93</cp:revision>
  <dcterms:created xsi:type="dcterms:W3CDTF">2021-10-20T08:24:44Z</dcterms:created>
  <dcterms:modified xsi:type="dcterms:W3CDTF">2022-11-10T11:44:42Z</dcterms:modified>
  <cp:category/>
  <cp:contentStatus/>
  <cp:version/>
</cp:coreProperties>
</file>