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 bwMode="auto">
          <a:xfrm>
            <a:off x="358344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 bwMode="auto">
          <a:xfrm>
            <a:off x="6490080" y="2160720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 bwMode="auto">
          <a:xfrm>
            <a:off x="358344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 bwMode="auto">
          <a:xfrm>
            <a:off x="6490080" y="4187519"/>
            <a:ext cx="276768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 bwMode="auto">
          <a:xfrm>
            <a:off x="677160" y="609480"/>
            <a:ext cx="8596440" cy="6122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 bwMode="auto">
          <a:xfrm>
            <a:off x="5082120" y="4187519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 bwMode="auto">
          <a:xfrm>
            <a:off x="5082120" y="2160720"/>
            <a:ext cx="419472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 bwMode="auto">
          <a:xfrm>
            <a:off x="677160" y="4187519"/>
            <a:ext cx="8596440" cy="1850759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 bwMode="auto"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 bwMode="auto"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 bwMode="auto"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0522CD0F-00C5-499A-9B85-0D14233CEA5C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02B83D14-DADF-4597-9A07-C6E5D5D0A2F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Second Outline Level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Third Outline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Outline Level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Fifth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Sixth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</a:rPr>
              <a:t>Seventh Outline Level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 bwMode="auto"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 bwMode="auto"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 bwMode="auto"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 bwMode="auto"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 fill="norm" stroke="1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 bwMode="auto"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 fill="norm" stroke="1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 bwMode="auto">
            <a:xfrm>
              <a:off x="8932320" y="3048120"/>
              <a:ext cx="3259440" cy="380951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 bwMode="auto"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 fill="norm" stroke="1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 bwMode="auto"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 fill="norm" stroke="1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 bwMode="auto"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 fill="norm" stroke="1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 bwMode="auto"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 bwMode="auto"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 bwMode="auto"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defRPr/>
            </a:pPr>
            <a:r>
              <a:rPr lang="ru-RU" sz="3600" b="0" strike="noStrike" spc="-1">
                <a:solidFill>
                  <a:srgbClr val="90C226"/>
                </a:solidFill>
                <a:latin typeface="Trebuchet MS"/>
                <a:ea typeface="Arial"/>
              </a:rPr>
              <a:t>Образец заголовка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 bwMode="auto"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Образец текста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Второй уровень</a:t>
            </a:r>
            <a:endParaRPr lang="en-US" sz="1600" b="0" strike="noStrike" spc="-1">
              <a:solidFill>
                <a:srgbClr val="404040"/>
              </a:solidFill>
              <a:latin typeface="Trebuchet MS"/>
            </a:endParaRP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400" b="0" strike="noStrike" spc="-1">
                <a:solidFill>
                  <a:srgbClr val="404040"/>
                </a:solidFill>
                <a:latin typeface="Trebuchet MS"/>
                <a:ea typeface="Arial"/>
              </a:rPr>
              <a:t>Третий уровень</a:t>
            </a:r>
            <a:endParaRPr lang="en-US" sz="1400" b="0" strike="noStrike" spc="-1">
              <a:solidFill>
                <a:srgbClr val="404040"/>
              </a:solidFill>
              <a:latin typeface="Trebuchet MS"/>
            </a:endParaRP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Четвертый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/>
              <a:buChar char=""/>
              <a:defRPr/>
            </a:pPr>
            <a:r>
              <a:rPr lang="ru-RU" sz="1200" b="0" strike="noStrike" spc="-1">
                <a:solidFill>
                  <a:srgbClr val="404040"/>
                </a:solidFill>
                <a:latin typeface="Trebuchet MS"/>
                <a:ea typeface="Arial"/>
              </a:rPr>
              <a:t>Пятый уровень</a:t>
            </a:r>
            <a:endParaRPr lang="en-US" sz="12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 bwMode="auto">
          <a:xfrm>
            <a:off x="7205039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BC3EFF2A-49C8-4C13-9FC4-28ADA57518C9}" type="datetime">
              <a:rPr lang="en-US" sz="900" b="0" strike="noStrike" spc="-1">
                <a:solidFill>
                  <a:srgbClr val="8B8B8B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 bwMode="auto"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 bwMode="auto"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7AFCCC4C-9D2E-4B0F-903A-2EDE6E54AB68}" type="slidenum">
              <a:rPr lang="en-US" sz="900" b="0" strike="noStrike" spc="-1">
                <a:solidFill>
                  <a:srgbClr val="90C226"/>
                </a:solidFill>
                <a:latin typeface="Trebuchet MS"/>
                <a:ea typeface="Arial"/>
              </a:rPr>
              <a:t/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 bwMode="auto">
          <a:xfrm>
            <a:off x="563400" y="341640"/>
            <a:ext cx="1123092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5400" b="0" strike="noStrike" spc="-1">
                <a:solidFill>
                  <a:srgbClr val="90C226"/>
                </a:solidFill>
                <a:latin typeface="Trebuchet MS"/>
                <a:ea typeface="Arial"/>
              </a:rPr>
              <a:t>Методы и стандарты программирования</a:t>
            </a:r>
            <a:endParaRPr lang="en-US" sz="54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 bwMode="auto">
          <a:xfrm>
            <a:off x="563400" y="2281320"/>
            <a:ext cx="11230920" cy="392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461880" indent="-4042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39528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Стандартная библиотека шаблонов (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STL</a:t>
            </a: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: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Алгоритмы</a:t>
            </a:r>
            <a:endParaRPr lang="en-US" sz="2800" b="0" strike="noStrike" spc="-1">
              <a:latin typeface="Arial"/>
            </a:endParaRPr>
          </a:p>
          <a:p>
            <a:pPr marL="744480" indent="-348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687240" algn="l"/>
              </a:tabLst>
              <a:defRPr/>
            </a:pPr>
            <a:r>
              <a:rPr lang="ru-RU" sz="2800" b="0" strike="noStrike" spc="-1">
                <a:solidFill>
                  <a:srgbClr val="808080"/>
                </a:solidFill>
                <a:latin typeface="Trebuchet MS"/>
                <a:ea typeface="Arial"/>
              </a:rPr>
              <a:t>Управление памятью</a:t>
            </a:r>
            <a:endParaRPr lang="en-US" sz="2800" b="0" strike="noStrike" spc="-1">
              <a:latin typeface="Arial"/>
            </a:endParaRPr>
          </a:p>
          <a:p>
            <a:pPr marL="3952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  <a:defRPr/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7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40" cy="5729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772360"/>
                <a:gridCol w="6696720"/>
                <a:gridCol w="2021759"/>
              </a:tblGrid>
              <a:tr h="644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814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search_n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find_end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find_first_of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adjacent_find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заданной последовательности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последовательности из заданного числа повторений заданного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появления заданной последовательности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одного из заданных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появления двух последовательных элементов, удовлетворяющих критерию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27160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is_permutation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mismatch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lexicographical_compare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равны ли два интервала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(и по значениям, и по их порядку)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существует ли такая перестановка элементов первого интервала, которая делает его равным второму интервалу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3.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элемента, начиная с которого интервалы различаются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Сравнение в лексикографическом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O(N</a:t>
                      </a:r>
                      <a:r>
                        <a:rPr lang="en-US" sz="1600" b="0" strike="noStrike" spc="-1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Остальные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9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40" cy="5801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982600"/>
                <a:gridCol w="6342480"/>
                <a:gridCol w="2165760"/>
              </a:tblGrid>
              <a:tr h="564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2376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is_sorted_until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Is_partitioned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partition_point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is_heap_until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отсортированы ли элементы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сортировки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разделён ли интервал на подинтервалы в соответствии с условием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последнего элемента первого подинтервала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Проверяет, отсортирован ли массив как сортирующее дерево (по умолчанию – </a:t>
                      </a:r>
                      <a:br>
                        <a:rPr/>
                      </a:b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нарушающего порядок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1-3,5,6.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4.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 access, O(N)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для остальных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1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85079" cy="58395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11400"/>
                <a:gridCol w="8077680"/>
                <a:gridCol w="129600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498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for_each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transform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последовательности. Может быть и неизменяющим – зависит от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Применяет операцию к каждому элементу первой последовательности и записывает результат в соответствующий элемент второй последовательности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.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Можно использовать одну и ту же последовательность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6840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copy_backward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интервал, если выполнено условие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заданное число элементов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первого интервала во второй интервал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1397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move_backward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элементы из первого интервала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Перемещает элементы из первого интервала во второй интервал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 обратном порядке – последний элемент копируется первым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010879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merge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swap_ranges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Объединяет два интервала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Заполняет второй интервал элементами первого, а первый интервал – элементами  второго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93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85079" cy="5513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11400"/>
                <a:gridCol w="8077680"/>
                <a:gridCol w="1296000"/>
              </a:tblGrid>
              <a:tr h="784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004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fill_n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generate_n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данным значением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данным значением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каждый элемент в интервале результатом выполнения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 результатом выполнения операции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724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replace_copy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_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 с данным значением на другое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Заменяет элементы, удовлетворяющие условию, на другое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равных данному, на другое данное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другой, заменяя значения элементов, удовлетворяющих условию, на данное значение 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94" name="Table 1"/>
          <p:cNvGraphicFramePr>
            <a:graphicFrameLocks xmlns:a="http://schemas.openxmlformats.org/drawingml/2006/main"/>
          </p:cNvGraphicFramePr>
          <p:nvPr/>
        </p:nvGraphicFramePr>
        <p:xfrm>
          <a:off x="479520" y="908640"/>
          <a:ext cx="11454480" cy="33840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05640"/>
                <a:gridCol w="8056080"/>
                <a:gridCol w="1292759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7449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remove_copy_if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равные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элементы, для которых выполняется данное условие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равных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элементов, удовлетворяющих данному условию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325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unique_copy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(на самом деле не совсем) из интервала прилегающие (следующие друг за другом) дубликаты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из одного интервала в другой за исключением прилегающих (следующие друг за другом) дубликатов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195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Удаляющие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removing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96" name="Рисунок 5" descr=""/>
          <p:cNvPicPr/>
          <p:nvPr/>
        </p:nvPicPr>
        <p:blipFill>
          <a:blip r:embed="rId2"/>
          <a:stretch/>
        </p:blipFill>
        <p:spPr bwMode="auto">
          <a:xfrm>
            <a:off x="3143519" y="5502960"/>
            <a:ext cx="5286240" cy="1107360"/>
          </a:xfrm>
          <a:prstGeom prst="rect">
            <a:avLst/>
          </a:prstGeom>
          <a:ln>
            <a:noFill/>
          </a:ln>
        </p:spPr>
      </p:pic>
      <p:sp>
        <p:nvSpPr>
          <p:cNvPr id="197" name="CustomShape 3"/>
          <p:cNvSpPr/>
          <p:nvPr/>
        </p:nvSpPr>
        <p:spPr bwMode="auto">
          <a:xfrm>
            <a:off x="443520" y="4725000"/>
            <a:ext cx="4263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Было: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std::list{6, 5, 4, 3, 2, 1, 1, 2, 3, 4, 5, 6}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 bwMode="auto">
          <a:xfrm rot="5400000">
            <a:off x="2135880" y="5155560"/>
            <a:ext cx="791640" cy="12236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5"/>
          <p:cNvSpPr/>
          <p:nvPr/>
        </p:nvSpPr>
        <p:spPr bwMode="auto">
          <a:xfrm>
            <a:off x="407160" y="6179039"/>
            <a:ext cx="2759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std::remove(beg, end, 3)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6"/>
          <p:cNvSpPr/>
          <p:nvPr/>
        </p:nvSpPr>
        <p:spPr bwMode="auto">
          <a:xfrm>
            <a:off x="7668360" y="4725000"/>
            <a:ext cx="4264200" cy="63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Стало: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std::list{6, 5, 4, 2, 1, 1, 2, 4, 5, 6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, 5, 6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 bwMode="auto">
          <a:xfrm>
            <a:off x="8533440" y="5424840"/>
            <a:ext cx="874440" cy="7538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8"/>
          <p:cNvSpPr/>
          <p:nvPr/>
        </p:nvSpPr>
        <p:spPr bwMode="auto">
          <a:xfrm>
            <a:off x="11280600" y="5454720"/>
            <a:ext cx="287640" cy="60156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9"/>
          <p:cNvSpPr/>
          <p:nvPr/>
        </p:nvSpPr>
        <p:spPr bwMode="auto">
          <a:xfrm>
            <a:off x="9300600" y="6131880"/>
            <a:ext cx="2877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Возвращает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 past-the-end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итератор на результат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Перестанавливающие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mutating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5" name="Table 2"/>
          <p:cNvGraphicFramePr>
            <a:graphicFrameLocks xmlns:a="http://schemas.openxmlformats.org/drawingml/2006/main"/>
          </p:cNvGraphicFramePr>
          <p:nvPr/>
        </p:nvGraphicFramePr>
        <p:xfrm>
          <a:off x="479520" y="908640"/>
          <a:ext cx="11454480" cy="509328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232000"/>
                <a:gridCol w="7929720"/>
                <a:gridCol w="1292759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1919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reverse_copy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Перестанавливает элементы интервала в обратном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перестанавливая их в обратном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922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rotate_copy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Выполняет циклический сдвиг элементов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интервала в другой интервал, выполняя их циклический сдвиг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41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next_permutation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prev_permutation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282600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Выполняют перестановки элементов в интервале, пока он не будет отсортирован в лексикографическом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4083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shuffle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random_shuffle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Переставляют элементы в случайном порядке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7" name="Table 2"/>
          <p:cNvGraphicFramePr>
            <a:graphicFrameLocks xmlns:a="http://schemas.openxmlformats.org/drawingml/2006/main"/>
          </p:cNvGraphicFramePr>
          <p:nvPr/>
        </p:nvGraphicFramePr>
        <p:xfrm>
          <a:off x="467640" y="836640"/>
          <a:ext cx="11454480" cy="5760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60000"/>
                <a:gridCol w="7488720"/>
                <a:gridCol w="1805759"/>
              </a:tblGrid>
              <a:tr h="559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941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partial_sort_copy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с сохранением относительного порядка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Сортировка элементов в интервале до тех пор, пока не будут упорядочены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 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элементов, и копирование их в другой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</a:t>
                      </a:r>
                      <a:r>
                        <a:rPr lang="ru-RU" sz="1600" b="0" strike="noStrike" spc="-1" baseline="30000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32590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nth_element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stable_partition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partition_copy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Указанный элемент заменяется элементом, который находился бы в данной позиции, если бы интервал был отсортирован. Остальные элементы помещаются в левую или правую часть интервала относительно данного элемента в зависимости от результата их сравнения с данным элементом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подинтервала в зависимости от того, удовлетворяют ли они условию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подинтервала в зависимости от того, удовлетворяют ли они условию, с сохранением их относительного порядка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Распределяет элементы на два подинтервала в зависимости от того, удовлетворяют ли они условию, и копирует результат в другой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Сортирующие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09" name="Table 2"/>
          <p:cNvGraphicFramePr>
            <a:graphicFrameLocks xmlns:a="http://schemas.openxmlformats.org/drawingml/2006/main"/>
          </p:cNvGraphicFramePr>
          <p:nvPr/>
        </p:nvGraphicFramePr>
        <p:xfrm>
          <a:off x="467640" y="836640"/>
          <a:ext cx="11454480" cy="5688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160000"/>
                <a:gridCol w="7488720"/>
                <a:gridCol w="1805759"/>
              </a:tblGrid>
              <a:tr h="558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51296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make_heap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push_heap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pop_heap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sort_heap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интервал как сортирующее дерево (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Вставляет элемент в сортирующее дерево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Удаляет элемент из сортирующего дерева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Сортирует элементы интервала (например, по возрастанию - после этого они уже не представляют собой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max-heap</a:t>
                      </a: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O(N·log(N))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0" name="Table 1"/>
          <p:cNvGraphicFramePr>
            <a:graphicFrameLocks xmlns:a="http://schemas.openxmlformats.org/drawingml/2006/main"/>
          </p:cNvGraphicFramePr>
          <p:nvPr/>
        </p:nvGraphicFramePr>
        <p:xfrm>
          <a:off x="263520" y="692640"/>
          <a:ext cx="11737079" cy="531468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971800"/>
                <a:gridCol w="6914880"/>
                <a:gridCol w="1850400"/>
              </a:tblGrid>
              <a:tr h="506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172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binary_search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Includes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lower_bound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upper_bound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equal_range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 на наличие в интервале элемента, имеющего данное значение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содержится ли каждый элемент интервала в другом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больше либо равного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первого элемента, строго больше данного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в интервале пары значений, первое из которых больше либо равно данному, а второе – строго больше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112680" indent="-28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O(log(N))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5909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set_union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set_intersection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set_symmetric_difference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Объединение двух интервалов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 первого интервала, отсутствующие во втором интервале,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присутствующие одновременно в первом и втором интервале,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Копирует элементы, не присутствующие в первом и втором интервале одновременно, в третий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1" name="CustomShape 2"/>
          <p:cNvSpPr/>
          <p:nvPr/>
        </p:nvSpPr>
        <p:spPr bwMode="auto">
          <a:xfrm>
            <a:off x="263520" y="116640"/>
            <a:ext cx="11737079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 для работы с отсортированными интервалами (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sorted range</a:t>
            </a: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12" name="Table 1"/>
          <p:cNvGraphicFramePr>
            <a:graphicFrameLocks xmlns:a="http://schemas.openxmlformats.org/drawingml/2006/main"/>
          </p:cNvGraphicFramePr>
          <p:nvPr/>
        </p:nvGraphicFramePr>
        <p:xfrm>
          <a:off x="335520" y="692640"/>
          <a:ext cx="11665079" cy="55443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506400"/>
                <a:gridCol w="8158680"/>
              </a:tblGrid>
              <a:tr h="468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227484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accumulate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inner_product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adjacent_difference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partial_sum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всех значений в интервале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сумму попарных произведений элементов двух интервалов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Записывает разности соседних элементов интервала в другой интервал, начиная со второго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Последовательно суммирует элементы в интервале и записывает промежуточные результаты во второй интервал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280116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gdc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lcm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наибольший общий делитель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Возвращает наименьшее общее кратное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213" name="CustomShape 2"/>
          <p:cNvSpPr/>
          <p:nvPr/>
        </p:nvSpPr>
        <p:spPr bwMode="auto">
          <a:xfrm>
            <a:off x="335520" y="116640"/>
            <a:ext cx="11665079" cy="4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Численные алгоритмы</a:t>
            </a:r>
            <a:r>
              <a:rPr lang="en-US" sz="2000" b="0" strike="noStrike" spc="-1">
                <a:solidFill>
                  <a:srgbClr val="90C226"/>
                </a:solidFill>
                <a:latin typeface="Trebuchet MS"/>
                <a:ea typeface="Arial"/>
              </a:rPr>
              <a:t>: &lt;numeric&gt;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 bwMode="auto">
          <a:xfrm>
            <a:off x="8519040" y="808200"/>
            <a:ext cx="3414960" cy="75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Заголовки с реализацией алгоритмов </a:t>
            </a:r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8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 в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STL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19" name="Рисунок 4" descr=""/>
          <p:cNvPicPr/>
          <p:nvPr/>
        </p:nvPicPr>
        <p:blipFill>
          <a:blip r:embed="rId2"/>
          <a:stretch/>
        </p:blipFill>
        <p:spPr bwMode="auto">
          <a:xfrm>
            <a:off x="6254640" y="903960"/>
            <a:ext cx="2148840" cy="289080"/>
          </a:xfrm>
          <a:prstGeom prst="rect">
            <a:avLst/>
          </a:prstGeom>
          <a:ln>
            <a:noFill/>
          </a:ln>
        </p:spPr>
      </p:pic>
      <p:pic>
        <p:nvPicPr>
          <p:cNvPr id="120" name="Рисунок 5" descr=""/>
          <p:cNvPicPr/>
          <p:nvPr/>
        </p:nvPicPr>
        <p:blipFill>
          <a:blip r:embed="rId3"/>
          <a:stretch/>
        </p:blipFill>
        <p:spPr bwMode="auto">
          <a:xfrm>
            <a:off x="6207120" y="1230120"/>
            <a:ext cx="2011320" cy="297000"/>
          </a:xfrm>
          <a:prstGeom prst="rect">
            <a:avLst/>
          </a:prstGeom>
          <a:ln>
            <a:noFill/>
          </a:ln>
        </p:spPr>
      </p:pic>
      <p:pic>
        <p:nvPicPr>
          <p:cNvPr id="121" name="Рисунок 6" descr=""/>
          <p:cNvPicPr/>
          <p:nvPr/>
        </p:nvPicPr>
        <p:blipFill>
          <a:blip r:embed="rId4"/>
          <a:stretch/>
        </p:blipFill>
        <p:spPr bwMode="auto">
          <a:xfrm>
            <a:off x="6188760" y="2138760"/>
            <a:ext cx="2278080" cy="304560"/>
          </a:xfrm>
          <a:prstGeom prst="rect">
            <a:avLst/>
          </a:prstGeom>
          <a:ln>
            <a:noFill/>
          </a:ln>
        </p:spPr>
      </p:pic>
      <p:pic>
        <p:nvPicPr>
          <p:cNvPr id="122" name="Picture 3" descr=""/>
          <p:cNvPicPr/>
          <p:nvPr/>
        </p:nvPicPr>
        <p:blipFill>
          <a:blip r:embed="rId5"/>
          <a:srcRect l="0" t="1036" r="1006" b="2712"/>
          <a:stretch/>
        </p:blipFill>
        <p:spPr bwMode="auto">
          <a:xfrm>
            <a:off x="443160" y="905760"/>
            <a:ext cx="5463720" cy="22150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 bwMode="auto">
          <a:xfrm>
            <a:off x="8519040" y="2094840"/>
            <a:ext cx="3414960" cy="75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75000"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для изменения поведения алгоритмов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 bwMode="auto">
          <a:xfrm>
            <a:off x="339480" y="3192946"/>
            <a:ext cx="11594520" cy="340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Алгоритмы могут быть также реализованы как функции-члены контейнеров. Такие реализации, как правило, оптимизированы для работы с данным контейнером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Алгоритмы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STL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работают с интервалами элементов контейнера (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range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), которые передаются им при помощи итераторов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Интервал является полуоткрытым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: [begin, end).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Алгоритм начинает «действовать» с первого элемента и заканчивает на предпоследнем.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 этой причине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end()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элемент, следующий за последним (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past-the-end iterator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) – иначе никак не заставить алгоритм работать с последним элементом контейнера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Алгоритм может принимать более одного интервала. Тогда один из них передаётся как 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[begin, end)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, а последующие – только как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begin. 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Количество элементов в последних следует из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distance(begin, end).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20099422" name=""/>
          <p:cNvSpPr txBox="1"/>
          <p:nvPr/>
        </p:nvSpPr>
        <p:spPr bwMode="auto">
          <a:xfrm flipH="0" flipV="0">
            <a:off x="560721" y="6471107"/>
            <a:ext cx="1956378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examples</a:t>
            </a:r>
            <a:r>
              <a:rPr sz="1600"/>
              <a:t>/1_ranges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26" name="Рисунок 4" descr=""/>
          <p:cNvPicPr/>
          <p:nvPr/>
        </p:nvPicPr>
        <p:blipFill>
          <a:blip r:embed="rId2"/>
          <a:stretch/>
        </p:blipFill>
        <p:spPr bwMode="auto">
          <a:xfrm>
            <a:off x="1852200" y="848160"/>
            <a:ext cx="8361360" cy="117108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 bwMode="auto">
          <a:xfrm>
            <a:off x="292320" y="2220840"/>
            <a:ext cx="11641680" cy="180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Некоторые алгоритмы принимают специальный параметр, расширяющий их функциональность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функцию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(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или что-то, что может вести себя как функция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std::find_if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итератор на первый элемент, для которого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возвращает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true.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В этом контексте функции (или аналоги), возвращающие значение булева типа, называются предикатами. Это унарный предикат – у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один параметр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 bwMode="auto">
          <a:xfrm>
            <a:off x="4741560" y="1610640"/>
            <a:ext cx="2893680" cy="386280"/>
          </a:xfrm>
          <a:prstGeom prst="rect">
            <a:avLst/>
          </a:prstGeom>
          <a:noFill/>
          <a:ln w="2844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Рисунок 8" descr=""/>
          <p:cNvPicPr/>
          <p:nvPr/>
        </p:nvPicPr>
        <p:blipFill>
          <a:blip r:embed="rId3"/>
          <a:stretch/>
        </p:blipFill>
        <p:spPr bwMode="auto">
          <a:xfrm>
            <a:off x="1654560" y="4226400"/>
            <a:ext cx="9258480" cy="1118160"/>
          </a:xfrm>
          <a:prstGeom prst="rect">
            <a:avLst/>
          </a:prstGeom>
          <a:ln>
            <a:noFill/>
          </a:ln>
        </p:spPr>
      </p:pic>
      <p:sp>
        <p:nvSpPr>
          <p:cNvPr id="130" name="CustomShape 4"/>
          <p:cNvSpPr/>
          <p:nvPr/>
        </p:nvSpPr>
        <p:spPr bwMode="auto">
          <a:xfrm>
            <a:off x="5363280" y="4989240"/>
            <a:ext cx="2947680" cy="355680"/>
          </a:xfrm>
          <a:prstGeom prst="rect">
            <a:avLst/>
          </a:prstGeom>
          <a:noFill/>
          <a:ln w="2844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5"/>
          <p:cNvSpPr/>
          <p:nvPr/>
        </p:nvSpPr>
        <p:spPr bwMode="auto">
          <a:xfrm>
            <a:off x="292320" y="5465160"/>
            <a:ext cx="11641680" cy="1274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Например,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std::is_permutation –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проверяет, существует ли такая перестановка элементов первого интервала, которая делала бы его равным второму интервалу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.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 Этот алгоритм принимает бинарный предикат </a:t>
            </a:r>
            <a:r>
              <a:rPr lang="en-US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p – </a:t>
            </a:r>
            <a:r>
              <a:rPr lang="ru-RU" sz="18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него два параметра. Он определяет, на каком основании считать элементы равными и  поэтому должен принимать два элемента.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33" name="Рисунок 4" descr=""/>
          <p:cNvPicPr/>
          <p:nvPr/>
        </p:nvPicPr>
        <p:blipFill>
          <a:blip r:embed="rId2"/>
          <a:stretch/>
        </p:blipFill>
        <p:spPr bwMode="auto">
          <a:xfrm>
            <a:off x="825120" y="3194280"/>
            <a:ext cx="2280960" cy="360000"/>
          </a:xfrm>
          <a:prstGeom prst="rect">
            <a:avLst/>
          </a:prstGeom>
          <a:ln>
            <a:noFill/>
          </a:ln>
        </p:spPr>
      </p:pic>
      <p:pic>
        <p:nvPicPr>
          <p:cNvPr id="134" name="Рисунок 5" descr=""/>
          <p:cNvPicPr/>
          <p:nvPr/>
        </p:nvPicPr>
        <p:blipFill>
          <a:blip r:embed="rId3"/>
          <a:stretch/>
        </p:blipFill>
        <p:spPr bwMode="auto">
          <a:xfrm>
            <a:off x="4384800" y="2042640"/>
            <a:ext cx="2830680" cy="158580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 bwMode="auto">
          <a:xfrm>
            <a:off x="501480" y="845280"/>
            <a:ext cx="2927519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 marL="343080" indent="-342720" algn="ctr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Указатель на функцию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 bwMode="auto">
          <a:xfrm>
            <a:off x="4284000" y="790560"/>
            <a:ext cx="307188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2.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Пользовательские функциональные объекты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 bwMode="auto">
          <a:xfrm>
            <a:off x="8408880" y="845280"/>
            <a:ext cx="333216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3.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Функциональные объекты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(функторы)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STL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8" name="Объект 9" descr=""/>
          <p:cNvPicPr/>
          <p:nvPr/>
        </p:nvPicPr>
        <p:blipFill>
          <a:blip r:embed="rId4"/>
          <a:stretch/>
        </p:blipFill>
        <p:spPr bwMode="auto">
          <a:xfrm>
            <a:off x="8157240" y="1877040"/>
            <a:ext cx="3835440" cy="4329000"/>
          </a:xfrm>
          <a:prstGeom prst="rect">
            <a:avLst/>
          </a:prstGeom>
          <a:ln>
            <a:noFill/>
          </a:ln>
        </p:spPr>
      </p:pic>
      <p:pic>
        <p:nvPicPr>
          <p:cNvPr id="139" name="Рисунок 10" descr=""/>
          <p:cNvPicPr/>
          <p:nvPr/>
        </p:nvPicPr>
        <p:blipFill>
          <a:blip r:embed="rId5"/>
          <a:stretch/>
        </p:blipFill>
        <p:spPr bwMode="auto">
          <a:xfrm>
            <a:off x="940320" y="2004480"/>
            <a:ext cx="1621440" cy="95364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11" descr=""/>
          <p:cNvPicPr/>
          <p:nvPr/>
        </p:nvPicPr>
        <p:blipFill>
          <a:blip r:embed="rId6"/>
          <a:stretch/>
        </p:blipFill>
        <p:spPr bwMode="auto">
          <a:xfrm>
            <a:off x="487439" y="5349240"/>
            <a:ext cx="6728039" cy="464760"/>
          </a:xfrm>
          <a:prstGeom prst="rect">
            <a:avLst/>
          </a:prstGeom>
          <a:ln>
            <a:noFill/>
          </a:ln>
        </p:spPr>
      </p:pic>
      <p:sp>
        <p:nvSpPr>
          <p:cNvPr id="141" name="CustomShape 5"/>
          <p:cNvSpPr/>
          <p:nvPr/>
        </p:nvSpPr>
        <p:spPr bwMode="auto">
          <a:xfrm>
            <a:off x="491400" y="4217040"/>
            <a:ext cx="2952000" cy="913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4. </a:t>
            </a:r>
            <a:r>
              <a:rPr lang="ru-RU" sz="1800" b="0" strike="noStrike" spc="-1">
                <a:solidFill>
                  <a:srgbClr val="000000"/>
                </a:solidFill>
                <a:latin typeface="Trebuchet MS"/>
                <a:ea typeface="Arial"/>
              </a:rPr>
              <a:t>Лямбда-выражения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465657421" name=""/>
          <p:cNvSpPr txBox="1"/>
          <p:nvPr/>
        </p:nvSpPr>
        <p:spPr bwMode="auto">
          <a:xfrm flipH="0" flipV="0">
            <a:off x="511623" y="6078324"/>
            <a:ext cx="3278259" cy="5791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examples</a:t>
            </a:r>
            <a:r>
              <a:rPr sz="1600"/>
              <a:t>/2_functions_vs_objects</a:t>
            </a:r>
            <a:endParaRPr sz="1600"/>
          </a:p>
          <a:p>
            <a:pPr>
              <a:defRPr/>
            </a:pPr>
            <a:r>
              <a:rPr sz="1600"/>
              <a:t>examples/3_predefined_func_objs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" name="Рисунок 3" descr=""/>
          <p:cNvPicPr/>
          <p:nvPr/>
        </p:nvPicPr>
        <p:blipFill>
          <a:blip r:embed="rId2"/>
          <a:stretch/>
        </p:blipFill>
        <p:spPr bwMode="auto">
          <a:xfrm>
            <a:off x="758160" y="903600"/>
            <a:ext cx="10942560" cy="7560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 bwMode="auto">
          <a:xfrm>
            <a:off x="203400" y="1922040"/>
            <a:ext cx="2714040" cy="462852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Захват переменных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из внешних областей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видимости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(иначе они не доступны)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i="1" strike="noStrike" spc="-1">
                <a:solidFill>
                  <a:srgbClr val="000000"/>
                </a:solidFill>
                <a:latin typeface="Trebuchet MS"/>
                <a:ea typeface="Arial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– x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 значению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strike="noStrike" spc="-1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x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x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 ссылке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=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по значению (нежелательно)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&amp;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по ссылке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  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(нежелательно)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</a:t>
            </a:r>
            <a:r>
              <a:rPr lang="en-US" sz="1600" b="1" i="1" strike="noStrike" spc="-1">
                <a:solidFill>
                  <a:srgbClr val="000000"/>
                </a:solidFill>
                <a:latin typeface="Times New Roman"/>
                <a:ea typeface="Arial"/>
              </a:rPr>
              <a:t>this</a:t>
            </a: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все члены данного класса через указатель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ru-RU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[*this]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- все члены класса через копию this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strike="noStrike" spc="-1">
                <a:solidFill>
                  <a:srgbClr val="000000"/>
                </a:solidFill>
                <a:latin typeface="Trebuchet MS"/>
                <a:ea typeface="Arial"/>
              </a:rPr>
              <a:t>[]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ничего не захватывается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4" name="Line 2"/>
          <p:cNvSpPr/>
          <p:nvPr/>
        </p:nvSpPr>
        <p:spPr bwMode="auto">
          <a:xfrm>
            <a:off x="28051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5" name="CustomShape 3"/>
          <p:cNvSpPr/>
          <p:nvPr/>
        </p:nvSpPr>
        <p:spPr bwMode="auto">
          <a:xfrm>
            <a:off x="3034440" y="1922040"/>
            <a:ext cx="1599480" cy="107676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Параметры функции – здесь всё как обычно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7" name="Line 5"/>
          <p:cNvSpPr/>
          <p:nvPr/>
        </p:nvSpPr>
        <p:spPr bwMode="auto">
          <a:xfrm>
            <a:off x="4633920" y="14734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48" name="CustomShape 6"/>
          <p:cNvSpPr/>
          <p:nvPr/>
        </p:nvSpPr>
        <p:spPr bwMode="auto">
          <a:xfrm>
            <a:off x="4861800" y="1884240"/>
            <a:ext cx="3031920" cy="462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p>
            <a:pPr marL="261719" indent="-26136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Спецификаторы: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mutable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разрешает изменять значения переменных, захваченных по значению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en-US" sz="1600" b="1" i="1" strike="noStrike" spc="-1">
                <a:solidFill>
                  <a:srgbClr val="000000"/>
                </a:solidFill>
                <a:latin typeface="Trebuchet MS"/>
                <a:ea typeface="Arial"/>
              </a:rPr>
              <a:t>constexpr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 – </a:t>
            </a: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показывает, что значение функции может (и должно) быть вычислено во время компиляции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И не только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2) Исключения (например, noexcept)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3) Атрибуты (см. 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https://en.cppreference.com/w/cpp/language/attributes</a:t>
            </a: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4) Возвращаемый тип (-&gt;)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49" name="Line 7"/>
          <p:cNvSpPr/>
          <p:nvPr/>
        </p:nvSpPr>
        <p:spPr bwMode="auto">
          <a:xfrm>
            <a:off x="7480080" y="1435680"/>
            <a:ext cx="0" cy="44856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0" name="CustomShape 8"/>
          <p:cNvSpPr/>
          <p:nvPr/>
        </p:nvSpPr>
        <p:spPr bwMode="auto">
          <a:xfrm>
            <a:off x="10280520" y="1921320"/>
            <a:ext cx="1180440" cy="57708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ru-RU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Тело функции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" name="Line 9"/>
          <p:cNvSpPr/>
          <p:nvPr/>
        </p:nvSpPr>
        <p:spPr bwMode="auto">
          <a:xfrm>
            <a:off x="11460960" y="1417680"/>
            <a:ext cx="0" cy="55980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2" name="Line 10"/>
          <p:cNvSpPr/>
          <p:nvPr/>
        </p:nvSpPr>
        <p:spPr bwMode="auto">
          <a:xfrm>
            <a:off x="4822560" y="1437120"/>
            <a:ext cx="2657519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1"/>
          <p:cNvSpPr/>
          <p:nvPr/>
        </p:nvSpPr>
        <p:spPr bwMode="auto">
          <a:xfrm>
            <a:off x="779400" y="1473480"/>
            <a:ext cx="202572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12"/>
          <p:cNvSpPr/>
          <p:nvPr/>
        </p:nvSpPr>
        <p:spPr bwMode="auto">
          <a:xfrm>
            <a:off x="3150720" y="1473480"/>
            <a:ext cx="148320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13"/>
          <p:cNvSpPr/>
          <p:nvPr/>
        </p:nvSpPr>
        <p:spPr bwMode="auto">
          <a:xfrm>
            <a:off x="10265400" y="1437120"/>
            <a:ext cx="119556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4"/>
          <p:cNvSpPr/>
          <p:nvPr/>
        </p:nvSpPr>
        <p:spPr bwMode="auto">
          <a:xfrm>
            <a:off x="8146800" y="1884240"/>
            <a:ext cx="2040840" cy="2197440"/>
          </a:xfrm>
          <a:prstGeom prst="rect">
            <a:avLst/>
          </a:prstGeom>
          <a:ln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Ограничения на вывод типа. Больше применимо к шаблонным лямбда-выражения (да, они могут быть шаблонами)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7" name="Line 15"/>
          <p:cNvSpPr/>
          <p:nvPr/>
        </p:nvSpPr>
        <p:spPr bwMode="auto">
          <a:xfrm>
            <a:off x="8992440" y="1398600"/>
            <a:ext cx="0" cy="467280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8" name="Line 16"/>
          <p:cNvSpPr/>
          <p:nvPr/>
        </p:nvSpPr>
        <p:spPr bwMode="auto">
          <a:xfrm>
            <a:off x="7796880" y="1417680"/>
            <a:ext cx="1195560" cy="0"/>
          </a:xfrm>
          <a:prstGeom prst="line">
            <a:avLst/>
          </a:prstGeom>
          <a:ln w="19080" cap="rnd">
            <a:solidFill>
              <a:schemeClr val="tx1"/>
            </a:solidFill>
            <a:round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428297" name=""/>
          <p:cNvSpPr txBox="1"/>
          <p:nvPr/>
        </p:nvSpPr>
        <p:spPr bwMode="auto">
          <a:xfrm flipH="0" flipV="0">
            <a:off x="9597599" y="6343661"/>
            <a:ext cx="2001520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examples</a:t>
            </a:r>
            <a:r>
              <a:rPr sz="1600"/>
              <a:t>/4_lambda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Подробнее о лямбда-выражениях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 bwMode="auto">
          <a:xfrm>
            <a:off x="6027840" y="991440"/>
            <a:ext cx="5889600" cy="55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88000"/>
          </a:bodyPr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Лямбда-выражение возвращает объект-замыкание (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closure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). Это функциональный объект с константным оператором вызова, генерируемый компилятором – заранее его тип неизвестен, но после определения лямбды его можно получить с помощью 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 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Конструктор по умолчанию этого объекта удалён (=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delete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)</a:t>
            </a: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 – </a:t>
            </a:r>
            <a:r>
              <a:rPr lang="ru-RU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получив тип замыкания, создать объект этого типа нельзя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Захваченные переменные становятся членами данных объекта-замыкания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По умолчанию захваченные по значению переменные нельзя изменять, т.к. оператор вызова - константный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Если лямбда-выражение ничего не захватывает, оно может быть преобразовано в указатель на функцию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61" name="Рисунок 1395551045" descr=""/>
          <p:cNvPicPr/>
          <p:nvPr/>
        </p:nvPicPr>
        <p:blipFill>
          <a:blip r:embed="rId2"/>
          <a:stretch/>
        </p:blipFill>
        <p:spPr bwMode="auto">
          <a:xfrm>
            <a:off x="585360" y="1057680"/>
            <a:ext cx="5099039" cy="671760"/>
          </a:xfrm>
          <a:prstGeom prst="rect">
            <a:avLst/>
          </a:prstGeom>
          <a:ln>
            <a:noFill/>
          </a:ln>
        </p:spPr>
      </p:pic>
      <p:pic>
        <p:nvPicPr>
          <p:cNvPr id="162" name="Рисунок 856796843" descr=""/>
          <p:cNvPicPr/>
          <p:nvPr/>
        </p:nvPicPr>
        <p:blipFill>
          <a:blip r:embed="rId3"/>
          <a:stretch/>
        </p:blipFill>
        <p:spPr bwMode="auto">
          <a:xfrm>
            <a:off x="688680" y="3370680"/>
            <a:ext cx="4963680" cy="20912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 bwMode="auto">
          <a:xfrm>
            <a:off x="2723400" y="2099520"/>
            <a:ext cx="446760" cy="777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 bwMode="auto">
          <a:xfrm>
            <a:off x="6377760" y="838080"/>
            <a:ext cx="5497920" cy="3028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каждого лямбда-выражения свой тип, который стоановится известным только на этапе компиляции. Но как хранить/передать в функцию/вернуть из функции такой объект?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определить тип как auto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использовать шаблоны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использовать std::function</a:t>
            </a:r>
            <a:endParaRPr lang="en-US" sz="20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CustomShape 2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std::function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66" name="Рисунок 1538016760" descr=""/>
          <p:cNvPicPr/>
          <p:nvPr/>
        </p:nvPicPr>
        <p:blipFill>
          <a:blip r:embed="rId2"/>
          <a:stretch/>
        </p:blipFill>
        <p:spPr bwMode="auto">
          <a:xfrm>
            <a:off x="402120" y="1859400"/>
            <a:ext cx="5551200" cy="18360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 bwMode="auto">
          <a:xfrm>
            <a:off x="369720" y="4095720"/>
            <a:ext cx="11505960" cy="241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Однако, std::function - это не базовый тип для всех лямбда-выражений. Преобразования типа лямбда-выражения в std::function не происходит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98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en-US" sz="2000" b="0" strike="noStrike" spc="-1">
                <a:solidFill>
                  <a:srgbClr val="404040"/>
                </a:solidFill>
                <a:latin typeface="Trebuchet MS"/>
                <a:ea typeface="Arial"/>
              </a:rPr>
              <a:t>std::function - это реализация патерна Стирание типа (Type Erasure), который позволяет хранить объекты вне зависимости от их типа, предназначенная, в первую очередь, для работы с функциональными объектами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 bwMode="auto">
          <a:xfrm>
            <a:off x="211320" y="1032480"/>
            <a:ext cx="624456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defRPr/>
            </a:pPr>
            <a:r>
              <a:rPr lang="en-US" sz="1600" b="0" strike="noStrike" spc="-1">
                <a:solidFill>
                  <a:srgbClr val="000000"/>
                </a:solidFill>
                <a:latin typeface="Trebuchet MS"/>
                <a:ea typeface="Arial"/>
              </a:rPr>
              <a:t>https://en.cppreference.com/w/cpp/utility/functional/function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Способы расширения поведения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алгоритмов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70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923760"/>
          <a:ext cx="11490840" cy="28335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07400"/>
                <a:gridCol w="2028600"/>
                <a:gridCol w="2328120"/>
                <a:gridCol w="2328120"/>
                <a:gridCol w="2298600"/>
              </a:tblGrid>
              <a:tr h="115308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Свойства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Указатель на функцию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Пользовательские функциональные объекты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Функциональные объекты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(функторы)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STL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Лямбда-выражение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(анонимный функтор)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Состояние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Параметризация времени выполнения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Читаемость кода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</a:tbl>
          </a:graphicData>
        </a:graphic>
      </p:graphicFrame>
      <p:pic>
        <p:nvPicPr>
          <p:cNvPr id="171" name="Рисунок 5" descr=""/>
          <p:cNvPicPr/>
          <p:nvPr/>
        </p:nvPicPr>
        <p:blipFill>
          <a:blip r:embed="rId2"/>
          <a:stretch/>
        </p:blipFill>
        <p:spPr bwMode="auto">
          <a:xfrm>
            <a:off x="5938200" y="221832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6" descr=""/>
          <p:cNvPicPr/>
          <p:nvPr/>
        </p:nvPicPr>
        <p:blipFill>
          <a:blip r:embed="rId3"/>
          <a:stretch/>
        </p:blipFill>
        <p:spPr bwMode="auto">
          <a:xfrm>
            <a:off x="3572280" y="216720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7" descr=""/>
          <p:cNvPicPr/>
          <p:nvPr/>
        </p:nvPicPr>
        <p:blipFill>
          <a:blip r:embed="rId4"/>
          <a:stretch/>
        </p:blipFill>
        <p:spPr bwMode="auto">
          <a:xfrm>
            <a:off x="811764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4" name="Рисунок 8" descr=""/>
          <p:cNvPicPr/>
          <p:nvPr/>
        </p:nvPicPr>
        <p:blipFill>
          <a:blip r:embed="rId5"/>
          <a:stretch/>
        </p:blipFill>
        <p:spPr bwMode="auto">
          <a:xfrm>
            <a:off x="10579320" y="221832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5" name="Рисунок 9" descr=""/>
          <p:cNvPicPr/>
          <p:nvPr/>
        </p:nvPicPr>
        <p:blipFill>
          <a:blip r:embed="rId6"/>
          <a:stretch/>
        </p:blipFill>
        <p:spPr bwMode="auto">
          <a:xfrm>
            <a:off x="5938200" y="289584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0" descr=""/>
          <p:cNvPicPr/>
          <p:nvPr/>
        </p:nvPicPr>
        <p:blipFill>
          <a:blip r:embed="rId7"/>
          <a:stretch/>
        </p:blipFill>
        <p:spPr bwMode="auto">
          <a:xfrm>
            <a:off x="10678320" y="284400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7" name="Рисунок 11" descr=""/>
          <p:cNvPicPr/>
          <p:nvPr/>
        </p:nvPicPr>
        <p:blipFill>
          <a:blip r:embed="rId8"/>
          <a:stretch/>
        </p:blipFill>
        <p:spPr bwMode="auto">
          <a:xfrm>
            <a:off x="8279280" y="2865600"/>
            <a:ext cx="409320" cy="467640"/>
          </a:xfrm>
          <a:prstGeom prst="rect">
            <a:avLst/>
          </a:prstGeom>
          <a:ln>
            <a:noFill/>
          </a:ln>
        </p:spPr>
      </p:pic>
      <p:pic>
        <p:nvPicPr>
          <p:cNvPr id="178" name="Рисунок 12" descr=""/>
          <p:cNvPicPr/>
          <p:nvPr/>
        </p:nvPicPr>
        <p:blipFill>
          <a:blip r:embed="rId9"/>
          <a:stretch/>
        </p:blipFill>
        <p:spPr bwMode="auto">
          <a:xfrm>
            <a:off x="3572280" y="2870280"/>
            <a:ext cx="518760" cy="51876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13" descr=""/>
          <p:cNvPicPr/>
          <p:nvPr/>
        </p:nvPicPr>
        <p:blipFill>
          <a:blip r:embed="rId10"/>
          <a:stretch/>
        </p:blipFill>
        <p:spPr bwMode="auto">
          <a:xfrm>
            <a:off x="5815080" y="3489120"/>
            <a:ext cx="747000" cy="808560"/>
          </a:xfrm>
          <a:prstGeom prst="rect">
            <a:avLst/>
          </a:prstGeom>
          <a:ln>
            <a:noFill/>
          </a:ln>
        </p:spPr>
      </p:pic>
      <p:pic>
        <p:nvPicPr>
          <p:cNvPr id="180" name="Рисунок 14" descr=""/>
          <p:cNvPicPr/>
          <p:nvPr/>
        </p:nvPicPr>
        <p:blipFill>
          <a:blip r:embed="rId11"/>
          <a:stretch/>
        </p:blipFill>
        <p:spPr bwMode="auto">
          <a:xfrm>
            <a:off x="3463200" y="3528720"/>
            <a:ext cx="736920" cy="729360"/>
          </a:xfrm>
          <a:prstGeom prst="rect">
            <a:avLst/>
          </a:prstGeom>
          <a:ln>
            <a:noFill/>
          </a:ln>
        </p:spPr>
      </p:pic>
      <p:pic>
        <p:nvPicPr>
          <p:cNvPr id="181" name="Рисунок 15" descr=""/>
          <p:cNvPicPr/>
          <p:nvPr/>
        </p:nvPicPr>
        <p:blipFill>
          <a:blip r:embed="rId12"/>
          <a:stretch/>
        </p:blipFill>
        <p:spPr bwMode="auto">
          <a:xfrm>
            <a:off x="8034120" y="3452760"/>
            <a:ext cx="824400" cy="8492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 bwMode="auto">
          <a:xfrm>
            <a:off x="443160" y="4432320"/>
            <a:ext cx="11490840" cy="21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У лямбда-выражения нет заведомо определённого типа – он выводится при компиляции. Если нужно передать лямбду как формальный («типовый») параметр шаблона, нужно использовать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decltype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. Если нужно передать лямбду как обычный параметр функции – это должна быть шаблонная функция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Каждый функциональный объект имеет свой собственный тип, даже если их операторы </a:t>
            </a:r>
            <a:r>
              <a:rPr lang="en-US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operator()</a:t>
            </a: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 делают одно и то же. Тип указателя на функцию определяется сигнатурой функции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могут быть быстрее указателей на функцию в силу реализации компилятора</a:t>
            </a:r>
            <a:endParaRPr lang="en-US" sz="16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/>
              <a:buChar char=""/>
              <a:defRPr/>
            </a:pPr>
            <a:r>
              <a:rPr lang="ru-RU" sz="1600" b="0" strike="noStrike" spc="-1">
                <a:solidFill>
                  <a:srgbClr val="404040"/>
                </a:solidFill>
                <a:latin typeface="Trebuchet MS"/>
                <a:ea typeface="Arial"/>
              </a:rPr>
              <a:t>Функциональные объекты удобно передавать в функции и возвращать из функций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defRPr/>
            </a:pPr>
            <a:endParaRPr lang="en-US" sz="1600" b="0" strike="noStrike" spc="-1">
              <a:latin typeface="Arial"/>
            </a:endParaRPr>
          </a:p>
        </p:txBody>
      </p:sp>
      <p:pic>
        <p:nvPicPr>
          <p:cNvPr id="183" name="Рисунок 18" descr=""/>
          <p:cNvPicPr/>
          <p:nvPr/>
        </p:nvPicPr>
        <p:blipFill>
          <a:blip r:embed="rId13"/>
          <a:stretch/>
        </p:blipFill>
        <p:spPr bwMode="auto">
          <a:xfrm>
            <a:off x="10368360" y="3488760"/>
            <a:ext cx="729720" cy="73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 bwMode="auto">
          <a:xfrm>
            <a:off x="443160" y="128880"/>
            <a:ext cx="11490840" cy="54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Неизменяющие (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nonmodifying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)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 </a:t>
            </a:r>
            <a:r>
              <a:rPr lang="ru-RU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алгоритмы: </a:t>
            </a:r>
            <a:r>
              <a:rPr lang="en-US" sz="2800" b="0" strike="noStrike" spc="-1">
                <a:solidFill>
                  <a:srgbClr val="90C226"/>
                </a:solidFill>
                <a:latin typeface="Trebuchet MS"/>
                <a:ea typeface="Arial"/>
              </a:rPr>
              <a:t>&lt;algorithm&gt;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185" name="Table 2"/>
          <p:cNvGraphicFramePr>
            <a:graphicFrameLocks xmlns:a="http://schemas.openxmlformats.org/drawingml/2006/main"/>
          </p:cNvGraphicFramePr>
          <p:nvPr/>
        </p:nvGraphicFramePr>
        <p:xfrm>
          <a:off x="443160" y="795240"/>
          <a:ext cx="11490840" cy="5729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41600"/>
                <a:gridCol w="7359480"/>
                <a:gridCol w="1589759"/>
              </a:tblGrid>
              <a:tr h="6080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Алгоритм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Операция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ru-RU" sz="1600" b="1" strike="noStrike" spc="-1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Сложность по времени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38160" algn="ctr">
                      <a:solidFill>
                        <a:srgbClr val="FFFFFF"/>
                      </a:solidFill>
                    </a:lnB>
                    <a:solidFill>
                      <a:srgbClr val="90C226"/>
                    </a:solidFill>
                  </a:tcPr>
                </a:tc>
              </a:tr>
              <a:tr h="134748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all_of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any_of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none_of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Проверка, удовлетворяют ли определённому критерию: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Все элементы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Хотя бы один элемент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Ни один элемент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1221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count_if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1. Подсчёт элементов, равных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2. Подсчёт элементов, удовлетворяющих заданному критерию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106272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max_element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minmax_element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максимального элемента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StarSymbol"/>
                        <a:buAutoNum type="arabicPeriod" startAt="3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минимального и максимального элементов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DBE9CC"/>
                    </a:solidFill>
                  </a:tcPr>
                </a:tc>
              </a:tr>
              <a:tr h="1589400"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find_if_not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равного данному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удовлетворяющего условию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 marL="343080" indent="-3427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Trebuchet MS"/>
                        <a:buAutoNum type="arabicPeriod"/>
                        <a:defRPr/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Поиск первого элемента, не удовлетворяющего условию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  <a:defRPr/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O(N)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91440" marR="91440">
                    <a:lnL w="12240" algn="ctr">
                      <a:solidFill>
                        <a:srgbClr val="FFFFFF"/>
                      </a:solidFill>
                    </a:lnL>
                    <a:lnR w="12240" algn="ctr">
                      <a:solidFill>
                        <a:srgbClr val="FFFFFF"/>
                      </a:solidFill>
                    </a:lnR>
                    <a:lnT w="12240" algn="ctr">
                      <a:solidFill>
                        <a:srgbClr val="FFFFFF"/>
                      </a:solidFill>
                    </a:lnT>
                    <a:lnB w="12240" algn="ctr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ONLYOFFICE/7.2.1.36</Application>
  <DocSecurity>0</DocSecurity>
  <PresentationFormat/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>SPecialiST RePack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</dc:title>
  <dc:subject/>
  <dc:creator>A</dc:creator>
  <cp:keywords/>
  <dc:description/>
  <dc:identifier/>
  <dc:language>en-US</dc:language>
  <cp:lastModifiedBy/>
  <cp:revision>129</cp:revision>
  <dcterms:created xsi:type="dcterms:W3CDTF">2021-11-10T08:25:22Z</dcterms:created>
  <dcterms:modified xsi:type="dcterms:W3CDTF">2022-11-10T11:27:29Z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DocSecurity">
    <vt:i4>0</vt:i4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Широкоэкранный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19</vt:i4>
  </property>
</Properties>
</file>