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83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343A3-339E-4D16-B233-10D6E859960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75950-83EF-41CC-B090-4A13FAD8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7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575950-83EF-41CC-B090-4A13FAD89D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05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575950-83EF-41CC-B090-4A13FAD89D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31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333-9F60-49D1-8F75-20D2324FF5C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2B82-480D-4C17-9E37-4598A369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8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333-9F60-49D1-8F75-20D2324FF5C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2B82-480D-4C17-9E37-4598A369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83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333-9F60-49D1-8F75-20D2324FF5C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2B82-480D-4C17-9E37-4598A369A7A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9920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333-9F60-49D1-8F75-20D2324FF5C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2B82-480D-4C17-9E37-4598A369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0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333-9F60-49D1-8F75-20D2324FF5C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2B82-480D-4C17-9E37-4598A369A7A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4536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333-9F60-49D1-8F75-20D2324FF5C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2B82-480D-4C17-9E37-4598A369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66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333-9F60-49D1-8F75-20D2324FF5C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2B82-480D-4C17-9E37-4598A369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56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333-9F60-49D1-8F75-20D2324FF5C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2B82-480D-4C17-9E37-4598A369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3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333-9F60-49D1-8F75-20D2324FF5C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2B82-480D-4C17-9E37-4598A369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1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333-9F60-49D1-8F75-20D2324FF5C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2B82-480D-4C17-9E37-4598A369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1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333-9F60-49D1-8F75-20D2324FF5C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2B82-480D-4C17-9E37-4598A369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4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333-9F60-49D1-8F75-20D2324FF5C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2B82-480D-4C17-9E37-4598A369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333-9F60-49D1-8F75-20D2324FF5C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2B82-480D-4C17-9E37-4598A369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7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333-9F60-49D1-8F75-20D2324FF5C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2B82-480D-4C17-9E37-4598A369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2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333-9F60-49D1-8F75-20D2324FF5C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2B82-480D-4C17-9E37-4598A369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333-9F60-49D1-8F75-20D2324FF5C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2B82-480D-4C17-9E37-4598A369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0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7D333-9F60-49D1-8F75-20D2324FF5C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89D2B82-480D-4C17-9E37-4598A369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0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1C0CCB67-38AA-4A67-8E4C-991AF6AC2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8" y="365527"/>
            <a:ext cx="11231418" cy="164630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dirty="0"/>
              <a:t>Методы и стандарты программирования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4C524151-E37B-43FF-B793-C9605D521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418" y="2483199"/>
            <a:ext cx="11231418" cy="377109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ru-RU" sz="2800" dirty="0"/>
              <a:t>Шаблонные функции</a:t>
            </a:r>
          </a:p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ru-RU" sz="2800" dirty="0"/>
              <a:t>Шаблонные классы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43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514022-5DBE-451C-8C11-DB261A71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210" y="863063"/>
            <a:ext cx="5439570" cy="5626513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ru-RU" dirty="0"/>
              <a:t>Шаблонная функция (обобщенная функция, </a:t>
            </a:r>
            <a:r>
              <a:rPr lang="en-US" dirty="0"/>
              <a:t>template function)</a:t>
            </a:r>
            <a:r>
              <a:rPr lang="ru-RU" dirty="0"/>
              <a:t> определяет общий набор операций, которые предназначены для применения к данным различных типов</a:t>
            </a:r>
            <a:r>
              <a:rPr lang="en-US" dirty="0"/>
              <a:t>. </a:t>
            </a:r>
            <a:r>
              <a:rPr lang="ru-RU" dirty="0"/>
              <a:t>Шаблонная функция перегружает сама себя</a:t>
            </a:r>
          </a:p>
          <a:p>
            <a:r>
              <a:rPr lang="ru-RU" dirty="0"/>
              <a:t>Здесь обобщённый тип </a:t>
            </a:r>
            <a:r>
              <a:rPr lang="en-US" dirty="0" err="1"/>
              <a:t>Ttype</a:t>
            </a:r>
            <a:r>
              <a:rPr lang="en-US" dirty="0"/>
              <a:t> </a:t>
            </a:r>
            <a:r>
              <a:rPr lang="ru-RU" dirty="0"/>
              <a:t>– заполнитель (</a:t>
            </a:r>
            <a:r>
              <a:rPr lang="en-US" dirty="0"/>
              <a:t>placeholder</a:t>
            </a:r>
            <a:r>
              <a:rPr lang="ru-RU" dirty="0"/>
              <a:t>) для типа данных, обрабатываемых функцией. При определении функции</a:t>
            </a:r>
            <a:r>
              <a:rPr lang="en-US" dirty="0"/>
              <a:t> </a:t>
            </a:r>
            <a:r>
              <a:rPr lang="ru-RU" dirty="0"/>
              <a:t>и в её параметрах вместо «перегружаемого» типа используется </a:t>
            </a:r>
            <a:r>
              <a:rPr lang="en-US" dirty="0" err="1"/>
              <a:t>Ttype</a:t>
            </a:r>
            <a:endParaRPr lang="en-US" dirty="0"/>
          </a:p>
          <a:p>
            <a:r>
              <a:rPr lang="ru-RU" dirty="0"/>
              <a:t>При вызове шаблонной функции, компилятор создает версию этой функции для конкретного типа, т.е. создается ее специализация (конкретизация, порожденная функция (</a:t>
            </a:r>
            <a:r>
              <a:rPr lang="en-US" dirty="0"/>
              <a:t>generated function</a:t>
            </a:r>
            <a:r>
              <a:rPr lang="ru-RU" dirty="0"/>
              <a:t>). При этом вместо плэйсхолдера подставляется необходимый тип</a:t>
            </a:r>
          </a:p>
          <a:p>
            <a:r>
              <a:rPr lang="ru-RU" dirty="0"/>
              <a:t>Действие порождения функции определяют как ее </a:t>
            </a:r>
            <a:r>
              <a:rPr lang="ru-RU" i="1" dirty="0"/>
              <a:t>реализацию </a:t>
            </a:r>
            <a:r>
              <a:rPr lang="ru-RU" dirty="0"/>
              <a:t>(instantiating)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F0681298-F392-4104-ADA0-945738FC0E4D}"/>
              </a:ext>
            </a:extLst>
          </p:cNvPr>
          <p:cNvSpPr txBox="1">
            <a:spLocks/>
          </p:cNvSpPr>
          <p:nvPr/>
        </p:nvSpPr>
        <p:spPr>
          <a:xfrm>
            <a:off x="267856" y="194077"/>
            <a:ext cx="11687924" cy="661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/>
              <a:t>Шаблонные функции. Основные понятия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5D0704E8-F485-4057-B35A-2F3FF83E1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74" y="1309788"/>
            <a:ext cx="6248354" cy="1369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5457E4A-55A9-4385-A958-32CB9E376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74" y="3295641"/>
            <a:ext cx="6163535" cy="29055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6BBC628-3282-46EB-AC3A-5EFFD76279FC}"/>
              </a:ext>
            </a:extLst>
          </p:cNvPr>
          <p:cNvSpPr txBox="1"/>
          <p:nvPr/>
        </p:nvSpPr>
        <p:spPr>
          <a:xfrm>
            <a:off x="835378" y="897998"/>
            <a:ext cx="5468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Шаблонная функция с одним обобщённым типом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D6E23F6-3344-4150-BF6C-451F5F72FE3A}"/>
              </a:ext>
            </a:extLst>
          </p:cNvPr>
          <p:cNvSpPr txBox="1"/>
          <p:nvPr/>
        </p:nvSpPr>
        <p:spPr>
          <a:xfrm>
            <a:off x="586547" y="2802970"/>
            <a:ext cx="5695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Шаблонная функция с двумя обобщёнными типами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9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39A000-E665-4F3A-AEFA-47CE06716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038" y="1033025"/>
            <a:ext cx="11687923" cy="4330827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algn="just"/>
            <a:r>
              <a:rPr lang="ru-RU" sz="2800" dirty="0"/>
              <a:t>Сама по себе шаблонная функция не является ни функцией, ни типом. Если не была создана хотя бы одна специализация (т.е. никак не были определены шаблонные типы), она и вовсе не компилируется, т.е. никак не отображается из исходного кода в объектный </a:t>
            </a:r>
            <a:r>
              <a:rPr lang="ru-RU" sz="2800" dirty="0" smtClean="0"/>
              <a:t>код</a:t>
            </a:r>
          </a:p>
          <a:p>
            <a:pPr algn="just"/>
            <a:r>
              <a:rPr lang="ru-RU" sz="2800" dirty="0" smtClean="0"/>
              <a:t>Использование шаблонов может замедлять компиляцию, но не выполнение</a:t>
            </a:r>
            <a:endParaRPr lang="en-US" sz="2800" dirty="0"/>
          </a:p>
          <a:p>
            <a:pPr algn="just"/>
            <a:r>
              <a:rPr lang="ru-RU" sz="2800" dirty="0"/>
              <a:t>Можно проверить данный факт с помощью утилиты </a:t>
            </a:r>
            <a:r>
              <a:rPr lang="en-US" sz="2800" dirty="0"/>
              <a:t>nm</a:t>
            </a:r>
            <a:r>
              <a:rPr lang="ru-RU" sz="2800" dirty="0"/>
              <a:t>, которая выводит таблицу символов объектного файла. Таблица символов – структура данных, содержащаяся в объектном файле, которая сопоставляет имена символов из исходного кода с их бинарным кодом. Если бинарного кода для функции нет в объектном файле, </a:t>
            </a:r>
            <a:r>
              <a:rPr lang="en-US" sz="2800" dirty="0"/>
              <a:t>nm </a:t>
            </a:r>
            <a:r>
              <a:rPr lang="ru-RU" sz="2800" dirty="0"/>
              <a:t>не покажет её </a:t>
            </a:r>
            <a:r>
              <a:rPr lang="ru-RU" sz="2800" dirty="0" smtClean="0"/>
              <a:t>имя</a:t>
            </a:r>
          </a:p>
          <a:p>
            <a:pPr marL="0" indent="0" algn="just">
              <a:buNone/>
            </a:pPr>
            <a:endParaRPr lang="en-US" sz="2800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1D766801-EDE4-4361-933A-A5167ACE2754}"/>
              </a:ext>
            </a:extLst>
          </p:cNvPr>
          <p:cNvSpPr txBox="1">
            <a:spLocks/>
          </p:cNvSpPr>
          <p:nvPr/>
        </p:nvSpPr>
        <p:spPr>
          <a:xfrm>
            <a:off x="267856" y="194077"/>
            <a:ext cx="11687924" cy="6382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/>
              <a:t>Шаблонные функции. Компиляция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C4CD969-9B83-41AE-9597-4C2562AF37F2}"/>
              </a:ext>
            </a:extLst>
          </p:cNvPr>
          <p:cNvSpPr txBox="1"/>
          <p:nvPr/>
        </p:nvSpPr>
        <p:spPr>
          <a:xfrm>
            <a:off x="404440" y="5363852"/>
            <a:ext cx="1155134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indent="3376613"/>
            <a:r>
              <a:rPr lang="en-US" sz="2800" dirty="0"/>
              <a:t>g++ -c main.cpp –o </a:t>
            </a:r>
            <a:r>
              <a:rPr lang="en-US" sz="2800" dirty="0" err="1"/>
              <a:t>main.o</a:t>
            </a:r>
            <a:endParaRPr lang="en-US" sz="2800" dirty="0"/>
          </a:p>
          <a:p>
            <a:pPr marL="3376613"/>
            <a:r>
              <a:rPr lang="en-US" sz="2800" dirty="0"/>
              <a:t>nm </a:t>
            </a:r>
            <a:r>
              <a:rPr lang="en-US" sz="2800" dirty="0" err="1"/>
              <a:t>main.o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681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9384FCA6-BF36-46C7-BB6D-FB71B0BC0D62}"/>
              </a:ext>
            </a:extLst>
          </p:cNvPr>
          <p:cNvSpPr txBox="1">
            <a:spLocks/>
          </p:cNvSpPr>
          <p:nvPr/>
        </p:nvSpPr>
        <p:spPr>
          <a:xfrm>
            <a:off x="252038" y="952911"/>
            <a:ext cx="11687923" cy="541272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Как правило, при инстанциировании шаблонной функции компилятор может сам вывести шаблонный тип исходя из типов переданных данной функции параметров (</a:t>
            </a:r>
            <a:r>
              <a:rPr lang="en-US" sz="2400" dirty="0"/>
              <a:t>type deduction</a:t>
            </a:r>
            <a:r>
              <a:rPr lang="ru-RU" sz="2400" dirty="0"/>
              <a:t>). Благодаря этому возможны такие конструкции, как </a:t>
            </a:r>
            <a:r>
              <a:rPr lang="en-US" sz="2400" dirty="0"/>
              <a:t>std::</a:t>
            </a:r>
            <a:r>
              <a:rPr lang="en-US" sz="2400" dirty="0" err="1"/>
              <a:t>cout</a:t>
            </a:r>
            <a:r>
              <a:rPr lang="en-US" sz="2400" dirty="0"/>
              <a:t> &lt;&lt; “Hello World!”</a:t>
            </a:r>
          </a:p>
          <a:p>
            <a:r>
              <a:rPr lang="ru-RU" sz="2400" dirty="0"/>
              <a:t>В некоторых случаях компилятор не способен самостоятельно вывести тип. Например:</a:t>
            </a:r>
          </a:p>
          <a:p>
            <a:pPr marL="1031875" indent="-339725">
              <a:buFont typeface="Arial" panose="020B0604020202020204" pitchFamily="34" charset="0"/>
              <a:buChar char="•"/>
              <a:tabLst>
                <a:tab pos="973138" algn="l"/>
              </a:tabLst>
            </a:pPr>
            <a:r>
              <a:rPr lang="ru-RU" sz="2400" dirty="0"/>
              <a:t>У шаблонной функции нет параметров</a:t>
            </a:r>
          </a:p>
          <a:p>
            <a:pPr marL="1090613" indent="-398463">
              <a:buFont typeface="Arial" panose="020B0604020202020204" pitchFamily="34" charset="0"/>
              <a:buChar char="•"/>
              <a:tabLst>
                <a:tab pos="855663" algn="l"/>
                <a:tab pos="973138" algn="l"/>
                <a:tab pos="1031875" algn="l"/>
              </a:tabLst>
            </a:pPr>
            <a:r>
              <a:rPr lang="ru-RU" sz="2400" dirty="0"/>
              <a:t>Параметрам одного и ого же шаблонного типа переданы значения разных типов (например, </a:t>
            </a:r>
            <a:r>
              <a:rPr lang="en-US" sz="2400" dirty="0"/>
              <a:t>int </a:t>
            </a:r>
            <a:r>
              <a:rPr lang="ru-RU" sz="2400" dirty="0"/>
              <a:t> и </a:t>
            </a:r>
            <a:r>
              <a:rPr lang="en-US" sz="2400" dirty="0"/>
              <a:t>long</a:t>
            </a:r>
            <a:r>
              <a:rPr lang="ru-RU" sz="2400" dirty="0"/>
              <a:t>)</a:t>
            </a:r>
            <a:endParaRPr lang="en-US" sz="2400" dirty="0"/>
          </a:p>
          <a:p>
            <a:pPr marL="1090613" indent="-398463">
              <a:buFont typeface="Arial" panose="020B0604020202020204" pitchFamily="34" charset="0"/>
              <a:buChar char="•"/>
              <a:tabLst>
                <a:tab pos="855663" algn="l"/>
                <a:tab pos="973138" algn="l"/>
                <a:tab pos="1031875" algn="l"/>
              </a:tabLst>
            </a:pPr>
            <a:r>
              <a:rPr lang="ru-RU" sz="2400" dirty="0"/>
              <a:t>Необходимо «навязать» параметрам преобразование типов </a:t>
            </a:r>
            <a:endParaRPr lang="en-US" sz="2400" dirty="0"/>
          </a:p>
          <a:p>
            <a:r>
              <a:rPr lang="ru-RU" sz="2400" dirty="0"/>
              <a:t>В таком случае при вызове шаблонной функции необходимо задать тип в явном виде в треугольных скобках после имени функции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3B6EE643-EB48-4F06-ABE3-B6EFDA9EE4C6}"/>
              </a:ext>
            </a:extLst>
          </p:cNvPr>
          <p:cNvSpPr txBox="1">
            <a:spLocks/>
          </p:cNvSpPr>
          <p:nvPr/>
        </p:nvSpPr>
        <p:spPr>
          <a:xfrm>
            <a:off x="267856" y="194077"/>
            <a:ext cx="11687924" cy="6734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/>
              <a:t>Шаблонные функции. Вывод типа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29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7EEC47-6C8A-4849-A5C1-1A755BB13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855" y="998232"/>
            <a:ext cx="11687924" cy="120393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400" dirty="0"/>
              <a:t>Если необходимо определить отдельную реализацию шаблонной функции для некоторых типов, можно переопределить такую функцию вручную. Это явная специалиазция шаблона (</a:t>
            </a:r>
            <a:r>
              <a:rPr lang="en-US" sz="2400" dirty="0"/>
              <a:t>implicit specialization</a:t>
            </a:r>
            <a:r>
              <a:rPr lang="ru-RU" sz="2400" dirty="0" smtClean="0"/>
              <a:t>)</a:t>
            </a: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DF7057A-7FD2-408C-B1B8-4A9BEB04C2A9}"/>
              </a:ext>
            </a:extLst>
          </p:cNvPr>
          <p:cNvSpPr txBox="1">
            <a:spLocks/>
          </p:cNvSpPr>
          <p:nvPr/>
        </p:nvSpPr>
        <p:spPr>
          <a:xfrm>
            <a:off x="267854" y="82524"/>
            <a:ext cx="11687924" cy="6734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/>
              <a:t>Шаблонные функции. Явная специализация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EB5D373-8DBF-4C03-A2E1-216E792AE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24" y="3166641"/>
            <a:ext cx="3553105" cy="31754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2F09261-7098-4D5A-9F1F-9F3F4C86D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097" y="4950833"/>
            <a:ext cx="4126523" cy="1645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047C987-1A4D-4611-9A48-6B20D64A859C}"/>
              </a:ext>
            </a:extLst>
          </p:cNvPr>
          <p:cNvSpPr txBox="1"/>
          <p:nvPr/>
        </p:nvSpPr>
        <p:spPr>
          <a:xfrm>
            <a:off x="1550923" y="4581501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Вариант </a:t>
            </a:r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47CAB48-C0D6-453B-92CE-9C78DD3FBBC2}"/>
              </a:ext>
            </a:extLst>
          </p:cNvPr>
          <p:cNvSpPr txBox="1"/>
          <p:nvPr/>
        </p:nvSpPr>
        <p:spPr>
          <a:xfrm>
            <a:off x="5492897" y="4569715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Вариант 2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DA3881EB-C936-4EBB-83A7-94F7BAB1D140}"/>
              </a:ext>
            </a:extLst>
          </p:cNvPr>
          <p:cNvSpPr txBox="1">
            <a:spLocks/>
          </p:cNvSpPr>
          <p:nvPr/>
        </p:nvSpPr>
        <p:spPr>
          <a:xfrm>
            <a:off x="8305014" y="2332890"/>
            <a:ext cx="3650765" cy="40210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Варианты синтаксиса явной специализации (1) и (2) равнозначны, однако (2) часто считается более препочтительным, поскольку он в явной форме показывает, что данная функция является специализацией шаблона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0997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66647" y="1008670"/>
            <a:ext cx="7789130" cy="347848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dirty="0" smtClean="0"/>
              <a:t>Шаблонные классы объявляются аналогично шаблонным функциям</a:t>
            </a:r>
          </a:p>
          <a:p>
            <a:r>
              <a:rPr lang="ru-RU" dirty="0" smtClean="0"/>
              <a:t>Структуры данных из </a:t>
            </a:r>
            <a:r>
              <a:rPr lang="en-US" dirty="0" smtClean="0"/>
              <a:t>STL (</a:t>
            </a:r>
            <a:r>
              <a:rPr lang="en-US" dirty="0" err="1" smtClean="0"/>
              <a:t>std</a:t>
            </a:r>
            <a:r>
              <a:rPr lang="en-US" dirty="0" smtClean="0"/>
              <a:t>::vector, </a:t>
            </a:r>
            <a:r>
              <a:rPr lang="en-US" dirty="0" err="1" smtClean="0"/>
              <a:t>std</a:t>
            </a:r>
            <a:r>
              <a:rPr lang="en-US" dirty="0" smtClean="0"/>
              <a:t>::queue </a:t>
            </a:r>
            <a:r>
              <a:rPr lang="ru-RU" dirty="0" smtClean="0"/>
              <a:t>и </a:t>
            </a:r>
            <a:r>
              <a:rPr lang="ru-RU" dirty="0" err="1" smtClean="0"/>
              <a:t>др</a:t>
            </a:r>
            <a:r>
              <a:rPr lang="en-US" dirty="0" smtClean="0"/>
              <a:t>)</a:t>
            </a:r>
            <a:r>
              <a:rPr lang="ru-RU" dirty="0" smtClean="0"/>
              <a:t> – шаблонные классы</a:t>
            </a:r>
            <a:endParaRPr lang="en-US" dirty="0" smtClean="0"/>
          </a:p>
          <a:p>
            <a:r>
              <a:rPr lang="ru-RU" dirty="0" smtClean="0"/>
              <a:t>Бинарный </a:t>
            </a:r>
            <a:r>
              <a:rPr lang="ru-RU" dirty="0"/>
              <a:t>код </a:t>
            </a:r>
            <a:r>
              <a:rPr lang="ru-RU" dirty="0" smtClean="0"/>
              <a:t>для шаблонных классов, так же как и для шаблонных функций, генерируется только при создании специализации. </a:t>
            </a:r>
            <a:r>
              <a:rPr lang="ru-RU" dirty="0"/>
              <a:t>При </a:t>
            </a:r>
            <a:r>
              <a:rPr lang="ru-RU" dirty="0" smtClean="0"/>
              <a:t>компиляции </a:t>
            </a:r>
            <a:r>
              <a:rPr lang="en-US" dirty="0" smtClean="0"/>
              <a:t>.</a:t>
            </a:r>
            <a:r>
              <a:rPr lang="en-US" dirty="0" err="1" smtClean="0"/>
              <a:t>cpp</a:t>
            </a:r>
            <a:r>
              <a:rPr lang="ru-RU" dirty="0" smtClean="0"/>
              <a:t> файла, в котором создаётся специализация, </a:t>
            </a:r>
            <a:r>
              <a:rPr lang="ru-RU" dirty="0"/>
              <a:t>компилятор «не помнит» о том, что он «видел» при компиляции другого </a:t>
            </a:r>
            <a:r>
              <a:rPr lang="en-US" dirty="0"/>
              <a:t>.</a:t>
            </a:r>
            <a:r>
              <a:rPr lang="en-US" dirty="0" err="1"/>
              <a:t>cpp</a:t>
            </a:r>
            <a:r>
              <a:rPr lang="en-US" dirty="0"/>
              <a:t> </a:t>
            </a:r>
            <a:r>
              <a:rPr lang="ru-RU" dirty="0"/>
              <a:t>файла</a:t>
            </a:r>
            <a:r>
              <a:rPr lang="ru-RU" dirty="0" smtClean="0"/>
              <a:t>, где определены функции-члены класса</a:t>
            </a:r>
            <a:endParaRPr lang="en-US" dirty="0"/>
          </a:p>
          <a:p>
            <a:r>
              <a:rPr lang="ru-RU" dirty="0" smtClean="0"/>
              <a:t>Два варианта решения проблемы: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2160"/>
          <a:stretch/>
        </p:blipFill>
        <p:spPr>
          <a:xfrm>
            <a:off x="366249" y="1374505"/>
            <a:ext cx="2276305" cy="140660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3DF7057A-7FD2-408C-B1B8-4A9BEB04C2A9}"/>
              </a:ext>
            </a:extLst>
          </p:cNvPr>
          <p:cNvSpPr txBox="1">
            <a:spLocks/>
          </p:cNvSpPr>
          <p:nvPr/>
        </p:nvSpPr>
        <p:spPr>
          <a:xfrm>
            <a:off x="366248" y="82524"/>
            <a:ext cx="11589529" cy="6734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/>
              <a:t>Шаблонные</a:t>
            </a:r>
            <a:r>
              <a:rPr lang="en-US" dirty="0" smtClean="0"/>
              <a:t> </a:t>
            </a:r>
            <a:r>
              <a:rPr lang="ru-RU" dirty="0" smtClean="0"/>
              <a:t>классы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49" y="3271510"/>
            <a:ext cx="3800399" cy="2563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4650" y="88056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Объявление класса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4950" y="2849204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Создание объекта</a:t>
            </a:r>
            <a:endParaRPr lang="en-US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366247" y="4490009"/>
            <a:ext cx="11589529" cy="155336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1) </a:t>
            </a:r>
            <a:r>
              <a:rPr lang="ru-RU" dirty="0"/>
              <a:t>Функции-члены шаблонного класса должны быть определены в заголовочном </a:t>
            </a:r>
            <a:r>
              <a:rPr lang="ru-RU" dirty="0" smtClean="0"/>
              <a:t>файле</a:t>
            </a:r>
          </a:p>
          <a:p>
            <a:r>
              <a:rPr lang="ru-RU" dirty="0" smtClean="0"/>
              <a:t>2) Поместить в </a:t>
            </a:r>
            <a:r>
              <a:rPr lang="en-US" dirty="0" smtClean="0"/>
              <a:t>.</a:t>
            </a:r>
            <a:r>
              <a:rPr lang="en-US" dirty="0" err="1" smtClean="0"/>
              <a:t>cpp</a:t>
            </a:r>
            <a:r>
              <a:rPr lang="en-US" dirty="0" smtClean="0"/>
              <a:t> </a:t>
            </a:r>
            <a:r>
              <a:rPr lang="ru-RU" dirty="0" smtClean="0"/>
              <a:t>файл явную специализацию</a:t>
            </a:r>
            <a:r>
              <a:rPr lang="en-US" dirty="0" smtClean="0"/>
              <a:t> </a:t>
            </a:r>
            <a:r>
              <a:rPr lang="ru-RU" dirty="0" smtClean="0"/>
              <a:t>для необходимого типа:</a:t>
            </a:r>
          </a:p>
          <a:p>
            <a:pPr marL="0" indent="0">
              <a:buNone/>
            </a:pPr>
            <a:r>
              <a:rPr lang="en-US" dirty="0" smtClean="0"/>
              <a:t>template class Foo&lt;</a:t>
            </a:r>
            <a:r>
              <a:rPr lang="en-US" dirty="0" err="1" smtClean="0"/>
              <a:t>int</a:t>
            </a:r>
            <a:r>
              <a:rPr lang="en-US" dirty="0" smtClean="0"/>
              <a:t>&gt;;</a:t>
            </a:r>
          </a:p>
          <a:p>
            <a:pPr marL="0" indent="0">
              <a:buNone/>
            </a:pP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902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18756" y="886257"/>
            <a:ext cx="6837021" cy="219460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smtClean="0"/>
              <a:t>Параметры-типы</a:t>
            </a:r>
            <a:endParaRPr lang="en-US" b="1" dirty="0" smtClean="0"/>
          </a:p>
          <a:p>
            <a:r>
              <a:rPr lang="ru-RU" dirty="0" smtClean="0"/>
              <a:t>Шаблонные классы и функции могут иметь типы по умолчанию.</a:t>
            </a:r>
          </a:p>
          <a:p>
            <a:pPr algn="just"/>
            <a:r>
              <a:rPr lang="ru-RU" dirty="0" smtClean="0"/>
              <a:t>Если </a:t>
            </a:r>
            <a:r>
              <a:rPr lang="ru-RU" dirty="0"/>
              <a:t>формальный параметр шаблона имеет значение по умолчанию, то все следующие за ним параметры также должны иметь значения по умолчанию. </a:t>
            </a:r>
            <a:endParaRPr lang="ru-RU" dirty="0" smtClean="0"/>
          </a:p>
          <a:p>
            <a:pPr marL="0" indent="0" algn="ctr">
              <a:buNone/>
            </a:pPr>
            <a:endParaRPr lang="ru-RU" b="1" dirty="0" smtClean="0"/>
          </a:p>
          <a:p>
            <a:pPr marL="0" indent="0" algn="ctr">
              <a:buNone/>
            </a:pPr>
            <a:endParaRPr lang="ru-RU" b="1" dirty="0"/>
          </a:p>
          <a:p>
            <a:pPr marL="0" indent="0" algn="ctr">
              <a:buNone/>
            </a:pPr>
            <a:endParaRPr lang="ru-RU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DF7057A-7FD2-408C-B1B8-4A9BEB04C2A9}"/>
              </a:ext>
            </a:extLst>
          </p:cNvPr>
          <p:cNvSpPr txBox="1">
            <a:spLocks/>
          </p:cNvSpPr>
          <p:nvPr/>
        </p:nvSpPr>
        <p:spPr>
          <a:xfrm>
            <a:off x="366248" y="82524"/>
            <a:ext cx="11589529" cy="6734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/>
              <a:t>Шаблонны</a:t>
            </a:r>
            <a:r>
              <a:rPr lang="en-US" dirty="0" smtClean="0"/>
              <a:t>. </a:t>
            </a:r>
            <a:r>
              <a:rPr lang="ru-RU" dirty="0" smtClean="0"/>
              <a:t>Формальные параметры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2908"/>
          <a:stretch/>
        </p:blipFill>
        <p:spPr>
          <a:xfrm>
            <a:off x="366248" y="1084080"/>
            <a:ext cx="4462059" cy="133741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48" y="2563395"/>
            <a:ext cx="2837894" cy="35062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t="3275"/>
          <a:stretch/>
        </p:blipFill>
        <p:spPr>
          <a:xfrm>
            <a:off x="458096" y="4457409"/>
            <a:ext cx="1883903" cy="1259173"/>
          </a:xfrm>
          <a:prstGeom prst="rect">
            <a:avLst/>
          </a:prstGeom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366247" y="3004487"/>
            <a:ext cx="11589529" cy="86992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smtClean="0"/>
              <a:t>При создании объекта шаблонного класса с использованием типа по умолчанию необходимо добавить «</a:t>
            </a:r>
            <a:r>
              <a:rPr lang="en-US" dirty="0" smtClean="0"/>
              <a:t>&lt;&gt;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после имени класса, чтобы указать компилятору, что к данный класс является шаблонным.</a:t>
            </a:r>
            <a:endParaRPr lang="en-US" dirty="0" smtClean="0"/>
          </a:p>
          <a:p>
            <a:pPr marL="0" indent="0" algn="ctr">
              <a:buFont typeface="Wingdings 3" charset="2"/>
              <a:buNone/>
            </a:pPr>
            <a:endParaRPr lang="ru-RU" b="1" dirty="0" smtClean="0"/>
          </a:p>
          <a:p>
            <a:pPr marL="0" indent="0" algn="ctr">
              <a:buFont typeface="Wingdings 3" charset="2"/>
              <a:buNone/>
            </a:pPr>
            <a:endParaRPr lang="ru-RU" b="1" dirty="0" smtClean="0"/>
          </a:p>
          <a:p>
            <a:pPr marL="0" indent="0" algn="ctr">
              <a:buFont typeface="Wingdings 3" charset="2"/>
              <a:buNone/>
            </a:pPr>
            <a:endParaRPr lang="ru-RU" b="1" dirty="0" smtClean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5118755" y="4108993"/>
            <a:ext cx="6837021" cy="188365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b="1" dirty="0" smtClean="0"/>
              <a:t>Параметры-значения</a:t>
            </a:r>
          </a:p>
          <a:p>
            <a:pPr algn="just"/>
            <a:r>
              <a:rPr lang="ru-RU" dirty="0" smtClean="0"/>
              <a:t>Шаблоны могут принимать параметры-значения</a:t>
            </a:r>
            <a:r>
              <a:rPr lang="en-US" dirty="0" smtClean="0"/>
              <a:t> (</a:t>
            </a:r>
            <a:r>
              <a:rPr lang="ru-RU" dirty="0" smtClean="0"/>
              <a:t>только целочисленных типов, перечисления (</a:t>
            </a:r>
            <a:r>
              <a:rPr lang="en-US" dirty="0" err="1" smtClean="0"/>
              <a:t>enum</a:t>
            </a:r>
            <a:r>
              <a:rPr lang="ru-RU" dirty="0" smtClean="0"/>
              <a:t>)</a:t>
            </a:r>
            <a:r>
              <a:rPr lang="en-US" dirty="0" smtClean="0"/>
              <a:t>, </a:t>
            </a:r>
            <a:r>
              <a:rPr lang="ru-RU" dirty="0" smtClean="0"/>
              <a:t>указатели и </a:t>
            </a:r>
            <a:r>
              <a:rPr lang="en-US" dirty="0" err="1" smtClean="0"/>
              <a:t>nullptr</a:t>
            </a:r>
            <a:r>
              <a:rPr lang="en-US" dirty="0" smtClean="0"/>
              <a:t>, </a:t>
            </a:r>
            <a:r>
              <a:rPr lang="en-US" dirty="0" err="1" smtClean="0"/>
              <a:t>lvalue</a:t>
            </a:r>
            <a:r>
              <a:rPr lang="en-US" dirty="0" smtClean="0"/>
              <a:t>-</a:t>
            </a:r>
            <a:r>
              <a:rPr lang="ru-RU" dirty="0" smtClean="0"/>
              <a:t>ссылки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В этом случае шаблон производит вычисления с данным значением во время компиляции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 algn="just">
              <a:buFont typeface="Wingdings 3" charset="2"/>
              <a:buNone/>
            </a:pPr>
            <a:endParaRPr lang="ru-RU" b="1" dirty="0" smtClean="0"/>
          </a:p>
          <a:p>
            <a:pPr marL="0" indent="0" algn="ctr">
              <a:buFont typeface="Wingdings 3" charset="2"/>
              <a:buNone/>
            </a:pPr>
            <a:endParaRPr lang="ru-RU" b="1" dirty="0" smtClean="0"/>
          </a:p>
          <a:p>
            <a:pPr marL="0" indent="0" algn="ctr">
              <a:buFont typeface="Wingdings 3" charset="2"/>
              <a:buNone/>
            </a:pPr>
            <a:endParaRPr lang="ru-RU" b="1" dirty="0" smtClean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6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3DF7057A-7FD2-408C-B1B8-4A9BEB04C2A9}"/>
              </a:ext>
            </a:extLst>
          </p:cNvPr>
          <p:cNvSpPr txBox="1">
            <a:spLocks/>
          </p:cNvSpPr>
          <p:nvPr/>
        </p:nvSpPr>
        <p:spPr>
          <a:xfrm>
            <a:off x="356821" y="157938"/>
            <a:ext cx="11589529" cy="6734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/>
              <a:t>Шаблонны</a:t>
            </a:r>
            <a:r>
              <a:rPr lang="en-US" dirty="0" smtClean="0"/>
              <a:t>. </a:t>
            </a:r>
            <a:r>
              <a:rPr lang="ru-RU" dirty="0" smtClean="0"/>
              <a:t>Формальные параметры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34" y="4051583"/>
            <a:ext cx="11512716" cy="1716943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356821" y="1116523"/>
            <a:ext cx="11589529" cy="132501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000" b="1" dirty="0" smtClean="0"/>
              <a:t>Параметры-шаблоны</a:t>
            </a:r>
          </a:p>
          <a:p>
            <a:pPr algn="just"/>
            <a:r>
              <a:rPr lang="ru-RU" sz="2000" dirty="0" smtClean="0"/>
              <a:t>Позволяют </a:t>
            </a:r>
            <a:r>
              <a:rPr lang="ru-RU" sz="2000" dirty="0" err="1" smtClean="0"/>
              <a:t>параметризовать</a:t>
            </a:r>
            <a:r>
              <a:rPr lang="ru-RU" sz="2000" dirty="0" smtClean="0"/>
              <a:t> один шаблон другим шаблоном</a:t>
            </a:r>
            <a:endParaRPr lang="en-US" sz="2000" dirty="0" smtClean="0"/>
          </a:p>
          <a:p>
            <a:pPr algn="just"/>
            <a:r>
              <a:rPr lang="ru-RU" sz="2000" dirty="0" smtClean="0"/>
              <a:t>Тоже могут быть заданы по умолчанию</a:t>
            </a:r>
          </a:p>
          <a:p>
            <a:pPr marL="0" indent="0" algn="just">
              <a:buFont typeface="Wingdings 3" charset="2"/>
              <a:buNone/>
            </a:pPr>
            <a:endParaRPr lang="ru-RU" sz="2000" b="1" dirty="0" smtClean="0"/>
          </a:p>
          <a:p>
            <a:pPr marL="0" indent="0" algn="ctr">
              <a:buFont typeface="Wingdings 3" charset="2"/>
              <a:buNone/>
            </a:pPr>
            <a:endParaRPr lang="ru-RU" sz="2000" b="1" dirty="0" smtClean="0"/>
          </a:p>
          <a:p>
            <a:pPr marL="0" indent="0" algn="ctr">
              <a:buFont typeface="Wingdings 3" charset="2"/>
              <a:buNone/>
            </a:pPr>
            <a:endParaRPr lang="ru-RU" sz="2000" b="1" dirty="0" smtClean="0"/>
          </a:p>
          <a:p>
            <a:pPr marL="0" indent="0">
              <a:buFont typeface="Wingdings 3" charset="2"/>
              <a:buNone/>
            </a:pP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140887" y="2869426"/>
            <a:ext cx="8014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Шаблонный </a:t>
            </a:r>
            <a:r>
              <a:rPr lang="ru-RU" b="1" dirty="0"/>
              <a:t>к</a:t>
            </a:r>
            <a:r>
              <a:rPr lang="ru-RU" b="1" dirty="0" smtClean="0"/>
              <a:t>ласс с одним типовым формальным параметром и одним шаблонным формальным параметром со значением по умолчанию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699836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15538</TotalTime>
  <Words>683</Words>
  <Application>Microsoft Office PowerPoint</Application>
  <PresentationFormat>Широкоэкранный</PresentationFormat>
  <Paragraphs>60</Paragraphs>
  <Slides>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Методы и стандарты программирования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стандарты программирования</dc:title>
  <dc:creator>anna</dc:creator>
  <cp:lastModifiedBy>A</cp:lastModifiedBy>
  <cp:revision>44</cp:revision>
  <dcterms:created xsi:type="dcterms:W3CDTF">2021-05-08T17:46:26Z</dcterms:created>
  <dcterms:modified xsi:type="dcterms:W3CDTF">2021-05-21T16:16:21Z</dcterms:modified>
</cp:coreProperties>
</file>