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69" r:id="rId9"/>
    <p:sldId id="271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4776-5C19-4010-B03E-1D9819AD49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37A0-5B23-4D6D-A11E-ABB1E2B1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5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4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14E4-0873-4C87-8B25-50C01080B0F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38184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Ассоциативные </a:t>
            </a:r>
            <a:r>
              <a:rPr lang="ru-RU" sz="2800" dirty="0" smtClean="0"/>
              <a:t>контейнеры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6371" y="965721"/>
            <a:ext cx="5578536" cy="561935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Поиск в </a:t>
            </a:r>
            <a:r>
              <a:rPr lang="en-US" sz="2000" dirty="0" smtClean="0"/>
              <a:t>RBT </a:t>
            </a:r>
            <a:r>
              <a:rPr lang="ru-RU" sz="2000" dirty="0" smtClean="0"/>
              <a:t>ничем не отличается от поиска в любом другом </a:t>
            </a:r>
            <a:r>
              <a:rPr lang="en-US" sz="2000" dirty="0" smtClean="0"/>
              <a:t>BST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r>
              <a:rPr lang="ru-RU" sz="2000" dirty="0" smtClean="0"/>
              <a:t>Предполагается, что балансировка происходит при вставках и удалениях, а поиск выполняется на дереве оптимальной высоты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поиск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828800" y="1197429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01659" y="2013520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3352800" y="2002972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2193471" y="3156858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4457700" y="3156858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1235528" y="4593772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3061607" y="4631457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5383940" y="4577029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cxnSp>
        <p:nvCxnSpPr>
          <p:cNvPr id="15" name="Прямая соединительная линия 14"/>
          <p:cNvCxnSpPr>
            <a:stCxn id="6" idx="7"/>
            <a:endCxn id="5" idx="2"/>
          </p:cNvCxnSpPr>
          <p:nvPr/>
        </p:nvCxnSpPr>
        <p:spPr>
          <a:xfrm flipV="1">
            <a:off x="924192" y="1551215"/>
            <a:ext cx="904608" cy="56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1"/>
            <a:endCxn id="5" idx="6"/>
          </p:cNvCxnSpPr>
          <p:nvPr/>
        </p:nvCxnSpPr>
        <p:spPr>
          <a:xfrm flipH="1" flipV="1">
            <a:off x="2558143" y="1551215"/>
            <a:ext cx="901467" cy="55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7"/>
            <a:endCxn id="7" idx="3"/>
          </p:cNvCxnSpPr>
          <p:nvPr/>
        </p:nvCxnSpPr>
        <p:spPr>
          <a:xfrm flipV="1">
            <a:off x="2816004" y="2606922"/>
            <a:ext cx="643606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1"/>
            <a:endCxn id="7" idx="5"/>
          </p:cNvCxnSpPr>
          <p:nvPr/>
        </p:nvCxnSpPr>
        <p:spPr>
          <a:xfrm flipH="1" flipV="1">
            <a:off x="3975333" y="2606922"/>
            <a:ext cx="589177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" idx="0"/>
            <a:endCxn id="8" idx="3"/>
          </p:cNvCxnSpPr>
          <p:nvPr/>
        </p:nvCxnSpPr>
        <p:spPr>
          <a:xfrm flipV="1">
            <a:off x="1600200" y="3760808"/>
            <a:ext cx="700081" cy="83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8" idx="5"/>
            <a:endCxn id="11" idx="1"/>
          </p:cNvCxnSpPr>
          <p:nvPr/>
        </p:nvCxnSpPr>
        <p:spPr>
          <a:xfrm>
            <a:off x="2816004" y="3760808"/>
            <a:ext cx="352413" cy="97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3" idx="1"/>
            <a:endCxn id="9" idx="5"/>
          </p:cNvCxnSpPr>
          <p:nvPr/>
        </p:nvCxnSpPr>
        <p:spPr>
          <a:xfrm flipH="1" flipV="1">
            <a:off x="5080233" y="3760808"/>
            <a:ext cx="410517" cy="91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43039" y="49475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6330" y="621574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ru-RU" dirty="0" smtClean="0"/>
              <a:t>чёрные нулевые листья не показаны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22096" y="96572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 больше чем 7?</a:t>
            </a:r>
            <a:endParaRPr lang="en-US" dirty="0"/>
          </a:p>
        </p:txBody>
      </p:sp>
      <p:sp>
        <p:nvSpPr>
          <p:cNvPr id="57" name="Овал 56"/>
          <p:cNvSpPr/>
          <p:nvPr/>
        </p:nvSpPr>
        <p:spPr>
          <a:xfrm>
            <a:off x="1828800" y="1197429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2922814" y="1470660"/>
            <a:ext cx="598705" cy="37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415" y="197130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 больше чем 18?</a:t>
            </a:r>
            <a:endParaRPr lang="en-US" dirty="0"/>
          </a:p>
        </p:txBody>
      </p:sp>
      <p:sp>
        <p:nvSpPr>
          <p:cNvPr id="63" name="Овал 62"/>
          <p:cNvSpPr/>
          <p:nvPr/>
        </p:nvSpPr>
        <p:spPr>
          <a:xfrm>
            <a:off x="3371842" y="1962847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248752" y="13292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 flipH="1">
            <a:off x="2476935" y="2356552"/>
            <a:ext cx="691482" cy="66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31494" y="23406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590" y="323521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 больше чем 10?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2204008" y="3153022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3168417" y="3846434"/>
            <a:ext cx="257861" cy="64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37158" y="393673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5" name="Овал 74"/>
          <p:cNvSpPr/>
          <p:nvPr/>
        </p:nvSpPr>
        <p:spPr>
          <a:xfrm>
            <a:off x="3073181" y="4625102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114200" y="548602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2" grpId="0"/>
      <p:bldP spid="63" grpId="0" animBg="1"/>
      <p:bldP spid="64" grpId="0"/>
      <p:bldP spid="69" grpId="0"/>
      <p:bldP spid="70" grpId="0"/>
      <p:bldP spid="71" grpId="0" animBg="1"/>
      <p:bldP spid="74" grpId="0"/>
      <p:bldP spid="75" grpId="0" animBg="1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балансирование</a:t>
            </a:r>
            <a:endParaRPr lang="en-US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42240" y="4246880"/>
            <a:ext cx="11782667" cy="23381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балансирования дерева нужно определить две операции:</a:t>
            </a:r>
            <a:r>
              <a:rPr lang="ru-RU" dirty="0"/>
              <a:t> </a:t>
            </a:r>
            <a:r>
              <a:rPr lang="ru-RU" dirty="0" smtClean="0"/>
              <a:t>поворот (ротация, </a:t>
            </a:r>
            <a:r>
              <a:rPr lang="en-US" dirty="0" smtClean="0"/>
              <a:t>rotation</a:t>
            </a:r>
            <a:r>
              <a:rPr lang="ru-RU" dirty="0" smtClean="0"/>
              <a:t>) и изменение цвета (</a:t>
            </a:r>
            <a:r>
              <a:rPr lang="en-US" dirty="0" smtClean="0"/>
              <a:t>color swap, color flip, recoloring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Во время поворота та сторона дерева, в сторону которой осуществляется поворот, увеличивается в высоте на один узел, а противоположная сторона – уменьшается. Сложность –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Изменение цвета представляет </a:t>
            </a:r>
            <a:r>
              <a:rPr lang="ru-RU" dirty="0"/>
              <a:t>с</a:t>
            </a:r>
            <a:r>
              <a:rPr lang="ru-RU" dirty="0" smtClean="0"/>
              <a:t>обой замену значения атрибута цвета на противоположный. Изменять атрибут цвета листьев нельзя – они всегда чёрные</a:t>
            </a:r>
          </a:p>
          <a:p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r="2752" b="17759"/>
          <a:stretch/>
        </p:blipFill>
        <p:spPr>
          <a:xfrm>
            <a:off x="413264" y="1307481"/>
            <a:ext cx="6390641" cy="2225039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7787994" y="2087875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 flipV="1">
            <a:off x="8410527" y="1753814"/>
            <a:ext cx="340858" cy="43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7587936" y="2795447"/>
            <a:ext cx="365759" cy="54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2" idx="5"/>
          </p:cNvCxnSpPr>
          <p:nvPr/>
        </p:nvCxnSpPr>
        <p:spPr>
          <a:xfrm flipH="1" flipV="1">
            <a:off x="8410527" y="2691825"/>
            <a:ext cx="399749" cy="649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10445782" y="2087875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>
            <a:stCxn id="25" idx="7"/>
          </p:cNvCxnSpPr>
          <p:nvPr/>
        </p:nvCxnSpPr>
        <p:spPr>
          <a:xfrm flipV="1">
            <a:off x="11068315" y="1753814"/>
            <a:ext cx="340858" cy="43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0245724" y="2795447"/>
            <a:ext cx="365759" cy="54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5" idx="5"/>
          </p:cNvCxnSpPr>
          <p:nvPr/>
        </p:nvCxnSpPr>
        <p:spPr>
          <a:xfrm flipH="1" flipV="1">
            <a:off x="11068315" y="2691825"/>
            <a:ext cx="399749" cy="649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Стрелка вправо 30"/>
          <p:cNvSpPr/>
          <p:nvPr/>
        </p:nvSpPr>
        <p:spPr>
          <a:xfrm>
            <a:off x="9208217" y="2420001"/>
            <a:ext cx="744568" cy="271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9106" y="970961"/>
            <a:ext cx="6555801" cy="5637229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Новый узел всегда красный. Вставляем на нижний уровень дерева на позицию, соответствующую критериям </a:t>
            </a:r>
            <a:r>
              <a:rPr lang="en-US" dirty="0" smtClean="0"/>
              <a:t>BST</a:t>
            </a:r>
          </a:p>
          <a:p>
            <a:r>
              <a:rPr lang="ru-RU" dirty="0" smtClean="0"/>
              <a:t>Если это единственный узел, «перекрашиваем» его в чёрный</a:t>
            </a:r>
          </a:p>
          <a:p>
            <a:r>
              <a:rPr lang="ru-RU" dirty="0" smtClean="0"/>
              <a:t>Если родитель нового узла - чёрный, ничего делать не надо</a:t>
            </a:r>
          </a:p>
          <a:p>
            <a:r>
              <a:rPr lang="ru-RU" dirty="0" smtClean="0"/>
              <a:t>Если </a:t>
            </a:r>
            <a:r>
              <a:rPr lang="ru-RU" dirty="0"/>
              <a:t>родитель нового узла </a:t>
            </a:r>
            <a:r>
              <a:rPr lang="ru-RU" dirty="0" smtClean="0"/>
              <a:t>– красный, нужно смотреть на его дядю (или тётю)</a:t>
            </a:r>
          </a:p>
          <a:p>
            <a:r>
              <a:rPr lang="ru-RU" dirty="0" smtClean="0"/>
              <a:t>Если узел-дядя – красный, то нужно сменить цвета</a:t>
            </a:r>
            <a:r>
              <a:rPr lang="en-US" dirty="0" smtClean="0"/>
              <a:t>:</a:t>
            </a:r>
            <a:r>
              <a:rPr lang="ru-RU" dirty="0" smtClean="0"/>
              <a:t> узлы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U </a:t>
            </a:r>
            <a:r>
              <a:rPr lang="ru-RU" dirty="0" smtClean="0"/>
              <a:t>станут чёрными, узел </a:t>
            </a:r>
            <a:r>
              <a:rPr lang="en-US" dirty="0" smtClean="0"/>
              <a:t>G – </a:t>
            </a:r>
            <a:r>
              <a:rPr lang="ru-RU" dirty="0" smtClean="0"/>
              <a:t>красным</a:t>
            </a:r>
          </a:p>
          <a:p>
            <a:r>
              <a:rPr lang="ru-RU" dirty="0" smtClean="0"/>
              <a:t>Если </a:t>
            </a:r>
            <a:r>
              <a:rPr lang="ru-RU" dirty="0"/>
              <a:t>узел-дядя – </a:t>
            </a:r>
            <a:r>
              <a:rPr lang="ru-RU" dirty="0" smtClean="0"/>
              <a:t>чёрный, возможно 4 случая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вставка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2311838" y="1313649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69627" y="2105579"/>
            <a:ext cx="729343" cy="70757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Овал 11"/>
          <p:cNvSpPr/>
          <p:nvPr/>
        </p:nvSpPr>
        <p:spPr>
          <a:xfrm>
            <a:off x="3322811" y="2091576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519763" y="3045771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Прямая соединительная линия 14"/>
          <p:cNvCxnSpPr>
            <a:endCxn id="10" idx="2"/>
          </p:cNvCxnSpPr>
          <p:nvPr/>
        </p:nvCxnSpPr>
        <p:spPr>
          <a:xfrm flipV="1">
            <a:off x="1871639" y="1667435"/>
            <a:ext cx="440199" cy="495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1"/>
            <a:endCxn id="10" idx="6"/>
          </p:cNvCxnSpPr>
          <p:nvPr/>
        </p:nvCxnSpPr>
        <p:spPr>
          <a:xfrm flipH="1" flipV="1">
            <a:off x="3041181" y="1667435"/>
            <a:ext cx="388440" cy="527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1" idx="3"/>
          </p:cNvCxnSpPr>
          <p:nvPr/>
        </p:nvCxnSpPr>
        <p:spPr>
          <a:xfrm flipV="1">
            <a:off x="1133714" y="2709529"/>
            <a:ext cx="342723" cy="49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42" y="1488140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Родитель узла </a:t>
            </a:r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(parent)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08028" y="981612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Бабушка/дедушка узла </a:t>
            </a:r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(grandparent)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11" y="2709529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Дядя/тётя узла </a:t>
            </a:r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(Uncle)</a:t>
            </a:r>
            <a:endParaRPr lang="en-US" dirty="0"/>
          </a:p>
        </p:txBody>
      </p:sp>
      <p:sp>
        <p:nvSpPr>
          <p:cNvPr id="37" name="Овал 36"/>
          <p:cNvSpPr/>
          <p:nvPr/>
        </p:nvSpPr>
        <p:spPr>
          <a:xfrm>
            <a:off x="2506058" y="3973813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8" name="Овал 37"/>
          <p:cNvSpPr/>
          <p:nvPr/>
        </p:nvSpPr>
        <p:spPr>
          <a:xfrm>
            <a:off x="1443326" y="4916146"/>
            <a:ext cx="729343" cy="70757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Овал 38"/>
          <p:cNvSpPr/>
          <p:nvPr/>
        </p:nvSpPr>
        <p:spPr>
          <a:xfrm>
            <a:off x="3488324" y="4938557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0" name="Овал 39"/>
          <p:cNvSpPr/>
          <p:nvPr/>
        </p:nvSpPr>
        <p:spPr>
          <a:xfrm>
            <a:off x="649431" y="5944410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1" name="Прямая соединительная линия 40"/>
          <p:cNvCxnSpPr>
            <a:stCxn id="38" idx="7"/>
            <a:endCxn id="37" idx="2"/>
          </p:cNvCxnSpPr>
          <p:nvPr/>
        </p:nvCxnSpPr>
        <p:spPr>
          <a:xfrm flipV="1">
            <a:off x="2065859" y="4327599"/>
            <a:ext cx="440199" cy="69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9" idx="1"/>
            <a:endCxn id="37" idx="6"/>
          </p:cNvCxnSpPr>
          <p:nvPr/>
        </p:nvCxnSpPr>
        <p:spPr>
          <a:xfrm flipH="1" flipV="1">
            <a:off x="3235401" y="4327599"/>
            <a:ext cx="359733" cy="7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8" idx="3"/>
          </p:cNvCxnSpPr>
          <p:nvPr/>
        </p:nvCxnSpPr>
        <p:spPr>
          <a:xfrm flipV="1">
            <a:off x="1207413" y="5520096"/>
            <a:ext cx="342723" cy="49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Стрелка вниз 49"/>
          <p:cNvSpPr/>
          <p:nvPr/>
        </p:nvSpPr>
        <p:spPr>
          <a:xfrm>
            <a:off x="2648932" y="3203688"/>
            <a:ext cx="177479" cy="472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Прямая соединительная линия 51"/>
          <p:cNvCxnSpPr>
            <a:stCxn id="11" idx="5"/>
          </p:cNvCxnSpPr>
          <p:nvPr/>
        </p:nvCxnSpPr>
        <p:spPr>
          <a:xfrm>
            <a:off x="1992160" y="2709529"/>
            <a:ext cx="319678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38" idx="5"/>
          </p:cNvCxnSpPr>
          <p:nvPr/>
        </p:nvCxnSpPr>
        <p:spPr>
          <a:xfrm>
            <a:off x="2065859" y="5520096"/>
            <a:ext cx="440199" cy="654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376" y="5093326"/>
            <a:ext cx="11623248" cy="145823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Случай 1</a:t>
            </a:r>
            <a:r>
              <a:rPr lang="en-US" dirty="0" smtClean="0"/>
              <a:t>: </a:t>
            </a:r>
            <a:r>
              <a:rPr lang="ru-RU" dirty="0" smtClean="0"/>
              <a:t>узел </a:t>
            </a:r>
            <a:r>
              <a:rPr lang="en-US" dirty="0" smtClean="0"/>
              <a:t>U (</a:t>
            </a:r>
            <a:r>
              <a:rPr lang="ru-RU" dirty="0" smtClean="0"/>
              <a:t>дядя</a:t>
            </a:r>
            <a:r>
              <a:rPr lang="en-US" dirty="0" smtClean="0"/>
              <a:t>)</a:t>
            </a:r>
            <a:r>
              <a:rPr lang="ru-RU" dirty="0" smtClean="0"/>
              <a:t> – чёрный, узлы </a:t>
            </a:r>
            <a:r>
              <a:rPr lang="en-US" dirty="0" smtClean="0"/>
              <a:t>X, P, </a:t>
            </a:r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ru-RU" dirty="0" smtClean="0"/>
              <a:t>образуют прямую (</a:t>
            </a:r>
            <a:r>
              <a:rPr lang="en-US" dirty="0" smtClean="0"/>
              <a:t>X – </a:t>
            </a:r>
            <a:r>
              <a:rPr lang="ru-RU" dirty="0" smtClean="0"/>
              <a:t>левый потомок </a:t>
            </a:r>
            <a:r>
              <a:rPr lang="en-US" dirty="0" smtClean="0"/>
              <a:t>P, </a:t>
            </a:r>
            <a:r>
              <a:rPr lang="ru-RU" dirty="0" smtClean="0"/>
              <a:t>родитель </a:t>
            </a:r>
            <a:r>
              <a:rPr lang="en-US" dirty="0" smtClean="0"/>
              <a:t>P </a:t>
            </a:r>
            <a:r>
              <a:rPr lang="ru-RU" dirty="0" smtClean="0"/>
              <a:t>нового узла </a:t>
            </a:r>
            <a:r>
              <a:rPr lang="en-US" dirty="0" smtClean="0"/>
              <a:t>X – </a:t>
            </a:r>
            <a:r>
              <a:rPr lang="ru-RU" dirty="0" smtClean="0"/>
              <a:t>левый</a:t>
            </a:r>
            <a:r>
              <a:rPr lang="en-US" dirty="0" smtClean="0"/>
              <a:t> </a:t>
            </a:r>
            <a:r>
              <a:rPr lang="ru-RU" dirty="0" smtClean="0"/>
              <a:t>потомок узла </a:t>
            </a:r>
            <a:r>
              <a:rPr lang="en-US" dirty="0" smtClean="0"/>
              <a:t>G</a:t>
            </a:r>
            <a:r>
              <a:rPr lang="ru-RU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Правый поворот узл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Обмен цветов </a:t>
            </a:r>
            <a:r>
              <a:rPr lang="en-US" dirty="0" smtClean="0"/>
              <a:t>G </a:t>
            </a:r>
            <a:r>
              <a:rPr lang="ru-RU" dirty="0" smtClean="0"/>
              <a:t>и 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вставка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834423" y="960133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076165" y="1957093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683665" y="1924450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441101" y="3058028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562801" y="1448320"/>
            <a:ext cx="302106" cy="53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1"/>
          </p:cNvCxnSpPr>
          <p:nvPr/>
        </p:nvCxnSpPr>
        <p:spPr>
          <a:xfrm flipH="1" flipV="1">
            <a:off x="2451147" y="1412100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6" idx="3"/>
          </p:cNvCxnSpPr>
          <p:nvPr/>
        </p:nvCxnSpPr>
        <p:spPr>
          <a:xfrm flipV="1">
            <a:off x="946775" y="2561043"/>
            <a:ext cx="236200" cy="57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</p:cNvCxnSpPr>
          <p:nvPr/>
        </p:nvCxnSpPr>
        <p:spPr>
          <a:xfrm>
            <a:off x="1698698" y="2561043"/>
            <a:ext cx="247666" cy="6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3"/>
          </p:cNvCxnSpPr>
          <p:nvPr/>
        </p:nvCxnSpPr>
        <p:spPr>
          <a:xfrm flipH="1">
            <a:off x="2486099" y="2528400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5"/>
          </p:cNvCxnSpPr>
          <p:nvPr/>
        </p:nvCxnSpPr>
        <p:spPr>
          <a:xfrm>
            <a:off x="3306198" y="2528400"/>
            <a:ext cx="274413" cy="63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557001" y="1069248"/>
            <a:ext cx="847049" cy="189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1956314" y="874419"/>
            <a:ext cx="697583" cy="57503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Овал 50"/>
          <p:cNvSpPr/>
          <p:nvPr/>
        </p:nvSpPr>
        <p:spPr>
          <a:xfrm>
            <a:off x="6056956" y="2099455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5407854" y="882686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3" name="Овал 52"/>
          <p:cNvSpPr/>
          <p:nvPr/>
        </p:nvSpPr>
        <p:spPr>
          <a:xfrm>
            <a:off x="6906198" y="3063772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4772790" y="1983621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V="1">
            <a:off x="5975947" y="2807798"/>
            <a:ext cx="302106" cy="53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53" idx="1"/>
          </p:cNvCxnSpPr>
          <p:nvPr/>
        </p:nvCxnSpPr>
        <p:spPr>
          <a:xfrm flipH="1" flipV="1">
            <a:off x="6673680" y="2551422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endCxn id="52" idx="3"/>
          </p:cNvCxnSpPr>
          <p:nvPr/>
        </p:nvCxnSpPr>
        <p:spPr>
          <a:xfrm flipV="1">
            <a:off x="5278464" y="1486636"/>
            <a:ext cx="236200" cy="57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2" idx="5"/>
          </p:cNvCxnSpPr>
          <p:nvPr/>
        </p:nvCxnSpPr>
        <p:spPr>
          <a:xfrm>
            <a:off x="6030387" y="1486636"/>
            <a:ext cx="247666" cy="6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3" idx="3"/>
          </p:cNvCxnSpPr>
          <p:nvPr/>
        </p:nvCxnSpPr>
        <p:spPr>
          <a:xfrm flipH="1">
            <a:off x="6708632" y="3667722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3" idx="5"/>
          </p:cNvCxnSpPr>
          <p:nvPr/>
        </p:nvCxnSpPr>
        <p:spPr>
          <a:xfrm>
            <a:off x="7528731" y="3667722"/>
            <a:ext cx="274413" cy="63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44557" y="3237740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99380" y="3240973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60250" y="3224494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74542" y="4384090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35412" y="436761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67347" y="3449514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Овал 79"/>
          <p:cNvSpPr/>
          <p:nvPr/>
        </p:nvSpPr>
        <p:spPr>
          <a:xfrm>
            <a:off x="9853345" y="2163544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1" name="Овал 80"/>
          <p:cNvSpPr/>
          <p:nvPr/>
        </p:nvSpPr>
        <p:spPr>
          <a:xfrm>
            <a:off x="9204243" y="946775"/>
            <a:ext cx="729343" cy="70757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2" name="Овал 81"/>
          <p:cNvSpPr/>
          <p:nvPr/>
        </p:nvSpPr>
        <p:spPr>
          <a:xfrm>
            <a:off x="10702587" y="3127861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3" name="Овал 82"/>
          <p:cNvSpPr/>
          <p:nvPr/>
        </p:nvSpPr>
        <p:spPr>
          <a:xfrm>
            <a:off x="8569179" y="2047710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4" name="Прямая соединительная линия 83"/>
          <p:cNvCxnSpPr>
            <a:stCxn id="92" idx="0"/>
            <a:endCxn id="80" idx="3"/>
          </p:cNvCxnSpPr>
          <p:nvPr/>
        </p:nvCxnSpPr>
        <p:spPr>
          <a:xfrm flipV="1">
            <a:off x="9684309" y="2767494"/>
            <a:ext cx="275846" cy="74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82" idx="1"/>
            <a:endCxn id="80" idx="5"/>
          </p:cNvCxnSpPr>
          <p:nvPr/>
        </p:nvCxnSpPr>
        <p:spPr>
          <a:xfrm flipH="1" flipV="1">
            <a:off x="10475878" y="2767494"/>
            <a:ext cx="333519" cy="463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endCxn id="81" idx="3"/>
          </p:cNvCxnSpPr>
          <p:nvPr/>
        </p:nvCxnSpPr>
        <p:spPr>
          <a:xfrm flipV="1">
            <a:off x="9074853" y="1550725"/>
            <a:ext cx="236200" cy="57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81" idx="5"/>
          </p:cNvCxnSpPr>
          <p:nvPr/>
        </p:nvCxnSpPr>
        <p:spPr>
          <a:xfrm>
            <a:off x="9826776" y="1550725"/>
            <a:ext cx="247666" cy="6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2" idx="3"/>
          </p:cNvCxnSpPr>
          <p:nvPr/>
        </p:nvCxnSpPr>
        <p:spPr>
          <a:xfrm flipH="1">
            <a:off x="10505021" y="3731811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82" idx="5"/>
          </p:cNvCxnSpPr>
          <p:nvPr/>
        </p:nvCxnSpPr>
        <p:spPr>
          <a:xfrm>
            <a:off x="11325120" y="3731811"/>
            <a:ext cx="274413" cy="63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370931" y="444817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1431801" y="4431700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463736" y="3513603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Стрелка вправо 93"/>
          <p:cNvSpPr/>
          <p:nvPr/>
        </p:nvSpPr>
        <p:spPr>
          <a:xfrm>
            <a:off x="3580611" y="1486636"/>
            <a:ext cx="897121" cy="29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Стрелка вправо 94"/>
          <p:cNvSpPr/>
          <p:nvPr/>
        </p:nvSpPr>
        <p:spPr>
          <a:xfrm>
            <a:off x="7257648" y="1437349"/>
            <a:ext cx="897121" cy="29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693156" y="1073044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</a:t>
            </a:r>
            <a:r>
              <a:rPr lang="ru-RU" dirty="0" smtClean="0"/>
              <a:t>Правый поворот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377635" y="106563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 smtClean="0"/>
              <a:t>) </a:t>
            </a:r>
            <a:r>
              <a:rPr lang="ru-RU" dirty="0" smtClean="0"/>
              <a:t>Обмен цветов </a:t>
            </a:r>
            <a:r>
              <a:rPr lang="en-US" dirty="0" smtClean="0"/>
              <a:t>G </a:t>
            </a:r>
            <a:r>
              <a:rPr lang="ru-RU" dirty="0" smtClean="0"/>
              <a:t>и </a:t>
            </a:r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573" y="4938647"/>
            <a:ext cx="11660670" cy="1850341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Случай </a:t>
            </a:r>
            <a:r>
              <a:rPr lang="en-US" dirty="0" smtClean="0"/>
              <a:t>2: </a:t>
            </a:r>
            <a:r>
              <a:rPr lang="ru-RU" dirty="0"/>
              <a:t>узел </a:t>
            </a:r>
            <a:r>
              <a:rPr lang="en-US" dirty="0"/>
              <a:t>U (</a:t>
            </a:r>
            <a:r>
              <a:rPr lang="ru-RU" dirty="0"/>
              <a:t>дядя</a:t>
            </a:r>
            <a:r>
              <a:rPr lang="en-US" dirty="0"/>
              <a:t>)</a:t>
            </a:r>
            <a:r>
              <a:rPr lang="ru-RU" dirty="0"/>
              <a:t> – чёрный, узлы </a:t>
            </a:r>
            <a:r>
              <a:rPr lang="en-US" dirty="0"/>
              <a:t>X, P, </a:t>
            </a:r>
            <a:r>
              <a:rPr lang="en-US" dirty="0" smtClean="0"/>
              <a:t>G </a:t>
            </a:r>
            <a:r>
              <a:rPr lang="ru-RU" dirty="0"/>
              <a:t>образуют </a:t>
            </a:r>
            <a:r>
              <a:rPr lang="ru-RU" dirty="0" smtClean="0"/>
              <a:t>«треугольник» </a:t>
            </a:r>
            <a:r>
              <a:rPr lang="ru-RU" dirty="0"/>
              <a:t>(</a:t>
            </a:r>
            <a:r>
              <a:rPr lang="en-US" dirty="0"/>
              <a:t>X – </a:t>
            </a:r>
            <a:r>
              <a:rPr lang="ru-RU" dirty="0" smtClean="0"/>
              <a:t>правый </a:t>
            </a:r>
            <a:r>
              <a:rPr lang="ru-RU" dirty="0"/>
              <a:t>потомок </a:t>
            </a:r>
            <a:r>
              <a:rPr lang="en-US" dirty="0"/>
              <a:t>P, </a:t>
            </a:r>
            <a:r>
              <a:rPr lang="ru-RU" dirty="0"/>
              <a:t>родитель </a:t>
            </a:r>
            <a:r>
              <a:rPr lang="en-US" dirty="0"/>
              <a:t>P </a:t>
            </a:r>
            <a:r>
              <a:rPr lang="ru-RU" dirty="0"/>
              <a:t>нового узла </a:t>
            </a:r>
            <a:r>
              <a:rPr lang="en-US" dirty="0"/>
              <a:t>X – </a:t>
            </a:r>
            <a:r>
              <a:rPr lang="ru-RU" dirty="0"/>
              <a:t>левый</a:t>
            </a:r>
            <a:r>
              <a:rPr lang="en-US" dirty="0"/>
              <a:t> </a:t>
            </a:r>
            <a:r>
              <a:rPr lang="ru-RU" dirty="0"/>
              <a:t>потомок узла </a:t>
            </a:r>
            <a:r>
              <a:rPr lang="en-US" dirty="0"/>
              <a:t>G</a:t>
            </a:r>
            <a:r>
              <a:rPr lang="ru-RU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Левый поворот узла </a:t>
            </a:r>
            <a:r>
              <a:rPr lang="en-US" dirty="0" smtClean="0"/>
              <a:t>P 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Правый поворот узла </a:t>
            </a:r>
            <a:r>
              <a:rPr lang="en-US" dirty="0" smtClean="0"/>
              <a:t>G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Обмен цветов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G</a:t>
            </a: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  <a:p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2236" y="92146"/>
            <a:ext cx="11728007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вставка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307492" y="940610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549234" y="1937570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156734" y="1904927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973304" y="3168661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035870" y="1428797"/>
            <a:ext cx="302106" cy="53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1"/>
          </p:cNvCxnSpPr>
          <p:nvPr/>
        </p:nvCxnSpPr>
        <p:spPr>
          <a:xfrm flipH="1" flipV="1">
            <a:off x="1924216" y="1392577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16" idx="0"/>
            <a:endCxn id="6" idx="3"/>
          </p:cNvCxnSpPr>
          <p:nvPr/>
        </p:nvCxnSpPr>
        <p:spPr>
          <a:xfrm flipV="1">
            <a:off x="299573" y="2541520"/>
            <a:ext cx="356471" cy="848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</p:cNvCxnSpPr>
          <p:nvPr/>
        </p:nvCxnSpPr>
        <p:spPr>
          <a:xfrm>
            <a:off x="1171767" y="2541520"/>
            <a:ext cx="247666" cy="6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3"/>
            <a:endCxn id="17" idx="0"/>
          </p:cNvCxnSpPr>
          <p:nvPr/>
        </p:nvCxnSpPr>
        <p:spPr>
          <a:xfrm>
            <a:off x="2263544" y="2508877"/>
            <a:ext cx="24884" cy="740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5"/>
          </p:cNvCxnSpPr>
          <p:nvPr/>
        </p:nvCxnSpPr>
        <p:spPr>
          <a:xfrm>
            <a:off x="2779267" y="2508877"/>
            <a:ext cx="274413" cy="63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32236" y="902707"/>
            <a:ext cx="644098" cy="14020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000" y="3389637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7855" y="3249473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319" y="320497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5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32236" y="2304744"/>
            <a:ext cx="507066" cy="108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842480" y="3766861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31" idx="0"/>
          </p:cNvCxnSpPr>
          <p:nvPr/>
        </p:nvCxnSpPr>
        <p:spPr>
          <a:xfrm>
            <a:off x="1596500" y="3708635"/>
            <a:ext cx="340704" cy="75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761" y="4479434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16631" y="4462955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Овал 31"/>
          <p:cNvSpPr/>
          <p:nvPr/>
        </p:nvSpPr>
        <p:spPr>
          <a:xfrm>
            <a:off x="4567605" y="867970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Овал 32"/>
          <p:cNvSpPr/>
          <p:nvPr/>
        </p:nvSpPr>
        <p:spPr>
          <a:xfrm>
            <a:off x="3574363" y="3220517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Овал 33"/>
          <p:cNvSpPr/>
          <p:nvPr/>
        </p:nvSpPr>
        <p:spPr>
          <a:xfrm>
            <a:off x="5234019" y="1883182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Овал 34"/>
          <p:cNvSpPr/>
          <p:nvPr/>
        </p:nvSpPr>
        <p:spPr>
          <a:xfrm>
            <a:off x="3865000" y="1848067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4340896" y="1215378"/>
            <a:ext cx="264111" cy="687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5209361" y="1267210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2" idx="0"/>
            <a:endCxn id="33" idx="3"/>
          </p:cNvCxnSpPr>
          <p:nvPr/>
        </p:nvCxnSpPr>
        <p:spPr>
          <a:xfrm flipV="1">
            <a:off x="3542973" y="3824467"/>
            <a:ext cx="138200" cy="691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3" idx="5"/>
            <a:endCxn id="48" idx="0"/>
          </p:cNvCxnSpPr>
          <p:nvPr/>
        </p:nvCxnSpPr>
        <p:spPr>
          <a:xfrm>
            <a:off x="4196896" y="3824467"/>
            <a:ext cx="171590" cy="6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4" idx="3"/>
            <a:endCxn id="43" idx="0"/>
          </p:cNvCxnSpPr>
          <p:nvPr/>
        </p:nvCxnSpPr>
        <p:spPr>
          <a:xfrm flipH="1">
            <a:off x="5301755" y="2487132"/>
            <a:ext cx="39074" cy="911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4" idx="5"/>
            <a:endCxn id="44" idx="0"/>
          </p:cNvCxnSpPr>
          <p:nvPr/>
        </p:nvCxnSpPr>
        <p:spPr>
          <a:xfrm>
            <a:off x="5856552" y="2487132"/>
            <a:ext cx="188284" cy="89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22400" y="4516314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81182" y="339824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4263" y="338120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5</a:t>
            </a:r>
          </a:p>
        </p:txBody>
      </p:sp>
      <p:cxnSp>
        <p:nvCxnSpPr>
          <p:cNvPr id="46" name="Прямая соединительная линия 45"/>
          <p:cNvCxnSpPr>
            <a:endCxn id="33" idx="0"/>
          </p:cNvCxnSpPr>
          <p:nvPr/>
        </p:nvCxnSpPr>
        <p:spPr>
          <a:xfrm flipH="1">
            <a:off x="3939035" y="2506081"/>
            <a:ext cx="143961" cy="71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49" idx="0"/>
          </p:cNvCxnSpPr>
          <p:nvPr/>
        </p:nvCxnSpPr>
        <p:spPr>
          <a:xfrm>
            <a:off x="4467526" y="2427578"/>
            <a:ext cx="289338" cy="96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47913" y="4520816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36291" y="3389637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Стрелка вправо 64"/>
          <p:cNvSpPr/>
          <p:nvPr/>
        </p:nvSpPr>
        <p:spPr>
          <a:xfrm>
            <a:off x="2849784" y="1338984"/>
            <a:ext cx="931127" cy="21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113276" y="95582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 Левый поворот </a:t>
            </a:r>
            <a:r>
              <a:rPr lang="en-US" dirty="0"/>
              <a:t>P</a:t>
            </a:r>
            <a:endParaRPr lang="en-US" dirty="0"/>
          </a:p>
        </p:txBody>
      </p:sp>
      <p:sp>
        <p:nvSpPr>
          <p:cNvPr id="70" name="Овал 69"/>
          <p:cNvSpPr/>
          <p:nvPr/>
        </p:nvSpPr>
        <p:spPr>
          <a:xfrm>
            <a:off x="8160056" y="2013090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6866107" y="2077532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2" name="Овал 71"/>
          <p:cNvSpPr/>
          <p:nvPr/>
        </p:nvSpPr>
        <p:spPr>
          <a:xfrm>
            <a:off x="8791932" y="3051397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3" name="Овал 72"/>
          <p:cNvSpPr/>
          <p:nvPr/>
        </p:nvSpPr>
        <p:spPr>
          <a:xfrm>
            <a:off x="7369492" y="921693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4" name="Прямая соединительная линия 73"/>
          <p:cNvCxnSpPr>
            <a:stCxn id="73" idx="6"/>
            <a:endCxn id="70" idx="0"/>
          </p:cNvCxnSpPr>
          <p:nvPr/>
        </p:nvCxnSpPr>
        <p:spPr>
          <a:xfrm>
            <a:off x="8098835" y="1275479"/>
            <a:ext cx="425893" cy="73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80" idx="0"/>
            <a:endCxn id="71" idx="3"/>
          </p:cNvCxnSpPr>
          <p:nvPr/>
        </p:nvCxnSpPr>
        <p:spPr>
          <a:xfrm flipV="1">
            <a:off x="6817723" y="2681482"/>
            <a:ext cx="155194" cy="71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71" idx="5"/>
            <a:endCxn id="85" idx="0"/>
          </p:cNvCxnSpPr>
          <p:nvPr/>
        </p:nvCxnSpPr>
        <p:spPr>
          <a:xfrm>
            <a:off x="7488640" y="2681482"/>
            <a:ext cx="123482" cy="70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81" idx="0"/>
          </p:cNvCxnSpPr>
          <p:nvPr/>
        </p:nvCxnSpPr>
        <p:spPr>
          <a:xfrm flipH="1">
            <a:off x="8571359" y="3590782"/>
            <a:ext cx="232222" cy="835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5"/>
            <a:endCxn id="82" idx="0"/>
          </p:cNvCxnSpPr>
          <p:nvPr/>
        </p:nvCxnSpPr>
        <p:spPr>
          <a:xfrm flipH="1">
            <a:off x="9393858" y="3655347"/>
            <a:ext cx="20607" cy="758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97150" y="3392833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50786" y="4426193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73285" y="441396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5</a:t>
            </a:r>
          </a:p>
        </p:txBody>
      </p:sp>
      <p:cxnSp>
        <p:nvCxnSpPr>
          <p:cNvPr id="83" name="Прямая соединительная линия 82"/>
          <p:cNvCxnSpPr>
            <a:stCxn id="73" idx="2"/>
            <a:endCxn id="71" idx="0"/>
          </p:cNvCxnSpPr>
          <p:nvPr/>
        </p:nvCxnSpPr>
        <p:spPr>
          <a:xfrm flipH="1">
            <a:off x="7230779" y="1275479"/>
            <a:ext cx="138713" cy="80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0" idx="3"/>
            <a:endCxn id="86" idx="0"/>
          </p:cNvCxnSpPr>
          <p:nvPr/>
        </p:nvCxnSpPr>
        <p:spPr>
          <a:xfrm flipH="1">
            <a:off x="8241821" y="2617040"/>
            <a:ext cx="25045" cy="76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391549" y="3389637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021248" y="338120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0" name="Стрелка вправо 139"/>
          <p:cNvSpPr/>
          <p:nvPr/>
        </p:nvSpPr>
        <p:spPr>
          <a:xfrm>
            <a:off x="5921510" y="1198018"/>
            <a:ext cx="931127" cy="21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181006" y="77740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2)Правый поворот </a:t>
            </a:r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2" name="Прямая соединительная линия 141"/>
          <p:cNvCxnSpPr/>
          <p:nvPr/>
        </p:nvCxnSpPr>
        <p:spPr>
          <a:xfrm>
            <a:off x="8803580" y="2357224"/>
            <a:ext cx="188284" cy="89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Овал 142"/>
          <p:cNvSpPr/>
          <p:nvPr/>
        </p:nvSpPr>
        <p:spPr>
          <a:xfrm>
            <a:off x="11230900" y="1948648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4" name="Овал 143"/>
          <p:cNvSpPr/>
          <p:nvPr/>
        </p:nvSpPr>
        <p:spPr>
          <a:xfrm>
            <a:off x="9936951" y="2013090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6" name="Овал 145"/>
          <p:cNvSpPr/>
          <p:nvPr/>
        </p:nvSpPr>
        <p:spPr>
          <a:xfrm>
            <a:off x="10440336" y="857251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7" name="Прямая соединительная линия 146"/>
          <p:cNvCxnSpPr>
            <a:stCxn id="146" idx="6"/>
            <a:endCxn id="143" idx="0"/>
          </p:cNvCxnSpPr>
          <p:nvPr/>
        </p:nvCxnSpPr>
        <p:spPr>
          <a:xfrm>
            <a:off x="11169679" y="1211037"/>
            <a:ext cx="425893" cy="73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>
            <a:stCxn id="153" idx="0"/>
            <a:endCxn id="144" idx="3"/>
          </p:cNvCxnSpPr>
          <p:nvPr/>
        </p:nvCxnSpPr>
        <p:spPr>
          <a:xfrm flipV="1">
            <a:off x="9888567" y="2617040"/>
            <a:ext cx="155194" cy="71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>
            <a:stCxn id="144" idx="5"/>
            <a:endCxn id="158" idx="0"/>
          </p:cNvCxnSpPr>
          <p:nvPr/>
        </p:nvCxnSpPr>
        <p:spPr>
          <a:xfrm>
            <a:off x="10559484" y="2617040"/>
            <a:ext cx="123482" cy="70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67994" y="332839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6" name="Прямая соединительная линия 155"/>
          <p:cNvCxnSpPr>
            <a:stCxn id="146" idx="2"/>
            <a:endCxn id="144" idx="0"/>
          </p:cNvCxnSpPr>
          <p:nvPr/>
        </p:nvCxnSpPr>
        <p:spPr>
          <a:xfrm flipH="1">
            <a:off x="10301623" y="1211037"/>
            <a:ext cx="138713" cy="80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>
            <a:stCxn id="143" idx="3"/>
            <a:endCxn id="159" idx="0"/>
          </p:cNvCxnSpPr>
          <p:nvPr/>
        </p:nvCxnSpPr>
        <p:spPr>
          <a:xfrm flipH="1">
            <a:off x="11312665" y="2552598"/>
            <a:ext cx="25045" cy="76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462393" y="3325195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1092092" y="331675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3" name="Прямая соединительная линия 162"/>
          <p:cNvCxnSpPr>
            <a:stCxn id="143" idx="5"/>
          </p:cNvCxnSpPr>
          <p:nvPr/>
        </p:nvCxnSpPr>
        <p:spPr>
          <a:xfrm>
            <a:off x="11853433" y="2552598"/>
            <a:ext cx="37303" cy="1141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Стрелка вправо 165"/>
          <p:cNvSpPr/>
          <p:nvPr/>
        </p:nvSpPr>
        <p:spPr>
          <a:xfrm>
            <a:off x="8817948" y="1224390"/>
            <a:ext cx="931127" cy="21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954011" y="72925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3) Обмен цветов </a:t>
            </a:r>
            <a:r>
              <a:rPr lang="en-US" dirty="0" smtClean="0"/>
              <a:t>G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9" name="Прямоугольник 168"/>
          <p:cNvSpPr/>
          <p:nvPr/>
        </p:nvSpPr>
        <p:spPr>
          <a:xfrm>
            <a:off x="3274465" y="5848638"/>
            <a:ext cx="4667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681173" y="618669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Случай 1</a:t>
            </a:r>
            <a:endParaRPr lang="en-US" dirty="0"/>
          </a:p>
        </p:txBody>
      </p:sp>
      <p:sp>
        <p:nvSpPr>
          <p:cNvPr id="173" name="Дуга 172"/>
          <p:cNvSpPr/>
          <p:nvPr/>
        </p:nvSpPr>
        <p:spPr>
          <a:xfrm>
            <a:off x="827118" y="1941878"/>
            <a:ext cx="645639" cy="65622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Овал 174"/>
          <p:cNvSpPr/>
          <p:nvPr/>
        </p:nvSpPr>
        <p:spPr>
          <a:xfrm>
            <a:off x="973304" y="3150133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9000" y="337110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H="1">
            <a:off x="842480" y="3748333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endCxn id="180" idx="0"/>
          </p:cNvCxnSpPr>
          <p:nvPr/>
        </p:nvCxnSpPr>
        <p:spPr>
          <a:xfrm>
            <a:off x="1596500" y="3690107"/>
            <a:ext cx="340704" cy="75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55761" y="4460906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1716631" y="4444427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2" name="Дуга 181"/>
          <p:cNvSpPr/>
          <p:nvPr/>
        </p:nvSpPr>
        <p:spPr>
          <a:xfrm>
            <a:off x="4357999" y="835618"/>
            <a:ext cx="780541" cy="942572"/>
          </a:xfrm>
          <a:prstGeom prst="arc">
            <a:avLst>
              <a:gd name="adj1" fmla="val 9871933"/>
              <a:gd name="adj2" fmla="val 1569145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814" y="4214348"/>
            <a:ext cx="4588316" cy="224147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Случай 3:</a:t>
            </a:r>
            <a:r>
              <a:rPr lang="en-US" dirty="0"/>
              <a:t> </a:t>
            </a:r>
            <a:r>
              <a:rPr lang="ru-RU" dirty="0" smtClean="0"/>
              <a:t>узел </a:t>
            </a:r>
            <a:r>
              <a:rPr lang="en-US" dirty="0" smtClean="0"/>
              <a:t>U –</a:t>
            </a:r>
            <a:r>
              <a:rPr lang="ru-RU" dirty="0" smtClean="0"/>
              <a:t> чёрный, узлы </a:t>
            </a:r>
            <a:r>
              <a:rPr lang="en-US" dirty="0" smtClean="0"/>
              <a:t>G, P </a:t>
            </a:r>
            <a:r>
              <a:rPr lang="ru-RU" dirty="0" smtClean="0"/>
              <a:t>и </a:t>
            </a:r>
            <a:r>
              <a:rPr lang="en-US" dirty="0" smtClean="0"/>
              <a:t>X </a:t>
            </a:r>
            <a:r>
              <a:rPr lang="ru-RU" dirty="0" smtClean="0"/>
              <a:t>образуют прямую (</a:t>
            </a:r>
            <a:r>
              <a:rPr lang="en-US" dirty="0" smtClean="0"/>
              <a:t>X – </a:t>
            </a:r>
            <a:r>
              <a:rPr lang="ru-RU" dirty="0" smtClean="0"/>
              <a:t>правый потомок </a:t>
            </a:r>
            <a:r>
              <a:rPr lang="en-US" dirty="0" smtClean="0"/>
              <a:t>P, P – </a:t>
            </a:r>
            <a:r>
              <a:rPr lang="ru-RU" dirty="0" smtClean="0"/>
              <a:t>правый потомок </a:t>
            </a:r>
            <a:r>
              <a:rPr lang="en-US" dirty="0" smtClean="0"/>
              <a:t>G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Симметричен случаю 1: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Левый</a:t>
            </a:r>
            <a:r>
              <a:rPr lang="en-US" dirty="0" smtClean="0"/>
              <a:t> </a:t>
            </a:r>
            <a:r>
              <a:rPr lang="ru-RU" dirty="0" smtClean="0"/>
              <a:t>поворот узла </a:t>
            </a:r>
            <a:r>
              <a:rPr lang="en-US" dirty="0" smtClean="0"/>
              <a:t>G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Обмен цветов узлов </a:t>
            </a:r>
            <a:r>
              <a:rPr lang="en-US" dirty="0" smtClean="0"/>
              <a:t>G </a:t>
            </a:r>
            <a:r>
              <a:rPr lang="ru-RU" dirty="0" smtClean="0"/>
              <a:t>и 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0517" y="159139"/>
            <a:ext cx="11728007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вставка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834423" y="960133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076165" y="1957093"/>
            <a:ext cx="729343" cy="70757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7" name="Овал 6"/>
          <p:cNvSpPr/>
          <p:nvPr/>
        </p:nvSpPr>
        <p:spPr>
          <a:xfrm>
            <a:off x="2683665" y="1924450"/>
            <a:ext cx="729343" cy="707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3330210" y="3103163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562801" y="1448320"/>
            <a:ext cx="302106" cy="53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1"/>
          </p:cNvCxnSpPr>
          <p:nvPr/>
        </p:nvCxnSpPr>
        <p:spPr>
          <a:xfrm flipH="1" flipV="1">
            <a:off x="2451147" y="1412100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935309" y="2576131"/>
            <a:ext cx="236200" cy="57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  <a:endCxn id="18" idx="0"/>
          </p:cNvCxnSpPr>
          <p:nvPr/>
        </p:nvCxnSpPr>
        <p:spPr>
          <a:xfrm>
            <a:off x="1698698" y="2561043"/>
            <a:ext cx="128547" cy="625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3"/>
            <a:endCxn id="19" idx="0"/>
          </p:cNvCxnSpPr>
          <p:nvPr/>
        </p:nvCxnSpPr>
        <p:spPr>
          <a:xfrm flipH="1">
            <a:off x="2521470" y="2528400"/>
            <a:ext cx="269005" cy="65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5"/>
          </p:cNvCxnSpPr>
          <p:nvPr/>
        </p:nvCxnSpPr>
        <p:spPr>
          <a:xfrm>
            <a:off x="3306198" y="2528400"/>
            <a:ext cx="274413" cy="63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092" y="3197798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6672" y="3186708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00897" y="3186708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2796284" y="1003340"/>
            <a:ext cx="1508289" cy="241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Дуга 29"/>
          <p:cNvSpPr/>
          <p:nvPr/>
        </p:nvSpPr>
        <p:spPr>
          <a:xfrm>
            <a:off x="1638825" y="702227"/>
            <a:ext cx="1350956" cy="1536756"/>
          </a:xfrm>
          <a:prstGeom prst="arc">
            <a:avLst>
              <a:gd name="adj1" fmla="val 10899367"/>
              <a:gd name="adj2" fmla="val 141524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Овал 30"/>
          <p:cNvSpPr/>
          <p:nvPr/>
        </p:nvSpPr>
        <p:spPr>
          <a:xfrm>
            <a:off x="8556704" y="904242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Овал 31"/>
          <p:cNvSpPr/>
          <p:nvPr/>
        </p:nvSpPr>
        <p:spPr>
          <a:xfrm>
            <a:off x="9286047" y="2036880"/>
            <a:ext cx="729343" cy="70757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8285082" y="1392429"/>
            <a:ext cx="302106" cy="53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9192109" y="1470605"/>
            <a:ext cx="339328" cy="61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32" idx="3"/>
          </p:cNvCxnSpPr>
          <p:nvPr/>
        </p:nvCxnSpPr>
        <p:spPr>
          <a:xfrm flipV="1">
            <a:off x="9036386" y="2640830"/>
            <a:ext cx="356471" cy="848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2" idx="5"/>
          </p:cNvCxnSpPr>
          <p:nvPr/>
        </p:nvCxnSpPr>
        <p:spPr>
          <a:xfrm>
            <a:off x="9908580" y="2640830"/>
            <a:ext cx="247666" cy="63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671714" y="3060795"/>
            <a:ext cx="729343" cy="707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15390" y="3304281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8540890" y="3658995"/>
            <a:ext cx="304376" cy="71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endCxn id="47" idx="0"/>
          </p:cNvCxnSpPr>
          <p:nvPr/>
        </p:nvCxnSpPr>
        <p:spPr>
          <a:xfrm>
            <a:off x="9294910" y="3600769"/>
            <a:ext cx="340704" cy="75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4171" y="4371568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15041" y="4355089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Овал 47"/>
          <p:cNvSpPr/>
          <p:nvPr/>
        </p:nvSpPr>
        <p:spPr>
          <a:xfrm>
            <a:off x="7741021" y="1868559"/>
            <a:ext cx="729343" cy="707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>
            <a:stCxn id="48" idx="3"/>
            <a:endCxn id="51" idx="0"/>
          </p:cNvCxnSpPr>
          <p:nvPr/>
        </p:nvCxnSpPr>
        <p:spPr>
          <a:xfrm flipH="1">
            <a:off x="7478000" y="2472509"/>
            <a:ext cx="369831" cy="725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48" idx="5"/>
          </p:cNvCxnSpPr>
          <p:nvPr/>
        </p:nvCxnSpPr>
        <p:spPr>
          <a:xfrm>
            <a:off x="8363554" y="2472509"/>
            <a:ext cx="22186" cy="740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57427" y="3197526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0971" y="3197526"/>
            <a:ext cx="441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5</a:t>
            </a:r>
          </a:p>
        </p:txBody>
      </p:sp>
      <p:sp>
        <p:nvSpPr>
          <p:cNvPr id="55" name="Объект 2"/>
          <p:cNvSpPr txBox="1">
            <a:spLocks/>
          </p:cNvSpPr>
          <p:nvPr/>
        </p:nvSpPr>
        <p:spPr>
          <a:xfrm>
            <a:off x="6268825" y="4888222"/>
            <a:ext cx="5719699" cy="1899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Случай </a:t>
            </a:r>
            <a:r>
              <a:rPr lang="en-US" sz="1600" dirty="0" smtClean="0"/>
              <a:t>4</a:t>
            </a:r>
            <a:r>
              <a:rPr lang="ru-RU" sz="1600" dirty="0" smtClean="0"/>
              <a:t>:</a:t>
            </a:r>
            <a:r>
              <a:rPr lang="en-US" sz="1600" dirty="0" smtClean="0"/>
              <a:t> </a:t>
            </a:r>
            <a:r>
              <a:rPr lang="ru-RU" sz="1600" dirty="0" smtClean="0"/>
              <a:t>узел </a:t>
            </a:r>
            <a:r>
              <a:rPr lang="en-US" sz="1600" dirty="0" smtClean="0"/>
              <a:t>U –</a:t>
            </a:r>
            <a:r>
              <a:rPr lang="ru-RU" sz="1600" dirty="0" smtClean="0"/>
              <a:t> чёрный, узлы </a:t>
            </a:r>
            <a:r>
              <a:rPr lang="en-US" sz="1600" dirty="0" smtClean="0"/>
              <a:t>G, P </a:t>
            </a:r>
            <a:r>
              <a:rPr lang="ru-RU" sz="1600" dirty="0" smtClean="0"/>
              <a:t>и </a:t>
            </a:r>
            <a:r>
              <a:rPr lang="en-US" sz="1600" dirty="0" smtClean="0"/>
              <a:t>X </a:t>
            </a:r>
            <a:r>
              <a:rPr lang="ru-RU" sz="1600" dirty="0" smtClean="0"/>
              <a:t>образуют «треугольник» (</a:t>
            </a:r>
            <a:r>
              <a:rPr lang="en-US" sz="1600" dirty="0" smtClean="0"/>
              <a:t>X – </a:t>
            </a:r>
            <a:r>
              <a:rPr lang="ru-RU" sz="1600" dirty="0" smtClean="0"/>
              <a:t>левый потомок </a:t>
            </a:r>
            <a:r>
              <a:rPr lang="en-US" sz="1600" dirty="0" smtClean="0"/>
              <a:t>P, P – </a:t>
            </a:r>
            <a:r>
              <a:rPr lang="ru-RU" sz="1600" dirty="0" smtClean="0"/>
              <a:t>правый потомок </a:t>
            </a:r>
            <a:r>
              <a:rPr lang="en-US" sz="1600" dirty="0" smtClean="0"/>
              <a:t>G</a:t>
            </a:r>
            <a:r>
              <a:rPr lang="ru-RU" sz="1600" dirty="0" smtClean="0"/>
              <a:t>)</a:t>
            </a:r>
            <a:r>
              <a:rPr lang="en-US" sz="1600" dirty="0" smtClean="0"/>
              <a:t>. </a:t>
            </a:r>
            <a:r>
              <a:rPr lang="ru-RU" sz="1600" dirty="0" smtClean="0"/>
              <a:t>Симметричен случаю 2: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Правый поворот узла </a:t>
            </a:r>
            <a:r>
              <a:rPr lang="en-US" sz="1600" dirty="0" smtClean="0"/>
              <a:t>P</a:t>
            </a:r>
            <a:endParaRPr lang="ru-RU" sz="1600" dirty="0" smtClean="0"/>
          </a:p>
          <a:p>
            <a:pPr>
              <a:buFont typeface="+mj-lt"/>
              <a:buAutoNum type="arabicPeriod"/>
            </a:pPr>
            <a:r>
              <a:rPr lang="ru-RU" sz="1600" dirty="0" smtClean="0"/>
              <a:t>Левый</a:t>
            </a:r>
            <a:r>
              <a:rPr lang="en-US" sz="1600" dirty="0" smtClean="0"/>
              <a:t> </a:t>
            </a:r>
            <a:r>
              <a:rPr lang="ru-RU" sz="1600" dirty="0"/>
              <a:t>поворот узла </a:t>
            </a:r>
            <a:r>
              <a:rPr lang="en-US" sz="1600" dirty="0"/>
              <a:t>G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ru-RU" sz="1600" dirty="0"/>
              <a:t>Обмен цветов узлов </a:t>
            </a:r>
            <a:r>
              <a:rPr lang="en-US" sz="1600" dirty="0"/>
              <a:t>G </a:t>
            </a:r>
            <a:r>
              <a:rPr lang="ru-RU" sz="1600" dirty="0"/>
              <a:t>и </a:t>
            </a:r>
            <a:r>
              <a:rPr lang="en-US" sz="1600" dirty="0"/>
              <a:t>P</a:t>
            </a:r>
            <a:endParaRPr lang="en-US" sz="160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V="1">
            <a:off x="9834017" y="2230843"/>
            <a:ext cx="649029" cy="1434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 flipV="1">
            <a:off x="9729840" y="968391"/>
            <a:ext cx="743779" cy="126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Дуга 59"/>
          <p:cNvSpPr/>
          <p:nvPr/>
        </p:nvSpPr>
        <p:spPr>
          <a:xfrm>
            <a:off x="9473928" y="1924450"/>
            <a:ext cx="645639" cy="65622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Дуга 61"/>
          <p:cNvSpPr/>
          <p:nvPr/>
        </p:nvSpPr>
        <p:spPr>
          <a:xfrm>
            <a:off x="8385740" y="842633"/>
            <a:ext cx="780541" cy="942572"/>
          </a:xfrm>
          <a:prstGeom prst="arc">
            <a:avLst>
              <a:gd name="adj1" fmla="val 9871933"/>
              <a:gd name="adj2" fmla="val 1569145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015390" y="17852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151009" y="879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159459" y="5771636"/>
            <a:ext cx="4667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9566167" y="61096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Случай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Ассоциативные контейнеры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9" y="1385528"/>
            <a:ext cx="4803741" cy="17628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1659" y="947693"/>
            <a:ext cx="4995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https://en.cppreference.com/w/cpp/container/set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7" y="3441429"/>
            <a:ext cx="4375644" cy="29869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32" y="3441429"/>
            <a:ext cx="4348020" cy="29869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432" y="1491343"/>
            <a:ext cx="5978475" cy="165702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862409" y="947693"/>
            <a:ext cx="60624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https://en.cppreference.com/w/cpp/container/map</a:t>
            </a:r>
          </a:p>
        </p:txBody>
      </p:sp>
    </p:spTree>
    <p:extLst>
      <p:ext uri="{BB962C8B-B14F-4D97-AF65-F5344CB8AC3E}">
        <p14:creationId xmlns:p14="http://schemas.microsoft.com/office/powerpoint/2010/main" val="36769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4931230" y="979470"/>
            <a:ext cx="6993678" cy="5657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std</a:t>
            </a:r>
            <a:r>
              <a:rPr lang="en-US" sz="2000" dirty="0" smtClean="0"/>
              <a:t>::set – </a:t>
            </a:r>
            <a:r>
              <a:rPr lang="ru-RU" sz="2000" dirty="0" smtClean="0"/>
              <a:t>чёрно-красное дерево (</a:t>
            </a:r>
            <a:r>
              <a:rPr lang="en-US" sz="2000" dirty="0" smtClean="0"/>
              <a:t>red-black tree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en-US" sz="2000" dirty="0" err="1" smtClean="0"/>
              <a:t>std</a:t>
            </a:r>
            <a:r>
              <a:rPr lang="en-US" sz="2000" dirty="0" smtClean="0"/>
              <a:t>::map – </a:t>
            </a:r>
            <a:r>
              <a:rPr lang="ru-RU" sz="2000" dirty="0"/>
              <a:t>т</a:t>
            </a:r>
            <a:r>
              <a:rPr lang="ru-RU" sz="2000" dirty="0" smtClean="0"/>
              <a:t>оже,</a:t>
            </a:r>
            <a:r>
              <a:rPr lang="en-US" sz="2000" dirty="0" smtClean="0"/>
              <a:t> </a:t>
            </a:r>
            <a:r>
              <a:rPr lang="ru-RU" sz="2000" dirty="0" smtClean="0"/>
              <a:t>в этом случае, сортировка выполняется по ключу</a:t>
            </a:r>
          </a:p>
          <a:p>
            <a:r>
              <a:rPr lang="ru-RU" sz="2000" dirty="0"/>
              <a:t>Чёрно-красное дерево является двоичным деревом поиска (</a:t>
            </a:r>
            <a:r>
              <a:rPr lang="en-US" sz="2000" dirty="0"/>
              <a:t>binary search tree</a:t>
            </a:r>
            <a:r>
              <a:rPr lang="ru-RU" sz="2000" dirty="0"/>
              <a:t>, </a:t>
            </a:r>
            <a:r>
              <a:rPr lang="en-US" sz="2000" dirty="0"/>
              <a:t>BST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ru-RU" sz="2000" dirty="0"/>
              <a:t>У чёрно-красного дерева узлы обладают дополнительны атрибутом-цветом. Узел может быть либо красным, либо чёрным и имеет двух потомков;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ru-RU" sz="2000" dirty="0"/>
              <a:t>Корень — изначально чёрный. В ходе работы с деревом это свойство может нарушаться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ru-RU" sz="2000" dirty="0"/>
              <a:t>Все листья, не содержащие данных — чёрные.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ru-RU" sz="2000" dirty="0"/>
              <a:t>Оба потомка каждого красного узла — чёрные.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ru-RU" sz="2000" dirty="0"/>
              <a:t>Любой простой путь от узла-предка до листового узла-потомка содержит одинаковое число чёрных </a:t>
            </a:r>
            <a:r>
              <a:rPr lang="ru-RU" sz="2000" dirty="0" smtClean="0"/>
              <a:t>узлов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Чёрно-красное дерево (</a:t>
            </a:r>
            <a:r>
              <a:rPr lang="en-US" dirty="0" smtClean="0"/>
              <a:t>RBT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0" y="4053840"/>
            <a:ext cx="4144659" cy="22018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17" y="1250868"/>
            <a:ext cx="3074925" cy="247785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371600" y="2743200"/>
            <a:ext cx="2113280" cy="335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7280" y="1067078"/>
            <a:ext cx="7017627" cy="5577561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Требуется структура данных, позволяющая быстро выполнять операции:</a:t>
            </a:r>
          </a:p>
          <a:p>
            <a:pPr marL="574675" indent="-234950">
              <a:buFont typeface="+mj-lt"/>
              <a:buAutoNum type="arabicPeriod"/>
            </a:pPr>
            <a:r>
              <a:rPr lang="ru-RU" dirty="0" smtClean="0"/>
              <a:t>Поиск элемента с заданным значением</a:t>
            </a:r>
          </a:p>
          <a:p>
            <a:pPr marL="574675" indent="-234950">
              <a:buFont typeface="+mj-lt"/>
              <a:buAutoNum type="arabicPeriod"/>
            </a:pPr>
            <a:r>
              <a:rPr lang="ru-RU" dirty="0" smtClean="0"/>
              <a:t>Поиск элемента, значение которого меньше/больше заданного с минимальной разницей</a:t>
            </a:r>
          </a:p>
          <a:p>
            <a:pPr marL="574675" indent="-234950">
              <a:buFont typeface="+mj-lt"/>
              <a:buAutoNum type="arabicPeriod"/>
            </a:pPr>
            <a:r>
              <a:rPr lang="ru-RU" dirty="0" smtClean="0"/>
              <a:t>Поиск двух элементов, значения которых отличаются от значения данного в большую и в меньшую сторону с минимальной разницей («соседи»)</a:t>
            </a:r>
          </a:p>
          <a:p>
            <a:pPr marL="574675" indent="-234950">
              <a:buFont typeface="+mj-lt"/>
              <a:buAutoNum type="arabicPeriod"/>
            </a:pPr>
            <a:r>
              <a:rPr lang="ru-RU" dirty="0" smtClean="0"/>
              <a:t>Поиск всех элементов, значения которых находятся в заданном промежутке</a:t>
            </a:r>
          </a:p>
          <a:p>
            <a:pPr marL="574675" indent="-234950">
              <a:buFont typeface="+mj-lt"/>
              <a:buAutoNum type="arabicPeriod"/>
            </a:pPr>
            <a:r>
              <a:rPr lang="ru-RU" dirty="0" smtClean="0"/>
              <a:t>Удаление/вставка элементов</a:t>
            </a:r>
          </a:p>
          <a:p>
            <a:r>
              <a:rPr lang="ru-RU" dirty="0" smtClean="0"/>
              <a:t>Операции 1-4 выполняются за логарифмическое время на отсортированном массиве – бинарный поиск. Но вставки и удаления на массивах выполняются медленно – за линейное время</a:t>
            </a:r>
          </a:p>
          <a:p>
            <a:r>
              <a:rPr lang="ru-RU" dirty="0" smtClean="0"/>
              <a:t>Бинарные </a:t>
            </a:r>
            <a:r>
              <a:rPr lang="ru-RU" dirty="0"/>
              <a:t>деревья поиска обладают свойствами: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оба поддерева — левое и правое — являются двоичными деревьями поиска;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 всех узлов </a:t>
            </a:r>
            <a:r>
              <a:rPr lang="ru-RU" i="1" dirty="0"/>
              <a:t>левого</a:t>
            </a:r>
            <a:r>
              <a:rPr lang="ru-RU" dirty="0"/>
              <a:t> поддерева произвольного узла X значения ключей данных </a:t>
            </a:r>
            <a:r>
              <a:rPr lang="ru-RU" i="1" dirty="0"/>
              <a:t>меньше</a:t>
            </a:r>
            <a:r>
              <a:rPr lang="ru-RU" dirty="0"/>
              <a:t>, нежели значение ключа данных самого узла 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 всех узлов </a:t>
            </a:r>
            <a:r>
              <a:rPr lang="ru-RU" i="1" dirty="0"/>
              <a:t>правого</a:t>
            </a:r>
            <a:r>
              <a:rPr lang="ru-RU" dirty="0"/>
              <a:t> поддерева произвольного узла X значения ключей данных </a:t>
            </a:r>
            <a:r>
              <a:rPr lang="ru-RU" i="1" dirty="0"/>
              <a:t>больше либо равны</a:t>
            </a:r>
            <a:r>
              <a:rPr lang="ru-RU" dirty="0"/>
              <a:t>, нежели значение ключа данных самого узла </a:t>
            </a:r>
            <a:r>
              <a:rPr lang="ru-RU" dirty="0" smtClean="0"/>
              <a:t>X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 smtClean="0"/>
              <a:t>Бинарные деревья поиска (</a:t>
            </a:r>
            <a:r>
              <a:rPr lang="en-US" dirty="0" smtClean="0"/>
              <a:t>B</a:t>
            </a:r>
            <a:r>
              <a:rPr lang="en-US" dirty="0"/>
              <a:t>S</a:t>
            </a:r>
            <a:r>
              <a:rPr lang="en-US" dirty="0" smtClean="0"/>
              <a:t>T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7" y="1067079"/>
            <a:ext cx="3751499" cy="2312499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36622"/>
              </p:ext>
            </p:extLst>
          </p:nvPr>
        </p:nvGraphicFramePr>
        <p:xfrm>
          <a:off x="301659" y="3620170"/>
          <a:ext cx="449386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25"/>
                <a:gridCol w="1781036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Отсортированный</a:t>
                      </a:r>
                      <a:r>
                        <a:rPr lang="ru-RU" sz="1400" baseline="0" dirty="0" smtClean="0"/>
                        <a:t> массив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r>
                        <a:rPr lang="ru-RU" baseline="0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r>
                        <a:rPr lang="ru-RU" baseline="0" dirty="0" smtClean="0"/>
                        <a:t>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r>
                        <a:rPr lang="ru-RU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Вставка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4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16" y="6209678"/>
            <a:ext cx="6067201" cy="54111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Поиск узла в </a:t>
            </a:r>
            <a:r>
              <a:rPr lang="en-US" dirty="0" smtClean="0"/>
              <a:t>BST </a:t>
            </a:r>
            <a:r>
              <a:rPr lang="ru-RU" dirty="0" smtClean="0"/>
              <a:t>аналогичен бинарному поиску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828800" y="1197429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01659" y="2013520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3352800" y="2002972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2193471" y="3156858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4457700" y="3156858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1235528" y="4593772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3061607" y="4631457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Овал 11"/>
          <p:cNvSpPr/>
          <p:nvPr/>
        </p:nvSpPr>
        <p:spPr>
          <a:xfrm>
            <a:off x="5383940" y="4577029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cxnSp>
        <p:nvCxnSpPr>
          <p:cNvPr id="13" name="Прямая соединительная линия 12"/>
          <p:cNvCxnSpPr>
            <a:stCxn id="6" idx="7"/>
            <a:endCxn id="5" idx="2"/>
          </p:cNvCxnSpPr>
          <p:nvPr/>
        </p:nvCxnSpPr>
        <p:spPr>
          <a:xfrm flipV="1">
            <a:off x="924192" y="1551215"/>
            <a:ext cx="904608" cy="56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1"/>
            <a:endCxn id="5" idx="6"/>
          </p:cNvCxnSpPr>
          <p:nvPr/>
        </p:nvCxnSpPr>
        <p:spPr>
          <a:xfrm flipH="1" flipV="1">
            <a:off x="2558143" y="1551215"/>
            <a:ext cx="901467" cy="55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7"/>
            <a:endCxn id="7" idx="3"/>
          </p:cNvCxnSpPr>
          <p:nvPr/>
        </p:nvCxnSpPr>
        <p:spPr>
          <a:xfrm flipV="1">
            <a:off x="2816004" y="2606922"/>
            <a:ext cx="643606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9" idx="1"/>
            <a:endCxn id="7" idx="5"/>
          </p:cNvCxnSpPr>
          <p:nvPr/>
        </p:nvCxnSpPr>
        <p:spPr>
          <a:xfrm flipH="1" flipV="1">
            <a:off x="3975333" y="2606922"/>
            <a:ext cx="589177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0" idx="0"/>
            <a:endCxn id="8" idx="3"/>
          </p:cNvCxnSpPr>
          <p:nvPr/>
        </p:nvCxnSpPr>
        <p:spPr>
          <a:xfrm flipV="1">
            <a:off x="1600200" y="3760808"/>
            <a:ext cx="700081" cy="83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5"/>
            <a:endCxn id="11" idx="1"/>
          </p:cNvCxnSpPr>
          <p:nvPr/>
        </p:nvCxnSpPr>
        <p:spPr>
          <a:xfrm>
            <a:off x="2816004" y="3760808"/>
            <a:ext cx="352413" cy="97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2" idx="1"/>
            <a:endCxn id="9" idx="5"/>
          </p:cNvCxnSpPr>
          <p:nvPr/>
        </p:nvCxnSpPr>
        <p:spPr>
          <a:xfrm flipH="1" flipV="1">
            <a:off x="5080233" y="3760808"/>
            <a:ext cx="410517" cy="91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43039" y="49475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2096" y="96572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 больше чем 7?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1828800" y="1197429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22814" y="1470660"/>
            <a:ext cx="598705" cy="37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3415" y="1801048"/>
            <a:ext cx="123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11 больше </a:t>
            </a:r>
          </a:p>
          <a:p>
            <a:pPr algn="ctr"/>
            <a:r>
              <a:rPr lang="ru-RU" dirty="0" smtClean="0"/>
              <a:t>чем 18?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3371842" y="1962847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48752" y="13292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476935" y="2356552"/>
            <a:ext cx="691482" cy="66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1494" y="23406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274591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 больше чем 10?</a:t>
            </a:r>
            <a:endParaRPr lang="en-US" dirty="0"/>
          </a:p>
        </p:txBody>
      </p:sp>
      <p:sp>
        <p:nvSpPr>
          <p:cNvPr id="30" name="Овал 29"/>
          <p:cNvSpPr/>
          <p:nvPr/>
        </p:nvSpPr>
        <p:spPr>
          <a:xfrm>
            <a:off x="2204008" y="3153022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168417" y="3846434"/>
            <a:ext cx="257861" cy="64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7158" y="393673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33" name="Овал 32"/>
          <p:cNvSpPr/>
          <p:nvPr/>
        </p:nvSpPr>
        <p:spPr>
          <a:xfrm>
            <a:off x="3073181" y="4625102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14200" y="548602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11</a:t>
            </a:r>
            <a:endParaRPr lang="en-US" dirty="0"/>
          </a:p>
        </p:txBody>
      </p:sp>
      <p:sp>
        <p:nvSpPr>
          <p:cNvPr id="35" name="Заголовок 1"/>
          <p:cNvSpPr>
            <a:spLocks noGrp="1"/>
          </p:cNvSpPr>
          <p:nvPr>
            <p:ph type="title"/>
          </p:nvPr>
        </p:nvSpPr>
        <p:spPr>
          <a:xfrm>
            <a:off x="301659" y="194821"/>
            <a:ext cx="11623248" cy="653591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Бинарные деревья поиска (</a:t>
            </a:r>
            <a:r>
              <a:rPr lang="en-US" dirty="0" smtClean="0">
                <a:solidFill>
                  <a:srgbClr val="92D050"/>
                </a:solidFill>
              </a:rPr>
              <a:t>B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 smtClean="0">
                <a:solidFill>
                  <a:srgbClr val="92D050"/>
                </a:solidFill>
              </a:rPr>
              <a:t>T</a:t>
            </a:r>
            <a:r>
              <a:rPr lang="ru-RU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ru-RU" dirty="0" smtClean="0">
                <a:solidFill>
                  <a:srgbClr val="92D050"/>
                </a:solidFill>
              </a:rPr>
              <a:t>Поиск и вставка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723" y="1071040"/>
            <a:ext cx="10406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find(11)</a:t>
            </a:r>
            <a:endParaRPr lang="en-US" dirty="0"/>
          </a:p>
        </p:txBody>
      </p:sp>
      <p:sp>
        <p:nvSpPr>
          <p:cNvPr id="37" name="Овал 36"/>
          <p:cNvSpPr/>
          <p:nvPr/>
        </p:nvSpPr>
        <p:spPr>
          <a:xfrm>
            <a:off x="7764935" y="1197746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Овал 37"/>
          <p:cNvSpPr/>
          <p:nvPr/>
        </p:nvSpPr>
        <p:spPr>
          <a:xfrm>
            <a:off x="6237794" y="2013837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9" name="Овал 38"/>
          <p:cNvSpPr/>
          <p:nvPr/>
        </p:nvSpPr>
        <p:spPr>
          <a:xfrm>
            <a:off x="9288935" y="2003289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0" name="Овал 39"/>
          <p:cNvSpPr/>
          <p:nvPr/>
        </p:nvSpPr>
        <p:spPr>
          <a:xfrm>
            <a:off x="8129606" y="3157175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Овал 40"/>
          <p:cNvSpPr/>
          <p:nvPr/>
        </p:nvSpPr>
        <p:spPr>
          <a:xfrm>
            <a:off x="10393835" y="3157175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2" name="Овал 41"/>
          <p:cNvSpPr/>
          <p:nvPr/>
        </p:nvSpPr>
        <p:spPr>
          <a:xfrm>
            <a:off x="7171663" y="4594089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Овал 42"/>
          <p:cNvSpPr/>
          <p:nvPr/>
        </p:nvSpPr>
        <p:spPr>
          <a:xfrm>
            <a:off x="8997742" y="4631774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4" name="Овал 43"/>
          <p:cNvSpPr/>
          <p:nvPr/>
        </p:nvSpPr>
        <p:spPr>
          <a:xfrm>
            <a:off x="11320075" y="4577346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cxnSp>
        <p:nvCxnSpPr>
          <p:cNvPr id="45" name="Прямая соединительная линия 44"/>
          <p:cNvCxnSpPr>
            <a:stCxn id="38" idx="7"/>
            <a:endCxn id="37" idx="2"/>
          </p:cNvCxnSpPr>
          <p:nvPr/>
        </p:nvCxnSpPr>
        <p:spPr>
          <a:xfrm flipV="1">
            <a:off x="6860327" y="1551532"/>
            <a:ext cx="904608" cy="56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1"/>
            <a:endCxn id="37" idx="6"/>
          </p:cNvCxnSpPr>
          <p:nvPr/>
        </p:nvCxnSpPr>
        <p:spPr>
          <a:xfrm flipH="1" flipV="1">
            <a:off x="8494278" y="1551532"/>
            <a:ext cx="901467" cy="55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0" idx="7"/>
            <a:endCxn id="39" idx="3"/>
          </p:cNvCxnSpPr>
          <p:nvPr/>
        </p:nvCxnSpPr>
        <p:spPr>
          <a:xfrm flipV="1">
            <a:off x="8752139" y="2607239"/>
            <a:ext cx="643606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1" idx="1"/>
            <a:endCxn id="39" idx="5"/>
          </p:cNvCxnSpPr>
          <p:nvPr/>
        </p:nvCxnSpPr>
        <p:spPr>
          <a:xfrm flipH="1" flipV="1">
            <a:off x="9911468" y="2607239"/>
            <a:ext cx="589177" cy="653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2" idx="0"/>
            <a:endCxn id="40" idx="3"/>
          </p:cNvCxnSpPr>
          <p:nvPr/>
        </p:nvCxnSpPr>
        <p:spPr>
          <a:xfrm flipV="1">
            <a:off x="7536335" y="3761125"/>
            <a:ext cx="700081" cy="83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40" idx="5"/>
            <a:endCxn id="43" idx="1"/>
          </p:cNvCxnSpPr>
          <p:nvPr/>
        </p:nvCxnSpPr>
        <p:spPr>
          <a:xfrm>
            <a:off x="8752139" y="3761125"/>
            <a:ext cx="352413" cy="97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4" idx="1"/>
            <a:endCxn id="41" idx="5"/>
          </p:cNvCxnSpPr>
          <p:nvPr/>
        </p:nvCxnSpPr>
        <p:spPr>
          <a:xfrm flipH="1" flipV="1">
            <a:off x="11016368" y="3761125"/>
            <a:ext cx="410517" cy="91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079174" y="4947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58231" y="9660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 больше чем 7?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7764935" y="1197746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858949" y="1470977"/>
            <a:ext cx="598705" cy="37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9307977" y="1963164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84887" y="13295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flipH="1">
            <a:off x="8413070" y="2356869"/>
            <a:ext cx="691482" cy="66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67629" y="234095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81725" y="323552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 больше чем 10?</a:t>
            </a:r>
            <a:endParaRPr lang="en-US" dirty="0"/>
          </a:p>
        </p:txBody>
      </p:sp>
      <p:sp>
        <p:nvSpPr>
          <p:cNvPr id="62" name="Овал 61"/>
          <p:cNvSpPr/>
          <p:nvPr/>
        </p:nvSpPr>
        <p:spPr>
          <a:xfrm>
            <a:off x="8140143" y="3153339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9104552" y="3846751"/>
            <a:ext cx="257861" cy="64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83133" y="380747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65" name="Овал 64"/>
          <p:cNvSpPr/>
          <p:nvPr/>
        </p:nvSpPr>
        <p:spPr>
          <a:xfrm>
            <a:off x="9009316" y="4625419"/>
            <a:ext cx="729342" cy="74178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279743" y="1605308"/>
            <a:ext cx="123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r>
              <a:rPr lang="en-US" dirty="0"/>
              <a:t>2</a:t>
            </a:r>
            <a:r>
              <a:rPr lang="ru-RU" dirty="0" smtClean="0"/>
              <a:t> больше </a:t>
            </a:r>
          </a:p>
          <a:p>
            <a:pPr algn="ctr"/>
            <a:r>
              <a:rPr lang="ru-RU" dirty="0" smtClean="0"/>
              <a:t>чем 18?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45675" y="991709"/>
            <a:ext cx="11913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insert(12)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749545" y="4456557"/>
            <a:ext cx="128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 больше </a:t>
            </a:r>
            <a:endParaRPr lang="en-US" dirty="0" smtClean="0"/>
          </a:p>
          <a:p>
            <a:pPr algn="ctr"/>
            <a:r>
              <a:rPr lang="ru-RU" dirty="0" smtClean="0"/>
              <a:t>чем 1</a:t>
            </a:r>
            <a:r>
              <a:rPr lang="en-US" dirty="0" smtClean="0"/>
              <a:t>1</a:t>
            </a:r>
            <a:r>
              <a:rPr lang="ru-RU" dirty="0" smtClean="0"/>
              <a:t>?</a:t>
            </a:r>
            <a:endParaRPr lang="en-US" dirty="0"/>
          </a:p>
        </p:txBody>
      </p:sp>
      <p:cxnSp>
        <p:nvCxnSpPr>
          <p:cNvPr id="71" name="Прямая соединительная линия 70"/>
          <p:cNvCxnSpPr>
            <a:stCxn id="65" idx="5"/>
          </p:cNvCxnSpPr>
          <p:nvPr/>
        </p:nvCxnSpPr>
        <p:spPr>
          <a:xfrm>
            <a:off x="9631848" y="5258570"/>
            <a:ext cx="761987" cy="755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135973" y="5971210"/>
            <a:ext cx="729343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9911468" y="5235724"/>
            <a:ext cx="538104" cy="5334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724438" y="5680392"/>
            <a:ext cx="1288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правый потомок узла 11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255676" y="52069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/>
      <p:bldP spid="25" grpId="0" animBg="1"/>
      <p:bldP spid="26" grpId="0"/>
      <p:bldP spid="28" grpId="0"/>
      <p:bldP spid="29" grpId="0"/>
      <p:bldP spid="30" grpId="0" animBg="1"/>
      <p:bldP spid="32" grpId="0"/>
      <p:bldP spid="33" grpId="0" animBg="1"/>
      <p:bldP spid="34" grpId="0"/>
      <p:bldP spid="53" grpId="0"/>
      <p:bldP spid="54" grpId="0" animBg="1"/>
      <p:bldP spid="57" grpId="0" animBg="1"/>
      <p:bldP spid="58" grpId="0"/>
      <p:bldP spid="60" grpId="0"/>
      <p:bldP spid="61" grpId="0"/>
      <p:bldP spid="62" grpId="0" animBg="1"/>
      <p:bldP spid="64" grpId="0"/>
      <p:bldP spid="65" grpId="0" animBg="1"/>
      <p:bldP spid="67" grpId="0"/>
      <p:bldP spid="69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106" y="5421336"/>
            <a:ext cx="4752518" cy="1141493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Случай 1: у входного узла есть правый потомок. Тогда один раз направо и налево до конца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109" y="119407"/>
            <a:ext cx="11811786" cy="898688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100" dirty="0" smtClean="0">
                <a:solidFill>
                  <a:srgbClr val="92D050"/>
                </a:solidFill>
              </a:rPr>
              <a:t>Бинарные деревья поиска (</a:t>
            </a:r>
            <a:r>
              <a:rPr lang="en-US" sz="3100" dirty="0" smtClean="0">
                <a:solidFill>
                  <a:srgbClr val="92D050"/>
                </a:solidFill>
              </a:rPr>
              <a:t>B</a:t>
            </a:r>
            <a:r>
              <a:rPr lang="en-US" sz="3100" dirty="0">
                <a:solidFill>
                  <a:srgbClr val="92D050"/>
                </a:solidFill>
              </a:rPr>
              <a:t>S</a:t>
            </a:r>
            <a:r>
              <a:rPr lang="en-US" sz="3100" dirty="0" smtClean="0">
                <a:solidFill>
                  <a:srgbClr val="92D050"/>
                </a:solidFill>
              </a:rPr>
              <a:t>T</a:t>
            </a:r>
            <a:r>
              <a:rPr lang="ru-RU" sz="3100" dirty="0" smtClean="0">
                <a:solidFill>
                  <a:srgbClr val="92D050"/>
                </a:solidFill>
              </a:rPr>
              <a:t>)</a:t>
            </a:r>
            <a:r>
              <a:rPr lang="en-US" sz="3100" dirty="0" smtClean="0">
                <a:solidFill>
                  <a:srgbClr val="92D050"/>
                </a:solidFill>
              </a:rPr>
              <a:t>: </a:t>
            </a:r>
            <a:r>
              <a:rPr lang="ru-RU" sz="3100" dirty="0" smtClean="0">
                <a:solidFill>
                  <a:srgbClr val="92D050"/>
                </a:solidFill>
              </a:rPr>
              <a:t>поиск следующего элемента </a:t>
            </a:r>
            <a:br>
              <a:rPr lang="ru-RU" sz="3100" dirty="0" smtClean="0">
                <a:solidFill>
                  <a:srgbClr val="92D050"/>
                </a:solidFill>
              </a:rPr>
            </a:br>
            <a:r>
              <a:rPr lang="ru-RU" sz="3100" dirty="0" smtClean="0">
                <a:solidFill>
                  <a:srgbClr val="92D050"/>
                </a:solidFill>
              </a:rPr>
              <a:t>(в порядке возрастания)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77334" y="1669590"/>
            <a:ext cx="603314" cy="566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3073316" y="2435517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2206051" y="3214407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1423625" y="4005736"/>
            <a:ext cx="603314" cy="566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>
            <a:stCxn id="7" idx="6"/>
            <a:endCxn id="8" idx="1"/>
          </p:cNvCxnSpPr>
          <p:nvPr/>
        </p:nvCxnSpPr>
        <p:spPr>
          <a:xfrm>
            <a:off x="1280648" y="1953050"/>
            <a:ext cx="1881021" cy="565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9" idx="7"/>
            <a:endCxn id="8" idx="3"/>
          </p:cNvCxnSpPr>
          <p:nvPr/>
        </p:nvCxnSpPr>
        <p:spPr>
          <a:xfrm flipV="1">
            <a:off x="2721012" y="2919413"/>
            <a:ext cx="440657" cy="378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7"/>
            <a:endCxn id="9" idx="3"/>
          </p:cNvCxnSpPr>
          <p:nvPr/>
        </p:nvCxnSpPr>
        <p:spPr>
          <a:xfrm flipV="1">
            <a:off x="1938586" y="3698303"/>
            <a:ext cx="355818" cy="390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0" idx="3"/>
          </p:cNvCxnSpPr>
          <p:nvPr/>
        </p:nvCxnSpPr>
        <p:spPr>
          <a:xfrm flipV="1">
            <a:off x="1126738" y="4489632"/>
            <a:ext cx="385240" cy="35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193" y="47647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1" name="Прямая со стрелкой 20"/>
          <p:cNvCxnSpPr>
            <a:stCxn id="8" idx="5"/>
          </p:cNvCxnSpPr>
          <p:nvPr/>
        </p:nvCxnSpPr>
        <p:spPr>
          <a:xfrm>
            <a:off x="3588277" y="2919413"/>
            <a:ext cx="435561" cy="3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5"/>
          </p:cNvCxnSpPr>
          <p:nvPr/>
        </p:nvCxnSpPr>
        <p:spPr>
          <a:xfrm>
            <a:off x="2721012" y="3698303"/>
            <a:ext cx="440657" cy="5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5"/>
          </p:cNvCxnSpPr>
          <p:nvPr/>
        </p:nvCxnSpPr>
        <p:spPr>
          <a:xfrm>
            <a:off x="1938586" y="4489632"/>
            <a:ext cx="311642" cy="4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6939" y="1257183"/>
            <a:ext cx="1484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findNext</a:t>
            </a:r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28" name="Овал 27"/>
          <p:cNvSpPr/>
          <p:nvPr/>
        </p:nvSpPr>
        <p:spPr>
          <a:xfrm>
            <a:off x="9143241" y="4142851"/>
            <a:ext cx="603314" cy="566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29" name="Овал 28"/>
          <p:cNvSpPr/>
          <p:nvPr/>
        </p:nvSpPr>
        <p:spPr>
          <a:xfrm>
            <a:off x="8287911" y="3542553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30" name="Овал 29"/>
          <p:cNvSpPr/>
          <p:nvPr/>
        </p:nvSpPr>
        <p:spPr>
          <a:xfrm>
            <a:off x="7462885" y="2946452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33" name="Овал 32"/>
          <p:cNvSpPr/>
          <p:nvPr/>
        </p:nvSpPr>
        <p:spPr>
          <a:xfrm>
            <a:off x="9892039" y="1485475"/>
            <a:ext cx="603314" cy="5669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5" name="Прямая соединительная линия 34"/>
          <p:cNvCxnSpPr>
            <a:stCxn id="28" idx="1"/>
          </p:cNvCxnSpPr>
          <p:nvPr/>
        </p:nvCxnSpPr>
        <p:spPr>
          <a:xfrm flipH="1" flipV="1">
            <a:off x="8891225" y="3938217"/>
            <a:ext cx="340369" cy="28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9" idx="1"/>
          </p:cNvCxnSpPr>
          <p:nvPr/>
        </p:nvCxnSpPr>
        <p:spPr>
          <a:xfrm flipH="1" flipV="1">
            <a:off x="8066199" y="3347325"/>
            <a:ext cx="310065" cy="27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0" idx="7"/>
            <a:endCxn id="33" idx="2"/>
          </p:cNvCxnSpPr>
          <p:nvPr/>
        </p:nvCxnSpPr>
        <p:spPr>
          <a:xfrm flipV="1">
            <a:off x="7977846" y="1768935"/>
            <a:ext cx="1914193" cy="1260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0495353" y="1805869"/>
            <a:ext cx="528093" cy="46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6928701" y="3347325"/>
            <a:ext cx="534184" cy="59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9" idx="3"/>
          </p:cNvCxnSpPr>
          <p:nvPr/>
        </p:nvCxnSpPr>
        <p:spPr>
          <a:xfrm flipH="1">
            <a:off x="7935607" y="4026449"/>
            <a:ext cx="440657" cy="46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8" idx="3"/>
          </p:cNvCxnSpPr>
          <p:nvPr/>
        </p:nvCxnSpPr>
        <p:spPr>
          <a:xfrm flipH="1">
            <a:off x="8891225" y="4626747"/>
            <a:ext cx="340369" cy="43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67137" y="1300906"/>
            <a:ext cx="1484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findNext</a:t>
            </a:r>
            <a:r>
              <a:rPr lang="en-US" dirty="0" smtClean="0"/>
              <a:t>(1</a:t>
            </a:r>
            <a:r>
              <a:rPr lang="ru-RU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2" name="Прямая соединительная линия 51"/>
          <p:cNvCxnSpPr>
            <a:stCxn id="28" idx="5"/>
          </p:cNvCxnSpPr>
          <p:nvPr/>
        </p:nvCxnSpPr>
        <p:spPr>
          <a:xfrm>
            <a:off x="9658202" y="4626747"/>
            <a:ext cx="233837" cy="322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00264" y="48733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4" name="Объект 2"/>
          <p:cNvSpPr txBox="1">
            <a:spLocks/>
          </p:cNvSpPr>
          <p:nvPr/>
        </p:nvSpPr>
        <p:spPr>
          <a:xfrm>
            <a:off x="6352773" y="5400472"/>
            <a:ext cx="5580936" cy="11414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Случай 2: у входного узла нет правого потомка (это листовой узел). Поднимаемся вверх по дереву, пока не будет найдет узел с большим значением. Его может и не быть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097" y="5852879"/>
            <a:ext cx="11604396" cy="791700"/>
          </a:xfrm>
          <a:solidFill>
            <a:schemeClr val="lt1"/>
          </a:solidFill>
        </p:spPr>
        <p:txBody>
          <a:bodyPr/>
          <a:lstStyle/>
          <a:p>
            <a:r>
              <a:rPr lang="ru-RU" dirty="0" smtClean="0"/>
              <a:t>Значение удалённого элемента заменяется следующим по старшинству – </a:t>
            </a:r>
            <a:r>
              <a:rPr lang="en-US" dirty="0" err="1" smtClean="0"/>
              <a:t>findNext</a:t>
            </a:r>
            <a:r>
              <a:rPr lang="en-US" dirty="0" smtClean="0"/>
              <a:t>(…). </a:t>
            </a:r>
            <a:r>
              <a:rPr lang="ru-RU" dirty="0" smtClean="0"/>
              <a:t>Последний заменяется своим правым потомком. Листовой узел можно просто удалить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3458899" y="2091062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2707929" y="2926305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2120949" y="3812376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Прямая со стрелкой 6"/>
          <p:cNvCxnSpPr>
            <a:stCxn id="4" idx="5"/>
          </p:cNvCxnSpPr>
          <p:nvPr/>
        </p:nvCxnSpPr>
        <p:spPr>
          <a:xfrm>
            <a:off x="3973860" y="2574958"/>
            <a:ext cx="411646" cy="47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5"/>
          </p:cNvCxnSpPr>
          <p:nvPr/>
        </p:nvCxnSpPr>
        <p:spPr>
          <a:xfrm>
            <a:off x="3222890" y="3410201"/>
            <a:ext cx="440657" cy="5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5"/>
          </p:cNvCxnSpPr>
          <p:nvPr/>
        </p:nvCxnSpPr>
        <p:spPr>
          <a:xfrm>
            <a:off x="2635910" y="4296272"/>
            <a:ext cx="311642" cy="4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458001" y="3412175"/>
            <a:ext cx="355818" cy="390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7"/>
            <a:endCxn id="4" idx="3"/>
          </p:cNvCxnSpPr>
          <p:nvPr/>
        </p:nvCxnSpPr>
        <p:spPr>
          <a:xfrm flipV="1">
            <a:off x="3222890" y="2574958"/>
            <a:ext cx="324362" cy="4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032596" y="1266843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Прямая соединительная линия 12"/>
          <p:cNvCxnSpPr>
            <a:stCxn id="12" idx="6"/>
            <a:endCxn id="4" idx="1"/>
          </p:cNvCxnSpPr>
          <p:nvPr/>
        </p:nvCxnSpPr>
        <p:spPr>
          <a:xfrm>
            <a:off x="2635910" y="1550303"/>
            <a:ext cx="911342" cy="62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2" idx="2"/>
          </p:cNvCxnSpPr>
          <p:nvPr/>
        </p:nvCxnSpPr>
        <p:spPr>
          <a:xfrm flipH="1">
            <a:off x="1523646" y="1550303"/>
            <a:ext cx="508950" cy="37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 flipH="1">
            <a:off x="1666910" y="4095836"/>
            <a:ext cx="454039" cy="56894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836" y="45850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2795725" y="4728597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7" idx="5"/>
          </p:cNvCxnSpPr>
          <p:nvPr/>
        </p:nvCxnSpPr>
        <p:spPr>
          <a:xfrm>
            <a:off x="3310686" y="5212493"/>
            <a:ext cx="352861" cy="4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3"/>
          </p:cNvCxnSpPr>
          <p:nvPr/>
        </p:nvCxnSpPr>
        <p:spPr>
          <a:xfrm flipH="1">
            <a:off x="2635910" y="5212493"/>
            <a:ext cx="248168" cy="51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2" idx="1"/>
          </p:cNvCxnSpPr>
          <p:nvPr/>
        </p:nvCxnSpPr>
        <p:spPr>
          <a:xfrm>
            <a:off x="1523646" y="1056948"/>
            <a:ext cx="597303" cy="29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6687" y="1044268"/>
            <a:ext cx="1249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remove(7)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2023367" y="3687811"/>
            <a:ext cx="816016" cy="8519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4037" y="38888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findNext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24" name="Дуга 23"/>
          <p:cNvSpPr/>
          <p:nvPr/>
        </p:nvSpPr>
        <p:spPr>
          <a:xfrm flipH="1">
            <a:off x="1623855" y="1835736"/>
            <a:ext cx="1039418" cy="1933218"/>
          </a:xfrm>
          <a:prstGeom prst="arc">
            <a:avLst>
              <a:gd name="adj1" fmla="val 16405648"/>
              <a:gd name="adj2" fmla="val 508974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360852" y="2307542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Замена ключа </a:t>
            </a:r>
          </a:p>
          <a:p>
            <a:r>
              <a:rPr lang="ru-RU" dirty="0" smtClean="0"/>
              <a:t>узла 7 на 9</a:t>
            </a:r>
            <a:endParaRPr lang="en-US" dirty="0"/>
          </a:p>
        </p:txBody>
      </p:sp>
      <p:sp>
        <p:nvSpPr>
          <p:cNvPr id="26" name="Дуга 25"/>
          <p:cNvSpPr/>
          <p:nvPr/>
        </p:nvSpPr>
        <p:spPr>
          <a:xfrm rot="18486714">
            <a:off x="8578641" y="1991540"/>
            <a:ext cx="862294" cy="1287943"/>
          </a:xfrm>
          <a:prstGeom prst="arc">
            <a:avLst>
              <a:gd name="adj1" fmla="val 15690787"/>
              <a:gd name="adj2" fmla="val 48219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40048" y="3438891"/>
            <a:ext cx="961534" cy="13680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874975" y="3355868"/>
            <a:ext cx="862169" cy="13727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179109" y="119407"/>
            <a:ext cx="11811786" cy="663018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100" dirty="0" smtClean="0">
                <a:solidFill>
                  <a:srgbClr val="92D050"/>
                </a:solidFill>
              </a:rPr>
              <a:t>Бинарные деревья поиска (</a:t>
            </a:r>
            <a:r>
              <a:rPr lang="en-US" sz="3100" dirty="0" smtClean="0">
                <a:solidFill>
                  <a:srgbClr val="92D050"/>
                </a:solidFill>
              </a:rPr>
              <a:t>B</a:t>
            </a:r>
            <a:r>
              <a:rPr lang="en-US" sz="3100" dirty="0">
                <a:solidFill>
                  <a:srgbClr val="92D050"/>
                </a:solidFill>
              </a:rPr>
              <a:t>S</a:t>
            </a:r>
            <a:r>
              <a:rPr lang="en-US" sz="3100" dirty="0" smtClean="0">
                <a:solidFill>
                  <a:srgbClr val="92D050"/>
                </a:solidFill>
              </a:rPr>
              <a:t>T</a:t>
            </a:r>
            <a:r>
              <a:rPr lang="ru-RU" sz="3100" dirty="0" smtClean="0">
                <a:solidFill>
                  <a:srgbClr val="92D050"/>
                </a:solidFill>
              </a:rPr>
              <a:t>)</a:t>
            </a:r>
            <a:r>
              <a:rPr lang="en-US" sz="3100" dirty="0" smtClean="0">
                <a:solidFill>
                  <a:srgbClr val="92D050"/>
                </a:solidFill>
              </a:rPr>
              <a:t>: </a:t>
            </a:r>
            <a:r>
              <a:rPr lang="ru-RU" sz="3100" dirty="0" smtClean="0">
                <a:solidFill>
                  <a:srgbClr val="92D050"/>
                </a:solidFill>
              </a:rPr>
              <a:t>удаление элемента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9361649" y="3238196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31" name="Прямая со стрелкой 30"/>
          <p:cNvCxnSpPr>
            <a:stCxn id="30" idx="5"/>
          </p:cNvCxnSpPr>
          <p:nvPr/>
        </p:nvCxnSpPr>
        <p:spPr>
          <a:xfrm>
            <a:off x="9876610" y="3722092"/>
            <a:ext cx="411646" cy="47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935346" y="2413977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3" name="Прямая соединительная линия 32"/>
          <p:cNvCxnSpPr>
            <a:stCxn id="32" idx="6"/>
            <a:endCxn id="30" idx="1"/>
          </p:cNvCxnSpPr>
          <p:nvPr/>
        </p:nvCxnSpPr>
        <p:spPr>
          <a:xfrm>
            <a:off x="8538660" y="2697437"/>
            <a:ext cx="911342" cy="62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2" idx="2"/>
          </p:cNvCxnSpPr>
          <p:nvPr/>
        </p:nvCxnSpPr>
        <p:spPr>
          <a:xfrm flipH="1">
            <a:off x="7426396" y="2697437"/>
            <a:ext cx="508950" cy="37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2" idx="1"/>
          </p:cNvCxnSpPr>
          <p:nvPr/>
        </p:nvCxnSpPr>
        <p:spPr>
          <a:xfrm>
            <a:off x="7426396" y="2204082"/>
            <a:ext cx="597303" cy="29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0" idx="3"/>
          </p:cNvCxnSpPr>
          <p:nvPr/>
        </p:nvCxnSpPr>
        <p:spPr>
          <a:xfrm flipH="1">
            <a:off x="9078013" y="3722092"/>
            <a:ext cx="371989" cy="47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97615" y="41860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91540" y="41892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0" name="Овал 39"/>
          <p:cNvSpPr/>
          <p:nvPr/>
        </p:nvSpPr>
        <p:spPr>
          <a:xfrm>
            <a:off x="9271727" y="3111823"/>
            <a:ext cx="816016" cy="8519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98775" y="350314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findNext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73327" y="1192498"/>
            <a:ext cx="1249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remove(7)</a:t>
            </a:r>
            <a:endParaRPr lang="en-US" dirty="0"/>
          </a:p>
        </p:txBody>
      </p:sp>
      <p:sp>
        <p:nvSpPr>
          <p:cNvPr id="45" name="Дуга 44"/>
          <p:cNvSpPr/>
          <p:nvPr/>
        </p:nvSpPr>
        <p:spPr>
          <a:xfrm rot="20553529">
            <a:off x="2910044" y="3929897"/>
            <a:ext cx="629399" cy="895823"/>
          </a:xfrm>
          <a:prstGeom prst="arc">
            <a:avLst>
              <a:gd name="adj1" fmla="val 15690787"/>
              <a:gd name="adj2" fmla="val 48219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22127" y="3288719"/>
            <a:ext cx="2302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родителя </a:t>
            </a:r>
          </a:p>
          <a:p>
            <a:r>
              <a:rPr lang="ru-RU" dirty="0" smtClean="0"/>
              <a:t>удаляемого узла</a:t>
            </a:r>
          </a:p>
          <a:p>
            <a:r>
              <a:rPr lang="ru-RU" dirty="0" smtClean="0"/>
              <a:t>заменяется ссылка </a:t>
            </a:r>
          </a:p>
          <a:p>
            <a:r>
              <a:rPr lang="ru-RU" dirty="0" smtClean="0"/>
              <a:t>на левый узел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93194" y="975493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родителя </a:t>
            </a:r>
            <a:r>
              <a:rPr lang="ru-RU" dirty="0"/>
              <a:t>удаляемого </a:t>
            </a:r>
            <a:endParaRPr lang="ru-RU" dirty="0" smtClean="0"/>
          </a:p>
          <a:p>
            <a:r>
              <a:rPr lang="ru-RU" dirty="0" smtClean="0"/>
              <a:t>узла заменяется </a:t>
            </a:r>
          </a:p>
          <a:p>
            <a:r>
              <a:rPr lang="ru-RU" dirty="0" smtClean="0"/>
              <a:t>ссылка на правый узел 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7628457" y="2082494"/>
            <a:ext cx="961534" cy="13680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7663384" y="1999471"/>
            <a:ext cx="862169" cy="13727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658" y="5234265"/>
            <a:ext cx="11462994" cy="1476384"/>
          </a:xfrm>
          <a:solidFill>
            <a:schemeClr val="lt1"/>
          </a:solidFill>
        </p:spPr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сли следующего по старшинству элемента нет, удаляем элемент, сдвигаем остальные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109" y="119407"/>
            <a:ext cx="11811786" cy="663018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100" dirty="0" smtClean="0">
                <a:solidFill>
                  <a:srgbClr val="92D050"/>
                </a:solidFill>
              </a:rPr>
              <a:t>Бинарные деревья поиска (</a:t>
            </a:r>
            <a:r>
              <a:rPr lang="en-US" sz="3100" dirty="0" smtClean="0">
                <a:solidFill>
                  <a:srgbClr val="92D050"/>
                </a:solidFill>
              </a:rPr>
              <a:t>B</a:t>
            </a:r>
            <a:r>
              <a:rPr lang="en-US" sz="3100" dirty="0">
                <a:solidFill>
                  <a:srgbClr val="92D050"/>
                </a:solidFill>
              </a:rPr>
              <a:t>S</a:t>
            </a:r>
            <a:r>
              <a:rPr lang="en-US" sz="3100" dirty="0" smtClean="0">
                <a:solidFill>
                  <a:srgbClr val="92D050"/>
                </a:solidFill>
              </a:rPr>
              <a:t>T</a:t>
            </a:r>
            <a:r>
              <a:rPr lang="ru-RU" sz="3100" dirty="0" smtClean="0">
                <a:solidFill>
                  <a:srgbClr val="92D050"/>
                </a:solidFill>
              </a:rPr>
              <a:t>)</a:t>
            </a:r>
            <a:r>
              <a:rPr lang="en-US" sz="3100" dirty="0" smtClean="0">
                <a:solidFill>
                  <a:srgbClr val="92D050"/>
                </a:solidFill>
              </a:rPr>
              <a:t>: </a:t>
            </a:r>
            <a:r>
              <a:rPr lang="ru-RU" sz="3100" dirty="0" smtClean="0">
                <a:solidFill>
                  <a:srgbClr val="92D050"/>
                </a:solidFill>
              </a:rPr>
              <a:t>удаление элемента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38741" y="1902986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2487771" y="2738229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1900791" y="3624300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8" name="Прямая со стрелкой 7"/>
          <p:cNvCxnSpPr>
            <a:stCxn id="5" idx="5"/>
          </p:cNvCxnSpPr>
          <p:nvPr/>
        </p:nvCxnSpPr>
        <p:spPr>
          <a:xfrm>
            <a:off x="3753702" y="2386882"/>
            <a:ext cx="411646" cy="47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5"/>
          </p:cNvCxnSpPr>
          <p:nvPr/>
        </p:nvCxnSpPr>
        <p:spPr>
          <a:xfrm>
            <a:off x="3002732" y="3222125"/>
            <a:ext cx="440657" cy="5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5"/>
          </p:cNvCxnSpPr>
          <p:nvPr/>
        </p:nvCxnSpPr>
        <p:spPr>
          <a:xfrm>
            <a:off x="2415752" y="4108196"/>
            <a:ext cx="311642" cy="4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237843" y="3224099"/>
            <a:ext cx="355818" cy="390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7"/>
            <a:endCxn id="5" idx="3"/>
          </p:cNvCxnSpPr>
          <p:nvPr/>
        </p:nvCxnSpPr>
        <p:spPr>
          <a:xfrm flipV="1">
            <a:off x="3002732" y="2386882"/>
            <a:ext cx="324362" cy="4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098857" y="1093391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3718042" y="1551128"/>
            <a:ext cx="440657" cy="378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7108" y="1577286"/>
            <a:ext cx="961534" cy="13680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3112035" y="1494263"/>
            <a:ext cx="862169" cy="13727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63211" y="1529707"/>
            <a:ext cx="357850" cy="53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Дуга 23"/>
          <p:cNvSpPr/>
          <p:nvPr/>
        </p:nvSpPr>
        <p:spPr>
          <a:xfrm rot="19025259">
            <a:off x="8174022" y="2066043"/>
            <a:ext cx="904063" cy="947468"/>
          </a:xfrm>
          <a:prstGeom prst="arc">
            <a:avLst>
              <a:gd name="adj1" fmla="val 10919395"/>
              <a:gd name="adj2" fmla="val 2097208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Овал 27"/>
          <p:cNvSpPr/>
          <p:nvPr/>
        </p:nvSpPr>
        <p:spPr>
          <a:xfrm>
            <a:off x="8975296" y="1908808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Овал 28"/>
          <p:cNvSpPr/>
          <p:nvPr/>
        </p:nvSpPr>
        <p:spPr>
          <a:xfrm>
            <a:off x="8224326" y="2744051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0" name="Овал 29"/>
          <p:cNvSpPr/>
          <p:nvPr/>
        </p:nvSpPr>
        <p:spPr>
          <a:xfrm>
            <a:off x="7637346" y="3630122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1" name="Прямая со стрелкой 30"/>
          <p:cNvCxnSpPr>
            <a:stCxn id="28" idx="5"/>
          </p:cNvCxnSpPr>
          <p:nvPr/>
        </p:nvCxnSpPr>
        <p:spPr>
          <a:xfrm>
            <a:off x="9490257" y="2392704"/>
            <a:ext cx="411646" cy="47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9" idx="5"/>
          </p:cNvCxnSpPr>
          <p:nvPr/>
        </p:nvCxnSpPr>
        <p:spPr>
          <a:xfrm>
            <a:off x="8739287" y="3227947"/>
            <a:ext cx="440657" cy="5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30" idx="5"/>
          </p:cNvCxnSpPr>
          <p:nvPr/>
        </p:nvCxnSpPr>
        <p:spPr>
          <a:xfrm>
            <a:off x="8152307" y="4114018"/>
            <a:ext cx="311642" cy="45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7974398" y="3229921"/>
            <a:ext cx="355818" cy="390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9" idx="7"/>
            <a:endCxn id="28" idx="3"/>
          </p:cNvCxnSpPr>
          <p:nvPr/>
        </p:nvCxnSpPr>
        <p:spPr>
          <a:xfrm flipV="1">
            <a:off x="8739287" y="2392704"/>
            <a:ext cx="324362" cy="4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180838" y="1282935"/>
            <a:ext cx="603314" cy="566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/>
              <a:t>2</a:t>
            </a:r>
            <a:endParaRPr lang="en-US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8813663" y="1583108"/>
            <a:ext cx="961534" cy="13680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8848590" y="1500085"/>
            <a:ext cx="862169" cy="13727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85728" y="28221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09010" y="2766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45" name="Прямая соединительная линия 44"/>
          <p:cNvCxnSpPr>
            <a:stCxn id="28" idx="2"/>
          </p:cNvCxnSpPr>
          <p:nvPr/>
        </p:nvCxnSpPr>
        <p:spPr>
          <a:xfrm flipH="1" flipV="1">
            <a:off x="8698877" y="1796736"/>
            <a:ext cx="276419" cy="39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Дуга 45"/>
          <p:cNvSpPr/>
          <p:nvPr/>
        </p:nvSpPr>
        <p:spPr>
          <a:xfrm rot="19025259">
            <a:off x="2420979" y="1880347"/>
            <a:ext cx="1022865" cy="1104957"/>
          </a:xfrm>
          <a:prstGeom prst="arc">
            <a:avLst>
              <a:gd name="adj1" fmla="val 10919395"/>
              <a:gd name="adj2" fmla="val 2097208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38299" y="1110046"/>
            <a:ext cx="1406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remove(15)</a:t>
            </a:r>
            <a:endParaRPr lang="en-US" dirty="0"/>
          </a:p>
        </p:txBody>
      </p:sp>
      <p:cxnSp>
        <p:nvCxnSpPr>
          <p:cNvPr id="88" name="Прямая со стрелкой 87"/>
          <p:cNvCxnSpPr>
            <a:stCxn id="7" idx="3"/>
          </p:cNvCxnSpPr>
          <p:nvPr/>
        </p:nvCxnSpPr>
        <p:spPr>
          <a:xfrm flipH="1">
            <a:off x="1649691" y="4108196"/>
            <a:ext cx="339453" cy="45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7385647" y="4108196"/>
            <a:ext cx="339453" cy="45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110" y="4871229"/>
            <a:ext cx="11811786" cy="1803891"/>
          </a:xfrm>
          <a:solidFill>
            <a:schemeClr val="lt1"/>
          </a:solidFill>
        </p:spPr>
        <p:txBody>
          <a:bodyPr>
            <a:normAutofit/>
          </a:bodyPr>
          <a:lstStyle/>
          <a:p>
            <a:r>
              <a:rPr lang="ru-RU" dirty="0"/>
              <a:t>Сложность поиска по </a:t>
            </a:r>
            <a:r>
              <a:rPr lang="ru-RU" dirty="0" smtClean="0"/>
              <a:t>времени: </a:t>
            </a:r>
            <a:r>
              <a:rPr lang="en-US" dirty="0" smtClean="0"/>
              <a:t>O(h),</a:t>
            </a:r>
            <a:r>
              <a:rPr lang="ru-RU" dirty="0" smtClean="0"/>
              <a:t> где </a:t>
            </a:r>
            <a:r>
              <a:rPr lang="en-US" dirty="0" smtClean="0"/>
              <a:t>h – </a:t>
            </a:r>
            <a:r>
              <a:rPr lang="ru-RU" dirty="0" smtClean="0"/>
              <a:t>высота дерева</a:t>
            </a:r>
            <a:endParaRPr lang="ru-RU" dirty="0"/>
          </a:p>
          <a:p>
            <a:r>
              <a:rPr lang="ru-RU" dirty="0" smtClean="0"/>
              <a:t>Операции вставки и удаления для </a:t>
            </a:r>
            <a:r>
              <a:rPr lang="en-US" dirty="0" smtClean="0"/>
              <a:t>BST </a:t>
            </a:r>
            <a:r>
              <a:rPr lang="ru-RU" dirty="0" smtClean="0"/>
              <a:t>приводят к росту высоты дерева и, следовательно, увеличению времени поиска</a:t>
            </a:r>
            <a:endParaRPr lang="en-US" dirty="0" smtClean="0"/>
          </a:p>
          <a:p>
            <a:r>
              <a:rPr lang="ru-RU" dirty="0" smtClean="0"/>
              <a:t>Чтобы высота дерева не росла сверх необходимого, требуется дополнительная операция – балансировка. Для нее и необходим атрибут цвета. Чёрно-красные деревья – самобалансирующиеся </a:t>
            </a:r>
            <a:r>
              <a:rPr lang="en-US" dirty="0" smtClean="0"/>
              <a:t>BST</a:t>
            </a:r>
            <a:endParaRPr lang="ru-RU" dirty="0"/>
          </a:p>
          <a:p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109" y="119407"/>
            <a:ext cx="11811786" cy="663018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100" dirty="0" smtClean="0">
                <a:solidFill>
                  <a:srgbClr val="92D050"/>
                </a:solidFill>
              </a:rPr>
              <a:t>Чёрно-красные деревья: зачем?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9" y="742179"/>
            <a:ext cx="3446229" cy="3446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949" y="4345152"/>
            <a:ext cx="35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Несбалансированное </a:t>
            </a:r>
            <a:r>
              <a:rPr lang="en-US" dirty="0" smtClean="0"/>
              <a:t>BST: h = 4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902173" y="810093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50</a:t>
            </a:r>
            <a:endParaRPr lang="en-US" sz="4400" b="1" dirty="0"/>
          </a:p>
        </p:txBody>
      </p:sp>
      <p:sp>
        <p:nvSpPr>
          <p:cNvPr id="9" name="Овал 8"/>
          <p:cNvSpPr/>
          <p:nvPr/>
        </p:nvSpPr>
        <p:spPr>
          <a:xfrm>
            <a:off x="7246175" y="1783283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4400" b="1" dirty="0"/>
          </a:p>
        </p:txBody>
      </p:sp>
      <p:sp>
        <p:nvSpPr>
          <p:cNvPr id="10" name="Овал 9"/>
          <p:cNvSpPr/>
          <p:nvPr/>
        </p:nvSpPr>
        <p:spPr>
          <a:xfrm>
            <a:off x="6448533" y="2621355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1" name="Овал 10"/>
          <p:cNvSpPr/>
          <p:nvPr/>
        </p:nvSpPr>
        <p:spPr>
          <a:xfrm>
            <a:off x="8274828" y="2621355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23</a:t>
            </a:r>
            <a:endParaRPr lang="en-US" sz="4400" b="1" dirty="0"/>
          </a:p>
        </p:txBody>
      </p:sp>
      <p:sp>
        <p:nvSpPr>
          <p:cNvPr id="12" name="Овал 11"/>
          <p:cNvSpPr/>
          <p:nvPr/>
        </p:nvSpPr>
        <p:spPr>
          <a:xfrm>
            <a:off x="7794733" y="3291903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4400" b="1" dirty="0"/>
          </a:p>
        </p:txBody>
      </p:sp>
      <p:sp>
        <p:nvSpPr>
          <p:cNvPr id="13" name="Овал 12"/>
          <p:cNvSpPr/>
          <p:nvPr/>
        </p:nvSpPr>
        <p:spPr>
          <a:xfrm>
            <a:off x="6987013" y="3292752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4" name="Овал 13"/>
          <p:cNvSpPr/>
          <p:nvPr/>
        </p:nvSpPr>
        <p:spPr>
          <a:xfrm>
            <a:off x="5858015" y="3291903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9</a:t>
            </a:r>
          </a:p>
        </p:txBody>
      </p:sp>
      <p:cxnSp>
        <p:nvCxnSpPr>
          <p:cNvPr id="16" name="Прямая соединительная линия 15"/>
          <p:cNvCxnSpPr>
            <a:stCxn id="9" idx="7"/>
            <a:endCxn id="8" idx="2"/>
          </p:cNvCxnSpPr>
          <p:nvPr/>
        </p:nvCxnSpPr>
        <p:spPr>
          <a:xfrm flipV="1">
            <a:off x="7705796" y="1074253"/>
            <a:ext cx="1196377" cy="78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0" idx="7"/>
            <a:endCxn id="9" idx="3"/>
          </p:cNvCxnSpPr>
          <p:nvPr/>
        </p:nvCxnSpPr>
        <p:spPr>
          <a:xfrm flipV="1">
            <a:off x="6908154" y="2234232"/>
            <a:ext cx="416880" cy="46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1" idx="1"/>
            <a:endCxn id="9" idx="5"/>
          </p:cNvCxnSpPr>
          <p:nvPr/>
        </p:nvCxnSpPr>
        <p:spPr>
          <a:xfrm flipH="1" flipV="1">
            <a:off x="7705796" y="2234232"/>
            <a:ext cx="647891" cy="46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4" idx="7"/>
            <a:endCxn id="10" idx="3"/>
          </p:cNvCxnSpPr>
          <p:nvPr/>
        </p:nvCxnSpPr>
        <p:spPr>
          <a:xfrm flipV="1">
            <a:off x="6317636" y="3072304"/>
            <a:ext cx="209756" cy="29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3" idx="1"/>
            <a:endCxn id="10" idx="5"/>
          </p:cNvCxnSpPr>
          <p:nvPr/>
        </p:nvCxnSpPr>
        <p:spPr>
          <a:xfrm flipH="1" flipV="1">
            <a:off x="6908154" y="3072304"/>
            <a:ext cx="157718" cy="297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2" idx="7"/>
            <a:endCxn id="11" idx="3"/>
          </p:cNvCxnSpPr>
          <p:nvPr/>
        </p:nvCxnSpPr>
        <p:spPr>
          <a:xfrm flipV="1">
            <a:off x="8254354" y="3072304"/>
            <a:ext cx="99333" cy="29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0670095" y="1858284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72</a:t>
            </a:r>
            <a:endParaRPr lang="en-US" sz="4400" b="1" dirty="0"/>
          </a:p>
        </p:txBody>
      </p:sp>
      <p:sp>
        <p:nvSpPr>
          <p:cNvPr id="28" name="Овал 27"/>
          <p:cNvSpPr/>
          <p:nvPr/>
        </p:nvSpPr>
        <p:spPr>
          <a:xfrm>
            <a:off x="11360975" y="2503979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76</a:t>
            </a:r>
            <a:endParaRPr lang="en-US" sz="4400" b="1" dirty="0"/>
          </a:p>
        </p:txBody>
      </p:sp>
      <p:sp>
        <p:nvSpPr>
          <p:cNvPr id="29" name="Овал 28"/>
          <p:cNvSpPr/>
          <p:nvPr/>
        </p:nvSpPr>
        <p:spPr>
          <a:xfrm>
            <a:off x="10014969" y="2543984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67</a:t>
            </a:r>
            <a:endParaRPr lang="en-US" sz="4400" b="1" dirty="0"/>
          </a:p>
        </p:txBody>
      </p:sp>
      <p:sp>
        <p:nvSpPr>
          <p:cNvPr id="30" name="Овал 29"/>
          <p:cNvSpPr/>
          <p:nvPr/>
        </p:nvSpPr>
        <p:spPr>
          <a:xfrm>
            <a:off x="9420486" y="3287405"/>
            <a:ext cx="538480" cy="528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54</a:t>
            </a:r>
            <a:endParaRPr lang="en-US" sz="4400" b="1" dirty="0"/>
          </a:p>
        </p:txBody>
      </p:sp>
      <p:cxnSp>
        <p:nvCxnSpPr>
          <p:cNvPr id="32" name="Прямая соединительная линия 31"/>
          <p:cNvCxnSpPr>
            <a:stCxn id="8" idx="6"/>
            <a:endCxn id="27" idx="1"/>
          </p:cNvCxnSpPr>
          <p:nvPr/>
        </p:nvCxnSpPr>
        <p:spPr>
          <a:xfrm>
            <a:off x="9440653" y="1074253"/>
            <a:ext cx="1308301" cy="861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9" idx="7"/>
            <a:endCxn id="27" idx="3"/>
          </p:cNvCxnSpPr>
          <p:nvPr/>
        </p:nvCxnSpPr>
        <p:spPr>
          <a:xfrm flipV="1">
            <a:off x="10474590" y="2309233"/>
            <a:ext cx="274364" cy="31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8" idx="1"/>
            <a:endCxn id="27" idx="5"/>
          </p:cNvCxnSpPr>
          <p:nvPr/>
        </p:nvCxnSpPr>
        <p:spPr>
          <a:xfrm flipH="1" flipV="1">
            <a:off x="11129716" y="2309233"/>
            <a:ext cx="310118" cy="27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30" idx="7"/>
            <a:endCxn id="29" idx="3"/>
          </p:cNvCxnSpPr>
          <p:nvPr/>
        </p:nvCxnSpPr>
        <p:spPr>
          <a:xfrm flipV="1">
            <a:off x="9880107" y="2994933"/>
            <a:ext cx="213721" cy="36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51417" y="4238859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ru-RU" dirty="0" smtClean="0"/>
              <a:t>балансированное </a:t>
            </a:r>
            <a:r>
              <a:rPr lang="en-US" dirty="0" smtClean="0"/>
              <a:t>BST: h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8851</TotalTime>
  <Words>1186</Words>
  <Application>Microsoft Office PowerPoint</Application>
  <PresentationFormat>Широкоэкранный</PresentationFormat>
  <Paragraphs>311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Методы и стандарты программирования</vt:lpstr>
      <vt:lpstr>Ассоциативные контейнеры</vt:lpstr>
      <vt:lpstr>Чёрно-красное дерево (RBT)</vt:lpstr>
      <vt:lpstr>Бинарные деревья поиска (BST)</vt:lpstr>
      <vt:lpstr>Бинарные деревья поиска (BST): Поиск и вставка</vt:lpstr>
      <vt:lpstr>Бинарные деревья поиска (BST): поиск следующего элемента  (в порядке возрастания)</vt:lpstr>
      <vt:lpstr>Бинарные деревья поиска (BST): удаление элемента</vt:lpstr>
      <vt:lpstr>Бинарные деревья поиска (BST): удаление элемента</vt:lpstr>
      <vt:lpstr>Чёрно-красные деревья: зачем?</vt:lpstr>
      <vt:lpstr>Чёрно-красное дерево (RBT): поиск</vt:lpstr>
      <vt:lpstr>Чёрно-красное дерево (RBT): балансирование</vt:lpstr>
      <vt:lpstr>Чёрно-красное дерево (RBT): вставка</vt:lpstr>
      <vt:lpstr>Чёрно-красное дерево (RBT): вставка</vt:lpstr>
      <vt:lpstr>Чёрно-красное дерево (RBT): вставка</vt:lpstr>
      <vt:lpstr>Чёрно-красное дерево (RBT): вставка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204</cp:revision>
  <dcterms:created xsi:type="dcterms:W3CDTF">2021-09-19T14:42:54Z</dcterms:created>
  <dcterms:modified xsi:type="dcterms:W3CDTF">2021-10-01T16:10:29Z</dcterms:modified>
</cp:coreProperties>
</file>