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37F47-3C84-442C-8C3A-21F830914BD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B7958-8E3C-42D9-833A-3E4B1B96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B7958-8E3C-42D9-833A-3E4B1B9691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6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420C-30AB-4EEF-8469-B3FCB007A54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BC02-2961-494D-B648-ACE3931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9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420C-30AB-4EEF-8469-B3FCB007A54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BC02-2961-494D-B648-ACE3931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6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420C-30AB-4EEF-8469-B3FCB007A54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BC02-2961-494D-B648-ACE393148AF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6341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420C-30AB-4EEF-8469-B3FCB007A54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BC02-2961-494D-B648-ACE3931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07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420C-30AB-4EEF-8469-B3FCB007A54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BC02-2961-494D-B648-ACE393148AF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4900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420C-30AB-4EEF-8469-B3FCB007A54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BC02-2961-494D-B648-ACE3931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7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420C-30AB-4EEF-8469-B3FCB007A54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BC02-2961-494D-B648-ACE3931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60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420C-30AB-4EEF-8469-B3FCB007A54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BC02-2961-494D-B648-ACE3931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6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420C-30AB-4EEF-8469-B3FCB007A54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BC02-2961-494D-B648-ACE3931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6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420C-30AB-4EEF-8469-B3FCB007A54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BC02-2961-494D-B648-ACE3931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0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420C-30AB-4EEF-8469-B3FCB007A54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BC02-2961-494D-B648-ACE3931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3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420C-30AB-4EEF-8469-B3FCB007A54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BC02-2961-494D-B648-ACE3931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8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420C-30AB-4EEF-8469-B3FCB007A54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BC02-2961-494D-B648-ACE3931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3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420C-30AB-4EEF-8469-B3FCB007A54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BC02-2961-494D-B648-ACE3931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6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420C-30AB-4EEF-8469-B3FCB007A54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BC02-2961-494D-B648-ACE3931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3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420C-30AB-4EEF-8469-B3FCB007A54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BC02-2961-494D-B648-ACE3931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0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9420C-30AB-4EEF-8469-B3FCB007A54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5FBC02-2961-494D-B648-ACE3931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1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3B2D513-0F9C-4439-A697-A29533986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8" y="341532"/>
            <a:ext cx="11231418" cy="164630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/>
              <a:t>Методы и стандарты программирования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37C9EE23-73D5-41F8-AFFF-4BA477FCB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18" y="2281288"/>
            <a:ext cx="11231418" cy="392799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461963" indent="-404813" algn="l">
              <a:buSzPct val="100000"/>
              <a:buFont typeface="Arial" panose="020B0604020202020204" pitchFamily="34" charset="0"/>
              <a:buChar char="•"/>
              <a:tabLst>
                <a:tab pos="395288" algn="l"/>
              </a:tabLst>
            </a:pPr>
            <a:r>
              <a:rPr lang="ru-RU" sz="2800" dirty="0"/>
              <a:t>Стандартная библиотека шаблонов (</a:t>
            </a:r>
            <a:r>
              <a:rPr lang="en-US" sz="2800" dirty="0"/>
              <a:t>STL</a:t>
            </a:r>
            <a:r>
              <a:rPr lang="ru-RU" sz="2800" dirty="0"/>
              <a:t>)</a:t>
            </a:r>
            <a:r>
              <a:rPr lang="en-US" sz="2800" dirty="0" smtClean="0"/>
              <a:t>:</a:t>
            </a:r>
          </a:p>
          <a:p>
            <a:pPr marL="744538" indent="-349250" algn="l">
              <a:buSzPct val="100000"/>
              <a:buFont typeface="Arial" panose="020B0604020202020204" pitchFamily="34" charset="0"/>
              <a:buChar char="•"/>
              <a:tabLst>
                <a:tab pos="687388" algn="l"/>
              </a:tabLst>
            </a:pPr>
            <a:r>
              <a:rPr lang="ru-RU" sz="2800" dirty="0" smtClean="0"/>
              <a:t>Алгоритмы</a:t>
            </a:r>
            <a:endParaRPr lang="en-US" sz="2800" dirty="0" smtClean="0"/>
          </a:p>
          <a:p>
            <a:pPr marL="744538" indent="-349250" algn="l">
              <a:buSzPct val="100000"/>
              <a:buFont typeface="Arial" panose="020B0604020202020204" pitchFamily="34" charset="0"/>
              <a:buChar char="•"/>
              <a:tabLst>
                <a:tab pos="687388" algn="l"/>
              </a:tabLs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862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18873" y="808323"/>
            <a:ext cx="3415460" cy="756828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Заголовки с реализацией алгоритмов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Алгоритмы в </a:t>
            </a:r>
            <a:r>
              <a:rPr lang="en-US" sz="2800" dirty="0" smtClean="0"/>
              <a:t>STL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683" y="904109"/>
            <a:ext cx="2149026" cy="2895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56" y="1230109"/>
            <a:ext cx="2011854" cy="29720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695" y="2138752"/>
            <a:ext cx="2278577" cy="304826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xmlns="" id="{427BFC14-A2B9-4CB6-BE1C-0C70EF19CA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31" r="1008" b="2712"/>
          <a:stretch/>
        </p:blipFill>
        <p:spPr>
          <a:xfrm>
            <a:off x="443058" y="905627"/>
            <a:ext cx="5464236" cy="2215444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8518873" y="2095006"/>
            <a:ext cx="3415460" cy="7568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Функциональные объекты для изменения поведения алгоритмов</a:t>
            </a:r>
            <a:endParaRPr lang="en-US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339365" y="3359841"/>
            <a:ext cx="11594968" cy="34086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Алгоритмы могут быть также реализованы как функции-члены контейнеров. Такие реализации, как правило, оптимизированы для работы с данным контейнером</a:t>
            </a:r>
          </a:p>
          <a:p>
            <a:r>
              <a:rPr lang="ru-RU" dirty="0" smtClean="0"/>
              <a:t>Алгоритмы </a:t>
            </a:r>
            <a:r>
              <a:rPr lang="en-US" dirty="0" smtClean="0"/>
              <a:t>STL </a:t>
            </a:r>
            <a:r>
              <a:rPr lang="ru-RU" dirty="0" smtClean="0"/>
              <a:t>работают с интервалами элементов контейнера (</a:t>
            </a:r>
            <a:r>
              <a:rPr lang="en-US" dirty="0" smtClean="0"/>
              <a:t>range</a:t>
            </a:r>
            <a:r>
              <a:rPr lang="ru-RU" dirty="0" smtClean="0"/>
              <a:t>), которые передаются им при помощи итераторов</a:t>
            </a:r>
          </a:p>
          <a:p>
            <a:r>
              <a:rPr lang="ru-RU" dirty="0" smtClean="0"/>
              <a:t>Интервал является полуоткрытым</a:t>
            </a:r>
            <a:r>
              <a:rPr lang="en-US" dirty="0" smtClean="0"/>
              <a:t>: [begin, end).</a:t>
            </a:r>
            <a:r>
              <a:rPr lang="ru-RU" dirty="0" smtClean="0"/>
              <a:t> </a:t>
            </a:r>
            <a:r>
              <a:rPr lang="ru-RU" dirty="0"/>
              <a:t>А</a:t>
            </a:r>
            <a:r>
              <a:rPr lang="ru-RU" dirty="0" smtClean="0"/>
              <a:t>лгоритм начинает «действовать» с первого элемента и заканчивает на предпоследнем.</a:t>
            </a:r>
          </a:p>
          <a:p>
            <a:r>
              <a:rPr lang="ru-RU" dirty="0" smtClean="0"/>
              <a:t>По этой причине </a:t>
            </a:r>
            <a:r>
              <a:rPr lang="en-US" dirty="0" smtClean="0"/>
              <a:t>end() </a:t>
            </a:r>
            <a:r>
              <a:rPr lang="ru-RU" dirty="0" smtClean="0"/>
              <a:t>возвращает итератор на элемент, следующий за последним (</a:t>
            </a:r>
            <a:r>
              <a:rPr lang="en-US" dirty="0" smtClean="0"/>
              <a:t>past-the-end iterator</a:t>
            </a:r>
            <a:r>
              <a:rPr lang="ru-RU" dirty="0" smtClean="0"/>
              <a:t>) – иначе никак не заставить алгоритм работать с последним элементом контейнера</a:t>
            </a:r>
            <a:endParaRPr lang="en-US" dirty="0" smtClean="0"/>
          </a:p>
          <a:p>
            <a:r>
              <a:rPr lang="ru-RU" dirty="0"/>
              <a:t>Алгоритм может принимать более одного интервала. Тогда один из них передаётся как  </a:t>
            </a:r>
            <a:r>
              <a:rPr lang="en-US" dirty="0"/>
              <a:t>[begin, end)</a:t>
            </a:r>
            <a:r>
              <a:rPr lang="ru-RU" dirty="0"/>
              <a:t>, а последующие – только как </a:t>
            </a:r>
            <a:r>
              <a:rPr lang="en-US" dirty="0"/>
              <a:t>begin. </a:t>
            </a:r>
            <a:r>
              <a:rPr lang="ru-RU" dirty="0"/>
              <a:t>Количество элементов в последних следует из </a:t>
            </a:r>
            <a:r>
              <a:rPr lang="en-US" dirty="0"/>
              <a:t>distance(begin, end</a:t>
            </a:r>
            <a:r>
              <a:rPr lang="en-US" dirty="0" smtClean="0"/>
              <a:t>).</a:t>
            </a:r>
            <a:r>
              <a:rPr lang="ru-R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9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err="1" smtClean="0"/>
              <a:t>Неизменяющие</a:t>
            </a:r>
            <a:r>
              <a:rPr lang="ru-RU" sz="2800" dirty="0" smtClean="0"/>
              <a:t> (</a:t>
            </a:r>
            <a:r>
              <a:rPr lang="en-US" sz="2800" dirty="0" err="1" smtClean="0"/>
              <a:t>nonmodifying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ru-RU" sz="2800" dirty="0" smtClean="0"/>
              <a:t>алгоритмы</a:t>
            </a:r>
            <a:endParaRPr lang="en-US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263807"/>
              </p:ext>
            </p:extLst>
          </p:nvPr>
        </p:nvGraphicFramePr>
        <p:xfrm>
          <a:off x="443057" y="795080"/>
          <a:ext cx="11491275" cy="5681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607"/>
                <a:gridCol w="5382705"/>
                <a:gridCol w="1630837"/>
                <a:gridCol w="23661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Алгоритм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Операция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Параметры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Возвращаемое значение</a:t>
                      </a:r>
                      <a:endParaRPr lang="en-US" sz="1600" dirty="0"/>
                    </a:p>
                  </a:txBody>
                  <a:tcPr anchor="ctr"/>
                </a:tc>
              </a:tr>
              <a:tr h="151982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 smtClean="0"/>
                        <a:t>all_of</a:t>
                      </a:r>
                      <a:endParaRPr lang="en-US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 smtClean="0"/>
                        <a:t>any_of</a:t>
                      </a:r>
                      <a:endParaRPr lang="en-US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 smtClean="0"/>
                        <a:t>none_of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Проверка,</a:t>
                      </a:r>
                      <a:r>
                        <a:rPr lang="ru-RU" sz="1600" baseline="0" dirty="0" smtClean="0"/>
                        <a:t> удовлетворяют ли определённому критерию: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600" baseline="0" dirty="0" smtClean="0"/>
                        <a:t>Все элементы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600" baseline="0" dirty="0" smtClean="0"/>
                        <a:t>Хотя бы один элемент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600" baseline="0" dirty="0" smtClean="0"/>
                        <a:t>Ни один элемент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600" dirty="0" err="1" smtClean="0"/>
                        <a:t>Итервал</a:t>
                      </a:r>
                      <a:r>
                        <a:rPr lang="ru-RU" sz="1600" dirty="0" smtClean="0"/>
                        <a:t> и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600" dirty="0" smtClean="0"/>
                        <a:t>Критерий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 smtClean="0"/>
                        <a:t>true/false</a:t>
                      </a:r>
                      <a:endParaRPr lang="en-US" sz="1600" dirty="0"/>
                    </a:p>
                  </a:txBody>
                  <a:tcPr anchor="ctr"/>
                </a:tc>
              </a:tr>
              <a:tr h="106522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count</a:t>
                      </a:r>
                      <a:endParaRPr lang="ru-RU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 smtClean="0"/>
                        <a:t>count_if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1. Подсчёт элементов</a:t>
                      </a:r>
                      <a:r>
                        <a:rPr lang="ru-RU" sz="1600" baseline="0" dirty="0" smtClean="0"/>
                        <a:t>, равных данному</a:t>
                      </a:r>
                      <a:endParaRPr lang="en-US" sz="1600" baseline="0" dirty="0" smtClean="0"/>
                    </a:p>
                    <a:p>
                      <a:r>
                        <a:rPr lang="ru-RU" sz="1600" baseline="0" dirty="0" smtClean="0"/>
                        <a:t>2. Подсчёт элементов, удовлетворяющих заданному критерию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1600" dirty="0" smtClean="0"/>
                        <a:t>Интервал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600" dirty="0" smtClean="0"/>
                        <a:t>Интервал и критерий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Iterator::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difference_type</a:t>
                      </a:r>
                      <a:endParaRPr lang="en-US" sz="1400" dirty="0"/>
                    </a:p>
                  </a:txBody>
                  <a:tcPr anchor="ctr"/>
                </a:tc>
              </a:tr>
              <a:tr h="1008668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 smtClean="0"/>
                        <a:t>min_element</a:t>
                      </a:r>
                      <a:endParaRPr lang="en-US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 smtClean="0"/>
                        <a:t>max_element</a:t>
                      </a:r>
                      <a:endParaRPr lang="en-US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 smtClean="0"/>
                        <a:t>minmax_element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1600" dirty="0" smtClean="0"/>
                        <a:t>Поиск минимального </a:t>
                      </a:r>
                      <a:r>
                        <a:rPr lang="ru-RU" sz="1600" baseline="0" dirty="0" smtClean="0"/>
                        <a:t>элемента</a:t>
                      </a:r>
                      <a:endParaRPr lang="ru-RU" sz="16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600" dirty="0" smtClean="0"/>
                        <a:t>Поиск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dirty="0" smtClean="0"/>
                        <a:t>максимального</a:t>
                      </a:r>
                      <a:r>
                        <a:rPr lang="ru-RU" sz="1600" baseline="0" dirty="0" smtClean="0"/>
                        <a:t> элемента</a:t>
                      </a:r>
                      <a:endParaRPr lang="en-US" sz="1600" baseline="0" dirty="0" smtClean="0"/>
                    </a:p>
                    <a:p>
                      <a:pPr marL="342900" indent="-342900">
                        <a:buAutoNum type="arabicPeriod" startAt="3"/>
                      </a:pPr>
                      <a:r>
                        <a:rPr lang="ru-RU" sz="1600" dirty="0" smtClean="0"/>
                        <a:t>Поиск минимального и максимального элементов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600" dirty="0" smtClean="0"/>
                        <a:t>1,2.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dirty="0" smtClean="0"/>
                        <a:t>Интервал</a:t>
                      </a:r>
                      <a:endParaRPr lang="en-US" sz="1600" dirty="0" smtClean="0"/>
                    </a:p>
                    <a:p>
                      <a:pPr marL="0" indent="0">
                        <a:buNone/>
                      </a:pPr>
                      <a:r>
                        <a:rPr lang="ru-RU" sz="1600" dirty="0" smtClean="0"/>
                        <a:t>3. Интервал</a:t>
                      </a:r>
                      <a:r>
                        <a:rPr lang="ru-RU" sz="1600" baseline="0" dirty="0" smtClean="0"/>
                        <a:t> или пара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600" dirty="0" smtClean="0"/>
                        <a:t>1,2. Итератор на</a:t>
                      </a:r>
                      <a:r>
                        <a:rPr lang="ru-RU" sz="1600" baseline="0" dirty="0" smtClean="0"/>
                        <a:t> элемент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600" baseline="0" dirty="0" smtClean="0"/>
                        <a:t>3. Пара итераторов</a:t>
                      </a:r>
                      <a:endParaRPr lang="en-US" sz="1600" dirty="0"/>
                    </a:p>
                  </a:txBody>
                  <a:tcPr anchor="ctr"/>
                </a:tc>
              </a:tr>
              <a:tr h="1508288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find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 smtClean="0"/>
                        <a:t>find_if</a:t>
                      </a:r>
                      <a:endParaRPr lang="en-US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 smtClean="0"/>
                        <a:t>find_if_not</a:t>
                      </a:r>
                      <a:endParaRPr 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600" dirty="0" smtClean="0"/>
                        <a:t>Поиск </a:t>
                      </a:r>
                      <a:r>
                        <a:rPr lang="ru-RU" sz="1600" baseline="0" dirty="0" smtClean="0"/>
                        <a:t>первого элемента, равного данному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600" dirty="0" smtClean="0"/>
                        <a:t>Поиск </a:t>
                      </a:r>
                      <a:r>
                        <a:rPr lang="ru-RU" sz="1600" baseline="0" dirty="0" smtClean="0"/>
                        <a:t>первого элемента, удовлетворяющего условию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600" dirty="0" smtClean="0"/>
                        <a:t>Поиск </a:t>
                      </a:r>
                      <a:r>
                        <a:rPr lang="ru-RU" sz="1600" baseline="0" dirty="0" smtClean="0"/>
                        <a:t>первого элемента, не удовлетворяющего условию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600" baseline="0" dirty="0" smtClean="0"/>
                        <a:t>Интервал и значение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1600" baseline="0" dirty="0" smtClean="0"/>
                        <a:t>2,3. Интервал и критерий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1600" baseline="0" dirty="0" smtClean="0"/>
                        <a:t>Итератор на элемент или итератор </a:t>
                      </a:r>
                      <a:r>
                        <a:rPr lang="en-US" sz="1600" baseline="0" dirty="0" smtClean="0"/>
                        <a:t>end()</a:t>
                      </a:r>
                      <a:r>
                        <a:rPr lang="ru-RU" sz="1600" baseline="0" dirty="0" smtClean="0"/>
                        <a:t>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ru-RU" sz="1600" baseline="0" dirty="0" smtClean="0"/>
                        <a:t>если элемент не найден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72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err="1" smtClean="0"/>
              <a:t>Неизменяющие</a:t>
            </a:r>
            <a:r>
              <a:rPr lang="ru-RU" sz="2800" dirty="0" smtClean="0"/>
              <a:t> (</a:t>
            </a:r>
            <a:r>
              <a:rPr lang="en-US" sz="2800" dirty="0" err="1" smtClean="0"/>
              <a:t>nonmodifying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ru-RU" sz="2800" dirty="0" smtClean="0"/>
              <a:t>алгоритмы</a:t>
            </a:r>
            <a:endParaRPr lang="en-US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9825"/>
              </p:ext>
            </p:extLst>
          </p:nvPr>
        </p:nvGraphicFramePr>
        <p:xfrm>
          <a:off x="443057" y="795080"/>
          <a:ext cx="11491275" cy="527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644"/>
                <a:gridCol w="5580668"/>
                <a:gridCol w="1706252"/>
                <a:gridCol w="22907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Алгоритм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Операция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Параметры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Возвращаемое значение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search</a:t>
                      </a:r>
                      <a:endParaRPr lang="ru-RU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 smtClean="0"/>
                        <a:t>search_n</a:t>
                      </a:r>
                      <a:endParaRPr lang="ru-RU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 smtClean="0"/>
                        <a:t>find_end</a:t>
                      </a:r>
                      <a:endParaRPr lang="ru-RU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 smtClean="0"/>
                        <a:t>find_first_of</a:t>
                      </a:r>
                      <a:endParaRPr lang="ru-RU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 smtClean="0"/>
                        <a:t>adjacent_find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600" dirty="0" smtClean="0"/>
                        <a:t>Поиск</a:t>
                      </a:r>
                      <a:r>
                        <a:rPr lang="ru-RU" sz="1600" baseline="0" dirty="0" smtClean="0"/>
                        <a:t> первого появления заданной последовательности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600" baseline="0" dirty="0" smtClean="0"/>
                        <a:t>Поиск первого появления последовательности из заданного числа повторений заданного элемента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600" dirty="0" smtClean="0"/>
                        <a:t>Поиск</a:t>
                      </a:r>
                      <a:r>
                        <a:rPr lang="ru-RU" sz="1600" baseline="0" dirty="0" smtClean="0"/>
                        <a:t> последнего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ru-RU" sz="1600" baseline="0" dirty="0" smtClean="0"/>
                        <a:t>появления заданной последовательности</a:t>
                      </a:r>
                      <a:endParaRPr lang="en-US" sz="1600" baseline="0" dirty="0" smtClean="0"/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600" baseline="0" dirty="0" smtClean="0"/>
                        <a:t>Поиск первого появления одного из заданных элементов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600" dirty="0" smtClean="0"/>
                        <a:t>Поиск</a:t>
                      </a:r>
                      <a:r>
                        <a:rPr lang="ru-RU" sz="1600" baseline="0" dirty="0" smtClean="0"/>
                        <a:t> первого появления двух последовательных элементов, удовлетворяющих критерию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5715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282575" algn="l"/>
                          <a:tab pos="339725" algn="l"/>
                          <a:tab pos="395288" algn="l"/>
                        </a:tabLst>
                        <a:defRPr/>
                      </a:pPr>
                      <a:r>
                        <a:rPr lang="ru-RU" sz="1600" baseline="0" dirty="0" smtClean="0"/>
                        <a:t>1,3,4. Два интервала</a:t>
                      </a:r>
                    </a:p>
                    <a:p>
                      <a:pPr marL="5715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282575" algn="l"/>
                          <a:tab pos="339725" algn="l"/>
                          <a:tab pos="395288" algn="l"/>
                        </a:tabLst>
                        <a:defRPr/>
                      </a:pPr>
                      <a:r>
                        <a:rPr lang="ru-RU" sz="1600" baseline="0" dirty="0" smtClean="0"/>
                        <a:t>2. Интервал, значение, кол-во повторений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1600" baseline="0" dirty="0" smtClean="0"/>
                        <a:t>5. Интервал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1600" baseline="0" dirty="0" smtClean="0"/>
                        <a:t>Итератор на первый элемент искомой последовательности или итератор </a:t>
                      </a:r>
                      <a:r>
                        <a:rPr lang="en-US" sz="1600" baseline="0" dirty="0" smtClean="0"/>
                        <a:t>end(), </a:t>
                      </a:r>
                      <a:r>
                        <a:rPr lang="ru-RU" sz="1600" baseline="0" dirty="0" smtClean="0"/>
                        <a:t>если последовательность не найдена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dirty="0" smtClean="0"/>
                        <a:t>equal</a:t>
                      </a:r>
                      <a:endParaRPr lang="ru-RU" sz="16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 err="1" smtClean="0"/>
                        <a:t>is_permutation</a:t>
                      </a:r>
                      <a:endParaRPr lang="en-US" sz="16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 smtClean="0"/>
                        <a:t>mismatch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1600" baseline="0" dirty="0" smtClean="0"/>
                        <a:t>Проверка, равны ли два интервала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600" baseline="0" dirty="0" smtClean="0"/>
                        <a:t>(и по значениям, и по их порядку)</a:t>
                      </a:r>
                      <a:endParaRPr lang="en-US" sz="1600" baseline="0" dirty="0" smtClean="0"/>
                    </a:p>
                    <a:p>
                      <a:pPr marL="0" indent="0">
                        <a:buNone/>
                      </a:pPr>
                      <a:r>
                        <a:rPr lang="en-US" sz="1600" baseline="0" dirty="0" smtClean="0"/>
                        <a:t>2. </a:t>
                      </a:r>
                      <a:r>
                        <a:rPr lang="ru-RU" sz="1600" baseline="0" dirty="0" smtClean="0"/>
                        <a:t>Проверка, существует ли такая перестановка элементов первого интервала, которая делает его равным второму интервалу </a:t>
                      </a:r>
                      <a:endParaRPr lang="en-US" sz="1600" baseline="0" dirty="0" smtClean="0"/>
                    </a:p>
                    <a:p>
                      <a:pPr marL="0" indent="0">
                        <a:buNone/>
                      </a:pPr>
                      <a:r>
                        <a:rPr lang="en-US" sz="1600" baseline="0" dirty="0" smtClean="0"/>
                        <a:t>3. </a:t>
                      </a:r>
                      <a:r>
                        <a:rPr lang="ru-RU" sz="1600" baseline="0" dirty="0" smtClean="0"/>
                        <a:t>Поиск элемента, начиная с которого интервалы различаются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Два интервала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1,2.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true/false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45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Способы расширения поведения</a:t>
            </a:r>
            <a:r>
              <a:rPr lang="en-US" sz="2800" dirty="0" smtClean="0"/>
              <a:t> </a:t>
            </a:r>
            <a:r>
              <a:rPr lang="ru-RU" sz="2800" dirty="0" smtClean="0"/>
              <a:t>алгоритмов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368" y="848239"/>
            <a:ext cx="8361576" cy="1171272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292229" y="2220727"/>
            <a:ext cx="11642103" cy="18045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Некоторые алгоритмы принимают специальный параметр, расширяющий их </a:t>
            </a:r>
            <a:r>
              <a:rPr lang="ru-RU" dirty="0" smtClean="0"/>
              <a:t>функциональность</a:t>
            </a:r>
            <a:r>
              <a:rPr lang="en-US" dirty="0" smtClean="0"/>
              <a:t> – </a:t>
            </a:r>
            <a:r>
              <a:rPr lang="ru-RU" dirty="0" smtClean="0"/>
              <a:t>функцию</a:t>
            </a:r>
            <a:r>
              <a:rPr lang="en-US" dirty="0" smtClean="0"/>
              <a:t> (</a:t>
            </a:r>
            <a:r>
              <a:rPr lang="ru-RU" dirty="0" smtClean="0"/>
              <a:t>или что-то, что может вести себя как функция</a:t>
            </a:r>
            <a:r>
              <a:rPr lang="en-US" dirty="0" smtClean="0"/>
              <a:t>)</a:t>
            </a:r>
          </a:p>
          <a:p>
            <a:r>
              <a:rPr lang="ru-RU" dirty="0" smtClean="0"/>
              <a:t>Например, 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find_if</a:t>
            </a:r>
            <a:r>
              <a:rPr lang="en-US" dirty="0"/>
              <a:t> – </a:t>
            </a:r>
            <a:r>
              <a:rPr lang="ru-RU" dirty="0"/>
              <a:t>возвращает итератор на первый элемент, для которого </a:t>
            </a:r>
            <a:r>
              <a:rPr lang="en-US" dirty="0"/>
              <a:t>p </a:t>
            </a:r>
            <a:r>
              <a:rPr lang="ru-RU" dirty="0" smtClean="0"/>
              <a:t>возвращает </a:t>
            </a:r>
            <a:r>
              <a:rPr lang="en-US" dirty="0" smtClean="0"/>
              <a:t>true. </a:t>
            </a:r>
            <a:r>
              <a:rPr lang="ru-RU" dirty="0" smtClean="0"/>
              <a:t>В этом контексте функции (или аналоги), возвращающие значение булева типа, называются предикатами. Это унарный предикат – у </a:t>
            </a:r>
            <a:r>
              <a:rPr lang="en-US" dirty="0" smtClean="0"/>
              <a:t>p </a:t>
            </a:r>
            <a:r>
              <a:rPr lang="ru-RU" dirty="0" smtClean="0"/>
              <a:t>один параметр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41680" y="1610789"/>
            <a:ext cx="2894029" cy="38649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406" y="4226460"/>
            <a:ext cx="9259012" cy="111853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363169" y="4989103"/>
            <a:ext cx="2947938" cy="35589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92228" y="5465120"/>
            <a:ext cx="11642103" cy="12750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Например,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is_permutation</a:t>
            </a:r>
            <a:r>
              <a:rPr lang="en-US" dirty="0" smtClean="0"/>
              <a:t> –</a:t>
            </a:r>
            <a:r>
              <a:rPr lang="ru-RU" dirty="0" smtClean="0"/>
              <a:t> проверяет, существует ли такая перестановка элементов первого интервала, которая делала бы его равным второму интервалу</a:t>
            </a:r>
            <a:r>
              <a:rPr lang="en-US" dirty="0" smtClean="0"/>
              <a:t>.</a:t>
            </a:r>
            <a:r>
              <a:rPr lang="ru-RU" dirty="0" smtClean="0"/>
              <a:t> Этот алгоритм принимает бинарный предикат </a:t>
            </a:r>
            <a:r>
              <a:rPr lang="en-US" dirty="0" smtClean="0"/>
              <a:t>p – </a:t>
            </a:r>
            <a:r>
              <a:rPr lang="ru-RU" dirty="0" smtClean="0"/>
              <a:t>у него два параметра. Он определяет, на каком основании считать элементы равными и  поэтому должен принимать два элемента.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5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Способы расширения поведения</a:t>
            </a:r>
            <a:r>
              <a:rPr lang="en-US" sz="2800" dirty="0" smtClean="0"/>
              <a:t> </a:t>
            </a:r>
            <a:r>
              <a:rPr lang="ru-RU" sz="2800" dirty="0" smtClean="0"/>
              <a:t>алгоритмов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15" y="3194372"/>
            <a:ext cx="2281288" cy="3602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932" y="2042622"/>
            <a:ext cx="2830993" cy="158633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87531" y="845287"/>
            <a:ext cx="2956257" cy="923330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marL="342900" indent="-342900" algn="ctr">
              <a:buAutoNum type="arabicPeriod"/>
            </a:pPr>
            <a:r>
              <a:rPr lang="ru-RU" dirty="0" smtClean="0"/>
              <a:t>Указатель</a:t>
            </a:r>
            <a:r>
              <a:rPr lang="ru-RU" baseline="0" dirty="0" smtClean="0"/>
              <a:t> на функцию</a:t>
            </a:r>
            <a:endParaRPr lang="en-US" baseline="0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284127" y="790508"/>
            <a:ext cx="3072086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2. </a:t>
            </a:r>
            <a:r>
              <a:rPr lang="ru-RU" dirty="0" smtClean="0"/>
              <a:t>Пользовательские функциональные объекты</a:t>
            </a:r>
          </a:p>
          <a:p>
            <a:pPr algn="ctr"/>
            <a:r>
              <a:rPr lang="ru-RU" dirty="0" smtClean="0"/>
              <a:t>(функторы)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408709" y="845287"/>
            <a:ext cx="3332622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3. </a:t>
            </a:r>
            <a:r>
              <a:rPr lang="ru-RU" dirty="0" smtClean="0"/>
              <a:t>Функциональные объекты</a:t>
            </a:r>
          </a:p>
          <a:p>
            <a:pPr algn="ctr"/>
            <a:r>
              <a:rPr lang="ru-RU" dirty="0" smtClean="0"/>
              <a:t>(функторы)</a:t>
            </a:r>
            <a:endParaRPr lang="en-US" dirty="0" smtClean="0"/>
          </a:p>
          <a:p>
            <a:pPr algn="ctr"/>
            <a:r>
              <a:rPr lang="en-US" dirty="0" smtClean="0"/>
              <a:t>STL</a:t>
            </a:r>
            <a:endParaRPr lang="en-US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157068" y="1876991"/>
            <a:ext cx="3835904" cy="432953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219" y="2004477"/>
            <a:ext cx="1621859" cy="95403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531" y="5349064"/>
            <a:ext cx="6728394" cy="465146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491349" y="4216956"/>
            <a:ext cx="2952439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4. </a:t>
            </a:r>
            <a:r>
              <a:rPr lang="ru-RU" dirty="0" smtClean="0"/>
              <a:t>Лямбда-выражения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8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3360" y="5231061"/>
            <a:ext cx="11497597" cy="1400557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Лямбда-выражение возвращает объект-замыкание (</a:t>
            </a:r>
            <a:r>
              <a:rPr lang="en-US" dirty="0" smtClean="0"/>
              <a:t>closure</a:t>
            </a:r>
            <a:r>
              <a:rPr lang="ru-RU" dirty="0" smtClean="0"/>
              <a:t>). Это функциональный объект (с </a:t>
            </a:r>
            <a:r>
              <a:rPr lang="en-US" dirty="0" smtClean="0"/>
              <a:t>operator()</a:t>
            </a:r>
            <a:r>
              <a:rPr lang="ru-RU" dirty="0" smtClean="0"/>
              <a:t>)</a:t>
            </a:r>
            <a:r>
              <a:rPr lang="ru-RU" dirty="0"/>
              <a:t>,</a:t>
            </a:r>
            <a:r>
              <a:rPr lang="ru-RU" dirty="0" smtClean="0"/>
              <a:t> генерируемый компилятором – заранее его тип неизвестен, но после определения лямбды его можно получить с помощью </a:t>
            </a:r>
            <a:r>
              <a:rPr lang="en-US" dirty="0" err="1" smtClean="0"/>
              <a:t>decltype</a:t>
            </a:r>
            <a:r>
              <a:rPr lang="en-US" dirty="0"/>
              <a:t>.</a:t>
            </a:r>
            <a:r>
              <a:rPr lang="ru-RU" dirty="0" smtClean="0"/>
              <a:t> Конструктор по умолчанию этого объекта удалён (=</a:t>
            </a:r>
            <a:r>
              <a:rPr lang="en-US" dirty="0" smtClean="0"/>
              <a:t>delete</a:t>
            </a:r>
            <a:r>
              <a:rPr lang="ru-RU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получив тип замыкания, создать объект этого типа нельзя.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05" y="903632"/>
            <a:ext cx="10942753" cy="7564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361" y="1922099"/>
            <a:ext cx="260185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600" dirty="0" smtClean="0"/>
              <a:t>Захват переменных </a:t>
            </a:r>
          </a:p>
          <a:p>
            <a:r>
              <a:rPr lang="ru-RU" sz="1600" dirty="0" smtClean="0"/>
              <a:t>из внешних областей </a:t>
            </a:r>
          </a:p>
          <a:p>
            <a:r>
              <a:rPr lang="ru-RU" sz="1600" dirty="0" smtClean="0"/>
              <a:t>видимости</a:t>
            </a:r>
          </a:p>
          <a:p>
            <a:r>
              <a:rPr lang="ru-RU" sz="1600" dirty="0" smtClean="0"/>
              <a:t>(иначе они не доступны)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[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="1" dirty="0" smtClean="0"/>
              <a:t>]</a:t>
            </a:r>
            <a:r>
              <a:rPr lang="en-US" sz="1600" i="1" dirty="0" smtClean="0"/>
              <a:t> </a:t>
            </a:r>
            <a:r>
              <a:rPr lang="en-US" sz="1600" dirty="0" smtClean="0"/>
              <a:t>– x </a:t>
            </a:r>
            <a:r>
              <a:rPr lang="ru-RU" sz="1600" dirty="0" smtClean="0"/>
              <a:t>по значению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[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="1" dirty="0" smtClean="0"/>
              <a:t>]</a:t>
            </a:r>
            <a:r>
              <a:rPr lang="en-US" sz="1600" dirty="0" smtClean="0"/>
              <a:t> – x </a:t>
            </a:r>
            <a:r>
              <a:rPr lang="ru-RU" sz="1600" dirty="0" smtClean="0"/>
              <a:t>по ссылке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[</a:t>
            </a:r>
            <a:r>
              <a:rPr lang="en-US" sz="1600" b="1" i="1" dirty="0" smtClean="0"/>
              <a:t>=</a:t>
            </a:r>
            <a:r>
              <a:rPr lang="en-US" sz="1600" b="1" dirty="0" smtClean="0"/>
              <a:t>]</a:t>
            </a:r>
            <a:r>
              <a:rPr lang="en-US" sz="1600" dirty="0" smtClean="0"/>
              <a:t> – </a:t>
            </a:r>
            <a:r>
              <a:rPr lang="ru-RU" sz="1600" dirty="0" smtClean="0"/>
              <a:t>все по значению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[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dirty="0" smtClean="0"/>
              <a:t>]</a:t>
            </a:r>
            <a:r>
              <a:rPr lang="en-US" sz="1600" dirty="0" smtClean="0"/>
              <a:t> – </a:t>
            </a:r>
            <a:r>
              <a:rPr lang="ru-RU" sz="1600" dirty="0" smtClean="0"/>
              <a:t>все по ссылке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[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b="1" dirty="0" smtClean="0"/>
              <a:t>]</a:t>
            </a:r>
            <a:r>
              <a:rPr lang="en-US" sz="1600" dirty="0" smtClean="0"/>
              <a:t> – </a:t>
            </a:r>
            <a:r>
              <a:rPr lang="ru-RU" sz="1600" dirty="0" smtClean="0"/>
              <a:t>все члены данного класса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[]</a:t>
            </a:r>
            <a:r>
              <a:rPr lang="en-US" sz="1600" dirty="0" smtClean="0"/>
              <a:t> –</a:t>
            </a:r>
            <a:r>
              <a:rPr lang="ru-RU" sz="1600" dirty="0" smtClean="0"/>
              <a:t> ничего не захватывается</a:t>
            </a:r>
            <a:endParaRPr lang="en-US" sz="16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805219" y="1473547"/>
            <a:ext cx="0" cy="448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73896" y="1922098"/>
            <a:ext cx="1660248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600" dirty="0" smtClean="0"/>
              <a:t>Параметры функции – здесь всё как обычно</a:t>
            </a:r>
            <a:endParaRPr lang="en-US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Подробнее о лямбда-выражениях</a:t>
            </a:r>
            <a:endParaRPr lang="en-US" sz="2800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4634144" y="1473547"/>
            <a:ext cx="0" cy="448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19584" y="1922098"/>
            <a:ext cx="512106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 smtClean="0"/>
              <a:t>mutable</a:t>
            </a:r>
            <a:r>
              <a:rPr lang="en-US" sz="1600" dirty="0" smtClean="0"/>
              <a:t> </a:t>
            </a:r>
            <a:r>
              <a:rPr lang="en-US" sz="1600" smtClean="0"/>
              <a:t>–</a:t>
            </a:r>
            <a:r>
              <a:rPr lang="ru-RU" sz="1600" smtClean="0"/>
              <a:t> разрешает изменять значения переменных, захваченных по значению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 err="1" smtClean="0"/>
              <a:t>constexpr</a:t>
            </a:r>
            <a:r>
              <a:rPr lang="en-US" sz="1600" dirty="0" smtClean="0"/>
              <a:t> – </a:t>
            </a:r>
            <a:r>
              <a:rPr lang="ru-RU" sz="1600" dirty="0" smtClean="0"/>
              <a:t>показывает, что значение функции может (и должно) быть вычислено во время компиляции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И не только</a:t>
            </a:r>
            <a:endParaRPr lang="en-US" sz="1600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10040645" y="1473547"/>
            <a:ext cx="0" cy="448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80373" y="1921408"/>
            <a:ext cx="118085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600" dirty="0" smtClean="0"/>
              <a:t>Тело функции</a:t>
            </a:r>
            <a:endParaRPr lang="en-US" sz="1600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11461229" y="1548235"/>
            <a:ext cx="0" cy="448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11817" y="4228531"/>
            <a:ext cx="598914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Это базовый синтаксис. За подробностями – </a:t>
            </a:r>
          </a:p>
          <a:p>
            <a:r>
              <a:rPr lang="en-US" dirty="0" smtClean="0"/>
              <a:t>https</a:t>
            </a:r>
            <a:r>
              <a:rPr lang="en-US" dirty="0"/>
              <a:t>://en.cppreference.com/w/cpp/language/lambda</a:t>
            </a:r>
          </a:p>
        </p:txBody>
      </p:sp>
    </p:spTree>
    <p:extLst>
      <p:ext uri="{BB962C8B-B14F-4D97-AF65-F5344CB8AC3E}">
        <p14:creationId xmlns:p14="http://schemas.microsoft.com/office/powerpoint/2010/main" val="282097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Способы расширения поведения</a:t>
            </a:r>
            <a:r>
              <a:rPr lang="en-US" sz="2800" dirty="0" smtClean="0"/>
              <a:t> </a:t>
            </a:r>
            <a:r>
              <a:rPr lang="ru-RU" sz="2800" dirty="0" smtClean="0"/>
              <a:t>алгоритмов</a:t>
            </a:r>
            <a:endParaRPr lang="en-US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424025"/>
              </p:ext>
            </p:extLst>
          </p:nvPr>
        </p:nvGraphicFramePr>
        <p:xfrm>
          <a:off x="443060" y="923830"/>
          <a:ext cx="11491273" cy="3365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530"/>
                <a:gridCol w="2028648"/>
                <a:gridCol w="2328420"/>
                <a:gridCol w="2328420"/>
                <a:gridCol w="2298255"/>
              </a:tblGrid>
              <a:tr h="65718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Свойства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Указатель</a:t>
                      </a:r>
                      <a:r>
                        <a:rPr lang="ru-RU" baseline="0" dirty="0" smtClean="0"/>
                        <a:t> на функцию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Пользовательские функциональные объекты</a:t>
                      </a:r>
                    </a:p>
                    <a:p>
                      <a:pPr algn="ctr"/>
                      <a:r>
                        <a:rPr lang="ru-RU" dirty="0" smtClean="0"/>
                        <a:t>(функторы)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Функциональные объекты</a:t>
                      </a:r>
                    </a:p>
                    <a:p>
                      <a:pPr algn="ctr"/>
                      <a:r>
                        <a:rPr lang="ru-RU" dirty="0" smtClean="0"/>
                        <a:t>(функторы)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STL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Лямбда-выражение</a:t>
                      </a:r>
                    </a:p>
                    <a:p>
                      <a:pPr algn="ctr"/>
                      <a:r>
                        <a:rPr lang="ru-RU" dirty="0" smtClean="0"/>
                        <a:t>(анонимный функтор)</a:t>
                      </a:r>
                      <a:endParaRPr lang="en-US" dirty="0"/>
                    </a:p>
                  </a:txBody>
                  <a:tcPr anchor="ctr"/>
                </a:tc>
              </a:tr>
              <a:tr h="657182">
                <a:tc>
                  <a:txBody>
                    <a:bodyPr/>
                    <a:lstStyle/>
                    <a:p>
                      <a:r>
                        <a:rPr lang="ru-RU" dirty="0" smtClean="0"/>
                        <a:t>Состояние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7182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Параметризация времени выполнения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62282">
                <a:tc>
                  <a:txBody>
                    <a:bodyPr/>
                    <a:lstStyle/>
                    <a:p>
                      <a:r>
                        <a:rPr lang="ru-RU" dirty="0" smtClean="0"/>
                        <a:t>Читаемость </a:t>
                      </a:r>
                      <a:r>
                        <a:rPr lang="ru-RU" dirty="0" smtClean="0"/>
                        <a:t>кода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16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907" y="2218326"/>
            <a:ext cx="409575" cy="4680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83" y="2192811"/>
            <a:ext cx="519113" cy="51911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93" y="2192812"/>
            <a:ext cx="519113" cy="5191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916" y="2167298"/>
            <a:ext cx="519113" cy="51911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16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906" y="2870346"/>
            <a:ext cx="409575" cy="46808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16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281" y="2870346"/>
            <a:ext cx="409575" cy="46808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16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139" y="2870346"/>
            <a:ext cx="409575" cy="46808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60" y="2819319"/>
            <a:ext cx="519113" cy="51911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9204" y="3423081"/>
            <a:ext cx="747257" cy="80888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4621" y="3479806"/>
            <a:ext cx="737436" cy="72954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8626" y="3447428"/>
            <a:ext cx="824600" cy="849462"/>
          </a:xfrm>
          <a:prstGeom prst="rect">
            <a:avLst/>
          </a:prstGeom>
        </p:spPr>
      </p:pic>
      <p:sp>
        <p:nvSpPr>
          <p:cNvPr id="18" name="Объект 2"/>
          <p:cNvSpPr txBox="1">
            <a:spLocks/>
          </p:cNvSpPr>
          <p:nvPr/>
        </p:nvSpPr>
        <p:spPr>
          <a:xfrm>
            <a:off x="443058" y="4480824"/>
            <a:ext cx="11491275" cy="213679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У лямбда-выражения нет заведомо определённого типа – он выводится при компиляции. Если нужно передать лямбду как формальный («</a:t>
            </a:r>
            <a:r>
              <a:rPr lang="ru-RU" dirty="0" err="1" smtClean="0"/>
              <a:t>типовый</a:t>
            </a:r>
            <a:r>
              <a:rPr lang="ru-RU" dirty="0" smtClean="0"/>
              <a:t>») параметр шаблона, нужно использовать </a:t>
            </a:r>
            <a:r>
              <a:rPr lang="en-US" dirty="0" err="1" smtClean="0"/>
              <a:t>decltype</a:t>
            </a:r>
            <a:r>
              <a:rPr lang="ru-RU" dirty="0" smtClean="0"/>
              <a:t>. Если нужно передать лямбду как обычный параметр функции – это должна быть шаблонная функция</a:t>
            </a:r>
            <a:endParaRPr lang="en-US" dirty="0" smtClean="0"/>
          </a:p>
          <a:p>
            <a:r>
              <a:rPr lang="ru-RU" dirty="0" smtClean="0"/>
              <a:t>Каждый </a:t>
            </a:r>
            <a:r>
              <a:rPr lang="ru-RU" dirty="0" smtClean="0"/>
              <a:t>функциональный объект имеет свой собственный тип, даже если их операторы </a:t>
            </a:r>
            <a:r>
              <a:rPr lang="en-US" dirty="0" smtClean="0"/>
              <a:t>operator()</a:t>
            </a:r>
            <a:r>
              <a:rPr lang="ru-RU" dirty="0" smtClean="0"/>
              <a:t> делают одно и то же. Тип указателя на функцию определяется сигнатурой функции</a:t>
            </a:r>
          </a:p>
          <a:p>
            <a:r>
              <a:rPr lang="ru-RU" dirty="0" smtClean="0"/>
              <a:t>Функциональные объекты могут быть быстрее указателей на функцию в силу реализации компилятора</a:t>
            </a:r>
          </a:p>
          <a:p>
            <a:r>
              <a:rPr lang="ru-RU" dirty="0" smtClean="0"/>
              <a:t>Функциональные объекты удобно передавать в функции и возвращать из функций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8352" y="3459226"/>
            <a:ext cx="729989" cy="73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9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6.7.3 – </a:t>
            </a:r>
            <a:r>
              <a:rPr lang="ru-RU" dirty="0" smtClean="0"/>
              <a:t>пример с использованием </a:t>
            </a:r>
            <a:r>
              <a:rPr lang="en-US" dirty="0" smtClean="0"/>
              <a:t>remove </a:t>
            </a:r>
            <a:r>
              <a:rPr lang="ru-RU" dirty="0" smtClean="0"/>
              <a:t>про то, что члены-функции контейнеров лучше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2301" y="342193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Страница 235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7587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2995</TotalTime>
  <Words>848</Words>
  <Application>Microsoft Office PowerPoint</Application>
  <PresentationFormat>Широкоэкранный</PresentationFormat>
  <Paragraphs>131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 3</vt:lpstr>
      <vt:lpstr>Грань</vt:lpstr>
      <vt:lpstr>Методы и стандарты программирования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creator>A</dc:creator>
  <cp:lastModifiedBy>A</cp:lastModifiedBy>
  <cp:revision>58</cp:revision>
  <dcterms:created xsi:type="dcterms:W3CDTF">2021-11-10T08:25:22Z</dcterms:created>
  <dcterms:modified xsi:type="dcterms:W3CDTF">2021-11-12T10:23:25Z</dcterms:modified>
</cp:coreProperties>
</file>