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7603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C375FB-063E-45BF-8E88-AAABE78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7268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/>
              <a:t>Функции-друзья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Препроцессор </a:t>
            </a:r>
            <a:endParaRPr lang="en-US" sz="2800" dirty="0" smtClean="0"/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Указатель </a:t>
            </a:r>
            <a:r>
              <a:rPr lang="en-US" sz="2800" dirty="0" smtClean="0"/>
              <a:t>this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Перегрузка </a:t>
            </a:r>
            <a:r>
              <a:rPr lang="ru-RU" sz="2800" dirty="0"/>
              <a:t>операторов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685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8908" y="936410"/>
            <a:ext cx="5858290" cy="2635267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“#” </a:t>
            </a:r>
            <a:r>
              <a:rPr lang="ru-RU" dirty="0" smtClean="0"/>
              <a:t>заменяется на оператор, который нужно перегрузить. Если перегружается операция сложения, то </a:t>
            </a:r>
            <a:r>
              <a:rPr lang="en-US" dirty="0" smtClean="0"/>
              <a:t>operator+, </a:t>
            </a:r>
            <a:r>
              <a:rPr lang="ru-RU" dirty="0" smtClean="0"/>
              <a:t>если вычитания – </a:t>
            </a:r>
            <a:r>
              <a:rPr lang="en-US" dirty="0" smtClean="0"/>
              <a:t>operator-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Тип зависит от перегружаемого оператора. Например, оператор сравнения очевидно должен возвращать </a:t>
            </a:r>
            <a:r>
              <a:rPr lang="en-US" dirty="0" err="1" smtClean="0"/>
              <a:t>bool</a:t>
            </a:r>
            <a:r>
              <a:rPr lang="en-US" dirty="0" smtClean="0"/>
              <a:t>, </a:t>
            </a:r>
            <a:r>
              <a:rPr lang="ru-RU" dirty="0" smtClean="0"/>
              <a:t>оператор присваивания – объект присваиваемого класса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75" y="164882"/>
            <a:ext cx="11651324" cy="63390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Перегрузка операторов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74" y="1035306"/>
            <a:ext cx="5733853" cy="1635676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37045" y="5666264"/>
            <a:ext cx="11760152" cy="767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Перегруженная версия оператора теоретически может делать всё, что угодно, но на практике желательно, чтобы её поведение соответствовало по смыслу исходной операции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37045" y="4897465"/>
            <a:ext cx="11760152" cy="767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Список аргументов зависит от того, является ли функция членом класса и сколько операндов у оператора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57" y="3408896"/>
            <a:ext cx="11634540" cy="6583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8896" y="4304155"/>
            <a:ext cx="105783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Операторы </a:t>
            </a:r>
            <a:r>
              <a:rPr lang="en-US" dirty="0" smtClean="0"/>
              <a:t>“.”, “::”, “.*”, “?”</a:t>
            </a:r>
            <a:r>
              <a:rPr lang="ru-RU" dirty="0" smtClean="0"/>
              <a:t> перегружать нельзя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12" name="Умножение 11"/>
          <p:cNvSpPr/>
          <p:nvPr/>
        </p:nvSpPr>
        <p:spPr>
          <a:xfrm>
            <a:off x="237045" y="4174006"/>
            <a:ext cx="730929" cy="629630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6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64643" y="1028193"/>
            <a:ext cx="6224902" cy="278978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В операторные функции-члены класса</a:t>
            </a:r>
            <a:r>
              <a:rPr lang="en-US" sz="2000" dirty="0" smtClean="0"/>
              <a:t>,</a:t>
            </a:r>
            <a:r>
              <a:rPr lang="ru-RU" sz="2000" dirty="0" smtClean="0"/>
              <a:t> как и в другие нестатические функции-члены, неявно передаётся </a:t>
            </a:r>
            <a:r>
              <a:rPr lang="en-US" sz="2000" dirty="0" smtClean="0"/>
              <a:t>this</a:t>
            </a:r>
            <a:r>
              <a:rPr lang="ru-RU" sz="2000" dirty="0" smtClean="0"/>
              <a:t>, он же должен использоваться как первый операнд</a:t>
            </a:r>
          </a:p>
          <a:p>
            <a:r>
              <a:rPr lang="ru-RU" sz="2000" dirty="0" smtClean="0"/>
              <a:t>Если </a:t>
            </a:r>
            <a:r>
              <a:rPr lang="en-US" sz="2000" dirty="0" smtClean="0"/>
              <a:t>this </a:t>
            </a:r>
            <a:r>
              <a:rPr lang="ru-RU" sz="2000" dirty="0" smtClean="0"/>
              <a:t>не может использоваться как первый операнд, можно использовать функции-друзья для перегрузки операторов. Они не зависят от порядка объявления параметров</a:t>
            </a:r>
            <a:endParaRPr lang="ru-RU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1" y="164882"/>
            <a:ext cx="11301275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Перегрузка операторов при помощи функций-</a:t>
            </a:r>
            <a:r>
              <a:rPr lang="en-US" sz="2800" dirty="0" smtClean="0"/>
              <a:t>”</a:t>
            </a:r>
            <a:r>
              <a:rPr lang="ru-RU" sz="2800" dirty="0" smtClean="0"/>
              <a:t>друзей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0" y="1082454"/>
            <a:ext cx="4559152" cy="2576425"/>
          </a:xfrm>
          <a:prstGeom prst="rect">
            <a:avLst/>
          </a:prstGeom>
        </p:spPr>
      </p:pic>
      <p:sp>
        <p:nvSpPr>
          <p:cNvPr id="6" name="Умножение 5"/>
          <p:cNvSpPr/>
          <p:nvPr/>
        </p:nvSpPr>
        <p:spPr>
          <a:xfrm>
            <a:off x="488271" y="4238057"/>
            <a:ext cx="730929" cy="629630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60938" y="4339514"/>
            <a:ext cx="1032860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/>
              <a:t>С помощью-функций-</a:t>
            </a:r>
            <a:r>
              <a:rPr lang="en-US" sz="2000" dirty="0"/>
              <a:t>”</a:t>
            </a:r>
            <a:r>
              <a:rPr lang="ru-RU" sz="2000" dirty="0"/>
              <a:t>друзей</a:t>
            </a:r>
            <a:r>
              <a:rPr lang="en-US" sz="2000" dirty="0"/>
              <a:t>”</a:t>
            </a:r>
            <a:r>
              <a:rPr lang="ru-RU" sz="2000" dirty="0"/>
              <a:t> нельзя перегружать операторы </a:t>
            </a:r>
            <a:r>
              <a:rPr lang="en-US" sz="2000" dirty="0"/>
              <a:t>“=”, “-&gt;”, “()”, “[]”</a:t>
            </a:r>
          </a:p>
          <a:p>
            <a:endParaRPr lang="en-US" sz="20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8270" y="5026496"/>
            <a:ext cx="11301275" cy="12902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Лучше не использовать функции-</a:t>
            </a:r>
            <a:r>
              <a:rPr lang="en-US" sz="2000" dirty="0"/>
              <a:t>”</a:t>
            </a:r>
            <a:r>
              <a:rPr lang="ru-RU" sz="2000" dirty="0" smtClean="0"/>
              <a:t>друзья</a:t>
            </a:r>
            <a:r>
              <a:rPr lang="en-US" sz="2000" dirty="0" smtClean="0"/>
              <a:t>” </a:t>
            </a:r>
            <a:r>
              <a:rPr lang="ru-RU" sz="2000" dirty="0" smtClean="0"/>
              <a:t>кроме тех случаев, когда это действительно не необходимо, в т. ч. </a:t>
            </a:r>
            <a:r>
              <a:rPr lang="ru-RU" sz="2000" dirty="0"/>
              <a:t>д</a:t>
            </a:r>
            <a:r>
              <a:rPr lang="ru-RU" sz="2000" dirty="0" smtClean="0"/>
              <a:t>ля перегрузки операторов. Чаще всего это не нужно – в классах и так уже есть всё нужное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833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315311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/>
              <a:t>Функции-друзья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76D460-45FA-449C-991B-87AC9AC2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09" y="1342350"/>
            <a:ext cx="7222836" cy="289714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Ключевое слово friend предоставляет функции, которая не является членом класса,доступ к его закрытым членам</a:t>
            </a:r>
          </a:p>
          <a:p>
            <a:r>
              <a:rPr lang="ru-RU" dirty="0"/>
              <a:t>Обычно функции-</a:t>
            </a:r>
            <a:r>
              <a:rPr lang="en-US" dirty="0"/>
              <a:t>”</a:t>
            </a:r>
            <a:r>
              <a:rPr lang="ru-RU" dirty="0"/>
              <a:t>другу</a:t>
            </a:r>
            <a:r>
              <a:rPr lang="en-US" dirty="0"/>
              <a:t>”</a:t>
            </a:r>
            <a:r>
              <a:rPr lang="ru-RU" dirty="0"/>
              <a:t> в качестве параметра передается один илинесколько объектов класса, для которого она является </a:t>
            </a:r>
            <a:r>
              <a:rPr lang="en-US" dirty="0"/>
              <a:t>“</a:t>
            </a:r>
            <a:r>
              <a:rPr lang="ru-RU" dirty="0"/>
              <a:t>другом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Функция-</a:t>
            </a:r>
            <a:r>
              <a:rPr lang="en-US" dirty="0"/>
              <a:t>”</a:t>
            </a:r>
            <a:r>
              <a:rPr lang="ru-RU" dirty="0"/>
              <a:t>друг</a:t>
            </a:r>
            <a:r>
              <a:rPr lang="en-US" dirty="0"/>
              <a:t>”</a:t>
            </a:r>
            <a:r>
              <a:rPr lang="ru-RU" dirty="0"/>
              <a:t> может быть членом одного класса и ругом другого</a:t>
            </a:r>
          </a:p>
          <a:p>
            <a:r>
              <a:rPr lang="ru-RU" dirty="0"/>
              <a:t>Функция-</a:t>
            </a:r>
            <a:r>
              <a:rPr lang="en-US" dirty="0"/>
              <a:t>”</a:t>
            </a:r>
            <a:r>
              <a:rPr lang="ru-RU" dirty="0"/>
              <a:t>друг</a:t>
            </a:r>
            <a:r>
              <a:rPr lang="en-US"/>
              <a:t>” </a:t>
            </a:r>
            <a:r>
              <a:rPr lang="ru-RU" smtClean="0"/>
              <a:t>мо</a:t>
            </a:r>
            <a:r>
              <a:rPr lang="ru-RU"/>
              <a:t>ж</a:t>
            </a:r>
            <a:r>
              <a:rPr lang="ru-RU" smtClean="0"/>
              <a:t>ет </a:t>
            </a:r>
            <a:r>
              <a:rPr lang="ru-RU" dirty="0"/>
              <a:t>одновременно </a:t>
            </a:r>
            <a:r>
              <a:rPr lang="en-US" dirty="0"/>
              <a:t>“</a:t>
            </a:r>
            <a:r>
              <a:rPr lang="ru-RU" dirty="0"/>
              <a:t>дружить</a:t>
            </a:r>
            <a:r>
              <a:rPr lang="en-US" dirty="0"/>
              <a:t>”</a:t>
            </a:r>
            <a:r>
              <a:rPr lang="ru-RU" dirty="0"/>
              <a:t> с несколькими классами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6012102-A190-4831-9B76-C87D3E36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7" y="1363132"/>
            <a:ext cx="3519054" cy="241779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65834-FA22-40B1-963D-BA6904D33A6C}"/>
              </a:ext>
            </a:extLst>
          </p:cNvPr>
          <p:cNvSpPr txBox="1">
            <a:spLocks/>
          </p:cNvSpPr>
          <p:nvPr/>
        </p:nvSpPr>
        <p:spPr>
          <a:xfrm>
            <a:off x="526473" y="4239491"/>
            <a:ext cx="11397672" cy="16785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Зачем: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Перегрузка операторов</a:t>
            </a:r>
          </a:p>
          <a:p>
            <a:pPr>
              <a:buFont typeface="+mj-lt"/>
              <a:buAutoNum type="arabicPeriod"/>
            </a:pPr>
            <a:r>
              <a:rPr lang="ru-RU" sz="2000" dirty="0" smtClean="0"/>
              <a:t>Связь </a:t>
            </a:r>
            <a:r>
              <a:rPr lang="ru-RU" sz="2000" dirty="0"/>
              <a:t>между объектами разных классов (редко)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65834-FA22-40B1-963D-BA6904D33A6C}"/>
              </a:ext>
            </a:extLst>
          </p:cNvPr>
          <p:cNvSpPr txBox="1">
            <a:spLocks/>
          </p:cNvSpPr>
          <p:nvPr/>
        </p:nvSpPr>
        <p:spPr>
          <a:xfrm>
            <a:off x="526473" y="5615092"/>
            <a:ext cx="11397672" cy="106297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Функции-</a:t>
            </a:r>
            <a:r>
              <a:rPr lang="en-US" sz="2000" dirty="0" smtClean="0"/>
              <a:t>”</a:t>
            </a:r>
            <a:r>
              <a:rPr lang="ru-RU" sz="2000" dirty="0" smtClean="0"/>
              <a:t>друзья</a:t>
            </a:r>
            <a:r>
              <a:rPr lang="en-US" sz="2000" dirty="0" smtClean="0"/>
              <a:t>”</a:t>
            </a:r>
            <a:r>
              <a:rPr lang="ru-RU" sz="2000" dirty="0" smtClean="0"/>
              <a:t> не нарушают принцип инкапсуляции, потому что класс сам решает, кто ему друг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2848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172892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/>
              <a:t>Функции-друзья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ABF65F-74F9-473E-8488-096D95CEC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97"/>
          <a:stretch/>
        </p:blipFill>
        <p:spPr>
          <a:xfrm>
            <a:off x="433339" y="1039204"/>
            <a:ext cx="4982270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91BB84C-61BA-44AC-A5EF-E124C327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39" y="2465499"/>
            <a:ext cx="5000625" cy="1333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576D460-45FA-449C-991B-87AC9AC2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608" y="1006925"/>
            <a:ext cx="6144182" cy="190051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mtClean="0"/>
              <a:t>Функция </a:t>
            </a:r>
            <a:r>
              <a:rPr lang="en-US" smtClean="0"/>
              <a:t>raid() </a:t>
            </a:r>
            <a:r>
              <a:rPr lang="ru-RU" smtClean="0"/>
              <a:t>класса </a:t>
            </a:r>
            <a:r>
              <a:rPr lang="en-US" smtClean="0"/>
              <a:t>FridgeRaider “</a:t>
            </a:r>
            <a:r>
              <a:rPr lang="ru-RU" smtClean="0"/>
              <a:t>дружит</a:t>
            </a:r>
            <a:r>
              <a:rPr lang="en-US" smtClean="0"/>
              <a:t>”</a:t>
            </a:r>
            <a:r>
              <a:rPr lang="ru-RU" smtClean="0"/>
              <a:t> с классом </a:t>
            </a:r>
            <a:r>
              <a:rPr lang="en-US" smtClean="0"/>
              <a:t>Home</a:t>
            </a:r>
          </a:p>
          <a:p>
            <a:r>
              <a:rPr lang="ru-RU" smtClean="0"/>
              <a:t>Чтобы их </a:t>
            </a:r>
            <a:r>
              <a:rPr lang="en-US" smtClean="0"/>
              <a:t>“</a:t>
            </a:r>
            <a:r>
              <a:rPr lang="ru-RU" smtClean="0"/>
              <a:t>подружить</a:t>
            </a:r>
            <a:r>
              <a:rPr lang="en-US" smtClean="0"/>
              <a:t>”</a:t>
            </a:r>
            <a:r>
              <a:rPr lang="ru-RU" smtClean="0"/>
              <a:t>, </a:t>
            </a:r>
            <a:r>
              <a:rPr lang="en-US" smtClean="0"/>
              <a:t>fridge_raider.h</a:t>
            </a:r>
            <a:r>
              <a:rPr lang="ru-RU" smtClean="0"/>
              <a:t> должен </a:t>
            </a:r>
            <a:r>
              <a:rPr lang="en-US" smtClean="0"/>
              <a:t>“</a:t>
            </a:r>
            <a:r>
              <a:rPr lang="ru-RU" smtClean="0"/>
              <a:t>знать</a:t>
            </a:r>
            <a:r>
              <a:rPr lang="en-US" smtClean="0"/>
              <a:t>”</a:t>
            </a:r>
            <a:r>
              <a:rPr lang="ru-RU" smtClean="0"/>
              <a:t> класс </a:t>
            </a:r>
            <a:r>
              <a:rPr lang="en-US" smtClean="0"/>
              <a:t>Home, </a:t>
            </a:r>
            <a:r>
              <a:rPr lang="ru-RU" smtClean="0"/>
              <a:t>а </a:t>
            </a:r>
            <a:r>
              <a:rPr lang="en-US" smtClean="0"/>
              <a:t>home.h </a:t>
            </a:r>
            <a:r>
              <a:rPr lang="ru-RU" smtClean="0"/>
              <a:t>должен знать класс </a:t>
            </a:r>
            <a:r>
              <a:rPr lang="en-US" smtClean="0"/>
              <a:t>FridgeRaider</a:t>
            </a:r>
          </a:p>
          <a:p>
            <a:endParaRPr lang="en-US"/>
          </a:p>
          <a:p>
            <a:endParaRPr 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3155287" y="1278454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fridge_raider.h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3627" y="2672349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home.h</a:t>
            </a:r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40" y="4701610"/>
            <a:ext cx="2061286" cy="1467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3339" y="4181499"/>
            <a:ext cx="18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fridge_raider.h</a:t>
            </a:r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278" y="4665581"/>
            <a:ext cx="2773826" cy="14679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2605" y="4170668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home.h</a:t>
            </a:r>
            <a:endParaRPr lang="en-US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23348" y="4021585"/>
            <a:ext cx="5158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F576D460-45FA-449C-991B-87AC9AC2B61A}"/>
              </a:ext>
            </a:extLst>
          </p:cNvPr>
          <p:cNvSpPr txBox="1">
            <a:spLocks/>
          </p:cNvSpPr>
          <p:nvPr/>
        </p:nvSpPr>
        <p:spPr>
          <a:xfrm>
            <a:off x="5895756" y="3132249"/>
            <a:ext cx="6010034" cy="14077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Самый простой способ не сработает: в файл </a:t>
            </a:r>
            <a:r>
              <a:rPr lang="en-US" smtClean="0"/>
              <a:t>home.h </a:t>
            </a:r>
            <a:r>
              <a:rPr lang="ru-RU" smtClean="0"/>
              <a:t>нельзя включить заголовок </a:t>
            </a:r>
            <a:r>
              <a:rPr lang="en-US" smtClean="0"/>
              <a:t>fridge_raider.h</a:t>
            </a:r>
            <a:r>
              <a:rPr lang="ru-RU" smtClean="0"/>
              <a:t>, пока в файл </a:t>
            </a:r>
            <a:r>
              <a:rPr lang="en-US"/>
              <a:t>fridge_raider.h</a:t>
            </a:r>
            <a:r>
              <a:rPr lang="en-US" smtClean="0"/>
              <a:t> </a:t>
            </a:r>
            <a:r>
              <a:rPr lang="ru-RU" smtClean="0"/>
              <a:t>не будет включён заголовок </a:t>
            </a:r>
            <a:r>
              <a:rPr lang="en-US" smtClean="0"/>
              <a:t>home.h</a:t>
            </a:r>
            <a:r>
              <a:rPr lang="ru-RU" smtClean="0"/>
              <a:t>, а он не будет включён, пока…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6293350" y="5277107"/>
            <a:ext cx="1216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home.h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05369" y="5277107"/>
            <a:ext cx="1995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Fridge_raider.h</a:t>
            </a:r>
            <a:endParaRPr lang="en-US"/>
          </a:p>
        </p:txBody>
      </p:sp>
      <p:cxnSp>
        <p:nvCxnSpPr>
          <p:cNvPr id="17" name="Прямая соединительная линия 16"/>
          <p:cNvCxnSpPr>
            <a:endCxn id="12" idx="0"/>
          </p:cNvCxnSpPr>
          <p:nvPr/>
        </p:nvCxnSpPr>
        <p:spPr>
          <a:xfrm>
            <a:off x="6901470" y="4918327"/>
            <a:ext cx="1" cy="35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901470" y="4918327"/>
            <a:ext cx="2747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9640231" y="4918327"/>
            <a:ext cx="8878" cy="3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901470" y="6038698"/>
            <a:ext cx="2747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649108" y="5678438"/>
            <a:ext cx="1" cy="35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2" idx="2"/>
          </p:cNvCxnSpPr>
          <p:nvPr/>
        </p:nvCxnSpPr>
        <p:spPr>
          <a:xfrm flipV="1">
            <a:off x="6901470" y="5646439"/>
            <a:ext cx="1" cy="39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01469" y="4550831"/>
            <a:ext cx="290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#include “fridge_raider.h”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278815" y="6061626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#include “home.h”</a:t>
            </a:r>
            <a:endParaRPr lang="en-US"/>
          </a:p>
        </p:txBody>
      </p:sp>
      <p:sp>
        <p:nvSpPr>
          <p:cNvPr id="36" name="Умножение 35"/>
          <p:cNvSpPr/>
          <p:nvPr/>
        </p:nvSpPr>
        <p:spPr>
          <a:xfrm>
            <a:off x="10607001" y="5088324"/>
            <a:ext cx="1066155" cy="1063984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5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42" y="1318074"/>
            <a:ext cx="2708787" cy="192675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9868" y="3809810"/>
            <a:ext cx="11624275" cy="272517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smtClean="0"/>
              <a:t>Избавляемся от рекурсивного включения заголовков!</a:t>
            </a:r>
            <a:endParaRPr lang="en-US" smtClean="0"/>
          </a:p>
          <a:p>
            <a:r>
              <a:rPr lang="ru-RU" smtClean="0"/>
              <a:t>Опережающее </a:t>
            </a:r>
            <a:r>
              <a:rPr lang="ru-RU"/>
              <a:t>объявление предназначено для объявления имени классового типа до определения самого </a:t>
            </a:r>
            <a:r>
              <a:rPr lang="ru-RU" smtClean="0"/>
              <a:t>класса</a:t>
            </a:r>
            <a:endParaRPr lang="en-US" smtClean="0"/>
          </a:p>
          <a:p>
            <a:r>
              <a:rPr lang="ru-RU" smtClean="0"/>
              <a:t>Файлу </a:t>
            </a:r>
            <a:r>
              <a:rPr lang="en-US" smtClean="0"/>
              <a:t>fridge_raider.h </a:t>
            </a:r>
            <a:r>
              <a:rPr lang="ru-RU" smtClean="0"/>
              <a:t>достаточно</a:t>
            </a:r>
            <a:r>
              <a:rPr lang="en-US" smtClean="0"/>
              <a:t>“</a:t>
            </a:r>
            <a:r>
              <a:rPr lang="ru-RU" smtClean="0"/>
              <a:t>сообщить</a:t>
            </a:r>
            <a:r>
              <a:rPr lang="en-US" smtClean="0"/>
              <a:t>”</a:t>
            </a:r>
            <a:r>
              <a:rPr lang="ru-RU" smtClean="0"/>
              <a:t> о том, что сущесвует  класс с именем </a:t>
            </a:r>
            <a:r>
              <a:rPr lang="en-US" smtClean="0"/>
              <a:t>Home</a:t>
            </a:r>
            <a:r>
              <a:rPr lang="ru-RU" smtClean="0"/>
              <a:t> – кроме его имени он ничего не использует</a:t>
            </a:r>
          </a:p>
          <a:p>
            <a:r>
              <a:rPr lang="ru-RU" smtClean="0"/>
              <a:t>Тогда </a:t>
            </a:r>
            <a:r>
              <a:rPr lang="en-US" smtClean="0"/>
              <a:t>home.h </a:t>
            </a:r>
            <a:r>
              <a:rPr lang="ru-RU" smtClean="0"/>
              <a:t>нужно включить в файл </a:t>
            </a:r>
            <a:r>
              <a:rPr lang="en-US" smtClean="0"/>
              <a:t>fridge_raider.cpp</a:t>
            </a:r>
            <a:endParaRPr lang="ru-RU" smtClean="0"/>
          </a:p>
          <a:p>
            <a:r>
              <a:rPr lang="ru-RU" smtClean="0"/>
              <a:t>Файлу </a:t>
            </a:r>
            <a:r>
              <a:rPr lang="en-US" smtClean="0"/>
              <a:t>home.h </a:t>
            </a:r>
            <a:r>
              <a:rPr lang="ru-RU" smtClean="0"/>
              <a:t>нужно полное определение класса </a:t>
            </a:r>
            <a:r>
              <a:rPr lang="en-US" smtClean="0"/>
              <a:t>FridgeRaider, </a:t>
            </a:r>
            <a:r>
              <a:rPr lang="ru-RU" smtClean="0"/>
              <a:t>потому что он должен </a:t>
            </a:r>
            <a:r>
              <a:rPr lang="en-US" smtClean="0"/>
              <a:t>“</a:t>
            </a:r>
            <a:r>
              <a:rPr lang="ru-RU" smtClean="0"/>
              <a:t>видеть</a:t>
            </a:r>
            <a:r>
              <a:rPr lang="en-US" smtClean="0"/>
              <a:t>” </a:t>
            </a:r>
            <a:r>
              <a:rPr lang="ru-RU" smtClean="0"/>
              <a:t>свою функцию-</a:t>
            </a:r>
            <a:r>
              <a:rPr lang="en-US" smtClean="0"/>
              <a:t>”</a:t>
            </a:r>
            <a:r>
              <a:rPr lang="ru-RU" smtClean="0"/>
              <a:t>друга</a:t>
            </a:r>
            <a:r>
              <a:rPr lang="en-US" smtClean="0"/>
              <a:t>”</a:t>
            </a:r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172892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smtClean="0"/>
              <a:t>Опережающее определение</a:t>
            </a:r>
            <a:endParaRPr lang="en-US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791" y="1436363"/>
            <a:ext cx="3055353" cy="12564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396" y="893336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fridge_raider.h</a:t>
            </a:r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392" y="1217994"/>
            <a:ext cx="4805033" cy="20453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4675" y="837831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home.h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32335" y="956292"/>
            <a:ext cx="29918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fridge_raider.cpp</a:t>
            </a: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406401" y="1292666"/>
            <a:ext cx="1485461" cy="4310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406401" y="3263380"/>
            <a:ext cx="53399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опережающее объявление (forward declaration)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406401" y="1679783"/>
            <a:ext cx="0" cy="1752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7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1" y="164882"/>
            <a:ext cx="11301275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smtClean="0"/>
              <a:t>Header guards</a:t>
            </a:r>
            <a:endParaRPr lang="en-US" sz="2800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xmlns="" id="{FA840233-44DF-4832-88E1-F39BB73FC079}"/>
              </a:ext>
            </a:extLst>
          </p:cNvPr>
          <p:cNvSpPr/>
          <p:nvPr/>
        </p:nvSpPr>
        <p:spPr>
          <a:xfrm>
            <a:off x="728150" y="3342792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home.h</a:t>
            </a:r>
            <a:endParaRPr lang="en-US" dirty="0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xmlns="" id="{FA840233-44DF-4832-88E1-F39BB73FC079}"/>
              </a:ext>
            </a:extLst>
          </p:cNvPr>
          <p:cNvSpPr/>
          <p:nvPr/>
        </p:nvSpPr>
        <p:spPr>
          <a:xfrm>
            <a:off x="2801784" y="3313321"/>
            <a:ext cx="1977377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fridge_raider.cpp</a:t>
            </a:r>
            <a:endParaRPr lang="en-US" dirty="0"/>
          </a:p>
        </p:txBody>
      </p:sp>
      <p:cxnSp>
        <p:nvCxnSpPr>
          <p:cNvPr id="18" name="Прямая со стрелкой 17"/>
          <p:cNvCxnSpPr>
            <a:stCxn id="19" idx="2"/>
            <a:endCxn id="6" idx="0"/>
          </p:cNvCxnSpPr>
          <p:nvPr/>
        </p:nvCxnSpPr>
        <p:spPr>
          <a:xfrm flipH="1">
            <a:off x="1394194" y="2042078"/>
            <a:ext cx="1" cy="130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926" y="1457303"/>
            <a:ext cx="16865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fridge_raider.h</a:t>
            </a:r>
          </a:p>
          <a:p>
            <a:pPr algn="ctr"/>
            <a:r>
              <a:rPr lang="en-US" sz="1600" smtClean="0"/>
              <a:t>fridge.h</a:t>
            </a:r>
            <a:endParaRPr lang="en-US" sz="1600"/>
          </a:p>
        </p:txBody>
      </p:sp>
      <p:sp>
        <p:nvSpPr>
          <p:cNvPr id="24" name="Прямоугольник 23"/>
          <p:cNvSpPr/>
          <p:nvPr/>
        </p:nvSpPr>
        <p:spPr>
          <a:xfrm rot="16200000">
            <a:off x="644309" y="2466864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#include </a:t>
            </a:r>
          </a:p>
        </p:txBody>
      </p:sp>
      <p:cxnSp>
        <p:nvCxnSpPr>
          <p:cNvPr id="34" name="Прямая со стрелкой 33"/>
          <p:cNvCxnSpPr>
            <a:endCxn id="10" idx="0"/>
          </p:cNvCxnSpPr>
          <p:nvPr/>
        </p:nvCxnSpPr>
        <p:spPr>
          <a:xfrm>
            <a:off x="3784185" y="2086311"/>
            <a:ext cx="6288" cy="122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 rot="16200000">
            <a:off x="2972166" y="2466864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#include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18929" y="1457304"/>
            <a:ext cx="188759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fridge_raider.h</a:t>
            </a:r>
          </a:p>
          <a:p>
            <a:pPr algn="ctr"/>
            <a:r>
              <a:rPr lang="en-US" sz="1600" smtClean="0"/>
              <a:t>home.h</a:t>
            </a:r>
            <a:endParaRPr lang="en-US" sz="1600"/>
          </a:p>
        </p:txBody>
      </p:sp>
      <p:sp>
        <p:nvSpPr>
          <p:cNvPr id="40" name="Объект 2"/>
          <p:cNvSpPr txBox="1">
            <a:spLocks/>
          </p:cNvSpPr>
          <p:nvPr/>
        </p:nvSpPr>
        <p:spPr>
          <a:xfrm>
            <a:off x="5004514" y="2651529"/>
            <a:ext cx="6785032" cy="1768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Легко ошибиться, включая </a:t>
            </a:r>
            <a:r>
              <a:rPr lang="en-US" dirty="0" err="1" smtClean="0"/>
              <a:t>home.h</a:t>
            </a:r>
            <a:r>
              <a:rPr lang="en-US" dirty="0" smtClean="0"/>
              <a:t> </a:t>
            </a:r>
            <a:r>
              <a:rPr lang="ru-RU" dirty="0" smtClean="0"/>
              <a:t>во </a:t>
            </a:r>
            <a:r>
              <a:rPr lang="en-US" dirty="0" smtClean="0"/>
              <a:t>fridge_raider.cpp</a:t>
            </a:r>
            <a:r>
              <a:rPr lang="ru-RU" dirty="0" smtClean="0"/>
              <a:t>. А если бы в программе было 300 файлов, а не 7?</a:t>
            </a:r>
            <a:endParaRPr lang="en-US" dirty="0" smtClean="0"/>
          </a:p>
          <a:p>
            <a:r>
              <a:rPr lang="ru-RU" dirty="0" smtClean="0"/>
              <a:t>После работы препроцессора класс </a:t>
            </a:r>
            <a:r>
              <a:rPr lang="en-US" dirty="0" err="1" smtClean="0"/>
              <a:t>FridgeRaider</a:t>
            </a:r>
            <a:r>
              <a:rPr lang="en-US" dirty="0" smtClean="0"/>
              <a:t> </a:t>
            </a:r>
            <a:r>
              <a:rPr lang="ru-RU" dirty="0" smtClean="0"/>
              <a:t>будет объявлен дважды</a:t>
            </a:r>
            <a:endParaRPr lang="en-US" dirty="0" smtClean="0"/>
          </a:p>
          <a:p>
            <a:r>
              <a:rPr lang="ru-RU" dirty="0"/>
              <a:t>Нужно сказать препроцессору, что достаточно включить данный заголовок только один раз: </a:t>
            </a:r>
            <a:r>
              <a:rPr lang="en-US" dirty="0"/>
              <a:t>Header guards!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30" y="4703695"/>
            <a:ext cx="2296897" cy="172267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793" y="4551313"/>
            <a:ext cx="2351487" cy="2016965"/>
          </a:xfrm>
          <a:prstGeom prst="rect">
            <a:avLst/>
          </a:prstGeom>
        </p:spPr>
      </p:pic>
      <p:sp>
        <p:nvSpPr>
          <p:cNvPr id="43" name="Объект 2"/>
          <p:cNvSpPr txBox="1">
            <a:spLocks/>
          </p:cNvSpPr>
          <p:nvPr/>
        </p:nvSpPr>
        <p:spPr>
          <a:xfrm>
            <a:off x="3336996" y="4703695"/>
            <a:ext cx="3335036" cy="1811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#pragma once</a:t>
            </a:r>
          </a:p>
          <a:p>
            <a:r>
              <a:rPr lang="ru-RU" dirty="0" smtClean="0"/>
              <a:t>Не является частью С++, реализуется компилятором</a:t>
            </a:r>
          </a:p>
          <a:p>
            <a:r>
              <a:rPr lang="ru-RU" dirty="0" smtClean="0"/>
              <a:t>Теоретически может быть не реализована, но </a:t>
            </a:r>
            <a:r>
              <a:rPr lang="ru-RU" sz="1700" dirty="0" smtClean="0"/>
              <a:t>это</a:t>
            </a:r>
            <a:r>
              <a:rPr lang="ru-RU" dirty="0" smtClean="0"/>
              <a:t> редкость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5" name="Объект 2"/>
          <p:cNvSpPr txBox="1">
            <a:spLocks/>
          </p:cNvSpPr>
          <p:nvPr/>
        </p:nvSpPr>
        <p:spPr>
          <a:xfrm>
            <a:off x="9319249" y="4551312"/>
            <a:ext cx="2470297" cy="21786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#</a:t>
            </a:r>
            <a:r>
              <a:rPr lang="en-US" sz="1400" dirty="0" err="1" smtClean="0"/>
              <a:t>ifndef</a:t>
            </a:r>
            <a:r>
              <a:rPr lang="en-US" sz="1400" dirty="0" smtClean="0"/>
              <a:t> NAME_H</a:t>
            </a:r>
          </a:p>
          <a:p>
            <a:r>
              <a:rPr lang="en-US" sz="1400" dirty="0" smtClean="0"/>
              <a:t>#define NAME_H</a:t>
            </a:r>
          </a:p>
          <a:p>
            <a:r>
              <a:rPr lang="en-US" sz="1400" dirty="0" smtClean="0"/>
              <a:t>#</a:t>
            </a:r>
            <a:r>
              <a:rPr lang="en-US" sz="1400" dirty="0" err="1" smtClean="0"/>
              <a:t>endif</a:t>
            </a:r>
            <a:endParaRPr lang="en-US" sz="1400" dirty="0" smtClean="0"/>
          </a:p>
          <a:p>
            <a:r>
              <a:rPr lang="ru-RU" sz="1400" dirty="0" smtClean="0"/>
              <a:t>Часть языка </a:t>
            </a:r>
            <a:r>
              <a:rPr lang="en-US" sz="1400" dirty="0" smtClean="0"/>
              <a:t>C++</a:t>
            </a:r>
          </a:p>
          <a:p>
            <a:r>
              <a:rPr lang="ru-RU" sz="1400" dirty="0" smtClean="0"/>
              <a:t>Наглядно</a:t>
            </a:r>
          </a:p>
          <a:p>
            <a:r>
              <a:rPr lang="ru-RU" sz="1400" dirty="0" smtClean="0"/>
              <a:t>Громоздко, проще ошибиться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739" y="963619"/>
            <a:ext cx="6607808" cy="1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8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FC2D9-5672-426F-836C-3AFA329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4" y="171753"/>
            <a:ext cx="11209866" cy="74506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mtClean="0"/>
              <a:t>Компиляция </a:t>
            </a:r>
            <a:r>
              <a:rPr lang="ru-RU" dirty="0"/>
              <a:t>С++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4DA9F0-4FA9-43B7-8013-B87855EC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037039"/>
            <a:ext cx="11486880" cy="845167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ru-RU" b="1"/>
              <a:t>Компилируемый язык программирования</a:t>
            </a:r>
            <a:r>
              <a:rPr lang="ru-RU"/>
              <a:t> — язык программирования, исходный код которого преобразуется компилятором в машинный код и записывается в файл с особым заголовком и/или расширением для последующей идентификации этого файла, как исполняемого операционной системой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9AC0FDB-6B8E-4760-A793-6755CFE857D6}"/>
              </a:ext>
            </a:extLst>
          </p:cNvPr>
          <p:cNvSpPr/>
          <p:nvPr/>
        </p:nvSpPr>
        <p:spPr>
          <a:xfrm>
            <a:off x="903113" y="32736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C371291-F771-436E-803C-16B9DC440443}"/>
              </a:ext>
            </a:extLst>
          </p:cNvPr>
          <p:cNvSpPr/>
          <p:nvPr/>
        </p:nvSpPr>
        <p:spPr>
          <a:xfrm>
            <a:off x="9556976" y="3890324"/>
            <a:ext cx="2092226" cy="1188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840233-44DF-4832-88E1-F39BB73FC079}"/>
              </a:ext>
            </a:extLst>
          </p:cNvPr>
          <p:cNvSpPr/>
          <p:nvPr/>
        </p:nvSpPr>
        <p:spPr>
          <a:xfrm>
            <a:off x="903113" y="4184488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home.cpp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3A09A90-3378-48AB-BA69-1F54A6209EC1}"/>
              </a:ext>
            </a:extLst>
          </p:cNvPr>
          <p:cNvSpPr/>
          <p:nvPr/>
        </p:nvSpPr>
        <p:spPr>
          <a:xfrm>
            <a:off x="903113" y="50694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fridge.cpp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807E56F-0C6D-42FC-9152-CAFA8D7FBED8}"/>
              </a:ext>
            </a:extLst>
          </p:cNvPr>
          <p:cNvSpPr/>
          <p:nvPr/>
        </p:nvSpPr>
        <p:spPr>
          <a:xfrm>
            <a:off x="3584224" y="32736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main.i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00039DD-8DE7-4FFD-A09A-E7C1048CF354}"/>
              </a:ext>
            </a:extLst>
          </p:cNvPr>
          <p:cNvSpPr/>
          <p:nvPr/>
        </p:nvSpPr>
        <p:spPr>
          <a:xfrm>
            <a:off x="3584224" y="4184488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home.i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A02A407-7535-4B49-8D4A-E3E67BF018BB}"/>
              </a:ext>
            </a:extLst>
          </p:cNvPr>
          <p:cNvSpPr/>
          <p:nvPr/>
        </p:nvSpPr>
        <p:spPr>
          <a:xfrm>
            <a:off x="3584224" y="50694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fridge.i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AEDB6D2-E77E-48BD-9633-47721CC4393C}"/>
              </a:ext>
            </a:extLst>
          </p:cNvPr>
          <p:cNvSpPr/>
          <p:nvPr/>
        </p:nvSpPr>
        <p:spPr>
          <a:xfrm>
            <a:off x="6299197" y="32736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main.o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2B3F73F-A2AD-4CCD-922E-5322156F7B34}"/>
              </a:ext>
            </a:extLst>
          </p:cNvPr>
          <p:cNvSpPr/>
          <p:nvPr/>
        </p:nvSpPr>
        <p:spPr>
          <a:xfrm>
            <a:off x="6299197" y="4184488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home.o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340F170-2359-4D61-8693-4D197FD3E645}"/>
              </a:ext>
            </a:extLst>
          </p:cNvPr>
          <p:cNvSpPr/>
          <p:nvPr/>
        </p:nvSpPr>
        <p:spPr>
          <a:xfrm>
            <a:off x="6299197" y="50694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fridge.o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7CDB48A8-4E74-476D-A48D-96B0B12E3FA9}"/>
              </a:ext>
            </a:extLst>
          </p:cNvPr>
          <p:cNvCxnSpPr>
            <a:stCxn id="6" idx="3"/>
            <a:endCxn id="26" idx="1"/>
          </p:cNvCxnSpPr>
          <p:nvPr/>
        </p:nvCxnSpPr>
        <p:spPr>
          <a:xfrm>
            <a:off x="2235201" y="3573586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C355455F-D2C8-4E23-A828-5458D2DBD01F}"/>
              </a:ext>
            </a:extLst>
          </p:cNvPr>
          <p:cNvCxnSpPr/>
          <p:nvPr/>
        </p:nvCxnSpPr>
        <p:spPr>
          <a:xfrm>
            <a:off x="2235201" y="4484403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20927410-A04E-4CC7-B094-B3EA09727A8D}"/>
              </a:ext>
            </a:extLst>
          </p:cNvPr>
          <p:cNvCxnSpPr/>
          <p:nvPr/>
        </p:nvCxnSpPr>
        <p:spPr>
          <a:xfrm>
            <a:off x="2235200" y="5369386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7421B7C-8A39-413D-9E41-2B0111D3C895}"/>
              </a:ext>
            </a:extLst>
          </p:cNvPr>
          <p:cNvSpPr/>
          <p:nvPr/>
        </p:nvSpPr>
        <p:spPr>
          <a:xfrm>
            <a:off x="897906" y="2069024"/>
            <a:ext cx="31518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Препроцессинг:</a:t>
            </a:r>
            <a:endParaRPr lang="en-US" sz="2000" dirty="0"/>
          </a:p>
          <a:p>
            <a:r>
              <a:rPr lang="en-US" sz="2000" dirty="0"/>
              <a:t>g++ -E main.cpp -o </a:t>
            </a:r>
            <a:r>
              <a:rPr lang="en-US" sz="2000" dirty="0" err="1"/>
              <a:t>main.i</a:t>
            </a:r>
            <a:endParaRPr lang="en-US" sz="2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249CEE3E-F71E-4C3D-A996-903B4F02FDC8}"/>
              </a:ext>
            </a:extLst>
          </p:cNvPr>
          <p:cNvCxnSpPr/>
          <p:nvPr/>
        </p:nvCxnSpPr>
        <p:spPr>
          <a:xfrm>
            <a:off x="4933244" y="3573586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A889618-B6C1-4FBD-86EE-96FA3F8B5DDC}"/>
              </a:ext>
            </a:extLst>
          </p:cNvPr>
          <p:cNvCxnSpPr/>
          <p:nvPr/>
        </p:nvCxnSpPr>
        <p:spPr>
          <a:xfrm>
            <a:off x="4933244" y="4484403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29DFA13-FC62-450F-A9B2-ADFF5594AC79}"/>
              </a:ext>
            </a:extLst>
          </p:cNvPr>
          <p:cNvCxnSpPr/>
          <p:nvPr/>
        </p:nvCxnSpPr>
        <p:spPr>
          <a:xfrm>
            <a:off x="4933243" y="5369386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5C61B8F5-82C6-4867-A505-6FE155336220}"/>
              </a:ext>
            </a:extLst>
          </p:cNvPr>
          <p:cNvSpPr/>
          <p:nvPr/>
        </p:nvSpPr>
        <p:spPr>
          <a:xfrm>
            <a:off x="4245061" y="2069024"/>
            <a:ext cx="32063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Компиляция:</a:t>
            </a:r>
            <a:endParaRPr lang="en-US" sz="2000" dirty="0"/>
          </a:p>
          <a:p>
            <a:r>
              <a:rPr lang="en-US" sz="2000" dirty="0"/>
              <a:t>g++ -</a:t>
            </a:r>
            <a:r>
              <a:rPr lang="ru-RU" sz="2000" dirty="0"/>
              <a:t>с</a:t>
            </a:r>
            <a:r>
              <a:rPr lang="en-US" sz="2000" dirty="0"/>
              <a:t> main.cpp -o </a:t>
            </a:r>
            <a:r>
              <a:rPr lang="en-US" sz="2000" dirty="0" err="1"/>
              <a:t>main.o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E840F7A-926A-4F58-BDDF-7CD722D63AFF}"/>
              </a:ext>
            </a:extLst>
          </p:cNvPr>
          <p:cNvSpPr txBox="1"/>
          <p:nvPr/>
        </p:nvSpPr>
        <p:spPr>
          <a:xfrm>
            <a:off x="754435" y="5855635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Исходный код</a:t>
            </a:r>
            <a:endParaRPr 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5762FCF-458A-4DAC-AE5D-C6DC80E75032}"/>
              </a:ext>
            </a:extLst>
          </p:cNvPr>
          <p:cNvSpPr txBox="1"/>
          <p:nvPr/>
        </p:nvSpPr>
        <p:spPr>
          <a:xfrm>
            <a:off x="6096000" y="5830716"/>
            <a:ext cx="2456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Объектные файлы </a:t>
            </a:r>
          </a:p>
          <a:p>
            <a:r>
              <a:rPr lang="ru-RU" sz="2000"/>
              <a:t>(</a:t>
            </a:r>
            <a:r>
              <a:rPr lang="ru-RU" sz="2000" smtClean="0"/>
              <a:t>машинный </a:t>
            </a:r>
            <a:r>
              <a:rPr lang="ru-RU" sz="2000" dirty="0"/>
              <a:t>код)</a:t>
            </a:r>
            <a:endParaRPr lang="en-US" sz="20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599C1748-EFE4-4E72-A611-94C27B14FEE9}"/>
              </a:ext>
            </a:extLst>
          </p:cNvPr>
          <p:cNvCxnSpPr/>
          <p:nvPr/>
        </p:nvCxnSpPr>
        <p:spPr>
          <a:xfrm>
            <a:off x="8184444" y="3573586"/>
            <a:ext cx="0" cy="179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89C45298-8257-411F-8300-D089405EEB37}"/>
              </a:ext>
            </a:extLst>
          </p:cNvPr>
          <p:cNvCxnSpPr>
            <a:stCxn id="29" idx="3"/>
          </p:cNvCxnSpPr>
          <p:nvPr/>
        </p:nvCxnSpPr>
        <p:spPr>
          <a:xfrm>
            <a:off x="7631285" y="3573586"/>
            <a:ext cx="55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6383650-D4F5-4029-927B-627CE67DAC9E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631285" y="4471487"/>
            <a:ext cx="553159" cy="12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A796CED4-27AC-49DD-9322-8C86375E1F4F}"/>
              </a:ext>
            </a:extLst>
          </p:cNvPr>
          <p:cNvCxnSpPr>
            <a:stCxn id="31" idx="3"/>
          </p:cNvCxnSpPr>
          <p:nvPr/>
        </p:nvCxnSpPr>
        <p:spPr>
          <a:xfrm flipV="1">
            <a:off x="7631285" y="5369385"/>
            <a:ext cx="5531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163E7EF4-99B5-4A4A-994B-488C9D204CFB}"/>
              </a:ext>
            </a:extLst>
          </p:cNvPr>
          <p:cNvCxnSpPr/>
          <p:nvPr/>
        </p:nvCxnSpPr>
        <p:spPr>
          <a:xfrm>
            <a:off x="8184444" y="4469311"/>
            <a:ext cx="1372532" cy="15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A12F68F8-AC14-4A2F-8D6C-35467CA94C0D}"/>
              </a:ext>
            </a:extLst>
          </p:cNvPr>
          <p:cNvCxnSpPr>
            <a:cxnSpLocks/>
          </p:cNvCxnSpPr>
          <p:nvPr/>
        </p:nvCxnSpPr>
        <p:spPr>
          <a:xfrm>
            <a:off x="8870710" y="3458337"/>
            <a:ext cx="0" cy="101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BD6648A-EA02-480A-972C-A5CAFD7595D3}"/>
              </a:ext>
            </a:extLst>
          </p:cNvPr>
          <p:cNvSpPr txBox="1"/>
          <p:nvPr/>
        </p:nvSpPr>
        <p:spPr>
          <a:xfrm>
            <a:off x="8184444" y="3089005"/>
            <a:ext cx="1505527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670A928-DECC-44BC-88D5-0C383EAB305A}"/>
              </a:ext>
            </a:extLst>
          </p:cNvPr>
          <p:cNvSpPr txBox="1"/>
          <p:nvPr/>
        </p:nvSpPr>
        <p:spPr>
          <a:xfrm>
            <a:off x="7631285" y="2068541"/>
            <a:ext cx="427284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/>
              <a:t>Компоновка:</a:t>
            </a:r>
          </a:p>
          <a:p>
            <a:r>
              <a:rPr lang="en-US" sz="2000" dirty="0"/>
              <a:t>g++ </a:t>
            </a:r>
            <a:r>
              <a:rPr lang="en-US" sz="2000" dirty="0" err="1"/>
              <a:t>main.o</a:t>
            </a:r>
            <a:r>
              <a:rPr lang="en-US" sz="2000" dirty="0"/>
              <a:t> </a:t>
            </a:r>
            <a:r>
              <a:rPr lang="en-US" sz="2000" dirty="0" err="1"/>
              <a:t>home.o</a:t>
            </a:r>
            <a:r>
              <a:rPr lang="en-US" sz="2000" dirty="0"/>
              <a:t> </a:t>
            </a:r>
            <a:r>
              <a:rPr lang="en-US" sz="2000" dirty="0" err="1"/>
              <a:t>fridge.o</a:t>
            </a:r>
            <a:r>
              <a:rPr lang="en-US" sz="2000" dirty="0"/>
              <a:t> -o test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F150C4C-7DC3-4C70-911B-F0CF81FB04EC}"/>
              </a:ext>
            </a:extLst>
          </p:cNvPr>
          <p:cNvSpPr txBox="1"/>
          <p:nvPr/>
        </p:nvSpPr>
        <p:spPr>
          <a:xfrm>
            <a:off x="2997335" y="5855635"/>
            <a:ext cx="2888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Препроцессированный</a:t>
            </a:r>
          </a:p>
          <a:p>
            <a:pPr algn="ctr"/>
            <a:r>
              <a:rPr lang="ru-RU" sz="2000" dirty="0"/>
              <a:t> код</a:t>
            </a:r>
            <a:endParaRPr lang="en-US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A36EA78-FF2C-400A-9046-7AC3CAE90CA2}"/>
              </a:ext>
            </a:extLst>
          </p:cNvPr>
          <p:cNvSpPr txBox="1"/>
          <p:nvPr/>
        </p:nvSpPr>
        <p:spPr>
          <a:xfrm>
            <a:off x="9383888" y="5203543"/>
            <a:ext cx="25202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Исполняемый файл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835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F6B6B6-C76D-431F-B709-7625108E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64" y="1488612"/>
            <a:ext cx="11209866" cy="498843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sz="2800" dirty="0"/>
              <a:t>Препроцессор выполняет первичные преобразования исходного текста программы, используя при этом только лексический анализ</a:t>
            </a:r>
          </a:p>
          <a:p>
            <a:r>
              <a:rPr lang="ru-RU" sz="2800" dirty="0"/>
              <a:t>Лексический анализ - процесс обработки входной последовательности символов с целью получения на выходе последовательности символов, называемых лексемами (или "токенами"). Каждую лексему условно можно представить в виде структуры, содержащей тип лексемы и, если нужно, соответствующее значение.</a:t>
            </a:r>
            <a:endParaRPr lang="en-US" sz="2800" dirty="0"/>
          </a:p>
          <a:p>
            <a:r>
              <a:rPr lang="ru-RU" sz="2800" dirty="0"/>
              <a:t>Пропроцессор подготавливает исходный код к компиляции, «раскрывая» директивы препроцессора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EA5F6D9-707E-463D-9587-37F238C2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4" y="380952"/>
            <a:ext cx="11209866" cy="74506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Компилятор С++. Препроцессор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D22A1E-7DE1-4B3F-98CF-B728CB60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9" y="1212350"/>
            <a:ext cx="11476890" cy="13389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/>
              <a:t>Директива </a:t>
            </a:r>
            <a:r>
              <a:rPr lang="en-US" sz="2000" dirty="0"/>
              <a:t>#include - </a:t>
            </a:r>
            <a:r>
              <a:rPr lang="ru-RU" sz="2000" dirty="0"/>
              <a:t>включение заголовочных файлов</a:t>
            </a:r>
            <a:r>
              <a:rPr lang="en-US" sz="2000" dirty="0"/>
              <a:t>:</a:t>
            </a:r>
            <a:endParaRPr lang="ru-R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#include &lt;filename&gt; </a:t>
            </a:r>
            <a:r>
              <a:rPr lang="ru-RU" sz="2000" dirty="0"/>
              <a:t>- поиск файла будет выполняться в системных директориях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#include “filename” – </a:t>
            </a:r>
            <a:r>
              <a:rPr lang="ru-RU" sz="2000" dirty="0"/>
              <a:t>поиск файла будет выполняться в текущей директории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FEEC36F-D87F-422E-8E1D-EC35AF1A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09" y="273336"/>
            <a:ext cx="11476891" cy="77422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Компилятор С++. </a:t>
            </a:r>
            <a:r>
              <a:rPr lang="ru-RU"/>
              <a:t>Препроцессор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Некоторые </a:t>
            </a:r>
            <a:r>
              <a:rPr lang="ru-RU" dirty="0"/>
              <a:t>д</a:t>
            </a:r>
            <a:r>
              <a:rPr lang="ru-RU" smtClean="0"/>
              <a:t>ирективы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FE2A543-1F19-4EAA-A07D-E6040095E5DB}"/>
              </a:ext>
            </a:extLst>
          </p:cNvPr>
          <p:cNvSpPr txBox="1">
            <a:spLocks/>
          </p:cNvSpPr>
          <p:nvPr/>
        </p:nvSpPr>
        <p:spPr>
          <a:xfrm>
            <a:off x="410309" y="2686444"/>
            <a:ext cx="11476890" cy="17079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Директива </a:t>
            </a:r>
            <a:r>
              <a:rPr lang="en-US" sz="2000" dirty="0"/>
              <a:t>#define – </a:t>
            </a:r>
            <a:r>
              <a:rPr lang="ru-RU" sz="2000" dirty="0"/>
              <a:t>подстановка макросов:</a:t>
            </a:r>
          </a:p>
          <a:p>
            <a:pPr marL="738188" indent="-339725">
              <a:buFont typeface="Arial" panose="020B0604020202020204" pitchFamily="34" charset="0"/>
              <a:buChar char="•"/>
              <a:tabLst>
                <a:tab pos="796925" algn="l"/>
              </a:tabLst>
            </a:pPr>
            <a:r>
              <a:rPr lang="en-US" sz="2000" dirty="0"/>
              <a:t>#define NAME VALUE – </a:t>
            </a:r>
            <a:r>
              <a:rPr lang="ru-RU" sz="2000" dirty="0"/>
              <a:t>при препроцессинге все вхождения </a:t>
            </a:r>
            <a:r>
              <a:rPr lang="en-US" sz="2000" dirty="0"/>
              <a:t>NAME</a:t>
            </a:r>
            <a:r>
              <a:rPr lang="ru-RU" sz="2000" dirty="0"/>
              <a:t> будут заменены на </a:t>
            </a:r>
            <a:r>
              <a:rPr lang="en-US" sz="2000" dirty="0"/>
              <a:t>VALUE</a:t>
            </a:r>
          </a:p>
          <a:p>
            <a:pPr marL="738188" indent="-339725">
              <a:buFont typeface="Arial" panose="020B0604020202020204" pitchFamily="34" charset="0"/>
              <a:buChar char="•"/>
              <a:tabLst>
                <a:tab pos="796925" algn="l"/>
              </a:tabLst>
            </a:pPr>
            <a:r>
              <a:rPr lang="en-US" sz="2000" dirty="0"/>
              <a:t>#define NAME – NAME </a:t>
            </a:r>
            <a:r>
              <a:rPr lang="ru-RU" sz="2000" dirty="0"/>
              <a:t>выступает как флаг (да/нет). См. Условная компиляция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162A7B2-6DE7-4ECF-9D72-67D9EA227788}"/>
              </a:ext>
            </a:extLst>
          </p:cNvPr>
          <p:cNvSpPr txBox="1">
            <a:spLocks/>
          </p:cNvSpPr>
          <p:nvPr/>
        </p:nvSpPr>
        <p:spPr>
          <a:xfrm>
            <a:off x="211016" y="4618305"/>
            <a:ext cx="11676183" cy="17079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Директивы </a:t>
            </a:r>
            <a:r>
              <a:rPr lang="en-US" sz="2000" dirty="0"/>
              <a:t>#ifdef #</a:t>
            </a:r>
            <a:r>
              <a:rPr lang="en-US" sz="2000" dirty="0" err="1"/>
              <a:t>ifndef</a:t>
            </a:r>
            <a:r>
              <a:rPr lang="en-US" sz="2000" dirty="0"/>
              <a:t> #else #</a:t>
            </a:r>
            <a:r>
              <a:rPr lang="en-US" sz="2000" dirty="0" err="1"/>
              <a:t>elif</a:t>
            </a:r>
            <a:r>
              <a:rPr lang="en-US" sz="2000" dirty="0"/>
              <a:t> #endif – </a:t>
            </a:r>
            <a:r>
              <a:rPr lang="ru-RU" sz="2000" dirty="0"/>
              <a:t>условная компиляция:</a:t>
            </a:r>
          </a:p>
          <a:p>
            <a:pPr marL="738188" indent="-339725">
              <a:buFont typeface="Arial" panose="020B0604020202020204" pitchFamily="34" charset="0"/>
              <a:buChar char="•"/>
              <a:tabLst>
                <a:tab pos="796925" algn="l"/>
              </a:tabLst>
            </a:pPr>
            <a:r>
              <a:rPr lang="ru-RU" sz="2000" dirty="0"/>
              <a:t>#ifdef </a:t>
            </a:r>
            <a:r>
              <a:rPr lang="en-US" sz="2000" dirty="0"/>
              <a:t> NAME </a:t>
            </a:r>
            <a:r>
              <a:rPr lang="ru-RU" sz="2000" dirty="0"/>
              <a:t>позволяет проверить, было ли значение </a:t>
            </a:r>
            <a:r>
              <a:rPr lang="en-US" sz="2000" dirty="0"/>
              <a:t>NAME </a:t>
            </a:r>
            <a:r>
              <a:rPr lang="ru-RU" sz="2000" dirty="0"/>
              <a:t>ранее определено с помощью директивы #define. Если да, то код между #ifdef и #endif скомпилируется. Если нет, то код будет проигнорирован</a:t>
            </a:r>
          </a:p>
          <a:p>
            <a:pPr marL="738188" indent="-339725">
              <a:buFont typeface="Arial" panose="020B0604020202020204" pitchFamily="34" charset="0"/>
              <a:buChar char="•"/>
              <a:tabLst>
                <a:tab pos="796925" algn="l"/>
              </a:tabLst>
            </a:pPr>
            <a:r>
              <a:rPr lang="en-US" sz="1800" dirty="0"/>
              <a:t>#</a:t>
            </a:r>
            <a:r>
              <a:rPr lang="en-US" sz="1800" dirty="0" err="1"/>
              <a:t>ifndef</a:t>
            </a:r>
            <a:r>
              <a:rPr lang="en-US" dirty="0"/>
              <a:t> – </a:t>
            </a:r>
            <a:r>
              <a:rPr lang="ru-RU" dirty="0"/>
              <a:t>аналогично, но истина – если </a:t>
            </a:r>
            <a:r>
              <a:rPr lang="en-US" dirty="0"/>
              <a:t>#define NAME </a:t>
            </a:r>
            <a:r>
              <a:rPr lang="ru-RU" dirty="0"/>
              <a:t>не </a:t>
            </a:r>
            <a:r>
              <a:rPr lang="ru-RU"/>
              <a:t>был </a:t>
            </a:r>
            <a:r>
              <a:rPr lang="ru-RU" smtClean="0"/>
              <a:t>определен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4229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AC7139-693C-45FB-BF3F-2FED98A0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0" y="1166291"/>
            <a:ext cx="11301275" cy="260692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400" dirty="0"/>
              <a:t>Ключевое слово </a:t>
            </a:r>
            <a:r>
              <a:rPr lang="ru-RU" sz="2400" dirty="0" err="1"/>
              <a:t>this</a:t>
            </a:r>
            <a:r>
              <a:rPr lang="ru-RU" sz="2400" dirty="0"/>
              <a:t> — это указатель на объект, который вызывает </a:t>
            </a:r>
            <a:r>
              <a:rPr lang="ru-RU" sz="2400" dirty="0" smtClean="0"/>
              <a:t>функцию-член</a:t>
            </a:r>
            <a:endParaRPr lang="en-US" sz="2400" dirty="0" smtClean="0"/>
          </a:p>
          <a:p>
            <a:r>
              <a:rPr lang="ru-RU" sz="2400" dirty="0"/>
              <a:t>При каждом вызове функции-члена ей автоматически передается указатель, именуемый ключевым словом </a:t>
            </a:r>
            <a:r>
              <a:rPr lang="ru-RU" sz="2400" dirty="0" err="1" smtClean="0"/>
              <a:t>this</a:t>
            </a:r>
            <a:r>
              <a:rPr lang="en-US" sz="2400" dirty="0" smtClean="0"/>
              <a:t> (</a:t>
            </a:r>
            <a:r>
              <a:rPr lang="ru-RU" sz="2400" dirty="0" smtClean="0"/>
              <a:t>неявный параметр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Из функции-члена посредством указателя </a:t>
            </a:r>
            <a:r>
              <a:rPr lang="en-US" sz="2400" dirty="0" smtClean="0"/>
              <a:t>this </a:t>
            </a:r>
            <a:r>
              <a:rPr lang="ru-RU" sz="2400" dirty="0" smtClean="0"/>
              <a:t>возможен доступ ко всем членам класса</a:t>
            </a:r>
          </a:p>
          <a:p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58" y="4167676"/>
            <a:ext cx="8448876" cy="9718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1" y="164882"/>
            <a:ext cx="11301275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smtClean="0"/>
              <a:t>Указатель </a:t>
            </a:r>
            <a:r>
              <a:rPr lang="en-US" sz="2800" smtClean="0"/>
              <a:t>this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2AC7139-693C-45FB-BF3F-2FED98A01B86}"/>
              </a:ext>
            </a:extLst>
          </p:cNvPr>
          <p:cNvSpPr txBox="1">
            <a:spLocks/>
          </p:cNvSpPr>
          <p:nvPr/>
        </p:nvSpPr>
        <p:spPr>
          <a:xfrm>
            <a:off x="488269" y="5310836"/>
            <a:ext cx="11301275" cy="9378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mtClean="0"/>
              <a:t>В статические функции-члены указатель </a:t>
            </a:r>
            <a:r>
              <a:rPr lang="en-US" sz="2400" smtClean="0"/>
              <a:t>this </a:t>
            </a:r>
            <a:r>
              <a:rPr lang="ru-RU" sz="2400" smtClean="0"/>
              <a:t>не передается, поэтому из них недоступны нестатические члены класса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54714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4128</TotalTime>
  <Words>888</Words>
  <Application>Microsoft Office PowerPoint</Application>
  <PresentationFormat>Широкоэкранный</PresentationFormat>
  <Paragraphs>115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Методы и стандарты программирования</vt:lpstr>
      <vt:lpstr>Функции-друзья</vt:lpstr>
      <vt:lpstr>Функции-друзья</vt:lpstr>
      <vt:lpstr>Опережающее определение</vt:lpstr>
      <vt:lpstr>Header guards</vt:lpstr>
      <vt:lpstr>Компиляция С++</vt:lpstr>
      <vt:lpstr>Компилятор С++. Препроцессор</vt:lpstr>
      <vt:lpstr>Компилятор С++. Препроцессор. Некоторые директивы</vt:lpstr>
      <vt:lpstr>Указатель this</vt:lpstr>
      <vt:lpstr>Перегрузка операторов</vt:lpstr>
      <vt:lpstr>Перегрузка операторов при помощи функций-”друзей”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A</cp:lastModifiedBy>
  <cp:revision>103</cp:revision>
  <dcterms:created xsi:type="dcterms:W3CDTF">2021-03-08T09:20:06Z</dcterms:created>
  <dcterms:modified xsi:type="dcterms:W3CDTF">2022-04-07T08:42:03Z</dcterms:modified>
</cp:coreProperties>
</file>