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401805-E677-4CFD-A821-C292DA4B749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417D42-4F3A-40BC-BF7F-0788AE19B2D6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3418" y="37603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63418" y="2472689"/>
            <a:ext cx="11231418" cy="377109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ru-RU" sz="2800"/>
              <a:t>Обработка </a:t>
            </a:r>
            <a:r>
              <a:rPr lang="ru-RU" sz="2800"/>
              <a:t>исключений</a:t>
            </a:r>
            <a:endParaRPr/>
          </a:p>
          <a:p>
            <a:pPr marL="285750" indent="-285750" algn="l">
              <a:buSzPct val="100000"/>
              <a:buFont typeface="Arial"/>
              <a:buChar char="•"/>
              <a:defRPr/>
            </a:pPr>
            <a:r>
              <a:rPr lang="ru-RU" sz="2800"/>
              <a:t>Перегрузка операторов </a:t>
            </a:r>
            <a:r>
              <a:rPr lang="en-US" sz="2800"/>
              <a:t>new </a:t>
            </a:r>
            <a:r>
              <a:rPr lang="ru-RU" sz="2800"/>
              <a:t>и </a:t>
            </a:r>
            <a:r>
              <a:rPr lang="en-US" sz="2800"/>
              <a:t>delete</a:t>
            </a:r>
            <a:endParaRPr/>
          </a:p>
          <a:p>
            <a:pPr algn="l">
              <a:buSzPct val="100000"/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897" y="1170781"/>
            <a:ext cx="11517744" cy="5287169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ru-RU" sz="2400"/>
              <a:t>     Использовать исключения вместо возвращения значения из функции. </a:t>
            </a:r>
            <a:r>
              <a:rPr lang="en-US" sz="2400"/>
              <a:t>Throw </a:t>
            </a:r>
            <a:r>
              <a:rPr lang="ru-RU" sz="2400"/>
              <a:t>и </a:t>
            </a:r>
            <a:r>
              <a:rPr lang="en-US" sz="2400"/>
              <a:t>return </a:t>
            </a:r>
            <a:r>
              <a:rPr lang="ru-RU" sz="2400"/>
              <a:t>могут выглядеть похожими, но </a:t>
            </a:r>
            <a:r>
              <a:rPr lang="en-US" sz="2400"/>
              <a:t>throw </a:t>
            </a:r>
            <a:r>
              <a:rPr lang="ru-RU" sz="2400"/>
              <a:t>значительно медленнее, и использование </a:t>
            </a:r>
            <a:r>
              <a:rPr lang="en-US" sz="2400"/>
              <a:t>throw </a:t>
            </a:r>
            <a:r>
              <a:rPr lang="ru-RU" sz="2400"/>
              <a:t>в данном качестве точно не вызовет понимания</a:t>
            </a:r>
            <a:endParaRPr/>
          </a:p>
          <a:p>
            <a:pPr marL="0" indent="0" algn="just">
              <a:buNone/>
              <a:defRPr/>
            </a:pPr>
            <a:r>
              <a:rPr lang="ru-RU" sz="2400"/>
              <a:t>    Случаи, когда невозможно подобрать заведомо </a:t>
            </a:r>
            <a:r>
              <a:rPr lang="ru-RU" sz="2400"/>
              <a:t>невалидное</a:t>
            </a:r>
            <a:r>
              <a:rPr lang="ru-RU" sz="2400"/>
              <a:t> значение, которое говорило бы об ошибке</a:t>
            </a:r>
            <a:endParaRPr/>
          </a:p>
          <a:p>
            <a:pPr marL="0" indent="0" algn="just">
              <a:buNone/>
              <a:defRPr/>
            </a:pPr>
            <a:r>
              <a:rPr lang="ru-RU" sz="2400"/>
              <a:t>    Случаи с большим уровнем вложенности вызовов функций – проверять возвращаемое значение в каждой вложенной функции – дублирование кода и затраты</a:t>
            </a:r>
            <a:endParaRPr/>
          </a:p>
          <a:p>
            <a:pPr marL="0" indent="0" algn="just">
              <a:buNone/>
              <a:defRPr/>
            </a:pPr>
            <a:r>
              <a:rPr lang="ru-RU" sz="2400"/>
              <a:t>	</a:t>
            </a:r>
            <a:r>
              <a:rPr lang="ru-RU" sz="2400"/>
              <a:t>Современные </a:t>
            </a:r>
            <a:r>
              <a:rPr lang="ru-RU" sz="2400"/>
              <a:t>реализации обработки исключений </a:t>
            </a:r>
            <a:r>
              <a:rPr lang="ru-RU" sz="2400"/>
              <a:t>в </a:t>
            </a:r>
            <a:r>
              <a:rPr lang="en-US" sz="2400"/>
              <a:t>C++ </a:t>
            </a:r>
            <a:r>
              <a:rPr lang="ru-RU" sz="2400"/>
              <a:t>практически </a:t>
            </a:r>
            <a:r>
              <a:rPr lang="ru-RU" sz="2400"/>
              <a:t>не сказываются на </a:t>
            </a:r>
            <a:r>
              <a:rPr lang="ru-RU" sz="2400"/>
              <a:t>быстродействии. Если </a:t>
            </a:r>
            <a:r>
              <a:rPr lang="ru-RU" sz="2400"/>
              <a:t>исключение всё-таки было сгенерировано, потери в быстродействии составят порядка 1%</a:t>
            </a:r>
            <a:endParaRPr/>
          </a:p>
          <a:p>
            <a:pPr marL="0" indent="0">
              <a:buNone/>
              <a:defRPr/>
            </a:pPr>
            <a:r>
              <a:rPr lang="en-US" sz="2400"/>
              <a:t>	</a:t>
            </a:r>
            <a:r>
              <a:rPr lang="ru-RU" sz="2400"/>
              <a:t>В </a:t>
            </a:r>
            <a:r>
              <a:rPr lang="ru-RU" sz="2400"/>
              <a:t>некоторых случаях </a:t>
            </a:r>
            <a:r>
              <a:rPr lang="ru-RU" sz="2400"/>
              <a:t>такие потери всё-таки могут </a:t>
            </a:r>
            <a:r>
              <a:rPr lang="ru-RU" sz="2400"/>
              <a:t>быть </a:t>
            </a:r>
            <a:r>
              <a:rPr lang="ru-RU" sz="2400"/>
              <a:t>критичными</a:t>
            </a:r>
            <a:endParaRPr lang="en-US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738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Как надо и как не надо</a:t>
            </a:r>
            <a:endParaRPr lang="en-US" sz="2800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533399" y="135790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люс 7" hidden="0"/>
          <p:cNvSpPr/>
          <p:nvPr isPhoto="0" userDrawn="0"/>
        </p:nvSpPr>
        <p:spPr bwMode="auto">
          <a:xfrm>
            <a:off x="423862" y="3305175"/>
            <a:ext cx="390525" cy="422272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люс 8" hidden="0"/>
          <p:cNvSpPr/>
          <p:nvPr isPhoto="0" userDrawn="0"/>
        </p:nvSpPr>
        <p:spPr bwMode="auto">
          <a:xfrm>
            <a:off x="433472" y="2407447"/>
            <a:ext cx="390525" cy="422272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люс 10" hidden="0"/>
          <p:cNvSpPr/>
          <p:nvPr isPhoto="0" userDrawn="0"/>
        </p:nvSpPr>
        <p:spPr bwMode="auto">
          <a:xfrm>
            <a:off x="485775" y="4459290"/>
            <a:ext cx="390525" cy="422272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>
            <a:off x="557297" y="586382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895" y="1017944"/>
            <a:ext cx="11517744" cy="1536879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1600"/>
              <a:t>Оператор </a:t>
            </a:r>
            <a:r>
              <a:rPr lang="en-US" sz="1600"/>
              <a:t>new (new-expression) </a:t>
            </a:r>
            <a:r>
              <a:rPr lang="ru-RU" sz="1600"/>
              <a:t>и </a:t>
            </a:r>
            <a:r>
              <a:rPr lang="en-US" sz="1600"/>
              <a:t>operator new – </a:t>
            </a:r>
            <a:r>
              <a:rPr lang="ru-RU" sz="1600"/>
              <a:t>разные вещи. Во </a:t>
            </a:r>
            <a:r>
              <a:rPr lang="ru-RU" sz="1600"/>
              <a:t>избежание </a:t>
            </a:r>
            <a:r>
              <a:rPr lang="ru-RU" sz="1600"/>
              <a:t>путаницы, </a:t>
            </a:r>
            <a:r>
              <a:rPr lang="ru-RU" sz="1600"/>
              <a:t>п</a:t>
            </a:r>
            <a:r>
              <a:rPr lang="ru-RU" sz="1600"/>
              <a:t>ервый будем называть «инструкция </a:t>
            </a:r>
            <a:r>
              <a:rPr lang="en-US" sz="1600"/>
              <a:t>new</a:t>
            </a:r>
            <a:r>
              <a:rPr lang="ru-RU" sz="1600"/>
              <a:t>»</a:t>
            </a:r>
            <a:endParaRPr/>
          </a:p>
          <a:p>
            <a:pPr>
              <a:defRPr/>
            </a:pPr>
            <a:r>
              <a:rPr lang="ru-RU" sz="1600"/>
              <a:t>Инструкция </a:t>
            </a:r>
            <a:r>
              <a:rPr lang="en-US" sz="1600"/>
              <a:t>new</a:t>
            </a:r>
            <a:r>
              <a:rPr lang="ru-RU" sz="1600"/>
              <a:t> – такое же зарезервированное слово, как </a:t>
            </a:r>
            <a:r>
              <a:rPr lang="en-US" sz="1600"/>
              <a:t>if, else, class </a:t>
            </a:r>
            <a:r>
              <a:rPr lang="ru-RU" sz="1600"/>
              <a:t>и др. Компилятор преобразует их в соответствующие машинные команды</a:t>
            </a:r>
            <a:endParaRPr/>
          </a:p>
          <a:p>
            <a:pPr>
              <a:defRPr/>
            </a:pPr>
            <a:r>
              <a:rPr lang="ru-RU" sz="1600"/>
              <a:t>Во что преобразуется инструкция </a:t>
            </a:r>
            <a:r>
              <a:rPr lang="en-US" sz="1600"/>
              <a:t>new?</a:t>
            </a:r>
            <a:endParaRPr lang="en-US" sz="1600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738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Operator new </a:t>
            </a:r>
            <a:r>
              <a:rPr lang="ru-RU" sz="2800"/>
              <a:t>и </a:t>
            </a:r>
            <a:r>
              <a:rPr lang="en-US" sz="2800"/>
              <a:t>new-expression</a:t>
            </a:r>
            <a:endParaRPr lang="en-US" sz="2800"/>
          </a:p>
        </p:txBody>
      </p:sp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2"/>
          <a:srcRect l="0" t="10700" r="0" b="0"/>
          <a:stretch/>
        </p:blipFill>
        <p:spPr bwMode="auto">
          <a:xfrm>
            <a:off x="532217" y="3024796"/>
            <a:ext cx="8449764" cy="435520"/>
          </a:xfrm>
          <a:prstGeom prst="rect">
            <a:avLst/>
          </a:prstGeom>
        </p:spPr>
      </p:pic>
      <p:sp>
        <p:nvSpPr>
          <p:cNvPr id="5" name="Стрелка вниз 4" hidden="0"/>
          <p:cNvSpPr/>
          <p:nvPr isPhoto="0" userDrawn="0"/>
        </p:nvSpPr>
        <p:spPr bwMode="auto">
          <a:xfrm>
            <a:off x="3680747" y="3275121"/>
            <a:ext cx="241011" cy="33752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 hidden="0"/>
          <p:cNvSpPr txBox="1"/>
          <p:nvPr isPhoto="0" userDrawn="0"/>
        </p:nvSpPr>
        <p:spPr bwMode="auto">
          <a:xfrm>
            <a:off x="3921758" y="2938129"/>
            <a:ext cx="4881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4650963" y="256455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solidFill>
                  <a:srgbClr val="92D050"/>
                </a:solidFill>
              </a:rPr>
              <a:t>инструкция</a:t>
            </a:r>
            <a:r>
              <a:rPr lang="ru-RU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rgbClr val="92D050"/>
                </a:solidFill>
              </a:rPr>
              <a:t>new </a:t>
            </a:r>
            <a:r>
              <a:rPr lang="en-US">
                <a:solidFill>
                  <a:srgbClr val="92D050"/>
                </a:solidFill>
              </a:rPr>
              <a:t>(new-expression)</a:t>
            </a:r>
            <a:endParaRPr/>
          </a:p>
        </p:txBody>
      </p:sp>
      <p:cxnSp>
        <p:nvCxnSpPr>
          <p:cNvPr id="9" name="Прямая соединительная линия 8" hidden="0"/>
          <p:cNvCxnSpPr>
            <a:cxnSpLocks/>
          </p:cNvCxnSpPr>
          <p:nvPr isPhoto="0" userDrawn="0"/>
        </p:nvCxnSpPr>
        <p:spPr bwMode="auto">
          <a:xfrm flipV="1">
            <a:off x="4409952" y="2861966"/>
            <a:ext cx="347146" cy="7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hidden="0"/>
          <p:cNvPicPr>
            <a:picLocks noChangeAspect="1"/>
          </p:cNvPicPr>
          <p:nvPr isPhoto="0" userDrawn="0"/>
        </p:nvPicPr>
        <p:blipFill>
          <a:blip r:embed="rId3"/>
          <a:srcRect l="0" t="9348" r="0" b="0"/>
          <a:stretch/>
        </p:blipFill>
        <p:spPr bwMode="auto">
          <a:xfrm>
            <a:off x="532216" y="3654898"/>
            <a:ext cx="6892117" cy="1668942"/>
          </a:xfrm>
          <a:prstGeom prst="rect">
            <a:avLst/>
          </a:prstGeom>
        </p:spPr>
      </p:pic>
      <p:sp>
        <p:nvSpPr>
          <p:cNvPr id="15" name="TextBox 14" hidden="0"/>
          <p:cNvSpPr txBox="1"/>
          <p:nvPr isPhoto="0" userDrawn="0"/>
        </p:nvSpPr>
        <p:spPr bwMode="auto">
          <a:xfrm>
            <a:off x="2628898" y="3723639"/>
            <a:ext cx="17145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</p:txBody>
      </p:sp>
      <p:cxnSp>
        <p:nvCxnSpPr>
          <p:cNvPr id="17" name="Прямая соединительная линия 16" hidden="0"/>
          <p:cNvCxnSpPr>
            <a:cxnSpLocks/>
          </p:cNvCxnSpPr>
          <p:nvPr isPhoto="0" userDrawn="0"/>
        </p:nvCxnSpPr>
        <p:spPr bwMode="auto">
          <a:xfrm flipV="1">
            <a:off x="4343398" y="3556000"/>
            <a:ext cx="495300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 hidden="0"/>
          <p:cNvSpPr txBox="1"/>
          <p:nvPr isPhoto="0" userDrawn="0"/>
        </p:nvSpPr>
        <p:spPr bwMode="auto">
          <a:xfrm>
            <a:off x="4846942" y="3323492"/>
            <a:ext cx="16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92D050"/>
                </a:solidFill>
              </a:rPr>
              <a:t>operator new</a:t>
            </a:r>
            <a:endParaRPr lang="en-US">
              <a:solidFill>
                <a:srgbClr val="92D050"/>
              </a:solidFill>
            </a:endParaRPr>
          </a:p>
        </p:txBody>
      </p:sp>
      <p:cxnSp>
        <p:nvCxnSpPr>
          <p:cNvPr id="20" name="Прямая соединительная линия 19" hidden="0"/>
          <p:cNvCxnSpPr>
            <a:cxnSpLocks/>
          </p:cNvCxnSpPr>
          <p:nvPr isPhoto="0" userDrawn="0"/>
        </p:nvCxnSpPr>
        <p:spPr bwMode="auto">
          <a:xfrm>
            <a:off x="6705598" y="3908306"/>
            <a:ext cx="127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 hidden="0"/>
          <p:cNvSpPr txBox="1"/>
          <p:nvPr isPhoto="0" userDrawn="0"/>
        </p:nvSpPr>
        <p:spPr bwMode="auto">
          <a:xfrm>
            <a:off x="8052328" y="3370947"/>
            <a:ext cx="38703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Оператор </a:t>
            </a:r>
            <a:r>
              <a:rPr lang="en-US" sz="1600"/>
              <a:t>new </a:t>
            </a:r>
            <a:r>
              <a:rPr lang="ru-RU" sz="1600"/>
              <a:t>выделяет нужное </a:t>
            </a:r>
            <a:endParaRPr/>
          </a:p>
          <a:p>
            <a:pPr>
              <a:defRPr/>
            </a:pPr>
            <a:r>
              <a:rPr lang="ru-RU" sz="1600"/>
              <a:t>количество памяти</a:t>
            </a:r>
            <a:endParaRPr/>
          </a:p>
        </p:txBody>
      </p:sp>
      <p:cxnSp>
        <p:nvCxnSpPr>
          <p:cNvPr id="25" name="Прямая соединительная линия 24" hidden="0"/>
          <p:cNvCxnSpPr>
            <a:cxnSpLocks/>
            <a:stCxn id="13" idx="3"/>
          </p:cNvCxnSpPr>
          <p:nvPr isPhoto="0" userDrawn="0"/>
        </p:nvCxnSpPr>
        <p:spPr bwMode="auto">
          <a:xfrm flipV="1">
            <a:off x="7424332" y="4485355"/>
            <a:ext cx="553805" cy="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 hidden="0"/>
          <p:cNvSpPr txBox="1"/>
          <p:nvPr isPhoto="0" userDrawn="0"/>
        </p:nvSpPr>
        <p:spPr bwMode="auto">
          <a:xfrm>
            <a:off x="6233158" y="4302760"/>
            <a:ext cx="86868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8052328" y="4071927"/>
            <a:ext cx="38703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В данной памяти создаётся объект. Программист не может определить такой конструктор</a:t>
            </a:r>
            <a:endParaRPr lang="ru-RU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3077536" y="5223305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65000"/>
                  </a:schemeClr>
                </a:solidFill>
              </a:rPr>
              <a:t>(псевдокод)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8052327" y="5018146"/>
            <a:ext cx="38703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Тип указателя на данную область памяти преобразуется к  указателю на тип (класс) объекта</a:t>
            </a:r>
            <a:endParaRPr/>
          </a:p>
        </p:txBody>
      </p:sp>
      <p:cxnSp>
        <p:nvCxnSpPr>
          <p:cNvPr id="34" name="Прямая соединительная линия 33" hidden="0"/>
          <p:cNvCxnSpPr>
            <a:cxnSpLocks/>
          </p:cNvCxnSpPr>
          <p:nvPr isPhoto="0" userDrawn="0"/>
        </p:nvCxnSpPr>
        <p:spPr bwMode="auto">
          <a:xfrm flipV="1">
            <a:off x="6929120" y="5128845"/>
            <a:ext cx="1123207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 hidden="0"/>
          <p:cNvSpPr txBox="1"/>
          <p:nvPr isPhoto="0" userDrawn="0"/>
        </p:nvSpPr>
        <p:spPr bwMode="auto">
          <a:xfrm>
            <a:off x="404894" y="6125778"/>
            <a:ext cx="11517744" cy="611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/>
              <a:t>operator new </a:t>
            </a:r>
            <a:r>
              <a:rPr lang="ru-RU" sz="1600"/>
              <a:t>реализует только часть действий, выполняемых инструкцией </a:t>
            </a:r>
            <a:r>
              <a:rPr lang="en-US" sz="1600"/>
              <a:t>new - </a:t>
            </a:r>
            <a:r>
              <a:rPr lang="ru-RU" sz="1600"/>
              <a:t> определяет, как именно будет выделяться память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897" y="4441268"/>
            <a:ext cx="11517744" cy="240287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ru-RU" sz="1600"/>
              <a:t>Выделяет </a:t>
            </a:r>
            <a:r>
              <a:rPr lang="en-US" sz="1600"/>
              <a:t>count </a:t>
            </a:r>
            <a:r>
              <a:rPr lang="ru-RU" sz="1600"/>
              <a:t>байт памяти. В случае невозможности выделения памяти генерирует исключение </a:t>
            </a:r>
            <a:r>
              <a:rPr lang="en-US" sz="1600"/>
              <a:t>std</a:t>
            </a:r>
            <a:r>
              <a:rPr lang="en-US" sz="1600"/>
              <a:t>::</a:t>
            </a:r>
            <a:r>
              <a:rPr lang="en-US" sz="1600"/>
              <a:t>bad_alloc</a:t>
            </a:r>
            <a:endParaRPr lang="ru-RU" sz="1600"/>
          </a:p>
          <a:p>
            <a:pPr>
              <a:buFont typeface="+mj-lt"/>
              <a:buAutoNum type="arabicPeriod"/>
              <a:defRPr/>
            </a:pPr>
            <a:r>
              <a:rPr lang="ru-RU" sz="1600"/>
              <a:t>То же, что и (1), но позволяет управлять выравниванием. Выравнивание – оптимизация расположения данных в оперативной памяти с точки зрения скорости доступа. Определяется границами машинных слов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ru-RU" sz="1600"/>
              <a:t> </a:t>
            </a:r>
            <a:r>
              <a:rPr lang="ru-RU" sz="1600"/>
              <a:t>Выделяет </a:t>
            </a:r>
            <a:r>
              <a:rPr lang="en-US" sz="1600"/>
              <a:t>count </a:t>
            </a:r>
            <a:r>
              <a:rPr lang="ru-RU" sz="1600"/>
              <a:t>байт </a:t>
            </a:r>
            <a:r>
              <a:rPr lang="ru-RU" sz="1600"/>
              <a:t>памяти. В случае невозможности выделения памяти</a:t>
            </a:r>
            <a:r>
              <a:rPr lang="en-US" sz="1600"/>
              <a:t> </a:t>
            </a:r>
            <a:r>
              <a:rPr lang="ru-RU" sz="1600"/>
              <a:t>возвращает </a:t>
            </a:r>
            <a:r>
              <a:rPr lang="en-US" sz="1600"/>
              <a:t>nullptr</a:t>
            </a:r>
            <a:r>
              <a:rPr lang="en-US" sz="1600"/>
              <a:t>. </a:t>
            </a:r>
            <a:r>
              <a:rPr lang="ru-RU" sz="1600"/>
              <a:t>Исключения не генерирует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ru-RU" sz="1600"/>
              <a:t>Не выделяет память, возвращает значение параметра </a:t>
            </a:r>
            <a:r>
              <a:rPr lang="en-US" sz="1600"/>
              <a:t>ptr</a:t>
            </a:r>
            <a:r>
              <a:rPr lang="en-US" sz="1600"/>
              <a:t> </a:t>
            </a:r>
            <a:r>
              <a:rPr lang="ru-RU" sz="1600"/>
              <a:t>в неизменном виде. Используется буферизованной инструкцией </a:t>
            </a:r>
            <a:r>
              <a:rPr lang="en-US" sz="1600"/>
              <a:t>new (placement-new)</a:t>
            </a:r>
            <a:endParaRPr lang="en-US" sz="1600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Перегрузка глобального </a:t>
            </a:r>
            <a:r>
              <a:rPr lang="en-US" sz="2800"/>
              <a:t>operator new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rcRect l="0" t="16822" r="1402" b="14677"/>
          <a:stretch/>
        </p:blipFill>
        <p:spPr bwMode="auto">
          <a:xfrm>
            <a:off x="1238188" y="1713385"/>
            <a:ext cx="5916410" cy="360434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rcRect l="0" t="17860" r="0" b="-1"/>
          <a:stretch/>
        </p:blipFill>
        <p:spPr bwMode="auto">
          <a:xfrm>
            <a:off x="1238188" y="2251517"/>
            <a:ext cx="9125184" cy="352725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4"/>
          <a:srcRect l="0" t="7500" r="0" b="11563"/>
          <a:stretch/>
        </p:blipFill>
        <p:spPr bwMode="auto">
          <a:xfrm>
            <a:off x="1308556" y="2754852"/>
            <a:ext cx="9405743" cy="352154"/>
          </a:xfrm>
          <a:prstGeom prst="rect">
            <a:avLst/>
          </a:prstGeom>
        </p:spPr>
      </p:pic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5"/>
          <a:srcRect l="0" t="1" r="0" b="14724"/>
          <a:stretch/>
        </p:blipFill>
        <p:spPr bwMode="auto">
          <a:xfrm>
            <a:off x="1144359" y="3271110"/>
            <a:ext cx="7481085" cy="326597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967689" y="17315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991112" y="2220493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995123" y="27374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3</a:t>
            </a:r>
            <a:endParaRPr lang="en-US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995123" y="3282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4884901" y="3720690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operator new[]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0714299" y="2746263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3333FF"/>
                </a:solidFill>
              </a:rPr>
              <a:t>noexcept</a:t>
            </a:r>
            <a:endParaRPr lang="en-US">
              <a:solidFill>
                <a:srgbClr val="3333FF"/>
              </a:solidFill>
            </a:endParaRPr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8546998" y="3257256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3333FF"/>
                </a:solidFill>
              </a:rPr>
              <a:t>noexcept</a:t>
            </a:r>
            <a:endParaRPr lang="en-US">
              <a:solidFill>
                <a:srgbClr val="3333FF"/>
              </a:solidFill>
            </a:endParaRPr>
          </a:p>
        </p:txBody>
      </p:sp>
      <p:sp>
        <p:nvSpPr>
          <p:cNvPr id="16" name="Объект 2" hidden="0"/>
          <p:cNvSpPr txBox="1"/>
          <p:nvPr isPhoto="0" userDrawn="0"/>
        </p:nvSpPr>
        <p:spPr bwMode="auto">
          <a:xfrm>
            <a:off x="404897" y="913025"/>
            <a:ext cx="11517744" cy="6066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Ø"/>
              <a:defRPr/>
            </a:pPr>
            <a:r>
              <a:rPr lang="ru-RU"/>
              <a:t>Пример использования: подсчёт </a:t>
            </a:r>
            <a:r>
              <a:rPr lang="ru-RU"/>
              <a:t>аллокаций</a:t>
            </a:r>
            <a:r>
              <a:rPr lang="ru-RU"/>
              <a:t> и </a:t>
            </a:r>
            <a:r>
              <a:rPr lang="ru-RU"/>
              <a:t>деаллокаций</a:t>
            </a:r>
            <a:r>
              <a:rPr lang="ru-RU"/>
              <a:t> для выявления утечек памяти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 hidden="0"/>
          <p:cNvSpPr/>
          <p:nvPr isPhoto="0" userDrawn="0"/>
        </p:nvSpPr>
        <p:spPr bwMode="auto">
          <a:xfrm>
            <a:off x="404897" y="975828"/>
            <a:ext cx="11517744" cy="56449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897" y="1733245"/>
            <a:ext cx="11517744" cy="49179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Выделяет новую область в памяти при помощи </a:t>
            </a:r>
            <a:r>
              <a:rPr lang="en-US"/>
              <a:t>operator new </a:t>
            </a:r>
            <a:r>
              <a:rPr lang="ru-RU"/>
              <a:t>и создаёт в ней объект</a:t>
            </a:r>
            <a:endParaRPr lang="en-US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placement-</a:t>
            </a:r>
            <a:r>
              <a:rPr lang="en-US" sz="2800"/>
              <a:t>new</a:t>
            </a:r>
            <a:endParaRPr lang="en-US" sz="2800"/>
          </a:p>
        </p:txBody>
      </p:sp>
      <p:sp>
        <p:nvSpPr>
          <p:cNvPr id="11" name="Объект 2" hidden="0"/>
          <p:cNvSpPr txBox="1"/>
          <p:nvPr isPhoto="0" userDrawn="0"/>
        </p:nvSpPr>
        <p:spPr bwMode="auto">
          <a:xfrm>
            <a:off x="404897" y="975828"/>
            <a:ext cx="11517744" cy="757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Стандартная инструкция </a:t>
            </a:r>
            <a:r>
              <a:rPr lang="en-US"/>
              <a:t>new</a:t>
            </a:r>
            <a:r>
              <a:rPr lang="ru-RU"/>
              <a:t>: </a:t>
            </a:r>
            <a:endParaRPr lang="en-US"/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321509" y="1093125"/>
            <a:ext cx="2679915" cy="473722"/>
          </a:xfrm>
          <a:prstGeom prst="rect">
            <a:avLst/>
          </a:prstGeom>
        </p:spPr>
      </p:pic>
      <p:sp>
        <p:nvSpPr>
          <p:cNvPr id="13" name="Объект 2" hidden="0"/>
          <p:cNvSpPr txBox="1"/>
          <p:nvPr isPhoto="0" userDrawn="0"/>
        </p:nvSpPr>
        <p:spPr bwMode="auto">
          <a:xfrm>
            <a:off x="535208" y="2575300"/>
            <a:ext cx="11387433" cy="703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Инструкция </a:t>
            </a:r>
            <a:r>
              <a:rPr lang="en-US"/>
              <a:t>placement-new</a:t>
            </a:r>
            <a:r>
              <a:rPr lang="ru-RU"/>
              <a:t>: </a:t>
            </a:r>
            <a:endParaRPr lang="en-US"/>
          </a:p>
        </p:txBody>
      </p:sp>
      <p:pic>
        <p:nvPicPr>
          <p:cNvPr id="14" name="Рисунок 1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321509" y="2575300"/>
            <a:ext cx="3470018" cy="473722"/>
          </a:xfrm>
          <a:prstGeom prst="rect">
            <a:avLst/>
          </a:prstGeom>
        </p:spPr>
      </p:pic>
      <p:sp>
        <p:nvSpPr>
          <p:cNvPr id="15" name="Прямоугольник 14" hidden="0"/>
          <p:cNvSpPr/>
          <p:nvPr isPhoto="0" userDrawn="0"/>
        </p:nvSpPr>
        <p:spPr bwMode="auto">
          <a:xfrm>
            <a:off x="404897" y="3278555"/>
            <a:ext cx="1151774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/>
              <a:t>Необходимая область </a:t>
            </a:r>
            <a:r>
              <a:rPr lang="ru-RU"/>
              <a:t>памяти уже выделена </a:t>
            </a:r>
            <a:r>
              <a:rPr lang="ru-RU"/>
              <a:t>ранее, </a:t>
            </a:r>
            <a:r>
              <a:rPr lang="ru-RU"/>
              <a:t>и на </a:t>
            </a:r>
            <a:r>
              <a:rPr lang="ru-RU"/>
              <a:t>неё </a:t>
            </a:r>
            <a:r>
              <a:rPr lang="ru-RU"/>
              <a:t>указывает </a:t>
            </a:r>
            <a:r>
              <a:rPr lang="en-US"/>
              <a:t>address, </a:t>
            </a:r>
            <a:r>
              <a:rPr lang="ru-RU"/>
              <a:t>поэтому</a:t>
            </a:r>
            <a:r>
              <a:rPr lang="en-US"/>
              <a:t> operator new </a:t>
            </a:r>
            <a:r>
              <a:rPr lang="ru-RU"/>
              <a:t>ничего не делает:</a:t>
            </a:r>
            <a:endParaRPr lang="en-US"/>
          </a:p>
        </p:txBody>
      </p:sp>
      <p:sp>
        <p:nvSpPr>
          <p:cNvPr id="17" name="Прямоугольник 16" hidden="0"/>
          <p:cNvSpPr/>
          <p:nvPr isPhoto="0" userDrawn="0"/>
        </p:nvSpPr>
        <p:spPr bwMode="auto">
          <a:xfrm>
            <a:off x="447174" y="5093100"/>
            <a:ext cx="114754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/>
              <a:t>В этой области памяти создаётся объект </a:t>
            </a:r>
            <a:endParaRPr lang="en-US"/>
          </a:p>
        </p:txBody>
      </p:sp>
      <p:pic>
        <p:nvPicPr>
          <p:cNvPr id="18" name="Рисунок 17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2987040" y="3950547"/>
            <a:ext cx="6949439" cy="1124472"/>
          </a:xfrm>
          <a:prstGeom prst="rect">
            <a:avLst/>
          </a:prstGeom>
        </p:spPr>
      </p:pic>
      <p:pic>
        <p:nvPicPr>
          <p:cNvPr id="20" name="Рисунок 19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732569" y="6141951"/>
            <a:ext cx="6815346" cy="478805"/>
          </a:xfrm>
          <a:prstGeom prst="rect">
            <a:avLst/>
          </a:prstGeom>
        </p:spPr>
      </p:pic>
      <p:sp>
        <p:nvSpPr>
          <p:cNvPr id="21" name="Объект 2" hidden="0"/>
          <p:cNvSpPr txBox="1"/>
          <p:nvPr isPhoto="0" userDrawn="0"/>
        </p:nvSpPr>
        <p:spPr bwMode="auto">
          <a:xfrm>
            <a:off x="492931" y="5632505"/>
            <a:ext cx="11387433" cy="5094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Инструкция </a:t>
            </a:r>
            <a:r>
              <a:rPr lang="en-US"/>
              <a:t>placement-new</a:t>
            </a:r>
            <a:r>
              <a:rPr lang="ru-RU"/>
              <a:t> </a:t>
            </a:r>
            <a:r>
              <a:rPr lang="ru-RU"/>
              <a:t>позволяет реализовать строку псевдокода: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/>
              <a:t>placement-</a:t>
            </a:r>
            <a:r>
              <a:rPr lang="en-US" sz="2800"/>
              <a:t>new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897" y="1099695"/>
            <a:ext cx="11517744" cy="1395411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000"/>
              <a:t>Инструкция </a:t>
            </a:r>
            <a:r>
              <a:rPr lang="en-US" sz="2000"/>
              <a:t>delete </a:t>
            </a:r>
            <a:r>
              <a:rPr lang="ru-RU" sz="2000"/>
              <a:t>и </a:t>
            </a:r>
            <a:r>
              <a:rPr lang="en-US" sz="2000"/>
              <a:t>operator delete </a:t>
            </a:r>
            <a:r>
              <a:rPr lang="ru-RU" sz="2000"/>
              <a:t>соотносятся между собой так же, как и инструкция </a:t>
            </a:r>
            <a:r>
              <a:rPr lang="en-US" sz="2000"/>
              <a:t>new </a:t>
            </a:r>
            <a:r>
              <a:rPr lang="ru-RU" sz="2000"/>
              <a:t>и </a:t>
            </a:r>
            <a:r>
              <a:rPr lang="en-US" sz="2000"/>
              <a:t>operator new</a:t>
            </a:r>
            <a:endParaRPr/>
          </a:p>
          <a:p>
            <a:pPr>
              <a:defRPr/>
            </a:pPr>
            <a:r>
              <a:rPr lang="ru-RU" sz="2000"/>
              <a:t>Выполнение инструкция </a:t>
            </a:r>
            <a:r>
              <a:rPr lang="en-US" sz="2000"/>
              <a:t>delete</a:t>
            </a:r>
            <a:r>
              <a:rPr lang="ru-RU" sz="2000"/>
              <a:t> в общем случае происходит приблизительно в следующем порядке:</a:t>
            </a:r>
            <a:endParaRPr lang="en-US" sz="2000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Перегрузка глобального </a:t>
            </a:r>
            <a:r>
              <a:rPr lang="en-US" sz="2800"/>
              <a:t>operator delete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12499" y="2819678"/>
            <a:ext cx="2781097" cy="487680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91032" y="4093168"/>
            <a:ext cx="6023747" cy="554243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91032" y="4954152"/>
            <a:ext cx="4968767" cy="774543"/>
          </a:xfrm>
          <a:prstGeom prst="rect">
            <a:avLst/>
          </a:prstGeom>
        </p:spPr>
      </p:pic>
      <p:sp>
        <p:nvSpPr>
          <p:cNvPr id="8" name="Стрелка вниз 7" hidden="0"/>
          <p:cNvSpPr/>
          <p:nvPr isPhoto="0" userDrawn="0"/>
        </p:nvSpPr>
        <p:spPr bwMode="auto">
          <a:xfrm>
            <a:off x="2631440" y="3388638"/>
            <a:ext cx="355600" cy="54864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Прямая соединительная линия 11" hidden="0"/>
          <p:cNvCxnSpPr>
            <a:cxnSpLocks/>
          </p:cNvCxnSpPr>
          <p:nvPr isPhoto="0" userDrawn="0"/>
        </p:nvCxnSpPr>
        <p:spPr bwMode="auto">
          <a:xfrm>
            <a:off x="6714779" y="4093168"/>
            <a:ext cx="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 hidden="0"/>
          <p:cNvCxnSpPr>
            <a:cxnSpLocks/>
          </p:cNvCxnSpPr>
          <p:nvPr isPhoto="0" userDrawn="0"/>
        </p:nvCxnSpPr>
        <p:spPr bwMode="auto">
          <a:xfrm>
            <a:off x="5659799" y="5039066"/>
            <a:ext cx="2071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 hidden="0"/>
          <p:cNvSpPr txBox="1"/>
          <p:nvPr isPhoto="0" userDrawn="0"/>
        </p:nvSpPr>
        <p:spPr bwMode="auto">
          <a:xfrm>
            <a:off x="7731760" y="3533280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Вызов деструктора объекта, на который указывает  </a:t>
            </a:r>
            <a:r>
              <a:rPr lang="en-US"/>
              <a:t>stringPtr</a:t>
            </a:r>
            <a:endParaRPr lang="en-US"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7752080" y="4954152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Освобождение области памяти, на которую указывает </a:t>
            </a:r>
            <a:r>
              <a:rPr lang="en-US"/>
              <a:t>stringPtr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35129" y="3733242"/>
            <a:ext cx="11570790" cy="301299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Все стандартные операторы </a:t>
            </a:r>
            <a:r>
              <a:rPr lang="en-US" sz="2000"/>
              <a:t>delete </a:t>
            </a:r>
            <a:r>
              <a:rPr lang="ru-RU" sz="2000"/>
              <a:t>не генерируют исключений. Указатель </a:t>
            </a:r>
            <a:r>
              <a:rPr lang="en-US" sz="2000"/>
              <a:t>ptr</a:t>
            </a:r>
            <a:r>
              <a:rPr lang="en-US" sz="2000"/>
              <a:t>*, </a:t>
            </a:r>
            <a:r>
              <a:rPr lang="ru-RU" sz="2000"/>
              <a:t>указывающий на область памяти, которую требует освободить, может быть указателем, полученным ранее в результате выполнения инструкции </a:t>
            </a:r>
            <a:r>
              <a:rPr lang="en-US" sz="2000"/>
              <a:t>new </a:t>
            </a:r>
            <a:r>
              <a:rPr lang="ru-RU" sz="2000"/>
              <a:t>либо нулевым указателем </a:t>
            </a:r>
            <a:r>
              <a:rPr lang="en-US" sz="2000"/>
              <a:t>nullptr</a:t>
            </a:r>
            <a:r>
              <a:rPr lang="en-US" sz="2000"/>
              <a:t>. </a:t>
            </a:r>
            <a:r>
              <a:rPr lang="ru-RU" sz="2000"/>
              <a:t>В противном случае, поведение не определено</a:t>
            </a:r>
            <a:endParaRPr/>
          </a:p>
          <a:p>
            <a:pPr>
              <a:defRPr/>
            </a:pPr>
            <a:r>
              <a:rPr lang="ru-RU" sz="2000"/>
              <a:t>Оператор (3) вызывается перегрузкой оператора </a:t>
            </a:r>
            <a:r>
              <a:rPr lang="en-US" sz="2000"/>
              <a:t>new</a:t>
            </a:r>
            <a:r>
              <a:rPr lang="ru-RU" sz="2000"/>
              <a:t>, не генерирующей исключений,</a:t>
            </a:r>
            <a:r>
              <a:rPr lang="en-US" sz="2000"/>
              <a:t> </a:t>
            </a:r>
            <a:r>
              <a:rPr lang="ru-RU" sz="2000"/>
              <a:t>в случае, когда не удалось выделить память</a:t>
            </a:r>
            <a:endParaRPr/>
          </a:p>
          <a:p>
            <a:pPr>
              <a:defRPr/>
            </a:pPr>
            <a:r>
              <a:rPr lang="ru-RU" sz="2000"/>
              <a:t>Аналогично, оператор (4) вызывается </a:t>
            </a:r>
            <a:r>
              <a:rPr lang="en-US" sz="2000"/>
              <a:t>place-new-</a:t>
            </a:r>
            <a:r>
              <a:rPr lang="ru-RU" sz="2000"/>
              <a:t>версией оператора </a:t>
            </a:r>
            <a:r>
              <a:rPr lang="en-US" sz="2000"/>
              <a:t>new. </a:t>
            </a:r>
            <a:r>
              <a:rPr lang="ru-RU" sz="2000"/>
              <a:t>Тоже ничего не делает, так как в этом случае за управление памятью отвечает кто-то другой</a:t>
            </a:r>
            <a:endParaRPr lang="en-US" sz="2000"/>
          </a:p>
        </p:txBody>
      </p:sp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rcRect l="0" t="19277" r="0" b="9224"/>
          <a:stretch/>
        </p:blipFill>
        <p:spPr bwMode="auto">
          <a:xfrm>
            <a:off x="545634" y="1066800"/>
            <a:ext cx="7048314" cy="314960"/>
          </a:xfrm>
          <a:prstGeom prst="rect">
            <a:avLst/>
          </a:prstGeom>
        </p:spPr>
      </p:pic>
      <p:sp>
        <p:nvSpPr>
          <p:cNvPr id="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2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Перегрузка глобального </a:t>
            </a:r>
            <a:r>
              <a:rPr lang="en-US" sz="2800"/>
              <a:t>operator delete</a:t>
            </a:r>
            <a:endParaRPr lang="en-US" sz="2800"/>
          </a:p>
        </p:txBody>
      </p:sp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rcRect l="1184" t="5181" r="0" b="0"/>
          <a:stretch/>
        </p:blipFill>
        <p:spPr bwMode="auto">
          <a:xfrm>
            <a:off x="496337" y="1534159"/>
            <a:ext cx="10515329" cy="396240"/>
          </a:xfrm>
          <a:prstGeom prst="rect">
            <a:avLst/>
          </a:prstGeom>
        </p:spPr>
      </p:pic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4"/>
          <a:srcRect l="945" t="10531" r="0" b="7894"/>
          <a:stretch/>
        </p:blipFill>
        <p:spPr bwMode="auto">
          <a:xfrm>
            <a:off x="496337" y="2150157"/>
            <a:ext cx="11581727" cy="343077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5"/>
          <a:srcRect l="819" t="16951" r="0" b="-1"/>
          <a:stretch/>
        </p:blipFill>
        <p:spPr bwMode="auto">
          <a:xfrm>
            <a:off x="496337" y="2745087"/>
            <a:ext cx="9417634" cy="339043"/>
          </a:xfrm>
          <a:prstGeom prst="rect">
            <a:avLst/>
          </a:prstGeom>
        </p:spPr>
      </p:pic>
      <p:sp>
        <p:nvSpPr>
          <p:cNvPr id="12" name="TextBox 11" hidden="0"/>
          <p:cNvSpPr txBox="1"/>
          <p:nvPr isPhoto="0" userDrawn="0"/>
        </p:nvSpPr>
        <p:spPr bwMode="auto">
          <a:xfrm>
            <a:off x="211706" y="1009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235129" y="1534159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89843" y="2150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3</a:t>
            </a:r>
            <a:endParaRPr lang="en-US"/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189843" y="26954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4069791" y="3070132"/>
            <a:ext cx="336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operator delete[]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04773" y="1400444"/>
            <a:ext cx="3913907" cy="5211761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void exit(</a:t>
            </a:r>
            <a:r>
              <a:rPr lang="en-US"/>
              <a:t>int</a:t>
            </a:r>
            <a:r>
              <a:rPr lang="en-US"/>
              <a:t> status)</a:t>
            </a:r>
            <a:r>
              <a:rPr lang="ru-RU"/>
              <a:t>:</a:t>
            </a:r>
            <a:endParaRPr lang="en-US"/>
          </a:p>
          <a:p>
            <a:pPr>
              <a:buAutoNum type="arabicPeriod"/>
              <a:defRPr/>
            </a:pPr>
            <a:r>
              <a:rPr lang="ru-RU"/>
              <a:t>Вызов деструкторов глобальных и статических объектов</a:t>
            </a:r>
            <a:endParaRPr/>
          </a:p>
          <a:p>
            <a:pPr>
              <a:buAutoNum type="arabicPeriod"/>
              <a:defRPr/>
            </a:pPr>
            <a:r>
              <a:rPr lang="ru-RU"/>
              <a:t>Вызов функций-обработчиков</a:t>
            </a:r>
            <a:r>
              <a:rPr lang="en-US"/>
              <a:t>, </a:t>
            </a:r>
            <a:r>
              <a:rPr lang="ru-RU"/>
              <a:t>зарегистрированных </a:t>
            </a:r>
            <a:r>
              <a:rPr lang="en-US"/>
              <a:t>atexit</a:t>
            </a:r>
            <a:endParaRPr lang="en-US"/>
          </a:p>
          <a:p>
            <a:pPr>
              <a:buFont typeface="Wingdings 3"/>
              <a:buAutoNum type="arabicPeriod"/>
              <a:defRPr/>
            </a:pPr>
            <a:r>
              <a:rPr lang="ru-RU"/>
              <a:t>Сброс буферов (</a:t>
            </a:r>
            <a:r>
              <a:rPr lang="en-US"/>
              <a:t>flush</a:t>
            </a:r>
            <a:r>
              <a:rPr lang="ru-RU"/>
              <a:t>) и закрытие файловых </a:t>
            </a:r>
            <a:r>
              <a:rPr lang="ru-RU"/>
              <a:t>дескрипторов </a:t>
            </a:r>
            <a:r>
              <a:rPr lang="ru-RU"/>
              <a:t>потоками </a:t>
            </a:r>
            <a:r>
              <a:rPr lang="ru-RU"/>
              <a:t>ввода-вывода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Деструкторы автоматических объектов не вызываются, но утечки памяти не происходит, поскольку системные механизмы завершения процесса гарантируют очистку памяти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43793" y="94593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Завершение процесса</a:t>
            </a:r>
            <a:endParaRPr lang="en-US" sz="2800"/>
          </a:p>
        </p:txBody>
      </p:sp>
      <p:sp>
        <p:nvSpPr>
          <p:cNvPr id="5" name="Объект 2" hidden="0"/>
          <p:cNvSpPr txBox="1"/>
          <p:nvPr isPhoto="0" userDrawn="0"/>
        </p:nvSpPr>
        <p:spPr bwMode="auto">
          <a:xfrm>
            <a:off x="4233630" y="1625319"/>
            <a:ext cx="3631476" cy="52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Dsf</a:t>
            </a: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>
              <a:buFont typeface="Wingdings 3"/>
              <a:buAutoNum type="arabicPeriod"/>
              <a:defRPr/>
            </a:pPr>
            <a:r>
              <a:rPr lang="ru-RU"/>
              <a:t>Вызов деструкторов всех объектов</a:t>
            </a:r>
            <a:endParaRPr/>
          </a:p>
          <a:p>
            <a:pPr>
              <a:buFont typeface="Wingdings 3"/>
              <a:buAutoNum type="arabicPeriod"/>
              <a:defRPr/>
            </a:pPr>
            <a:r>
              <a:rPr lang="ru-RU"/>
              <a:t>Сброс буферов (</a:t>
            </a:r>
            <a:r>
              <a:rPr lang="en-US"/>
              <a:t>flush</a:t>
            </a:r>
            <a:r>
              <a:rPr lang="ru-RU"/>
              <a:t>) и закрытие файловых дескрипторов потоками ввода-вывода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564711" y="1413522"/>
            <a:ext cx="1718443" cy="868363"/>
          </a:xfrm>
          <a:prstGeom prst="rect">
            <a:avLst/>
          </a:prstGeom>
        </p:spPr>
      </p:pic>
      <p:sp>
        <p:nvSpPr>
          <p:cNvPr id="10" name="Объект 2" hidden="0"/>
          <p:cNvSpPr txBox="1"/>
          <p:nvPr isPhoto="0" userDrawn="0"/>
        </p:nvSpPr>
        <p:spPr bwMode="auto">
          <a:xfrm>
            <a:off x="7774649" y="1400444"/>
            <a:ext cx="4286888" cy="52117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void abort()</a:t>
            </a:r>
            <a:r>
              <a:rPr lang="ru-RU"/>
              <a:t>: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Посылает сигнал </a:t>
            </a:r>
            <a:r>
              <a:rPr lang="en-US"/>
              <a:t>SIGABT </a:t>
            </a:r>
            <a:r>
              <a:rPr lang="ru-RU"/>
              <a:t>вызвавшему процессу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Деструкторы не вызываются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Функции-обработчики</a:t>
            </a:r>
            <a:r>
              <a:rPr lang="en-US"/>
              <a:t>, </a:t>
            </a:r>
            <a:r>
              <a:rPr lang="ru-RU"/>
              <a:t>зарегистрированные </a:t>
            </a:r>
            <a:r>
              <a:rPr lang="en-US"/>
              <a:t>atexit</a:t>
            </a:r>
            <a:r>
              <a:rPr lang="ru-RU"/>
              <a:t>, не вызываются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Происходит ли сброс буферов (</a:t>
            </a:r>
            <a:r>
              <a:rPr lang="en-US"/>
              <a:t>flush</a:t>
            </a:r>
            <a:r>
              <a:rPr lang="ru-RU"/>
              <a:t>) и закрытие файловых дескрипторов потоками ввода-вывода – зависит от реализации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Память процесса может быть записана на диск (</a:t>
            </a:r>
            <a:r>
              <a:rPr lang="en-US"/>
              <a:t>memory dump</a:t>
            </a:r>
            <a:r>
              <a:rPr lang="ru-RU"/>
              <a:t>)</a:t>
            </a:r>
            <a:r>
              <a:rPr lang="en-US"/>
              <a:t> </a:t>
            </a:r>
            <a:r>
              <a:rPr lang="ru-RU"/>
              <a:t>для анализа ошибки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2301765" y="892644"/>
            <a:ext cx="49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Нормальное завершение работы </a:t>
            </a:r>
            <a:endParaRPr lang="en-US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7698828" y="870279"/>
            <a:ext cx="436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«Аварийное» завершение работы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91807" y="1246189"/>
            <a:ext cx="6532337" cy="5128989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Существует два способа сообщить об ошибке, возникшей при выполнении функции: возвращение из функции кода ошибки и использование исключений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Код, в котором могут возникнуть исключения, помещается в блок </a:t>
            </a:r>
            <a:r>
              <a:rPr lang="en-US"/>
              <a:t>try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Если в ходе выполнения кода, помещенного в блок </a:t>
            </a:r>
            <a:r>
              <a:rPr lang="en-US"/>
              <a:t>try, </a:t>
            </a:r>
            <a:r>
              <a:rPr lang="ru-RU"/>
              <a:t>б</a:t>
            </a:r>
            <a:r>
              <a:rPr lang="ru-RU"/>
              <a:t>ыло «выброшено» исключение, в этот момент выполнение блока </a:t>
            </a:r>
            <a:r>
              <a:rPr lang="en-US"/>
              <a:t>try</a:t>
            </a:r>
            <a:r>
              <a:rPr lang="ru-RU"/>
              <a:t> прервется, и поток управления будет передан соответствующему блоку </a:t>
            </a:r>
            <a:r>
              <a:rPr lang="en-US"/>
              <a:t>catch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Соответствующий блок </a:t>
            </a:r>
            <a:r>
              <a:rPr lang="en-US"/>
              <a:t>catch – </a:t>
            </a:r>
            <a:r>
              <a:rPr lang="ru-RU"/>
              <a:t>это блок </a:t>
            </a:r>
            <a:r>
              <a:rPr lang="en-US"/>
              <a:t>catch, </a:t>
            </a:r>
            <a:r>
              <a:rPr lang="ru-RU"/>
              <a:t>который «ловит» исключение нужного типа. Тип может быть любым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Исключения обязательно нужно ловить, иначе программа будет завершена</a:t>
            </a:r>
            <a:r>
              <a:rPr lang="en-US"/>
              <a:t> c </a:t>
            </a:r>
            <a:r>
              <a:rPr lang="ru-RU"/>
              <a:t>помощью системного вызова </a:t>
            </a:r>
            <a:r>
              <a:rPr lang="en-US"/>
              <a:t>terminate(), </a:t>
            </a:r>
            <a:r>
              <a:rPr lang="ru-RU"/>
              <a:t>который, в свою очередь, вызовет системный вызов </a:t>
            </a:r>
            <a:r>
              <a:rPr lang="en-US"/>
              <a:t>abort()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6401" y="315311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Обработка исключений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71459" y="2595140"/>
            <a:ext cx="4596523" cy="3719323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243248" y="1525278"/>
            <a:ext cx="2860863" cy="401738"/>
          </a:xfrm>
          <a:prstGeom prst="rect">
            <a:avLst/>
          </a:prstGeom>
        </p:spPr>
      </p:pic>
      <p:sp>
        <p:nvSpPr>
          <p:cNvPr id="7" name="TextBox 6" hidden="0"/>
          <p:cNvSpPr txBox="1"/>
          <p:nvPr isPhoto="0" userDrawn="0"/>
        </p:nvSpPr>
        <p:spPr bwMode="auto">
          <a:xfrm>
            <a:off x="1191292" y="1127637"/>
            <a:ext cx="2809262" cy="36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Генерируем исключения</a:t>
            </a:r>
            <a:endParaRPr lang="en-US"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1557828" y="222580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Л</a:t>
            </a:r>
            <a:r>
              <a:rPr lang="ru-RU"/>
              <a:t>овим исключения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43793" y="94593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</a:t>
            </a:r>
            <a:r>
              <a:rPr lang="en-US" sz="2800"/>
              <a:t>Stack unwinding</a:t>
            </a:r>
            <a:endParaRPr lang="en-US" sz="2800"/>
          </a:p>
        </p:txBody>
      </p:sp>
      <p:sp>
        <p:nvSpPr>
          <p:cNvPr id="5" name="Прямоугольник 4" hidden="0"/>
          <p:cNvSpPr/>
          <p:nvPr isPhoto="0" userDrawn="0"/>
        </p:nvSpPr>
        <p:spPr bwMode="auto">
          <a:xfrm>
            <a:off x="2861607" y="5707118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/>
              <a:t>int</a:t>
            </a:r>
            <a:r>
              <a:rPr lang="en-US" sz="1600"/>
              <a:t> main()</a:t>
            </a:r>
            <a:endParaRPr lang="ru-RU" sz="1600"/>
          </a:p>
          <a:p>
            <a:pPr algn="ctr">
              <a:defRPr/>
            </a:pPr>
            <a:r>
              <a:rPr lang="ru-RU" sz="1600"/>
              <a:t>Параметры и локальные переменные </a:t>
            </a:r>
            <a:endParaRPr lang="en-US" sz="1600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2861607" y="5391807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/>
              <a:t>Адрес возврата </a:t>
            </a:r>
            <a:endParaRPr lang="en-US" sz="1600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2861607" y="4550981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/>
              <a:t>void </a:t>
            </a:r>
            <a:r>
              <a:rPr lang="en-US" sz="1600"/>
              <a:t>funcA</a:t>
            </a:r>
            <a:r>
              <a:rPr lang="en-US" sz="1600"/>
              <a:t>()</a:t>
            </a:r>
            <a:endParaRPr/>
          </a:p>
          <a:p>
            <a:pPr algn="ctr">
              <a:defRPr/>
            </a:pPr>
            <a:r>
              <a:rPr lang="ru-RU" sz="1600"/>
              <a:t>Параметры и локальные переменные </a:t>
            </a:r>
            <a:endParaRPr lang="en-US" sz="1600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2861607" y="4235670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/>
              <a:t>Адрес возврата </a:t>
            </a:r>
            <a:endParaRPr lang="en-US" sz="1600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861607" y="3394841"/>
            <a:ext cx="3216166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/>
              <a:t>void </a:t>
            </a:r>
            <a:r>
              <a:rPr lang="en-US" sz="1600"/>
              <a:t>funcB</a:t>
            </a:r>
            <a:r>
              <a:rPr lang="en-US" sz="1600"/>
              <a:t>()</a:t>
            </a:r>
            <a:endParaRPr lang="ru-RU" sz="1600"/>
          </a:p>
          <a:p>
            <a:pPr algn="ctr">
              <a:defRPr/>
            </a:pPr>
            <a:r>
              <a:rPr lang="ru-RU" sz="1600"/>
              <a:t>Параметры и локальные переменные </a:t>
            </a:r>
            <a:endParaRPr lang="en-US" sz="1600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2861607" y="3079531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/>
              <a:t>Адрес возврата </a:t>
            </a:r>
            <a:endParaRPr lang="en-US" sz="1600"/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>
            <a:off x="2861606" y="2238704"/>
            <a:ext cx="3216167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/>
              <a:t>void </a:t>
            </a:r>
            <a:r>
              <a:rPr lang="en-US" sz="1600"/>
              <a:t>funcC</a:t>
            </a:r>
            <a:r>
              <a:rPr lang="en-US" sz="1600"/>
              <a:t>()</a:t>
            </a:r>
            <a:endParaRPr lang="ru-RU" sz="1600"/>
          </a:p>
          <a:p>
            <a:pPr algn="ctr">
              <a:defRPr/>
            </a:pPr>
            <a:r>
              <a:rPr lang="ru-RU" sz="1600"/>
              <a:t>Параметры и локальные переменные </a:t>
            </a:r>
            <a:endParaRPr lang="en-US" sz="1600"/>
          </a:p>
        </p:txBody>
      </p:sp>
      <p:sp>
        <p:nvSpPr>
          <p:cNvPr id="13" name="Прямоугольник 12" hidden="0"/>
          <p:cNvSpPr/>
          <p:nvPr isPhoto="0" userDrawn="0"/>
        </p:nvSpPr>
        <p:spPr bwMode="auto">
          <a:xfrm>
            <a:off x="2861605" y="1933905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/>
              <a:t>Адрес возврата </a:t>
            </a:r>
            <a:endParaRPr lang="en-US" sz="1600"/>
          </a:p>
        </p:txBody>
      </p:sp>
      <p:sp>
        <p:nvSpPr>
          <p:cNvPr id="14" name="Прямоугольник 13" hidden="0"/>
          <p:cNvSpPr/>
          <p:nvPr isPhoto="0" userDrawn="0"/>
        </p:nvSpPr>
        <p:spPr bwMode="auto">
          <a:xfrm>
            <a:off x="2861605" y="1025476"/>
            <a:ext cx="3216167" cy="90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/>
              <a:t>void </a:t>
            </a:r>
            <a:r>
              <a:rPr lang="en-US" sz="1600"/>
              <a:t>funcD</a:t>
            </a:r>
            <a:r>
              <a:rPr lang="en-US" sz="1600"/>
              <a:t>()</a:t>
            </a:r>
            <a:endParaRPr/>
          </a:p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Exception!</a:t>
            </a:r>
            <a:endParaRPr lang="ru-RU" sz="2000" b="1">
              <a:solidFill>
                <a:srgbClr val="FF0000"/>
              </a:solidFill>
            </a:endParaRPr>
          </a:p>
        </p:txBody>
      </p:sp>
      <p:pic>
        <p:nvPicPr>
          <p:cNvPr id="15" name="Рисунок 1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76140" y="5492098"/>
            <a:ext cx="1333159" cy="913512"/>
          </a:xfrm>
          <a:prstGeom prst="rect">
            <a:avLst/>
          </a:prstGeom>
        </p:spPr>
      </p:pic>
      <p:cxnSp>
        <p:nvCxnSpPr>
          <p:cNvPr id="17" name="Прямая соединительная линия 16" hidden="0"/>
          <p:cNvCxnSpPr>
            <a:cxnSpLocks/>
          </p:cNvCxnSpPr>
          <p:nvPr isPhoto="0" userDrawn="0"/>
        </p:nvCxnSpPr>
        <p:spPr bwMode="auto">
          <a:xfrm flipH="1">
            <a:off x="1863125" y="654794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 hidden="0"/>
          <p:cNvCxnSpPr>
            <a:cxnSpLocks/>
          </p:cNvCxnSpPr>
          <p:nvPr isPhoto="0" userDrawn="0"/>
        </p:nvCxnSpPr>
        <p:spPr bwMode="auto">
          <a:xfrm flipH="1" flipV="1">
            <a:off x="1857869" y="6314440"/>
            <a:ext cx="5256" cy="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 hidden="0"/>
          <p:cNvCxnSpPr>
            <a:cxnSpLocks/>
          </p:cNvCxnSpPr>
          <p:nvPr isPhoto="0" userDrawn="0"/>
        </p:nvCxnSpPr>
        <p:spPr bwMode="auto">
          <a:xfrm flipH="1" flipV="1">
            <a:off x="1857869" y="5302913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 hidden="0"/>
          <p:cNvCxnSpPr>
            <a:cxnSpLocks/>
          </p:cNvCxnSpPr>
          <p:nvPr isPhoto="0" userDrawn="0"/>
        </p:nvCxnSpPr>
        <p:spPr bwMode="auto">
          <a:xfrm flipV="1">
            <a:off x="1857871" y="5292677"/>
            <a:ext cx="1003734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247391" y="4168723"/>
            <a:ext cx="1210444" cy="918879"/>
          </a:xfrm>
          <a:prstGeom prst="rect">
            <a:avLst/>
          </a:prstGeom>
        </p:spPr>
      </p:pic>
      <p:cxnSp>
        <p:nvCxnSpPr>
          <p:cNvPr id="27" name="Прямая соединительная линия 26" hidden="0"/>
          <p:cNvCxnSpPr>
            <a:cxnSpLocks/>
          </p:cNvCxnSpPr>
          <p:nvPr isPhoto="0" userDrawn="0"/>
        </p:nvCxnSpPr>
        <p:spPr bwMode="auto">
          <a:xfrm flipH="1">
            <a:off x="1863124" y="52150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 hidden="0"/>
          <p:cNvCxnSpPr>
            <a:cxnSpLocks/>
          </p:cNvCxnSpPr>
          <p:nvPr isPhoto="0" userDrawn="0"/>
        </p:nvCxnSpPr>
        <p:spPr bwMode="auto">
          <a:xfrm flipV="1">
            <a:off x="1863124" y="4972770"/>
            <a:ext cx="0" cy="242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 hidden="0"/>
          <p:cNvCxnSpPr>
            <a:cxnSpLocks/>
          </p:cNvCxnSpPr>
          <p:nvPr isPhoto="0" userDrawn="0"/>
        </p:nvCxnSpPr>
        <p:spPr bwMode="auto">
          <a:xfrm flipH="1" flipV="1">
            <a:off x="1863124" y="3941380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 hidden="0"/>
          <p:cNvCxnSpPr>
            <a:cxnSpLocks/>
          </p:cNvCxnSpPr>
          <p:nvPr isPhoto="0" userDrawn="0"/>
        </p:nvCxnSpPr>
        <p:spPr bwMode="auto">
          <a:xfrm flipV="1">
            <a:off x="1863123" y="393712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42446" y="2717854"/>
            <a:ext cx="1124586" cy="854337"/>
          </a:xfrm>
          <a:prstGeom prst="rect">
            <a:avLst/>
          </a:prstGeom>
        </p:spPr>
      </p:pic>
      <p:cxnSp>
        <p:nvCxnSpPr>
          <p:cNvPr id="34" name="Прямая соединительная линия 33" hidden="0"/>
          <p:cNvCxnSpPr>
            <a:cxnSpLocks/>
          </p:cNvCxnSpPr>
          <p:nvPr isPhoto="0" userDrawn="0"/>
        </p:nvCxnSpPr>
        <p:spPr bwMode="auto">
          <a:xfrm flipH="1">
            <a:off x="1846922" y="37654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 hidden="0"/>
          <p:cNvCxnSpPr>
            <a:cxnSpLocks/>
          </p:cNvCxnSpPr>
          <p:nvPr isPhoto="0" userDrawn="0"/>
        </p:nvCxnSpPr>
        <p:spPr bwMode="auto">
          <a:xfrm flipV="1">
            <a:off x="1846922" y="356321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 hidden="0"/>
          <p:cNvCxnSpPr>
            <a:cxnSpLocks/>
          </p:cNvCxnSpPr>
          <p:nvPr isPhoto="0" userDrawn="0"/>
        </p:nvCxnSpPr>
        <p:spPr bwMode="auto">
          <a:xfrm flipH="1" flipV="1">
            <a:off x="1860498" y="2519792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 hidden="0"/>
          <p:cNvCxnSpPr>
            <a:cxnSpLocks/>
          </p:cNvCxnSpPr>
          <p:nvPr isPhoto="0" userDrawn="0"/>
        </p:nvCxnSpPr>
        <p:spPr bwMode="auto">
          <a:xfrm flipV="1">
            <a:off x="1860497" y="2515004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Рисунок 41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1247391" y="1331956"/>
            <a:ext cx="1231961" cy="842443"/>
          </a:xfrm>
          <a:prstGeom prst="rect">
            <a:avLst/>
          </a:prstGeom>
        </p:spPr>
      </p:pic>
      <p:cxnSp>
        <p:nvCxnSpPr>
          <p:cNvPr id="43" name="Прямая соединительная линия 42" hidden="0"/>
          <p:cNvCxnSpPr>
            <a:cxnSpLocks/>
          </p:cNvCxnSpPr>
          <p:nvPr isPhoto="0" userDrawn="0"/>
        </p:nvCxnSpPr>
        <p:spPr bwMode="auto">
          <a:xfrm flipH="1">
            <a:off x="1860497" y="234200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 hidden="0"/>
          <p:cNvCxnSpPr>
            <a:cxnSpLocks/>
          </p:cNvCxnSpPr>
          <p:nvPr isPhoto="0" userDrawn="0"/>
        </p:nvCxnSpPr>
        <p:spPr bwMode="auto">
          <a:xfrm flipV="1">
            <a:off x="1860497" y="213974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 hidden="0"/>
          <p:cNvCxnSpPr>
            <a:cxnSpLocks/>
          </p:cNvCxnSpPr>
          <p:nvPr isPhoto="0" userDrawn="0"/>
        </p:nvCxnSpPr>
        <p:spPr bwMode="auto">
          <a:xfrm flipH="1" flipV="1">
            <a:off x="1837727" y="1088745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 hidden="0"/>
          <p:cNvCxnSpPr>
            <a:cxnSpLocks/>
          </p:cNvCxnSpPr>
          <p:nvPr isPhoto="0" userDrawn="0"/>
        </p:nvCxnSpPr>
        <p:spPr bwMode="auto">
          <a:xfrm flipV="1">
            <a:off x="1837726" y="108395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 hidden="0"/>
          <p:cNvSpPr txBox="1"/>
          <p:nvPr isPhoto="0" userDrawn="0"/>
        </p:nvSpPr>
        <p:spPr bwMode="auto">
          <a:xfrm>
            <a:off x="6531470" y="1042967"/>
            <a:ext cx="18406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D: </a:t>
            </a:r>
            <a:r>
              <a:rPr lang="ru-RU"/>
              <a:t>Исключение перехвачено?</a:t>
            </a:r>
            <a:endParaRPr lang="en-US"/>
          </a:p>
        </p:txBody>
      </p:sp>
      <p:cxnSp>
        <p:nvCxnSpPr>
          <p:cNvPr id="51" name="Прямая со стрелкой 50" hidden="0"/>
          <p:cNvCxnSpPr>
            <a:cxnSpLocks/>
            <a:stCxn id="48" idx="3"/>
          </p:cNvCxnSpPr>
          <p:nvPr isPhoto="0" userDrawn="0"/>
        </p:nvCxnSpPr>
        <p:spPr bwMode="auto">
          <a:xfrm>
            <a:off x="8372138" y="1366133"/>
            <a:ext cx="62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 hidden="0"/>
          <p:cNvSpPr txBox="1"/>
          <p:nvPr isPhoto="0" userDrawn="0"/>
        </p:nvSpPr>
        <p:spPr bwMode="auto">
          <a:xfrm>
            <a:off x="8466966" y="100677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</a:t>
            </a:r>
            <a:endParaRPr lang="en-US"/>
          </a:p>
        </p:txBody>
      </p:sp>
      <p:sp>
        <p:nvSpPr>
          <p:cNvPr id="54" name="TextBox 53" hidden="0"/>
          <p:cNvSpPr txBox="1"/>
          <p:nvPr isPhoto="0" userDrawn="0"/>
        </p:nvSpPr>
        <p:spPr bwMode="auto">
          <a:xfrm>
            <a:off x="8994043" y="1147290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Обработка</a:t>
            </a:r>
            <a:endParaRPr lang="en-US"/>
          </a:p>
        </p:txBody>
      </p:sp>
      <p:cxnSp>
        <p:nvCxnSpPr>
          <p:cNvPr id="56" name="Прямая соединительная линия 55" hidden="0"/>
          <p:cNvCxnSpPr>
            <a:cxnSpLocks/>
          </p:cNvCxnSpPr>
          <p:nvPr isPhoto="0" userDrawn="0"/>
        </p:nvCxnSpPr>
        <p:spPr bwMode="auto">
          <a:xfrm>
            <a:off x="6077771" y="1147290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 hidden="0"/>
          <p:cNvCxnSpPr>
            <a:cxnSpLocks/>
            <a:stCxn id="48" idx="2"/>
          </p:cNvCxnSpPr>
          <p:nvPr isPhoto="0" userDrawn="0"/>
        </p:nvCxnSpPr>
        <p:spPr bwMode="auto">
          <a:xfrm>
            <a:off x="7451804" y="1689298"/>
            <a:ext cx="0" cy="53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 hidden="0"/>
          <p:cNvCxnSpPr>
            <a:cxnSpLocks/>
          </p:cNvCxnSpPr>
          <p:nvPr isPhoto="0" userDrawn="0"/>
        </p:nvCxnSpPr>
        <p:spPr bwMode="auto">
          <a:xfrm flipH="1">
            <a:off x="6077772" y="2223781"/>
            <a:ext cx="1374032" cy="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 hidden="0"/>
          <p:cNvSpPr txBox="1"/>
          <p:nvPr isPhoto="0" userDrawn="0"/>
        </p:nvSpPr>
        <p:spPr bwMode="auto">
          <a:xfrm>
            <a:off x="7485702" y="18091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Нет</a:t>
            </a:r>
            <a:endParaRPr lang="en-US"/>
          </a:p>
        </p:txBody>
      </p:sp>
      <p:sp>
        <p:nvSpPr>
          <p:cNvPr id="67" name="TextBox 66" hidden="0"/>
          <p:cNvSpPr txBox="1"/>
          <p:nvPr isPhoto="0" userDrawn="0"/>
        </p:nvSpPr>
        <p:spPr bwMode="auto">
          <a:xfrm>
            <a:off x="6499693" y="2342004"/>
            <a:ext cx="1872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C:</a:t>
            </a:r>
            <a:r>
              <a:rPr lang="ru-RU"/>
              <a:t>Исключение перехвачено?</a:t>
            </a:r>
            <a:endParaRPr lang="en-US"/>
          </a:p>
        </p:txBody>
      </p:sp>
      <p:cxnSp>
        <p:nvCxnSpPr>
          <p:cNvPr id="68" name="Прямая со стрелкой 67" hidden="0"/>
          <p:cNvCxnSpPr>
            <a:cxnSpLocks/>
            <a:stCxn id="67" idx="3"/>
          </p:cNvCxnSpPr>
          <p:nvPr isPhoto="0" userDrawn="0"/>
        </p:nvCxnSpPr>
        <p:spPr bwMode="auto">
          <a:xfrm>
            <a:off x="8372138" y="2665170"/>
            <a:ext cx="590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 hidden="0"/>
          <p:cNvSpPr txBox="1"/>
          <p:nvPr isPhoto="0" userDrawn="0"/>
        </p:nvSpPr>
        <p:spPr bwMode="auto">
          <a:xfrm>
            <a:off x="8324157" y="228352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</a:t>
            </a:r>
            <a:endParaRPr lang="en-US"/>
          </a:p>
        </p:txBody>
      </p:sp>
      <p:sp>
        <p:nvSpPr>
          <p:cNvPr id="70" name="TextBox 69" hidden="0"/>
          <p:cNvSpPr txBox="1"/>
          <p:nvPr isPhoto="0" userDrawn="0"/>
        </p:nvSpPr>
        <p:spPr bwMode="auto">
          <a:xfrm>
            <a:off x="8962266" y="2446327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Обработка</a:t>
            </a:r>
            <a:endParaRPr lang="en-US"/>
          </a:p>
        </p:txBody>
      </p:sp>
      <p:cxnSp>
        <p:nvCxnSpPr>
          <p:cNvPr id="71" name="Прямая соединительная линия 70" hidden="0"/>
          <p:cNvCxnSpPr>
            <a:cxnSpLocks/>
          </p:cNvCxnSpPr>
          <p:nvPr isPhoto="0" userDrawn="0"/>
        </p:nvCxnSpPr>
        <p:spPr bwMode="auto">
          <a:xfrm>
            <a:off x="6045994" y="2446327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 hidden="0"/>
          <p:cNvCxnSpPr>
            <a:cxnSpLocks/>
            <a:stCxn id="67" idx="2"/>
          </p:cNvCxnSpPr>
          <p:nvPr isPhoto="0" userDrawn="0"/>
        </p:nvCxnSpPr>
        <p:spPr bwMode="auto">
          <a:xfrm flipH="1">
            <a:off x="7431405" y="2988335"/>
            <a:ext cx="4511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 hidden="0"/>
          <p:cNvCxnSpPr>
            <a:cxnSpLocks/>
          </p:cNvCxnSpPr>
          <p:nvPr isPhoto="0" userDrawn="0"/>
        </p:nvCxnSpPr>
        <p:spPr bwMode="auto">
          <a:xfrm flipH="1">
            <a:off x="6045995" y="3537741"/>
            <a:ext cx="138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 hidden="0"/>
          <p:cNvSpPr txBox="1"/>
          <p:nvPr isPhoto="0" userDrawn="0"/>
        </p:nvSpPr>
        <p:spPr bwMode="auto">
          <a:xfrm>
            <a:off x="7477844" y="310410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Нет</a:t>
            </a:r>
            <a:endParaRPr lang="en-US"/>
          </a:p>
        </p:txBody>
      </p:sp>
      <p:sp>
        <p:nvSpPr>
          <p:cNvPr id="75" name="TextBox 74" hidden="0"/>
          <p:cNvSpPr txBox="1"/>
          <p:nvPr isPhoto="0" userDrawn="0"/>
        </p:nvSpPr>
        <p:spPr bwMode="auto">
          <a:xfrm>
            <a:off x="6547674" y="3634993"/>
            <a:ext cx="1758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B:</a:t>
            </a:r>
            <a:r>
              <a:rPr lang="ru-RU"/>
              <a:t>Исключение перехвачено?</a:t>
            </a:r>
            <a:endParaRPr lang="en-US"/>
          </a:p>
        </p:txBody>
      </p:sp>
      <p:cxnSp>
        <p:nvCxnSpPr>
          <p:cNvPr id="76" name="Прямая со стрелкой 75" hidden="0"/>
          <p:cNvCxnSpPr>
            <a:cxnSpLocks/>
            <a:stCxn id="75" idx="3"/>
          </p:cNvCxnSpPr>
          <p:nvPr isPhoto="0" userDrawn="0"/>
        </p:nvCxnSpPr>
        <p:spPr bwMode="auto">
          <a:xfrm>
            <a:off x="8306008" y="3958159"/>
            <a:ext cx="704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 hidden="0"/>
          <p:cNvSpPr txBox="1"/>
          <p:nvPr isPhoto="0" userDrawn="0"/>
        </p:nvSpPr>
        <p:spPr bwMode="auto">
          <a:xfrm>
            <a:off x="8372138" y="357651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</a:t>
            </a:r>
            <a:endParaRPr lang="en-US"/>
          </a:p>
        </p:txBody>
      </p:sp>
      <p:sp>
        <p:nvSpPr>
          <p:cNvPr id="78" name="TextBox 77" hidden="0"/>
          <p:cNvSpPr txBox="1"/>
          <p:nvPr isPhoto="0" userDrawn="0"/>
        </p:nvSpPr>
        <p:spPr bwMode="auto">
          <a:xfrm>
            <a:off x="9010247" y="3739316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Обработка</a:t>
            </a:r>
            <a:endParaRPr lang="en-US"/>
          </a:p>
        </p:txBody>
      </p:sp>
      <p:cxnSp>
        <p:nvCxnSpPr>
          <p:cNvPr id="79" name="Прямая соединительная линия 78" hidden="0"/>
          <p:cNvCxnSpPr>
            <a:cxnSpLocks/>
          </p:cNvCxnSpPr>
          <p:nvPr isPhoto="0" userDrawn="0"/>
        </p:nvCxnSpPr>
        <p:spPr bwMode="auto">
          <a:xfrm>
            <a:off x="6093975" y="3739316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 hidden="0"/>
          <p:cNvCxnSpPr>
            <a:cxnSpLocks/>
            <a:stCxn id="75" idx="2"/>
          </p:cNvCxnSpPr>
          <p:nvPr isPhoto="0" userDrawn="0"/>
        </p:nvCxnSpPr>
        <p:spPr bwMode="auto">
          <a:xfrm>
            <a:off x="7426841" y="4281324"/>
            <a:ext cx="9075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 hidden="0"/>
          <p:cNvCxnSpPr>
            <a:cxnSpLocks/>
          </p:cNvCxnSpPr>
          <p:nvPr isPhoto="0" userDrawn="0"/>
        </p:nvCxnSpPr>
        <p:spPr bwMode="auto">
          <a:xfrm flipH="1">
            <a:off x="6093976" y="4830730"/>
            <a:ext cx="1341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 hidden="0"/>
          <p:cNvSpPr txBox="1"/>
          <p:nvPr isPhoto="0" userDrawn="0"/>
        </p:nvSpPr>
        <p:spPr bwMode="auto">
          <a:xfrm>
            <a:off x="7525825" y="43970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Нет</a:t>
            </a:r>
            <a:endParaRPr lang="en-US"/>
          </a:p>
        </p:txBody>
      </p:sp>
      <p:sp>
        <p:nvSpPr>
          <p:cNvPr id="83" name="TextBox 82" hidden="0"/>
          <p:cNvSpPr txBox="1"/>
          <p:nvPr isPhoto="0" userDrawn="0"/>
        </p:nvSpPr>
        <p:spPr bwMode="auto">
          <a:xfrm>
            <a:off x="6481544" y="5127936"/>
            <a:ext cx="1842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A: </a:t>
            </a:r>
            <a:r>
              <a:rPr lang="ru-RU"/>
              <a:t>Исключение перехвачено?</a:t>
            </a:r>
            <a:endParaRPr lang="en-US"/>
          </a:p>
        </p:txBody>
      </p:sp>
      <p:cxnSp>
        <p:nvCxnSpPr>
          <p:cNvPr id="84" name="Прямая со стрелкой 83" hidden="0"/>
          <p:cNvCxnSpPr>
            <a:cxnSpLocks/>
            <a:stCxn id="83" idx="3"/>
          </p:cNvCxnSpPr>
          <p:nvPr isPhoto="0" userDrawn="0"/>
        </p:nvCxnSpPr>
        <p:spPr bwMode="auto">
          <a:xfrm>
            <a:off x="8324157" y="5451102"/>
            <a:ext cx="619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 hidden="0"/>
          <p:cNvSpPr txBox="1"/>
          <p:nvPr isPhoto="0" userDrawn="0"/>
        </p:nvSpPr>
        <p:spPr bwMode="auto">
          <a:xfrm>
            <a:off x="8306008" y="506945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Да</a:t>
            </a:r>
            <a:endParaRPr lang="en-US"/>
          </a:p>
        </p:txBody>
      </p:sp>
      <p:sp>
        <p:nvSpPr>
          <p:cNvPr id="86" name="TextBox 85" hidden="0"/>
          <p:cNvSpPr txBox="1"/>
          <p:nvPr isPhoto="0" userDrawn="0"/>
        </p:nvSpPr>
        <p:spPr bwMode="auto">
          <a:xfrm>
            <a:off x="8944117" y="5232259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Обработка</a:t>
            </a:r>
            <a:endParaRPr lang="en-US"/>
          </a:p>
        </p:txBody>
      </p:sp>
      <p:cxnSp>
        <p:nvCxnSpPr>
          <p:cNvPr id="87" name="Прямая соединительная линия 86" hidden="0"/>
          <p:cNvCxnSpPr>
            <a:cxnSpLocks/>
          </p:cNvCxnSpPr>
          <p:nvPr isPhoto="0" userDrawn="0"/>
        </p:nvCxnSpPr>
        <p:spPr bwMode="auto">
          <a:xfrm>
            <a:off x="6077771" y="5232259"/>
            <a:ext cx="403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 hidden="0"/>
          <p:cNvCxnSpPr>
            <a:cxnSpLocks/>
            <a:stCxn id="83" idx="2"/>
          </p:cNvCxnSpPr>
          <p:nvPr isPhoto="0" userDrawn="0"/>
        </p:nvCxnSpPr>
        <p:spPr bwMode="auto">
          <a:xfrm flipH="1">
            <a:off x="7400925" y="5774267"/>
            <a:ext cx="1926" cy="48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 hidden="0"/>
          <p:cNvCxnSpPr>
            <a:cxnSpLocks/>
          </p:cNvCxnSpPr>
          <p:nvPr isPhoto="0" userDrawn="0"/>
        </p:nvCxnSpPr>
        <p:spPr bwMode="auto">
          <a:xfrm flipH="1">
            <a:off x="6077772" y="6259368"/>
            <a:ext cx="132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 hidden="0"/>
          <p:cNvSpPr txBox="1"/>
          <p:nvPr isPhoto="0" userDrawn="0"/>
        </p:nvSpPr>
        <p:spPr bwMode="auto">
          <a:xfrm>
            <a:off x="7400925" y="585783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Нет</a:t>
            </a:r>
            <a:endParaRPr lang="en-US"/>
          </a:p>
        </p:txBody>
      </p:sp>
      <p:sp>
        <p:nvSpPr>
          <p:cNvPr id="92" name="TextBox 91" hidden="0"/>
          <p:cNvSpPr txBox="1"/>
          <p:nvPr isPhoto="0" userDrawn="0"/>
        </p:nvSpPr>
        <p:spPr bwMode="auto">
          <a:xfrm>
            <a:off x="10552392" y="4678261"/>
            <a:ext cx="14667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Аварийное завершение программы</a:t>
            </a:r>
            <a:endParaRPr lang="en-US"/>
          </a:p>
        </p:txBody>
      </p:sp>
      <p:sp>
        <p:nvSpPr>
          <p:cNvPr id="95" name="TextBox 94" hidden="0"/>
          <p:cNvSpPr txBox="1"/>
          <p:nvPr isPhoto="0" userDrawn="0"/>
        </p:nvSpPr>
        <p:spPr bwMode="auto">
          <a:xfrm>
            <a:off x="6104638" y="1813837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exception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TextBox 95" hidden="0"/>
          <p:cNvSpPr txBox="1"/>
          <p:nvPr isPhoto="0" userDrawn="0"/>
        </p:nvSpPr>
        <p:spPr bwMode="auto">
          <a:xfrm>
            <a:off x="6103168" y="3147051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exception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7" name="TextBox 96" hidden="0"/>
          <p:cNvSpPr txBox="1"/>
          <p:nvPr isPhoto="0" userDrawn="0"/>
        </p:nvSpPr>
        <p:spPr bwMode="auto">
          <a:xfrm>
            <a:off x="6175008" y="4431553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exception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3" name="TextBox 122" hidden="0"/>
          <p:cNvSpPr txBox="1"/>
          <p:nvPr isPhoto="0" userDrawn="0"/>
        </p:nvSpPr>
        <p:spPr bwMode="auto">
          <a:xfrm>
            <a:off x="6128355" y="5882836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exception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4" name="TextBox 123" hidden="0"/>
          <p:cNvSpPr txBox="1"/>
          <p:nvPr isPhoto="0" userDrawn="0"/>
        </p:nvSpPr>
        <p:spPr bwMode="auto">
          <a:xfrm>
            <a:off x="8756191" y="5948854"/>
            <a:ext cx="22653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main: </a:t>
            </a:r>
            <a:r>
              <a:rPr lang="ru-RU"/>
              <a:t>Исключение перехвачено?</a:t>
            </a:r>
            <a:endParaRPr lang="en-US"/>
          </a:p>
        </p:txBody>
      </p:sp>
      <p:cxnSp>
        <p:nvCxnSpPr>
          <p:cNvPr id="126" name="Прямая соединительная линия 125" hidden="0"/>
          <p:cNvCxnSpPr>
            <a:cxnSpLocks/>
          </p:cNvCxnSpPr>
          <p:nvPr isPhoto="0" userDrawn="0"/>
        </p:nvCxnSpPr>
        <p:spPr bwMode="auto">
          <a:xfrm flipV="1">
            <a:off x="6095920" y="6431192"/>
            <a:ext cx="2660271" cy="1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 hidden="0"/>
          <p:cNvCxnSpPr>
            <a:cxnSpLocks/>
          </p:cNvCxnSpPr>
          <p:nvPr isPhoto="0" userDrawn="0"/>
        </p:nvCxnSpPr>
        <p:spPr bwMode="auto">
          <a:xfrm>
            <a:off x="10725236" y="5601591"/>
            <a:ext cx="0" cy="34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 hidden="0"/>
          <p:cNvSpPr txBox="1"/>
          <p:nvPr isPhoto="0" userDrawn="0"/>
        </p:nvSpPr>
        <p:spPr bwMode="auto">
          <a:xfrm>
            <a:off x="10747164" y="557952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Нет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39403" y="1026269"/>
            <a:ext cx="11483237" cy="167439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На практике исключения зачастую имеют пользовательский тип (исключения-классы). Часто такие классы позволяют хранить сообщение об ошибке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Можно определить целую иерархию классов исключений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Объекты классов-исключений лучше «ловить» в </a:t>
            </a:r>
            <a:r>
              <a:rPr lang="en-US" sz="2000"/>
              <a:t>catch-</a:t>
            </a:r>
            <a:r>
              <a:rPr lang="ru-RU" sz="2000"/>
              <a:t>блок по константной ссылке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Исключения пользовательских типов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01524" y="3612770"/>
            <a:ext cx="9158993" cy="988649"/>
          </a:xfrm>
          <a:prstGeom prst="rect">
            <a:avLst/>
          </a:prstGeom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1822107" y="2984237"/>
            <a:ext cx="24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Базовый класс всех исключ</a:t>
            </a:r>
            <a:r>
              <a:rPr lang="ru-RU"/>
              <a:t>е</a:t>
            </a:r>
            <a:r>
              <a:rPr lang="ru-RU"/>
              <a:t>ний </a:t>
            </a:r>
            <a:r>
              <a:rPr lang="en-US"/>
              <a:t>STL</a:t>
            </a:r>
            <a:endParaRPr lang="en-US"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7787977" y="2833553"/>
            <a:ext cx="29725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Аргумент не из области определения</a:t>
            </a:r>
            <a:endParaRPr lang="en-US"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4560929" y="2961087"/>
            <a:ext cx="289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Нарушение логики использования функции</a:t>
            </a: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439403" y="4711815"/>
            <a:ext cx="114832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Пример: функция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stoi</a:t>
            </a:r>
            <a:r>
              <a:rPr lang="en-US"/>
              <a:t> </a:t>
            </a:r>
            <a:r>
              <a:rPr lang="ru-RU"/>
              <a:t>и другие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sto</a:t>
            </a:r>
            <a:r>
              <a:rPr lang="en-US"/>
              <a:t>…</a:t>
            </a:r>
            <a:r>
              <a:rPr lang="ru-RU"/>
              <a:t> генерирует исключение </a:t>
            </a:r>
            <a:r>
              <a:rPr lang="en-US"/>
              <a:t>invalid</a:t>
            </a:r>
            <a:r>
              <a:rPr lang="ru-RU"/>
              <a:t>_</a:t>
            </a:r>
            <a:r>
              <a:rPr lang="en-US"/>
              <a:t>argument </a:t>
            </a:r>
            <a:r>
              <a:rPr lang="ru-RU"/>
              <a:t>при получении аргумента, который не может быть преобразован в число</a:t>
            </a:r>
            <a:endParaRPr lang="en-US"/>
          </a:p>
        </p:txBody>
      </p:sp>
      <p:sp>
        <p:nvSpPr>
          <p:cNvPr id="11" name="Объект 2" hidden="0"/>
          <p:cNvSpPr txBox="1"/>
          <p:nvPr isPhoto="0" userDrawn="0"/>
        </p:nvSpPr>
        <p:spPr bwMode="auto">
          <a:xfrm>
            <a:off x="439403" y="5465161"/>
            <a:ext cx="11483237" cy="11092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При перехвате исключения базового типа в соответствующий </a:t>
            </a:r>
            <a:r>
              <a:rPr lang="en-US" sz="2000"/>
              <a:t>catch-</a:t>
            </a:r>
            <a:r>
              <a:rPr lang="ru-RU" sz="2000"/>
              <a:t>блок будут поступать исключения как данного базового типа, так и всех его производных типов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822066" y="1049421"/>
            <a:ext cx="6100575" cy="182110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400"/>
              <a:t>catch(…)</a:t>
            </a:r>
            <a:r>
              <a:rPr lang="ru-RU" sz="2400"/>
              <a:t> перехватывает все исключения независимо от типа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Лучше использовать как «последний рубеж» при обработке исключений</a:t>
            </a:r>
            <a:endParaRPr lang="en-US" sz="2400"/>
          </a:p>
        </p:txBody>
      </p:sp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2436" y="1211464"/>
            <a:ext cx="4935218" cy="1462287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Перехват исключений независимо от типа</a:t>
            </a:r>
            <a:endParaRPr lang="en-US" sz="2800"/>
          </a:p>
        </p:txBody>
      </p:sp>
      <p:sp>
        <p:nvSpPr>
          <p:cNvPr id="6" name="Объект 2" hidden="0"/>
          <p:cNvSpPr txBox="1"/>
          <p:nvPr isPhoto="0" userDrawn="0"/>
        </p:nvSpPr>
        <p:spPr bwMode="auto">
          <a:xfrm>
            <a:off x="532436" y="3198987"/>
            <a:ext cx="11390205" cy="31135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Порядок определения </a:t>
            </a:r>
            <a:r>
              <a:rPr lang="en-US" sz="2400"/>
              <a:t>catch</a:t>
            </a:r>
            <a:r>
              <a:rPr lang="ru-RU" sz="2400"/>
              <a:t>-блоков </a:t>
            </a:r>
            <a:r>
              <a:rPr lang="ru-RU" sz="2400"/>
              <a:t>имеет значение:  соотнесение типа выброшенного исключения с имеющимися </a:t>
            </a:r>
            <a:r>
              <a:rPr lang="ru-RU" sz="2400"/>
              <a:t>catch</a:t>
            </a:r>
            <a:r>
              <a:rPr lang="ru-RU" sz="2400"/>
              <a:t>-блоками выполняется в порядке их определения ("сверху-вниз"). </a:t>
            </a:r>
            <a:r>
              <a:rPr lang="ru-RU" sz="2400"/>
              <a:t>Если </a:t>
            </a:r>
            <a:r>
              <a:rPr lang="ru-RU" sz="2400"/>
              <a:t>первым будут определены перехватчики исключений всех типов или исключения базового типа, исключение </a:t>
            </a:r>
            <a:r>
              <a:rPr lang="ru-RU" sz="2400"/>
              <a:t>будет перехвачено и не </a:t>
            </a:r>
            <a:r>
              <a:rPr lang="ru-RU" sz="2400"/>
              <a:t>попадёт в свой специальный </a:t>
            </a:r>
            <a:r>
              <a:rPr lang="ru-RU" sz="2400"/>
              <a:t>обработчик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Определение </a:t>
            </a:r>
            <a:r>
              <a:rPr lang="en-US" sz="2400"/>
              <a:t>catch(…) </a:t>
            </a:r>
            <a:r>
              <a:rPr lang="ru-RU" sz="2400"/>
              <a:t>в качестве первого из обработчиков исключений может не компилироваться (</a:t>
            </a:r>
            <a:r>
              <a:rPr lang="en-US" sz="2400"/>
              <a:t>g++ - </a:t>
            </a:r>
            <a:r>
              <a:rPr lang="ru-RU" sz="2400"/>
              <a:t>точно)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48506" y="1710132"/>
            <a:ext cx="6574134" cy="317127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Перехваченное исключение можно повторно «выбросить» 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Используется, когда обработка исключения не может быть полностью выполнена в рамках одной функции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Часть работы по обработки выполняется «на месте», часть будет сделана</a:t>
            </a:r>
            <a:r>
              <a:rPr lang="ru-RU" sz="2400"/>
              <a:t> </a:t>
            </a:r>
            <a:r>
              <a:rPr lang="ru-RU" sz="2000"/>
              <a:t>в следующем по стеку обработчике</a:t>
            </a:r>
            <a:endParaRPr lang="en-US" sz="2000"/>
          </a:p>
        </p:txBody>
      </p:sp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4897" y="1710132"/>
            <a:ext cx="4943610" cy="3076024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Повторный «выброс» исключения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4898" y="5549280"/>
            <a:ext cx="6286480" cy="727696"/>
          </a:xfrm>
          <a:prstGeom prst="rect">
            <a:avLst/>
          </a:prstGeom>
        </p:spPr>
      </p:pic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86764" y="982201"/>
            <a:ext cx="5435878" cy="5553248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Ограничение на тип исключений, которые может генерировать функция </a:t>
            </a:r>
            <a:r>
              <a:rPr lang="ru-RU"/>
              <a:t>с точным перечнем </a:t>
            </a:r>
            <a:r>
              <a:rPr lang="ru-RU"/>
              <a:t>типов больше не используется – это негибкая конструкция, малопригодная для практического использования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Начиная с С++11используется спецификатор </a:t>
            </a:r>
            <a:r>
              <a:rPr lang="en-US"/>
              <a:t>noexcept</a:t>
            </a:r>
            <a:r>
              <a:rPr lang="en-US"/>
              <a:t>. </a:t>
            </a:r>
            <a:r>
              <a:rPr lang="ru-RU"/>
              <a:t>Он показывает, может ли функция генерировать какие-либо исключения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noexcept</a:t>
            </a:r>
            <a:r>
              <a:rPr lang="en-US"/>
              <a:t> </a:t>
            </a:r>
            <a:r>
              <a:rPr lang="ru-RU"/>
              <a:t>нужен для: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Документирования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Оптимизации – исключает потенциальную необходимость обеспечить </a:t>
            </a:r>
            <a:r>
              <a:rPr lang="en-US"/>
              <a:t>stack </a:t>
            </a:r>
            <a:r>
              <a:rPr lang="en-US"/>
              <a:t>unwinding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 выбросе исключения из </a:t>
            </a:r>
            <a:r>
              <a:rPr lang="en-US"/>
              <a:t>noexcept</a:t>
            </a:r>
            <a:r>
              <a:rPr lang="en-US"/>
              <a:t>-</a:t>
            </a:r>
            <a:r>
              <a:rPr lang="ru-RU"/>
              <a:t>функции </a:t>
            </a:r>
            <a:r>
              <a:rPr lang="ru-RU"/>
              <a:t>б</a:t>
            </a:r>
            <a:r>
              <a:rPr lang="ru-RU"/>
              <a:t>удет вызвана системная функция </a:t>
            </a:r>
            <a:r>
              <a:rPr lang="en-US"/>
              <a:t>terminate()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Спецификатор </a:t>
            </a:r>
            <a:r>
              <a:rPr lang="en-US"/>
              <a:t>noexcept</a:t>
            </a:r>
            <a:r>
              <a:rPr lang="en-US"/>
              <a:t> </a:t>
            </a:r>
            <a:r>
              <a:rPr lang="ru-RU"/>
              <a:t>является частью объявления функции, но не может использоваться для перегрузки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672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Ограничения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19430" y="1373333"/>
            <a:ext cx="6067333" cy="1245844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19430" y="3000641"/>
            <a:ext cx="5319221" cy="396274"/>
          </a:xfrm>
          <a:prstGeom prst="rect">
            <a:avLst/>
          </a:prstGeom>
        </p:spPr>
      </p:pic>
      <p:sp>
        <p:nvSpPr>
          <p:cNvPr id="7" name="TextBox 6" hidden="0"/>
          <p:cNvSpPr txBox="1"/>
          <p:nvPr isPhoto="0" userDrawn="0"/>
        </p:nvSpPr>
        <p:spPr bwMode="auto">
          <a:xfrm>
            <a:off x="2733673" y="261200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Пример</a:t>
            </a:r>
            <a:endParaRPr lang="en-US"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19050" y="3758825"/>
            <a:ext cx="5781793" cy="1555156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2793249" y="961852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До С++ 11</a:t>
            </a: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2386010" y="3372184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Начиная с С++ 11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897" y="1254128"/>
            <a:ext cx="6529303" cy="5087936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Конструкторы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Конструктор </a:t>
            </a:r>
            <a:r>
              <a:rPr lang="ru-RU"/>
              <a:t>не возвращает </a:t>
            </a:r>
            <a:r>
              <a:rPr lang="ru-RU"/>
              <a:t>значения. Как тогда проверить, успешно ли прошла инициализация?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Выполнить в конструкторе только безопасные операции, остальные вынести в отдельный метод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 неудачной инициализации выставить бит ошибки (</a:t>
            </a:r>
            <a:r>
              <a:rPr lang="en-US"/>
              <a:t>zombie object</a:t>
            </a:r>
            <a:r>
              <a:rPr lang="ru-RU"/>
              <a:t>), реализовать метод для его проверки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Выбросить исключение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(1) и (2) нарушают принцип </a:t>
            </a:r>
            <a:r>
              <a:rPr lang="en-US"/>
              <a:t>RAII – Resource Acquisition is Initialization – </a:t>
            </a:r>
            <a:r>
              <a:rPr lang="ru-RU"/>
              <a:t>еще одни философский принцип ООП. Тем не менее, на практике широко встречается, особенно (1)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Если конструктор генерирует исключение, нужно предусмотреть методы </a:t>
            </a:r>
            <a:r>
              <a:rPr lang="ru-RU"/>
              <a:t>деинициализации</a:t>
            </a:r>
            <a:r>
              <a:rPr lang="ru-RU"/>
              <a:t> – при перехвате исключения, выброшенного из конструктора, деструктор вызван не будет</a:t>
            </a:r>
            <a:endParaRPr lang="en-US"/>
          </a:p>
        </p:txBody>
      </p:sp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4897" y="175616"/>
            <a:ext cx="11517744" cy="929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/>
              <a:t>Исключения. Как надо и как не надо</a:t>
            </a:r>
            <a:endParaRPr lang="en-US" sz="2800"/>
          </a:p>
        </p:txBody>
      </p:sp>
      <p:sp>
        <p:nvSpPr>
          <p:cNvPr id="6" name="Объект 2" hidden="0"/>
          <p:cNvSpPr txBox="1"/>
          <p:nvPr isPhoto="0" userDrawn="0"/>
        </p:nvSpPr>
        <p:spPr bwMode="auto">
          <a:xfrm>
            <a:off x="7038974" y="1254127"/>
            <a:ext cx="4883666" cy="50879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Деструкторы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Деструктор с выбросом исключения скомпилируется с предупреждением (</a:t>
            </a:r>
            <a:r>
              <a:rPr lang="en-US"/>
              <a:t>g++</a:t>
            </a:r>
            <a:r>
              <a:rPr lang="ru-RU"/>
              <a:t>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Генерировать исключения в деструкторах не стоит – деструкторы автоматических объектов вызываются неявно, и тогда исключение не сможет быть перехвачено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Что будет, если деструктор выбросит исключение во время </a:t>
            </a:r>
            <a:r>
              <a:rPr lang="en-US"/>
              <a:t>stack unwinding </a:t>
            </a:r>
            <a:r>
              <a:rPr lang="ru-RU"/>
              <a:t>из-за другого исключения? Какое исключение тогда будет перехвачено? Никакое – будет вызвана функция </a:t>
            </a:r>
            <a:r>
              <a:rPr lang="en-US"/>
              <a:t>terminate()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7" name="Плюс 6" hidden="0"/>
          <p:cNvSpPr/>
          <p:nvPr isPhoto="0" userDrawn="0"/>
        </p:nvSpPr>
        <p:spPr bwMode="auto">
          <a:xfrm>
            <a:off x="2438400" y="1254128"/>
            <a:ext cx="390525" cy="422272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8439150" y="1419225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ONLYOFFICE/7.0.1.37</Application>
  <DocSecurity>0</DocSecurity>
  <PresentationFormat>Широкоэкранный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82</cp:revision>
  <dcterms:created xsi:type="dcterms:W3CDTF">2021-03-22T15:30:04Z</dcterms:created>
  <dcterms:modified xsi:type="dcterms:W3CDTF">2022-04-23T09:30:32Z</dcterms:modified>
  <cp:category/>
  <cp:contentStatus/>
  <cp:version/>
</cp:coreProperties>
</file>