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EE8D065-0729-6AE4-472A-6B6D6247F69F}">
  <a:tblStyle styleId="{BEE8D065-0729-6AE4-472A-6B6D6247F69F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 hidden="0"/>
            <p:cNvSpPr/>
            <p:nvPr isPhoto="0" userDrawn="0"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 hidden="0"/>
            <p:cNvSpPr/>
            <p:nvPr isPhoto="0" userDrawn="0"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www.cplusplus.com/reference/clibrary/" TargetMode="External"/><Relationship Id="rId6" Type="http://schemas.openxmlformats.org/officeDocument/2006/relationships/hyperlink" Target="https://en.cppreference.com/w/cpp/header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63418" y="376037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7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63418" y="2472689"/>
            <a:ext cx="11231418" cy="377109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Стандартная библиотека шаблонов (</a:t>
            </a:r>
            <a:r>
              <a:rPr lang="en-US" sz="2800"/>
              <a:t>STL</a:t>
            </a:r>
            <a:r>
              <a:rPr lang="ru-RU" sz="2800"/>
              <a:t>)</a:t>
            </a:r>
            <a:r>
              <a:rPr lang="en-US" sz="2800"/>
              <a:t>:</a:t>
            </a:r>
            <a:endParaRPr/>
          </a:p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Последовательные контейнеры (</a:t>
            </a:r>
            <a:r>
              <a:rPr lang="en-US" sz="2800"/>
              <a:t>sequence containers</a:t>
            </a:r>
            <a:r>
              <a:rPr lang="ru-RU" sz="2800"/>
              <a:t>)</a:t>
            </a:r>
            <a:endParaRPr lang="en-US" sz="2800"/>
          </a:p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Итераторы</a:t>
            </a:r>
            <a:endParaRPr/>
          </a:p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Контейнеры-адаптеры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546715" y="801993"/>
            <a:ext cx="5348707" cy="371164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ru-RU"/>
              <a:t>Часть операций добавления элемента в конец возможно за константное время </a:t>
            </a:r>
            <a:r>
              <a:rPr lang="en-US"/>
              <a:t>O(1)</a:t>
            </a:r>
            <a:r>
              <a:rPr lang="ru-RU"/>
              <a:t>, часть – за линейное О(</a:t>
            </a:r>
            <a:r>
              <a:rPr lang="en-US"/>
              <a:t>n</a:t>
            </a:r>
            <a:r>
              <a:rPr lang="ru-RU"/>
              <a:t>) </a:t>
            </a:r>
            <a:endParaRPr lang="en-US"/>
          </a:p>
          <a:p>
            <a:pPr>
              <a:defRPr/>
            </a:pPr>
            <a:r>
              <a:rPr lang="ru-RU"/>
              <a:t>Можно </a:t>
            </a:r>
            <a:r>
              <a:rPr lang="ru-RU"/>
              <a:t>дать усреднённую оценку времени – амортизированную. </a:t>
            </a:r>
            <a:endParaRPr/>
          </a:p>
          <a:p>
            <a:pPr>
              <a:defRPr/>
            </a:pPr>
            <a:r>
              <a:rPr lang="en-US"/>
              <a:t>Aggregate method: </a:t>
            </a:r>
            <a:r>
              <a:rPr lang="ru-RU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ru-RU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ff"/>
                              <m:ctrlPr>
                                <a:rPr lang="ru-RU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b="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/>
                                    <a:rPr lang="en-US" b="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/>
                            <a:rPr lang="en-US" b="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, </a:t>
            </a:r>
            <a:r>
              <a:rPr lang="ru-RU"/>
              <a:t>где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b="0" i="1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m:rPr/>
                            <a:rPr lang="en-US" b="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/>
              <a:t> - </a:t>
            </a:r>
            <a:r>
              <a:rPr lang="ru-RU"/>
              <a:t>стоимость </a:t>
            </a:r>
            <a:r>
              <a:rPr lang="en-US"/>
              <a:t>i</a:t>
            </a:r>
            <a:r>
              <a:rPr lang="ru-RU"/>
              <a:t>-той операции</a:t>
            </a:r>
            <a:endParaRPr/>
          </a:p>
          <a:p>
            <a:pPr>
              <a:defRPr/>
            </a:pPr>
            <a:r>
              <a:rPr lang="ru-RU"/>
              <a:t>Стоимость </a:t>
            </a:r>
            <a:r>
              <a:rPr lang="en-US"/>
              <a:t>i</a:t>
            </a:r>
            <a:r>
              <a:rPr lang="en-US"/>
              <a:t>-</a:t>
            </a:r>
            <a:r>
              <a:rPr lang="ru-RU"/>
              <a:t>той операции зависит от реализации роста выделяемой памяти </a:t>
            </a:r>
            <a:endParaRPr lang="en-US"/>
          </a:p>
        </p:txBody>
      </p:sp>
      <p:graphicFrame>
        <p:nvGraphicFramePr>
          <p:cNvPr id="4" name="Таблица 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04148" y="801993"/>
          <a:ext cx="6129817" cy="34798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3031510"/>
                <a:gridCol w="3098307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Сложность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 элемента в конец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O(1) (</a:t>
                      </a:r>
                      <a:r>
                        <a:rPr lang="ru-RU"/>
                        <a:t>амортизированная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элемента в начало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и удаление элемента из середины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r>
                        <a:rPr lang="en-US"/>
                        <a:t>,</a:t>
                      </a:r>
                      <a:r>
                        <a:rPr lang="en-US"/>
                        <a:t> </a:t>
                      </a:r>
                      <a:r>
                        <a:rPr lang="ru-RU"/>
                        <a:t>где </a:t>
                      </a:r>
                      <a:r>
                        <a:rPr lang="en-US"/>
                        <a:t>n – </a:t>
                      </a:r>
                      <a:r>
                        <a:rPr lang="ru-RU"/>
                        <a:t>кол-во элементов от места вставки/удаления до конца массива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Доступ к произвольному</a:t>
                      </a:r>
                      <a:r>
                        <a:rPr lang="ru-RU"/>
                        <a:t> элементу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О(1)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 hidden="0"/>
          <p:cNvSpPr txBox="1"/>
          <p:nvPr isPhoto="0" userDrawn="0"/>
        </p:nvSpPr>
        <p:spPr bwMode="auto"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::vector</a:t>
            </a:r>
            <a:endParaRPr/>
          </a:p>
        </p:txBody>
      </p:sp>
      <p:sp>
        <p:nvSpPr>
          <p:cNvPr id="7" name="Объект 2" hidden="0"/>
          <p:cNvSpPr txBox="1"/>
          <p:nvPr isPhoto="0" userDrawn="0"/>
        </p:nvSpPr>
        <p:spPr bwMode="auto">
          <a:xfrm>
            <a:off x="404148" y="4513635"/>
            <a:ext cx="11491275" cy="21801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Метод предоплаты. При вставке нового элемента фишка присваивается ему и элементу, отстоящему от него на </a:t>
            </a:r>
            <a:r>
              <a:rPr lang="en-US"/>
              <a:t>capacity/2</a:t>
            </a:r>
            <a:r>
              <a:rPr lang="ru-RU"/>
              <a:t>. Копирование элемента стоит одну фишку. В среднем </a:t>
            </a:r>
            <a:r>
              <a:rPr lang="ru-RU"/>
              <a:t>каждая </a:t>
            </a:r>
            <a:r>
              <a:rPr lang="ru-RU"/>
              <a:t>вставка будет </a:t>
            </a:r>
            <a:r>
              <a:rPr lang="ru-RU"/>
              <a:t>стоить </a:t>
            </a:r>
            <a:r>
              <a:rPr lang="ru-RU"/>
              <a:t>3 фишки – </a:t>
            </a:r>
            <a:r>
              <a:rPr lang="en-US"/>
              <a:t>O(1)</a:t>
            </a:r>
            <a:endParaRPr lang="ru-RU"/>
          </a:p>
          <a:p>
            <a:pPr>
              <a:defRPr/>
            </a:pPr>
            <a:r>
              <a:rPr lang="ru-RU"/>
              <a:t>Метод потенциалов. Вводится функция, отражающая состояние системы. Аналог потенциала в физике</a:t>
            </a:r>
            <a:endParaRPr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54426" y="878841"/>
            <a:ext cx="6540998" cy="299557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ru-RU"/>
              <a:t>Сколько выделять памяти «на будущее»?</a:t>
            </a:r>
            <a:endParaRPr/>
          </a:p>
          <a:p>
            <a:pPr>
              <a:defRPr/>
            </a:pPr>
            <a:r>
              <a:rPr lang="ru-RU"/>
              <a:t>Стретегия с умножением длины ранее выделенной памяти на константу дает амортизированное время выполнения </a:t>
            </a:r>
            <a:r>
              <a:rPr lang="en-US"/>
              <a:t>O(1)</a:t>
            </a:r>
            <a:endParaRPr/>
          </a:p>
          <a:p>
            <a:pPr>
              <a:defRPr/>
            </a:pPr>
            <a:r>
              <a:rPr lang="ru-RU"/>
              <a:t>Стратегия с увеличением на константу менее выигрышная – она даёт амортизированную сложность </a:t>
            </a:r>
            <a:r>
              <a:rPr lang="en-US"/>
              <a:t>O(n) </a:t>
            </a:r>
            <a:r>
              <a:rPr lang="ru-RU"/>
              <a:t>за счёт суммы арифметической прогресии</a:t>
            </a:r>
            <a:endParaRPr/>
          </a:p>
          <a:p>
            <a:pPr>
              <a:defRPr/>
            </a:pPr>
            <a:r>
              <a:rPr lang="ru-RU"/>
              <a:t>Нужно умножать, но на какую константу? И на константу ли?</a:t>
            </a:r>
            <a:endParaRPr lang="en-US"/>
          </a:p>
        </p:txBody>
      </p:sp>
      <p:pic>
        <p:nvPicPr>
          <p:cNvPr id="4" name="Рисунок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90194" y="1401861"/>
            <a:ext cx="3825572" cy="861135"/>
          </a:xfrm>
          <a:prstGeom prst="rect">
            <a:avLst/>
          </a:prstGeom>
        </p:spPr>
      </p:pic>
      <p:pic>
        <p:nvPicPr>
          <p:cNvPr id="5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41023" y="2262996"/>
            <a:ext cx="4493744" cy="707806"/>
          </a:xfrm>
          <a:prstGeom prst="rect">
            <a:avLst/>
          </a:prstGeom>
        </p:spPr>
      </p:pic>
      <p:sp>
        <p:nvSpPr>
          <p:cNvPr id="6" name="Title 1" hidden="0"/>
          <p:cNvSpPr txBox="1"/>
          <p:nvPr isPhoto="0" userDrawn="0"/>
        </p:nvSpPr>
        <p:spPr bwMode="auto"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::vector</a:t>
            </a:r>
            <a:endParaRPr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1547528" y="901037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 u="sng"/>
              <a:t>Увеличение в 2 раза</a:t>
            </a:r>
            <a:endParaRPr lang="en-US" b="1" u="sng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752584" y="3784968"/>
            <a:ext cx="4452474" cy="2625259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1694202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 u="sng"/>
              <a:t>Увеличение на 10</a:t>
            </a:r>
            <a:endParaRPr lang="en-US" b="1" u="sng"/>
          </a:p>
        </p:txBody>
      </p:sp>
      <p:pic>
        <p:nvPicPr>
          <p:cNvPr id="10" name="Picture 9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7005798" y="3946205"/>
            <a:ext cx="3753374" cy="2772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4147" y="891083"/>
            <a:ext cx="11491275" cy="58113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ru-RU"/>
              <a:t>При увеличении размера вектора (например, в результате вызова </a:t>
            </a:r>
            <a:r>
              <a:rPr lang="en-US"/>
              <a:t>push_back</a:t>
            </a:r>
            <a:r>
              <a:rPr lang="en-US"/>
              <a:t>()</a:t>
            </a:r>
            <a:r>
              <a:rPr lang="ru-RU"/>
              <a:t>) выделяется недостающая память, но при уменьшении размера (например, при </a:t>
            </a:r>
            <a:r>
              <a:rPr lang="ru-RU"/>
              <a:t>вызове</a:t>
            </a:r>
            <a:r>
              <a:rPr lang="en-US"/>
              <a:t> </a:t>
            </a:r>
            <a:r>
              <a:rPr lang="en-US"/>
              <a:t>pop_back</a:t>
            </a:r>
            <a:r>
              <a:rPr lang="en-US"/>
              <a:t>()</a:t>
            </a:r>
            <a:r>
              <a:rPr lang="ru-RU"/>
              <a:t>)</a:t>
            </a:r>
            <a:r>
              <a:rPr lang="en-US"/>
              <a:t> capacity </a:t>
            </a:r>
            <a:r>
              <a:rPr lang="ru-RU"/>
              <a:t>не уменьшается. Почему?</a:t>
            </a:r>
            <a:endParaRPr/>
          </a:p>
          <a:p>
            <a:pPr>
              <a:defRPr/>
            </a:pPr>
            <a:r>
              <a:rPr lang="ru-RU"/>
              <a:t>Предположим, </a:t>
            </a:r>
            <a:r>
              <a:rPr lang="en-US"/>
              <a:t>push_back</a:t>
            </a:r>
            <a:r>
              <a:rPr lang="en-US"/>
              <a:t>()</a:t>
            </a:r>
            <a:r>
              <a:rPr lang="ru-RU"/>
              <a:t>, как и раньше,</a:t>
            </a:r>
            <a:r>
              <a:rPr lang="en-US"/>
              <a:t> </a:t>
            </a:r>
            <a:r>
              <a:rPr lang="ru-RU"/>
              <a:t>при необходимости увеличивает область выделенной памяти в два раза, но </a:t>
            </a:r>
            <a:r>
              <a:rPr lang="en-US"/>
              <a:t>pop_back</a:t>
            </a:r>
            <a:r>
              <a:rPr lang="en-US"/>
              <a:t>() </a:t>
            </a:r>
            <a:r>
              <a:rPr lang="ru-RU"/>
              <a:t>уменьшает </a:t>
            </a:r>
            <a:r>
              <a:rPr lang="en-US"/>
              <a:t>capacity </a:t>
            </a:r>
            <a:r>
              <a:rPr lang="ru-RU"/>
              <a:t>в два раза в случае, когда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  <a:ea typeface="Cambria Math"/>
                        </a:rPr>
                        <m:t>𝑠𝑖𝑧𝑒</m:t>
                      </m:r>
                      <m:r>
                        <m:rPr/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𝑐𝑎𝑝𝑎𝑐𝑖𝑡𝑦</m:t>
                          </m:r>
                        </m:num>
                        <m:den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/>
                        <a:rPr lang="en-US" b="0" i="1">
                          <a:latin typeface="Cambria Math"/>
                        </a:rPr>
                        <m:t>. </m:t>
                      </m:r>
                    </m:oMath>
                  </m:oMathPara>
                </a14:m>
              </mc:Choice>
              <mc:Fallback/>
            </mc:AlternateContent>
            <a:r>
              <a:rPr lang="ru-RU"/>
              <a:t> </a:t>
            </a:r>
            <a:endParaRPr/>
          </a:p>
          <a:p>
            <a:pPr>
              <a:defRPr/>
            </a:pPr>
            <a:r>
              <a:rPr lang="ru-RU"/>
              <a:t>Пример: </a:t>
            </a:r>
            <a:endParaRPr/>
          </a:p>
          <a:p>
            <a:pPr marL="0" indent="0">
              <a:buNone/>
              <a:defRPr/>
            </a:pPr>
            <a:r>
              <a:rPr lang="ru-RU"/>
              <a:t>	1) </a:t>
            </a:r>
            <a:r>
              <a:rPr lang="en-US" i="1"/>
              <a:t>capacity = </a:t>
            </a:r>
            <a:r>
              <a:rPr lang="ru-RU" i="1"/>
              <a:t>8; </a:t>
            </a:r>
            <a:r>
              <a:rPr lang="en-US" i="1"/>
              <a:t>size = 5</a:t>
            </a:r>
            <a:endParaRPr lang="ru-RU" i="1"/>
          </a:p>
          <a:p>
            <a:pPr marL="0" indent="0">
              <a:buNone/>
              <a:defRPr/>
            </a:pPr>
            <a:r>
              <a:rPr lang="ru-RU"/>
              <a:t>	</a:t>
            </a:r>
            <a:r>
              <a:rPr lang="ru-RU"/>
              <a:t>2)</a:t>
            </a:r>
            <a:r>
              <a:rPr lang="ru-RU" i="1"/>
              <a:t> </a:t>
            </a:r>
            <a:r>
              <a:rPr lang="en-US" i="1"/>
              <a:t>pop_back</a:t>
            </a:r>
            <a:r>
              <a:rPr lang="en-US" i="1"/>
              <a:t>()</a:t>
            </a:r>
            <a:endParaRPr/>
          </a:p>
          <a:p>
            <a:pPr marL="0" indent="0">
              <a:buNone/>
              <a:defRPr/>
            </a:pPr>
            <a:r>
              <a:rPr lang="en-US"/>
              <a:t>	</a:t>
            </a:r>
            <a:r>
              <a:rPr lang="en-US"/>
              <a:t>3) </a:t>
            </a:r>
            <a:r>
              <a:rPr lang="en-US" i="1"/>
              <a:t>capacity = 4; size = 4</a:t>
            </a:r>
            <a:endParaRPr lang="ru-RU" i="1"/>
          </a:p>
          <a:p>
            <a:pPr>
              <a:defRPr/>
            </a:pPr>
            <a:r>
              <a:rPr lang="ru-RU"/>
              <a:t>Пусть </a:t>
            </a:r>
            <a:r>
              <a:rPr lang="en-US"/>
              <a:t>n – </a:t>
            </a:r>
            <a:r>
              <a:rPr lang="ru-RU"/>
              <a:t>количество операций,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(n)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latin typeface="Cambria Math"/>
                          <a:ea typeface="Cambria Math"/>
                          <a:cs typeface="Times New Roman"/>
                        </a:rPr>
                        <m:t>∈</m:t>
                      </m:r>
                    </m:oMath>
                  </m:oMathPara>
                </a14:m>
              </mc:Choice>
              <mc:Fallback/>
            </mc:AlternateContent>
            <a:r>
              <a:rPr lang="ru-RU"/>
              <a:t> </a:t>
            </a:r>
            <a:r>
              <a:rPr lang="en-US"/>
              <a:t>N (</a:t>
            </a:r>
            <a:r>
              <a:rPr lang="ru-RU"/>
              <a:t>является степенью двух</a:t>
            </a:r>
            <a:r>
              <a:rPr lang="en-US"/>
              <a:t>)</a:t>
            </a:r>
            <a:r>
              <a:rPr lang="ru-RU"/>
              <a:t>. Выполняется следующая последовательность операций:</a:t>
            </a:r>
            <a:endParaRPr/>
          </a:p>
          <a:p>
            <a:pPr marL="457200" lvl="1" indent="0">
              <a:buNone/>
              <a:defRPr/>
            </a:pPr>
            <a:r>
              <a:rPr lang="ru-RU"/>
              <a:t>1) Добавить </a:t>
            </a:r>
            <a:r>
              <a:rPr lang="en-US"/>
              <a:t>n/2 </a:t>
            </a:r>
            <a:r>
              <a:rPr lang="ru-RU"/>
              <a:t>элементов, используя </a:t>
            </a:r>
            <a:r>
              <a:rPr lang="en-US"/>
              <a:t>push_back</a:t>
            </a:r>
            <a:r>
              <a:rPr lang="en-US"/>
              <a:t>()</a:t>
            </a:r>
            <a:endParaRPr/>
          </a:p>
          <a:p>
            <a:pPr marL="457200" lvl="1" indent="0">
              <a:buNone/>
              <a:defRPr/>
            </a:pPr>
            <a:r>
              <a:rPr lang="en-US"/>
              <a:t>2) </a:t>
            </a:r>
            <a:r>
              <a:rPr lang="ru-RU"/>
              <a:t>Попеременно </a:t>
            </a:r>
            <a:r>
              <a:rPr lang="en-US"/>
              <a:t>n/4 </a:t>
            </a:r>
            <a:r>
              <a:rPr lang="ru-RU"/>
              <a:t>раз добавить элемент </a:t>
            </a:r>
            <a:r>
              <a:rPr lang="ru-RU"/>
              <a:t>используя </a:t>
            </a:r>
            <a:r>
              <a:rPr lang="en-US"/>
              <a:t>push_back</a:t>
            </a:r>
            <a:r>
              <a:rPr lang="en-US"/>
              <a:t>()</a:t>
            </a:r>
            <a:r>
              <a:rPr lang="ru-RU"/>
              <a:t> и</a:t>
            </a:r>
            <a:r>
              <a:rPr lang="en-US"/>
              <a:t> </a:t>
            </a:r>
            <a:r>
              <a:rPr lang="ru-RU"/>
              <a:t>удалить элемент используя определенную выше операцию </a:t>
            </a:r>
            <a:r>
              <a:rPr lang="en-US"/>
              <a:t>pop_back</a:t>
            </a:r>
            <a:r>
              <a:rPr lang="en-US"/>
              <a:t>()</a:t>
            </a:r>
            <a:endParaRPr lang="ru-RU"/>
          </a:p>
          <a:p>
            <a:pPr marL="461963" lvl="1" indent="-349250">
              <a:tabLst>
                <a:tab pos="395288" algn="l"/>
              </a:tabLst>
              <a:defRPr/>
            </a:pPr>
            <a:r>
              <a:rPr lang="ru-RU"/>
              <a:t>Оценить время выполнения данной последовательности операций</a:t>
            </a:r>
            <a:endParaRPr/>
          </a:p>
          <a:p>
            <a:pPr marL="461963" lvl="1" indent="-349250">
              <a:tabLst>
                <a:tab pos="395288" algn="l"/>
              </a:tabLst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04148" y="128922"/>
            <a:ext cx="11491275" cy="563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</a:t>
            </a:r>
            <a:r>
              <a:rPr lang="ru-RU" sz="2800"/>
              <a:t>контейнеры.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vector</a:t>
            </a:r>
            <a:r>
              <a:rPr lang="ru-RU" sz="2800"/>
              <a:t>: освобождение памяти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54524" y="744696"/>
            <a:ext cx="5430508" cy="5514702"/>
          </a:xfrm>
          <a:prstGeom prst="rect">
            <a:avLst/>
          </a:prstGeom>
        </p:spPr>
      </p:pic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08075" y="1249771"/>
            <a:ext cx="5998081" cy="522005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ru-RU"/>
              <a:t>Согласно документации: «</a:t>
            </a:r>
            <a:r>
              <a:rPr lang="en-US"/>
              <a:t>Returns </a:t>
            </a:r>
            <a:r>
              <a:rPr lang="en-US"/>
              <a:t>the maximum number of elements the container is able to hold due to system or library implementation </a:t>
            </a:r>
            <a:r>
              <a:rPr lang="en-US"/>
              <a:t>limitations</a:t>
            </a:r>
            <a:r>
              <a:rPr lang="ru-RU"/>
              <a:t>»</a:t>
            </a:r>
            <a:endParaRPr/>
          </a:p>
          <a:p>
            <a:pPr>
              <a:defRPr/>
            </a:pPr>
            <a:r>
              <a:rPr lang="ru-RU"/>
              <a:t>Возвращаемое значение </a:t>
            </a:r>
            <a:r>
              <a:rPr lang="ru-RU"/>
              <a:t>либо </a:t>
            </a:r>
            <a:r>
              <a:rPr lang="ru-RU"/>
              <a:t>является максимальным значением, которое может храниться в типе, используемом для индексирования (</a:t>
            </a:r>
            <a:r>
              <a:rPr lang="en-US"/>
              <a:t>size_t</a:t>
            </a:r>
            <a:r>
              <a:rPr lang="ru-RU"/>
              <a:t>), либо связано с системными алгоритмами управления памятью</a:t>
            </a:r>
            <a:endParaRPr/>
          </a:p>
          <a:p>
            <a:pPr>
              <a:defRPr/>
            </a:pPr>
            <a:r>
              <a:rPr lang="en-US"/>
              <a:t>Windows 10, g++ 8.1.0 –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bad_alloc</a:t>
            </a:r>
            <a:endParaRPr lang="en-US"/>
          </a:p>
          <a:p>
            <a:pPr>
              <a:defRPr/>
            </a:pPr>
            <a:r>
              <a:rPr lang="en-US"/>
              <a:t>Ubuntu 20, g++</a:t>
            </a:r>
            <a:r>
              <a:rPr lang="ru-RU"/>
              <a:t> 8.3.0 – убит </a:t>
            </a:r>
            <a:r>
              <a:rPr lang="en-US"/>
              <a:t>SIGKILL’</a:t>
            </a:r>
            <a:r>
              <a:rPr lang="ru-RU"/>
              <a:t>ом</a:t>
            </a:r>
            <a:endParaRPr lang="en-US"/>
          </a:p>
        </p:txBody>
      </p:sp>
      <p:sp>
        <p:nvSpPr>
          <p:cNvPr id="5" name="Title 1" hidden="0"/>
          <p:cNvSpPr txBox="1"/>
          <p:nvPr isPhoto="0" userDrawn="0"/>
        </p:nvSpPr>
        <p:spPr bwMode="auto">
          <a:xfrm>
            <a:off x="254524" y="128922"/>
            <a:ext cx="11751633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Что будет, если выделить слишком много памяти?</a:t>
            </a:r>
            <a:endParaRPr lang="en-US" sz="2800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169683" y="5893175"/>
            <a:ext cx="2964134" cy="366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008076" y="716415"/>
            <a:ext cx="5998081" cy="397407"/>
          </a:xfrm>
          <a:prstGeom prst="rect">
            <a:avLst/>
          </a:prstGeom>
        </p:spPr>
      </p:pic>
      <p:sp>
        <p:nvSpPr>
          <p:cNvPr id="10" name="Прямоугольник 9" hidden="0"/>
          <p:cNvSpPr/>
          <p:nvPr isPhoto="0" userDrawn="0"/>
        </p:nvSpPr>
        <p:spPr bwMode="auto">
          <a:xfrm>
            <a:off x="4242063" y="744696"/>
            <a:ext cx="1442970" cy="3016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135332" y="676231"/>
            <a:ext cx="3838575" cy="160913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sz="1600"/>
              <a:t>std</a:t>
            </a:r>
            <a:r>
              <a:rPr lang="en-US" sz="1600"/>
              <a:t>::list – </a:t>
            </a:r>
            <a:r>
              <a:rPr lang="ru-RU" sz="1600"/>
              <a:t>двусвязный список</a:t>
            </a:r>
            <a:endParaRPr/>
          </a:p>
          <a:p>
            <a:pPr>
              <a:defRPr/>
            </a:pPr>
            <a:r>
              <a:rPr lang="ru-RU" sz="1600"/>
              <a:t>Структура данных списка не предполагает выделение непрерывного участка памяти под все значения, как в векторе</a:t>
            </a:r>
            <a:endParaRPr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::list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84079" y="1015067"/>
            <a:ext cx="4748780" cy="1187195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291028" y="656511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https://en.cppreference.com/w/cpp/container/list</a:t>
            </a:r>
            <a:endParaRPr/>
          </a:p>
        </p:txBody>
      </p:sp>
      <p:graphicFrame>
        <p:nvGraphicFramePr>
          <p:cNvPr id="7" name="Таблица 6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84079" y="2202262"/>
          <a:ext cx="5144102" cy="23926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3649378"/>
                <a:gridCol w="1494724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Сложность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 элемента в конец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элемента в начало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1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и удаление элемента из середины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1</a:t>
                      </a:r>
                      <a:r>
                        <a:rPr lang="ru-RU"/>
                        <a:t>)</a:t>
                      </a:r>
                      <a:endParaRPr lang="ru-RU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Доступ к произвольному</a:t>
                      </a:r>
                      <a:r>
                        <a:rPr lang="ru-RU"/>
                        <a:t> элементу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824746" y="711774"/>
            <a:ext cx="2310586" cy="1573588"/>
          </a:xfrm>
          <a:prstGeom prst="rect">
            <a:avLst/>
          </a:prstGeom>
        </p:spPr>
      </p:pic>
      <p:sp>
        <p:nvSpPr>
          <p:cNvPr id="11" name="Объект 2" hidden="0"/>
          <p:cNvSpPr txBox="1"/>
          <p:nvPr isPhoto="0" userDrawn="0"/>
        </p:nvSpPr>
        <p:spPr bwMode="auto">
          <a:xfrm>
            <a:off x="5824746" y="2320905"/>
            <a:ext cx="6142708" cy="2790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Данная реализация списка хранит указатели на первый и последний элемент (</a:t>
            </a:r>
            <a:r>
              <a:rPr lang="en-US"/>
              <a:t>anchors</a:t>
            </a:r>
            <a:r>
              <a:rPr lang="ru-RU"/>
              <a:t>), и сами элементы хранят указатели на предыдущий и последующий элементы</a:t>
            </a:r>
            <a:endParaRPr/>
          </a:p>
          <a:p>
            <a:pPr>
              <a:defRPr/>
            </a:pPr>
            <a:r>
              <a:rPr lang="ru-RU"/>
              <a:t>Произвольный доступ к элементам списка невозможен, и оператора индексирования в </a:t>
            </a:r>
            <a:r>
              <a:rPr lang="en-US"/>
              <a:t>STL </a:t>
            </a:r>
            <a:r>
              <a:rPr lang="ru-RU"/>
              <a:t>у него нет</a:t>
            </a:r>
            <a:endParaRPr/>
          </a:p>
        </p:txBody>
      </p:sp>
      <p:pic>
        <p:nvPicPr>
          <p:cNvPr id="2" name="Рисунок 1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446329" y="5564130"/>
            <a:ext cx="4976653" cy="1172597"/>
          </a:xfrm>
          <a:prstGeom prst="rect">
            <a:avLst/>
          </a:prstGeom>
        </p:spPr>
      </p:pic>
      <p:sp>
        <p:nvSpPr>
          <p:cNvPr id="8" name="TextBox 7" hidden="0"/>
          <p:cNvSpPr txBox="1"/>
          <p:nvPr isPhoto="0" userDrawn="0"/>
        </p:nvSpPr>
        <p:spPr bwMode="auto">
          <a:xfrm>
            <a:off x="5901859" y="4917799"/>
            <a:ext cx="60655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</a:t>
            </a:r>
            <a:r>
              <a:rPr lang="en-US"/>
              <a:t>td</a:t>
            </a:r>
            <a:r>
              <a:rPr lang="en-US"/>
              <a:t>::list::splice(…) – </a:t>
            </a:r>
            <a:r>
              <a:rPr lang="ru-RU"/>
              <a:t>как происходит вставка/удаление из списка</a:t>
            </a:r>
            <a:endParaRPr lang="en-US"/>
          </a:p>
        </p:txBody>
      </p:sp>
      <p:sp>
        <p:nvSpPr>
          <p:cNvPr id="12" name="Объект 2" hidden="0"/>
          <p:cNvSpPr txBox="1"/>
          <p:nvPr isPhoto="0" userDrawn="0"/>
        </p:nvSpPr>
        <p:spPr bwMode="auto">
          <a:xfrm>
            <a:off x="319039" y="4703975"/>
            <a:ext cx="5252202" cy="1945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Итератор: </a:t>
            </a:r>
            <a:r>
              <a:rPr lang="en-US"/>
              <a:t>BidirectionalIterator</a:t>
            </a:r>
            <a:endParaRPr lang="ru-RU"/>
          </a:p>
          <a:p>
            <a:pPr>
              <a:defRPr/>
            </a:pPr>
            <a:r>
              <a:rPr lang="ru-RU"/>
              <a:t>Инвалидация</a:t>
            </a:r>
            <a:r>
              <a:rPr lang="ru-RU"/>
              <a:t> итераторов: при удалении </a:t>
            </a:r>
            <a:r>
              <a:rPr lang="ru-RU"/>
              <a:t>из списка </a:t>
            </a:r>
            <a:r>
              <a:rPr lang="ru-RU"/>
              <a:t>элемента, </a:t>
            </a:r>
            <a:r>
              <a:rPr lang="ru-RU"/>
              <a:t>на который он </a:t>
            </a:r>
            <a:r>
              <a:rPr lang="ru-RU"/>
              <a:t>указывает, </a:t>
            </a:r>
            <a:r>
              <a:rPr lang="ru-RU"/>
              <a:t>инвалидируется</a:t>
            </a:r>
            <a:r>
              <a:rPr lang="ru-RU"/>
              <a:t> итератор на данный элемент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420411" y="757291"/>
            <a:ext cx="6553496" cy="259770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– </a:t>
            </a:r>
            <a:r>
              <a:rPr lang="ru-RU"/>
              <a:t>односвязный список</a:t>
            </a:r>
            <a:endParaRPr/>
          </a:p>
          <a:p>
            <a:pPr>
              <a:defRPr/>
            </a:pPr>
            <a:r>
              <a:rPr lang="ru-RU"/>
              <a:t>Элементы односвязного списка хранят указатели на следующий элемент, но не на предыдущий</a:t>
            </a:r>
            <a:endParaRPr/>
          </a:p>
          <a:p>
            <a:pPr>
              <a:defRPr/>
            </a:pPr>
            <a:r>
              <a:rPr lang="ru-RU"/>
              <a:t>Обратиться к предыдущему элементу нельзя, но зато расходуется меньше памяти</a:t>
            </a:r>
            <a:endParaRPr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forward_list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1028" y="2429447"/>
            <a:ext cx="4965194" cy="825769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79804" y="1092573"/>
            <a:ext cx="4965194" cy="1209591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291028" y="657513"/>
            <a:ext cx="5251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/>
              <a:t>https://en.cppreference.com/w/cpp/container/forward_list</a:t>
            </a:r>
            <a:endParaRPr/>
          </a:p>
        </p:txBody>
      </p:sp>
      <p:sp>
        <p:nvSpPr>
          <p:cNvPr id="9" name="Объект 2" hidden="0"/>
          <p:cNvSpPr txBox="1"/>
          <p:nvPr isPhoto="0" userDrawn="0"/>
        </p:nvSpPr>
        <p:spPr bwMode="auto">
          <a:xfrm>
            <a:off x="291027" y="3497553"/>
            <a:ext cx="11682880" cy="16042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У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</a:t>
            </a:r>
            <a:r>
              <a:rPr lang="ru-RU"/>
              <a:t>нет операций для работы с последним элементом: </a:t>
            </a:r>
            <a:r>
              <a:rPr lang="en-US"/>
              <a:t>back(), </a:t>
            </a:r>
            <a:r>
              <a:rPr lang="en-US"/>
              <a:t>push_back</a:t>
            </a:r>
            <a:r>
              <a:rPr lang="en-US"/>
              <a:t>(), </a:t>
            </a:r>
            <a:r>
              <a:rPr lang="en-US"/>
              <a:t>pop_back</a:t>
            </a:r>
            <a:r>
              <a:rPr lang="en-US"/>
              <a:t>(), </a:t>
            </a:r>
            <a:r>
              <a:rPr lang="ru-RU"/>
              <a:t>потому что у данной реализации односвязного списка нет «хвоста» - указателя-якоря на последний элемент. В данном случае эти операции неэффективны – </a:t>
            </a:r>
            <a:r>
              <a:rPr lang="en-US"/>
              <a:t>O(n)</a:t>
            </a:r>
            <a:endParaRPr lang="ru-RU"/>
          </a:p>
          <a:p>
            <a:pPr>
              <a:defRPr/>
            </a:pPr>
            <a:r>
              <a:rPr lang="ru-RU"/>
              <a:t>Метода </a:t>
            </a:r>
            <a:r>
              <a:rPr lang="en-US"/>
              <a:t>size() </a:t>
            </a:r>
            <a:r>
              <a:rPr lang="ru-RU"/>
              <a:t>тоже нет. Чтобы </a:t>
            </a:r>
            <a:r>
              <a:rPr lang="en-US"/>
              <a:t>size</a:t>
            </a:r>
            <a:r>
              <a:rPr lang="en-US"/>
              <a:t>()</a:t>
            </a:r>
            <a:r>
              <a:rPr lang="ru-RU"/>
              <a:t> выполнялся за </a:t>
            </a:r>
            <a:r>
              <a:rPr lang="en-US"/>
              <a:t>O</a:t>
            </a:r>
            <a:r>
              <a:rPr lang="ru-RU"/>
              <a:t>(</a:t>
            </a:r>
            <a:r>
              <a:rPr lang="en-US"/>
              <a:t>1</a:t>
            </a:r>
            <a:r>
              <a:rPr lang="ru-RU"/>
              <a:t>)</a:t>
            </a:r>
            <a:r>
              <a:rPr lang="en-US"/>
              <a:t>, </a:t>
            </a:r>
            <a:r>
              <a:rPr lang="ru-RU"/>
              <a:t>в данном случае нужно вести дополнительный счётчик</a:t>
            </a:r>
            <a:endParaRPr/>
          </a:p>
          <a:p>
            <a:pPr>
              <a:defRPr/>
            </a:pPr>
            <a:endParaRPr lang="en-US"/>
          </a:p>
          <a:p>
            <a:pPr marL="0" indent="0">
              <a:buFont typeface="Wingdings 3"/>
              <a:buNone/>
              <a:defRPr/>
            </a:pPr>
            <a:endParaRPr lang="ru-RU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291028" y="5452390"/>
            <a:ext cx="1168287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/>
              <a:t>“It is intended that </a:t>
            </a:r>
            <a:r>
              <a:rPr lang="en-US" i="1"/>
              <a:t>forward_list</a:t>
            </a:r>
            <a:r>
              <a:rPr lang="en-US" i="1"/>
              <a:t> have zero space or time overhead relative to a hand-written C-style singly linked list. Features that would conflict with that goal have been omitted									</a:t>
            </a:r>
            <a:r>
              <a:rPr lang="ru-RU" i="1"/>
              <a:t>Стандарт </a:t>
            </a:r>
            <a:r>
              <a:rPr lang="en-US" i="1"/>
              <a:t>C++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52008" y="805448"/>
            <a:ext cx="5921900" cy="303126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Итератор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ru-RU"/>
              <a:t> – </a:t>
            </a:r>
            <a:r>
              <a:rPr lang="en-US"/>
              <a:t>ForwardIterator</a:t>
            </a:r>
            <a:r>
              <a:rPr lang="en-US"/>
              <a:t>. </a:t>
            </a:r>
            <a:r>
              <a:rPr lang="ru-RU"/>
              <a:t>Не реализует операторов ни для случайного доступа, ни для </a:t>
            </a:r>
            <a:r>
              <a:rPr lang="ru-RU"/>
              <a:t>декрементов</a:t>
            </a:r>
            <a:r>
              <a:rPr lang="en-US"/>
              <a:t>. </a:t>
            </a:r>
            <a:endParaRPr lang="en-US"/>
          </a:p>
          <a:p>
            <a:pPr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</a:t>
            </a:r>
            <a:r>
              <a:rPr lang="ru-RU"/>
              <a:t>не предоставляет методов для доступа к реверсивным итераторам – у него нет методов </a:t>
            </a:r>
            <a:r>
              <a:rPr lang="en-US"/>
              <a:t>rbegin</a:t>
            </a:r>
            <a:r>
              <a:rPr lang="en-US"/>
              <a:t>(),</a:t>
            </a:r>
            <a:r>
              <a:rPr lang="ru-RU"/>
              <a:t> </a:t>
            </a:r>
            <a:r>
              <a:rPr lang="en-US"/>
              <a:t>crbegin</a:t>
            </a:r>
            <a:r>
              <a:rPr lang="ru-RU"/>
              <a:t>()</a:t>
            </a:r>
            <a:r>
              <a:rPr lang="en-US"/>
              <a:t>, rend(), </a:t>
            </a:r>
            <a:r>
              <a:rPr lang="en-US"/>
              <a:t>crend</a:t>
            </a:r>
            <a:r>
              <a:rPr lang="en-US"/>
              <a:t>()</a:t>
            </a:r>
            <a:r>
              <a:rPr lang="ru-RU"/>
              <a:t>. Итерации в обратном порядке невозможны, т.к. указатель на предыдущий элемент не хранится</a:t>
            </a:r>
            <a:endParaRPr lang="ru-RU"/>
          </a:p>
          <a:p>
            <a:pPr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forward_list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1028" y="759727"/>
            <a:ext cx="4120717" cy="1854323"/>
          </a:xfrm>
          <a:prstGeom prst="rect">
            <a:avLst/>
          </a:prstGeom>
        </p:spPr>
      </p:pic>
      <p:sp>
        <p:nvSpPr>
          <p:cNvPr id="6" name="Объект 2" hidden="0"/>
          <p:cNvSpPr txBox="1"/>
          <p:nvPr isPhoto="0" userDrawn="0"/>
        </p:nvSpPr>
        <p:spPr bwMode="auto">
          <a:xfrm>
            <a:off x="291028" y="4031018"/>
            <a:ext cx="11682880" cy="25510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Функции </a:t>
            </a:r>
            <a:r>
              <a:rPr lang="en-US"/>
              <a:t>insert(…), emplace(…), erase(…) </a:t>
            </a:r>
            <a:r>
              <a:rPr lang="ru-RU"/>
              <a:t>д</a:t>
            </a:r>
            <a:r>
              <a:rPr lang="ru-RU"/>
              <a:t>ругих последовательных контейнеров принимают </a:t>
            </a:r>
            <a:r>
              <a:rPr lang="en-US"/>
              <a:t> </a:t>
            </a:r>
            <a:r>
              <a:rPr lang="ru-RU"/>
              <a:t>итераторы на ту позицию, на которую будем вставлен/с которой будет удалён элемент. В списке это потребовало бы изменения предыдущего элемента, однако в односвязном списке он недоступен. Поэтому версии этих функций для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</a:t>
            </a:r>
            <a:r>
              <a:rPr lang="ru-RU"/>
              <a:t>принимают итераторы на позицию, предшествующую позиции </a:t>
            </a:r>
            <a:r>
              <a:rPr lang="ru-RU"/>
              <a:t>вствки</a:t>
            </a:r>
            <a:r>
              <a:rPr lang="ru-RU"/>
              <a:t>/удаления</a:t>
            </a:r>
            <a:endParaRPr/>
          </a:p>
          <a:p>
            <a:pPr>
              <a:defRPr/>
            </a:pPr>
            <a:r>
              <a:rPr lang="ru-RU"/>
              <a:t>У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ru-RU"/>
              <a:t> есть метод</a:t>
            </a:r>
            <a:r>
              <a:rPr lang="ru-RU"/>
              <a:t>ы</a:t>
            </a:r>
            <a:r>
              <a:rPr lang="ru-RU"/>
              <a:t> </a:t>
            </a:r>
            <a:r>
              <a:rPr lang="en-US"/>
              <a:t>before_begin</a:t>
            </a:r>
            <a:r>
              <a:rPr lang="en-US"/>
              <a:t>() </a:t>
            </a:r>
            <a:r>
              <a:rPr lang="ru-RU"/>
              <a:t>и </a:t>
            </a:r>
            <a:r>
              <a:rPr lang="en-US"/>
              <a:t>cbefore_begin</a:t>
            </a:r>
            <a:r>
              <a:rPr lang="en-US"/>
              <a:t>(), </a:t>
            </a:r>
            <a:r>
              <a:rPr lang="ru-RU"/>
              <a:t>возвращающие итератор на элемент, предшествующий первому элементу</a:t>
            </a:r>
            <a:r>
              <a:rPr lang="en-US"/>
              <a:t>. </a:t>
            </a:r>
            <a:r>
              <a:rPr lang="ru-RU"/>
              <a:t>В односвязном списке иначе было бы невозможно вставить элемент на первую позицию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91028" y="2804766"/>
            <a:ext cx="5870061" cy="1146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680150" y="724329"/>
            <a:ext cx="6215272" cy="584615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000"/>
              <a:t>Судя по</a:t>
            </a:r>
            <a:r>
              <a:rPr lang="en-US" sz="2000"/>
              <a:t> </a:t>
            </a:r>
            <a:r>
              <a:rPr lang="ru-RU" sz="2000"/>
              <a:t>сложности операций,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– </a:t>
            </a:r>
            <a:r>
              <a:rPr lang="ru-RU" sz="2000"/>
              <a:t>это нечто среднее между списком и вектором.</a:t>
            </a:r>
            <a:endParaRPr/>
          </a:p>
          <a:p>
            <a:pPr>
              <a:defRPr/>
            </a:pPr>
            <a:r>
              <a:rPr lang="ru-RU" sz="2000"/>
              <a:t>Это действительно так -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ru-RU" sz="2000"/>
              <a:t> можно представить как список </a:t>
            </a:r>
            <a:r>
              <a:rPr lang="ru-RU" sz="2000"/>
              <a:t>масивов</a:t>
            </a:r>
            <a:endParaRPr lang="ru-RU" sz="2000"/>
          </a:p>
          <a:p>
            <a:pPr>
              <a:defRPr/>
            </a:pPr>
            <a:r>
              <a:rPr lang="ru-RU" sz="2000"/>
              <a:t>Несмотря на случайный доступ, элементы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</a:t>
            </a:r>
            <a:r>
              <a:rPr lang="ru-RU" sz="2000"/>
              <a:t>хранятся не в непрерывной области памяти, а в последовательности отдельных массивов фиксированного размера</a:t>
            </a:r>
            <a:endParaRPr/>
          </a:p>
          <a:p>
            <a:pPr>
              <a:defRPr/>
            </a:pPr>
            <a:r>
              <a:rPr lang="ru-RU" sz="2000"/>
              <a:t>Увеличение размера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</a:t>
            </a:r>
            <a:r>
              <a:rPr lang="ru-RU" sz="2000"/>
              <a:t>быстрее, чем </a:t>
            </a:r>
            <a:r>
              <a:rPr lang="en-US" sz="2000"/>
              <a:t>std:vector</a:t>
            </a:r>
            <a:r>
              <a:rPr lang="en-US" sz="2000"/>
              <a:t>, </a:t>
            </a:r>
            <a:r>
              <a:rPr lang="ru-RU" sz="2000"/>
              <a:t>потому что в первом случае не нужно копировать все элементы в новый участок памяти</a:t>
            </a:r>
            <a:endParaRPr/>
          </a:p>
          <a:p>
            <a:pPr>
              <a:defRPr/>
            </a:pPr>
            <a:r>
              <a:rPr lang="ru-RU" sz="2000"/>
              <a:t>Однако, в среднем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</a:t>
            </a:r>
            <a:r>
              <a:rPr lang="ru-RU" sz="2000"/>
              <a:t>расходует больше памяти, т.к. для хранения единственного элемента всё равно выделяется полный блок размером </a:t>
            </a:r>
            <a:r>
              <a:rPr lang="en-US" sz="2000"/>
              <a:t>8*</a:t>
            </a:r>
            <a:r>
              <a:rPr lang="en-US" sz="2000"/>
              <a:t>sizeof</a:t>
            </a:r>
            <a:r>
              <a:rPr lang="en-US" sz="2000"/>
              <a:t>(T) </a:t>
            </a:r>
            <a:r>
              <a:rPr lang="ru-RU" sz="2000"/>
              <a:t>или </a:t>
            </a:r>
            <a:r>
              <a:rPr lang="en-US" sz="2000"/>
              <a:t>16*</a:t>
            </a:r>
            <a:r>
              <a:rPr lang="en-US" sz="2000"/>
              <a:t>sizeof</a:t>
            </a:r>
            <a:r>
              <a:rPr lang="en-US" sz="2000"/>
              <a:t>(T)</a:t>
            </a:r>
            <a:r>
              <a:rPr lang="ru-RU" sz="2000"/>
              <a:t> в зависимости от архитектуры</a:t>
            </a:r>
            <a:endParaRPr/>
          </a:p>
          <a:p>
            <a:pPr>
              <a:defRPr/>
            </a:pPr>
            <a:endParaRPr lang="en-US" sz="2000"/>
          </a:p>
        </p:txBody>
      </p:sp>
      <p:sp>
        <p:nvSpPr>
          <p:cNvPr id="5" name="Title 1" hidden="0"/>
          <p:cNvSpPr txBox="1"/>
          <p:nvPr isPhoto="0" userDrawn="0"/>
        </p:nvSpPr>
        <p:spPr bwMode="auto"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deque</a:t>
            </a:r>
            <a:endParaRPr lang="en-US" sz="2800"/>
          </a:p>
        </p:txBody>
      </p:sp>
      <p:graphicFrame>
        <p:nvGraphicFramePr>
          <p:cNvPr id="6" name="Таблица 5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95086" y="2192606"/>
          <a:ext cx="5110168" cy="22707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3196527"/>
                <a:gridCol w="1913641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Сложность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Добавление элемента в конец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/>
                        <a:t>O(1)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Добавление</a:t>
                      </a:r>
                      <a:r>
                        <a:rPr lang="ru-RU" sz="1600"/>
                        <a:t> элемента в начало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1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Добавление</a:t>
                      </a:r>
                      <a:r>
                        <a:rPr lang="ru-RU" sz="1600"/>
                        <a:t> и удаление элемента из середины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Доступ к произвольному</a:t>
                      </a:r>
                      <a:r>
                        <a:rPr lang="ru-RU" sz="1600"/>
                        <a:t> элементу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О(1)</a:t>
                      </a: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Рисунок 1" hidden="0"/>
          <p:cNvPicPr>
            <a:picLocks noChangeAspect="1"/>
          </p:cNvPicPr>
          <p:nvPr isPhoto="0" userDrawn="0"/>
        </p:nvPicPr>
        <p:blipFill>
          <a:blip r:embed="rId2"/>
          <a:srcRect l="0" t="0" r="0" b="6350"/>
          <a:stretch/>
        </p:blipFill>
        <p:spPr bwMode="auto">
          <a:xfrm>
            <a:off x="397936" y="1000368"/>
            <a:ext cx="4517648" cy="1106822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397936" y="661814"/>
            <a:ext cx="5282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https://en.cppreference.com/w/cpp/container/deque</a:t>
            </a:r>
            <a:endParaRPr/>
          </a:p>
        </p:txBody>
      </p:sp>
      <p:sp>
        <p:nvSpPr>
          <p:cNvPr id="8" name="Объект 2" hidden="0"/>
          <p:cNvSpPr txBox="1"/>
          <p:nvPr isPhoto="0" userDrawn="0"/>
        </p:nvSpPr>
        <p:spPr bwMode="auto">
          <a:xfrm>
            <a:off x="385163" y="4605102"/>
            <a:ext cx="5129517" cy="2097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Итератор: </a:t>
            </a:r>
            <a:r>
              <a:rPr lang="en-US"/>
              <a:t>RandomAccessIterator</a:t>
            </a:r>
            <a:endParaRPr lang="ru-RU"/>
          </a:p>
          <a:p>
            <a:pPr>
              <a:defRPr/>
            </a:pPr>
            <a:r>
              <a:rPr lang="ru-RU"/>
              <a:t>Инвалидация</a:t>
            </a:r>
            <a:r>
              <a:rPr lang="ru-RU"/>
              <a:t> итераторов: вставки и удаления на любые позиции потенциально</a:t>
            </a:r>
            <a:r>
              <a:rPr lang="en-US"/>
              <a:t> </a:t>
            </a:r>
            <a:r>
              <a:rPr lang="ru-RU"/>
              <a:t>инвалидирут</a:t>
            </a:r>
            <a:r>
              <a:rPr lang="ru-RU"/>
              <a:t> все итераторы. Ссылки не </a:t>
            </a:r>
            <a:r>
              <a:rPr lang="ru-RU"/>
              <a:t>инвалидируются</a:t>
            </a:r>
            <a:r>
              <a:rPr lang="ru-RU"/>
              <a:t> при вставке в конец/начало и удалении из конца/начала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298888" y="72085"/>
            <a:ext cx="11749687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deque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59324" y="781658"/>
            <a:ext cx="4161297" cy="2004234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598972" y="594198"/>
            <a:ext cx="4229467" cy="2377646"/>
          </a:xfrm>
          <a:prstGeom prst="rect">
            <a:avLst/>
          </a:prstGeom>
        </p:spPr>
      </p:pic>
      <p:sp>
        <p:nvSpPr>
          <p:cNvPr id="8" name="TextBox 7" hidden="0"/>
          <p:cNvSpPr txBox="1"/>
          <p:nvPr isPhoto="0" userDrawn="0"/>
        </p:nvSpPr>
        <p:spPr bwMode="auto">
          <a:xfrm>
            <a:off x="7891788" y="9670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</a:t>
            </a:r>
            <a:endParaRPr lang="en-US"/>
          </a:p>
        </p:txBody>
      </p:sp>
      <p:sp>
        <p:nvSpPr>
          <p:cNvPr id="9" name="TextBox 8" hidden="0"/>
          <p:cNvSpPr txBox="1"/>
          <p:nvPr isPhoto="0" userDrawn="0"/>
        </p:nvSpPr>
        <p:spPr bwMode="auto">
          <a:xfrm>
            <a:off x="7752327" y="133640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blocks</a:t>
            </a:r>
            <a:endParaRPr lang="en-US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7412962" y="161340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headBlock</a:t>
            </a:r>
            <a:endParaRPr lang="en-US"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7555841" y="1882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tailBlock</a:t>
            </a:r>
            <a:endParaRPr lang="en-US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8097015" y="21891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</a:t>
            </a:r>
            <a:endParaRPr lang="en-US"/>
          </a:p>
        </p:txBody>
      </p:sp>
      <p:cxnSp>
        <p:nvCxnSpPr>
          <p:cNvPr id="14" name="Прямая со стрелкой 13" hidden="0"/>
          <p:cNvCxnSpPr>
            <a:cxnSpLocks/>
          </p:cNvCxnSpPr>
          <p:nvPr isPhoto="0" userDrawn="0"/>
        </p:nvCxnSpPr>
        <p:spPr bwMode="auto">
          <a:xfrm>
            <a:off x="5793029" y="1458241"/>
            <a:ext cx="17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 hidden="0"/>
          <p:cNvSpPr txBox="1"/>
          <p:nvPr isPhoto="0" userDrawn="0"/>
        </p:nvSpPr>
        <p:spPr bwMode="auto">
          <a:xfrm>
            <a:off x="5863464" y="104669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push_front</a:t>
            </a:r>
            <a:r>
              <a:rPr lang="en-US"/>
              <a:t>(e3)</a:t>
            </a:r>
            <a:endParaRPr lang="en-US"/>
          </a:p>
        </p:txBody>
      </p:sp>
      <p:cxnSp>
        <p:nvCxnSpPr>
          <p:cNvPr id="16" name="Прямая со стрелкой 15" hidden="0"/>
          <p:cNvCxnSpPr>
            <a:cxnSpLocks/>
            <a:endCxn id="5" idx="1"/>
          </p:cNvCxnSpPr>
          <p:nvPr isPhoto="0" userDrawn="0"/>
        </p:nvCxnSpPr>
        <p:spPr bwMode="auto">
          <a:xfrm>
            <a:off x="10774" y="178377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 hidden="0"/>
          <p:cNvSpPr txBox="1"/>
          <p:nvPr isPhoto="0" userDrawn="0"/>
        </p:nvSpPr>
        <p:spPr bwMode="auto">
          <a:xfrm>
            <a:off x="0" y="107860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push_front</a:t>
            </a:r>
            <a:r>
              <a:rPr lang="en-US"/>
              <a:t>(e1)</a:t>
            </a:r>
            <a:endParaRPr lang="en-US"/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>
            <a:off x="10774" y="14144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push_front</a:t>
            </a:r>
            <a:r>
              <a:rPr lang="en-US"/>
              <a:t>(e2)</a:t>
            </a:r>
            <a:endParaRPr lang="en-US"/>
          </a:p>
        </p:txBody>
      </p:sp>
      <p:pic>
        <p:nvPicPr>
          <p:cNvPr id="24" name="Рисунок 2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706753" y="3103844"/>
            <a:ext cx="4153260" cy="3604572"/>
          </a:xfrm>
          <a:prstGeom prst="rect">
            <a:avLst/>
          </a:prstGeom>
        </p:spPr>
      </p:pic>
      <p:cxnSp>
        <p:nvCxnSpPr>
          <p:cNvPr id="25" name="Прямая со стрелкой 24" hidden="0"/>
          <p:cNvCxnSpPr>
            <a:cxnSpLocks/>
          </p:cNvCxnSpPr>
          <p:nvPr isPhoto="0" userDrawn="0"/>
        </p:nvCxnSpPr>
        <p:spPr bwMode="auto">
          <a:xfrm>
            <a:off x="77757" y="477480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 hidden="0"/>
          <p:cNvSpPr txBox="1"/>
          <p:nvPr isPhoto="0" userDrawn="0"/>
        </p:nvSpPr>
        <p:spPr bwMode="auto">
          <a:xfrm>
            <a:off x="61899" y="384551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push_back</a:t>
            </a:r>
            <a:r>
              <a:rPr lang="en-US"/>
              <a:t>(e4)</a:t>
            </a:r>
            <a:endParaRPr/>
          </a:p>
          <a:p>
            <a:pPr algn="ctr">
              <a:defRPr/>
            </a:pPr>
            <a:r>
              <a:rPr lang="en-US"/>
              <a:t>…</a:t>
            </a:r>
            <a:endParaRPr lang="en-US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77757" y="440547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push_back</a:t>
            </a:r>
            <a:r>
              <a:rPr lang="en-US"/>
              <a:t>(e7)</a:t>
            </a:r>
            <a:endParaRPr lang="en-US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1927190" y="41525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</a:t>
            </a:r>
            <a:endParaRPr lang="en-US"/>
          </a:p>
        </p:txBody>
      </p:sp>
      <p:sp>
        <p:nvSpPr>
          <p:cNvPr id="29" name="TextBox 28" hidden="0"/>
          <p:cNvSpPr txBox="1"/>
          <p:nvPr isPhoto="0" userDrawn="0"/>
        </p:nvSpPr>
        <p:spPr bwMode="auto">
          <a:xfrm>
            <a:off x="1787728" y="45218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blocks</a:t>
            </a:r>
            <a:endParaRPr lang="en-US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1448363" y="479883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headBlock</a:t>
            </a:r>
            <a:endParaRPr lang="en-US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1591242" y="50675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tailBlock</a:t>
            </a:r>
            <a:endParaRPr lang="en-US"/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2132416" y="537458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</a:t>
            </a:r>
            <a:endParaRPr lang="en-US"/>
          </a:p>
        </p:txBody>
      </p:sp>
      <p:pic>
        <p:nvPicPr>
          <p:cNvPr id="33" name="Рисунок 3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235793" y="3046366"/>
            <a:ext cx="3201619" cy="3719528"/>
          </a:xfrm>
          <a:prstGeom prst="rect">
            <a:avLst/>
          </a:prstGeom>
        </p:spPr>
      </p:pic>
      <p:cxnSp>
        <p:nvCxnSpPr>
          <p:cNvPr id="34" name="Прямая со стрелкой 33" hidden="0"/>
          <p:cNvCxnSpPr>
            <a:cxnSpLocks/>
          </p:cNvCxnSpPr>
          <p:nvPr isPhoto="0" userDrawn="0"/>
        </p:nvCxnSpPr>
        <p:spPr bwMode="auto">
          <a:xfrm>
            <a:off x="5843609" y="4405473"/>
            <a:ext cx="237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 hidden="0"/>
          <p:cNvSpPr txBox="1"/>
          <p:nvPr isPhoto="0" userDrawn="0"/>
        </p:nvSpPr>
        <p:spPr bwMode="auto">
          <a:xfrm>
            <a:off x="6173732" y="39288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push_back</a:t>
            </a:r>
            <a:r>
              <a:rPr lang="en-US"/>
              <a:t>(e8)</a:t>
            </a:r>
            <a:endParaRPr lang="en-US"/>
          </a:p>
        </p:txBody>
      </p:sp>
      <p:sp>
        <p:nvSpPr>
          <p:cNvPr id="38" name="TextBox 37" hidden="0"/>
          <p:cNvSpPr txBox="1"/>
          <p:nvPr isPhoto="0" userDrawn="0"/>
        </p:nvSpPr>
        <p:spPr bwMode="auto">
          <a:xfrm>
            <a:off x="8312779" y="433798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head</a:t>
            </a:r>
            <a:endParaRPr lang="en-US" sz="1600"/>
          </a:p>
        </p:txBody>
      </p:sp>
      <p:sp>
        <p:nvSpPr>
          <p:cNvPr id="39" name="TextBox 38" hidden="0"/>
          <p:cNvSpPr txBox="1"/>
          <p:nvPr isPhoto="0" userDrawn="0"/>
        </p:nvSpPr>
        <p:spPr bwMode="auto">
          <a:xfrm>
            <a:off x="8219389" y="4571229"/>
            <a:ext cx="758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blocks</a:t>
            </a:r>
            <a:endParaRPr lang="en-US" sz="1600"/>
          </a:p>
        </p:txBody>
      </p:sp>
      <p:sp>
        <p:nvSpPr>
          <p:cNvPr id="40" name="TextBox 39" hidden="0"/>
          <p:cNvSpPr txBox="1"/>
          <p:nvPr isPhoto="0" userDrawn="0"/>
        </p:nvSpPr>
        <p:spPr bwMode="auto">
          <a:xfrm>
            <a:off x="7825734" y="4795721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headBlock</a:t>
            </a:r>
            <a:endParaRPr lang="en-US" sz="1600"/>
          </a:p>
        </p:txBody>
      </p:sp>
      <p:sp>
        <p:nvSpPr>
          <p:cNvPr id="41" name="TextBox 40" hidden="0"/>
          <p:cNvSpPr txBox="1"/>
          <p:nvPr isPhoto="0" userDrawn="0"/>
        </p:nvSpPr>
        <p:spPr bwMode="auto">
          <a:xfrm>
            <a:off x="7956913" y="5020215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tailBlock</a:t>
            </a:r>
            <a:endParaRPr lang="en-US" sz="1600"/>
          </a:p>
        </p:txBody>
      </p:sp>
      <p:sp>
        <p:nvSpPr>
          <p:cNvPr id="42" name="TextBox 41" hidden="0"/>
          <p:cNvSpPr txBox="1"/>
          <p:nvPr isPhoto="0" userDrawn="0"/>
        </p:nvSpPr>
        <p:spPr bwMode="auto">
          <a:xfrm>
            <a:off x="8421883" y="527479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tail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75315" y="1088462"/>
            <a:ext cx="6825007" cy="5041489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ru-RU" sz="2000"/>
              <a:t>Стэк</a:t>
            </a:r>
            <a:r>
              <a:rPr lang="ru-RU" sz="2000"/>
              <a:t> – </a:t>
            </a:r>
            <a:r>
              <a:rPr lang="ru-RU" sz="2000"/>
              <a:t>последний пришёл</a:t>
            </a:r>
            <a:r>
              <a:rPr lang="ru-RU" sz="2000"/>
              <a:t>, первый ушёл </a:t>
            </a:r>
            <a:r>
              <a:rPr lang="ru-RU" sz="2000"/>
              <a:t>(</a:t>
            </a:r>
            <a:r>
              <a:rPr lang="en-US" sz="2000"/>
              <a:t>L</a:t>
            </a:r>
            <a:r>
              <a:rPr lang="en-US" sz="2000"/>
              <a:t>IFO </a:t>
            </a:r>
            <a:r>
              <a:rPr lang="en-US" sz="2000"/>
              <a:t>– </a:t>
            </a:r>
            <a:r>
              <a:rPr lang="en-US" sz="2000"/>
              <a:t>last in</a:t>
            </a:r>
            <a:r>
              <a:rPr lang="en-US" sz="2000"/>
              <a:t>, first out</a:t>
            </a:r>
            <a:r>
              <a:rPr lang="ru-RU" sz="2000"/>
              <a:t>)</a:t>
            </a:r>
            <a:r>
              <a:rPr lang="en-US" sz="2000"/>
              <a:t>. </a:t>
            </a:r>
            <a:r>
              <a:rPr lang="ru-RU" sz="2000"/>
              <a:t>Обеспечивает доступ к элементам в порядке, обратном порядку помещения в стек</a:t>
            </a:r>
            <a:endParaRPr/>
          </a:p>
          <a:p>
            <a:pPr>
              <a:defRPr/>
            </a:pPr>
            <a:r>
              <a:rPr lang="ru-RU" sz="2000"/>
              <a:t>Второй формальный параметр шаблона – контейнер, в котором хранятся данные стека. Сам стек только обеспечивает соответствующие способы доступа к данным</a:t>
            </a:r>
            <a:endParaRPr/>
          </a:p>
          <a:p>
            <a:pPr>
              <a:defRPr/>
            </a:pPr>
            <a:r>
              <a:rPr lang="ru-RU" sz="2000"/>
              <a:t>Значение формального </a:t>
            </a:r>
            <a:r>
              <a:rPr lang="ru-RU" sz="2000"/>
              <a:t>параметра </a:t>
            </a:r>
            <a:r>
              <a:rPr lang="en-US" sz="2000"/>
              <a:t>Container </a:t>
            </a:r>
            <a:r>
              <a:rPr lang="ru-RU" sz="2000"/>
              <a:t>можно заменить на любой другой последовательный контейнер, у которого есть методы </a:t>
            </a:r>
            <a:r>
              <a:rPr lang="en-US" sz="2000"/>
              <a:t>push_back</a:t>
            </a:r>
            <a:r>
              <a:rPr lang="en-US" sz="2000"/>
              <a:t>(), back() </a:t>
            </a:r>
            <a:r>
              <a:rPr lang="ru-RU" sz="2000"/>
              <a:t>и </a:t>
            </a:r>
            <a:r>
              <a:rPr lang="en-US" sz="2000"/>
              <a:t>pop_back</a:t>
            </a:r>
            <a:r>
              <a:rPr lang="en-US" sz="2000"/>
              <a:t>()</a:t>
            </a:r>
            <a:r>
              <a:rPr lang="ru-RU" sz="2000"/>
              <a:t>. По умолчанию выбран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, </a:t>
            </a:r>
            <a:r>
              <a:rPr lang="ru-RU" sz="2000"/>
              <a:t>потому что он не копирует все элементы при выделении новой памяти и освобождает память при удалении элементов</a:t>
            </a:r>
            <a:endParaRPr/>
          </a:p>
          <a:p>
            <a:pPr>
              <a:defRPr/>
            </a:pPr>
            <a:r>
              <a:rPr lang="ru-RU" sz="2000"/>
              <a:t>Итераторов нет. Стек не для этого</a:t>
            </a:r>
            <a:endParaRPr lang="en-US" sz="2000"/>
          </a:p>
        </p:txBody>
      </p:sp>
      <p:sp>
        <p:nvSpPr>
          <p:cNvPr id="5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</a:t>
            </a:r>
            <a:r>
              <a:rPr lang="ru-RU" sz="2800"/>
              <a:t>адептеры</a:t>
            </a:r>
            <a:r>
              <a:rPr lang="ru-RU" sz="2800"/>
              <a:t>: </a:t>
            </a:r>
            <a:r>
              <a:rPr lang="en-US" sz="2800"/>
              <a:t>std</a:t>
            </a:r>
            <a:r>
              <a:rPr lang="en-US" sz="2800"/>
              <a:t>::stack</a:t>
            </a:r>
            <a:endParaRPr lang="en-US" sz="2800"/>
          </a:p>
        </p:txBody>
      </p:sp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37009" y="1343558"/>
            <a:ext cx="4744560" cy="1804995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235670" y="797382"/>
            <a:ext cx="582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https://en.cppreference.com/w/cpp/container/stack</a:t>
            </a:r>
            <a:endParaRPr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37009" y="3451584"/>
            <a:ext cx="4744560" cy="2668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61912" y="217598"/>
            <a:ext cx="11491275" cy="85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Стандартная библиотека шаблонов </a:t>
            </a:r>
            <a:endParaRPr lang="en-US"/>
          </a:p>
          <a:p>
            <a:pPr algn="ctr">
              <a:defRPr/>
            </a:pPr>
            <a:r>
              <a:rPr lang="ru-RU"/>
              <a:t>(</a:t>
            </a:r>
            <a:r>
              <a:rPr lang="en-US"/>
              <a:t>Standard Template Library, STL</a:t>
            </a:r>
            <a:r>
              <a:rPr lang="ru-RU"/>
              <a:t>)</a:t>
            </a:r>
            <a:endParaRPr lang="en-US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rcRect l="1583" t="0" r="0" b="0"/>
          <a:stretch/>
        </p:blipFill>
        <p:spPr bwMode="auto">
          <a:xfrm>
            <a:off x="810704" y="1235695"/>
            <a:ext cx="2019338" cy="2366380"/>
          </a:xfrm>
          <a:prstGeom prst="rect">
            <a:avLst/>
          </a:prstGeom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461912" y="3612927"/>
            <a:ext cx="2988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Александр Александрович Степанов (1950 - …) – русско-американский </a:t>
            </a:r>
            <a:r>
              <a:rPr lang="ru-RU"/>
              <a:t>учёный в области информатики и вычислительной </a:t>
            </a:r>
            <a:r>
              <a:rPr lang="ru-RU"/>
              <a:t>техники</a:t>
            </a:r>
            <a:endParaRPr/>
          </a:p>
        </p:txBody>
      </p:sp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rcRect l="0" t="2505" r="0" b="0"/>
          <a:stretch/>
        </p:blipFill>
        <p:spPr bwMode="auto">
          <a:xfrm>
            <a:off x="3450277" y="1369783"/>
            <a:ext cx="8502909" cy="3720472"/>
          </a:xfrm>
          <a:prstGeom prst="rect">
            <a:avLst/>
          </a:prstGeom>
        </p:spPr>
      </p:pic>
      <p:pic>
        <p:nvPicPr>
          <p:cNvPr id="2" name="Рисунок 1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757501" y="4979283"/>
            <a:ext cx="3195685" cy="1282479"/>
          </a:xfrm>
          <a:prstGeom prst="rect">
            <a:avLst/>
          </a:prstGeom>
        </p:spPr>
      </p:pic>
      <p:cxnSp>
        <p:nvCxnSpPr>
          <p:cNvPr id="9" name="Прямая соединительная линия 8" hidden="0"/>
          <p:cNvCxnSpPr>
            <a:cxnSpLocks/>
          </p:cNvCxnSpPr>
          <p:nvPr isPhoto="0" userDrawn="0"/>
        </p:nvCxnSpPr>
        <p:spPr bwMode="auto">
          <a:xfrm flipV="1">
            <a:off x="3573859" y="2486831"/>
            <a:ext cx="8209646" cy="90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 hidden="0"/>
          <p:cNvCxnSpPr>
            <a:cxnSpLocks/>
          </p:cNvCxnSpPr>
          <p:nvPr isPhoto="0" userDrawn="0"/>
        </p:nvCxnSpPr>
        <p:spPr bwMode="auto">
          <a:xfrm flipV="1">
            <a:off x="3573859" y="2673348"/>
            <a:ext cx="4325803" cy="25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 hidden="0"/>
          <p:cNvCxnSpPr>
            <a:cxnSpLocks/>
          </p:cNvCxnSpPr>
          <p:nvPr isPhoto="0" userDrawn="0"/>
        </p:nvCxnSpPr>
        <p:spPr bwMode="auto">
          <a:xfrm>
            <a:off x="6341589" y="2897797"/>
            <a:ext cx="47188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Прямоугольник 14" hidden="0"/>
          <p:cNvSpPr/>
          <p:nvPr isPhoto="0" userDrawn="0"/>
        </p:nvSpPr>
        <p:spPr bwMode="auto">
          <a:xfrm>
            <a:off x="491192" y="59385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>
                <a:hlinkClick r:id="rId5" tooltip="https://www.cplusplus.com/reference/clibrary/"/>
              </a:rPr>
              <a:t>https</a:t>
            </a:r>
            <a:r>
              <a:rPr lang="en-US" b="1" u="sng">
                <a:hlinkClick r:id="rId5" tooltip="https://www.cplusplus.com/reference/clibrary/"/>
              </a:rPr>
              <a:t>://</a:t>
            </a:r>
            <a:r>
              <a:rPr lang="en-US" b="1" u="sng">
                <a:hlinkClick r:id="rId5" tooltip="https://www.cplusplus.com/reference/clibrary/"/>
              </a:rPr>
              <a:t>www.cplusplus.com/reference/clibrary/</a:t>
            </a:r>
            <a:endParaRPr lang="en-US" b="1"/>
          </a:p>
          <a:p>
            <a:pPr>
              <a:defRPr/>
            </a:pPr>
            <a:r>
              <a:rPr lang="en-US" b="1" u="sng">
                <a:hlinkClick r:id="rId6" tooltip="https://en.cppreference.com/w/cpp/header"/>
              </a:rPr>
              <a:t>https</a:t>
            </a:r>
            <a:r>
              <a:rPr lang="en-US" b="1" u="sng">
                <a:hlinkClick r:id="rId6" tooltip="https://en.cppreference.com/w/cpp/header"/>
              </a:rPr>
              <a:t>://en.cppreference.com/w/cpp/header</a:t>
            </a:r>
            <a:endParaRPr lang="en-US" b="1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488996" y="556926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Что есть в </a:t>
            </a:r>
            <a:r>
              <a:rPr lang="en-US"/>
              <a:t>STL?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45797" y="865742"/>
            <a:ext cx="6529939" cy="507919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400"/>
              <a:t>Очередь – первый пришел, первый ушёл (</a:t>
            </a:r>
            <a:r>
              <a:rPr lang="en-US" sz="2400"/>
              <a:t>FIFO – first in, first out</a:t>
            </a:r>
            <a:r>
              <a:rPr lang="ru-RU" sz="2400"/>
              <a:t>)</a:t>
            </a:r>
            <a:r>
              <a:rPr lang="en-US" sz="2400"/>
              <a:t>. </a:t>
            </a:r>
            <a:r>
              <a:rPr lang="ru-RU" sz="2400"/>
              <a:t>Обеспечивает доступ к элементам в порядке помещения в очередь</a:t>
            </a:r>
            <a:endParaRPr/>
          </a:p>
          <a:p>
            <a:pPr>
              <a:defRPr/>
            </a:pPr>
            <a:r>
              <a:rPr lang="ru-RU" sz="2400"/>
              <a:t>Значение формального параметра </a:t>
            </a:r>
            <a:r>
              <a:rPr lang="en-US" sz="2400"/>
              <a:t>Container </a:t>
            </a:r>
            <a:r>
              <a:rPr lang="ru-RU" sz="2400"/>
              <a:t>можно заменить на любой последовательный контейнер, предоставляющий методы </a:t>
            </a:r>
            <a:r>
              <a:rPr lang="en-US" sz="2400"/>
              <a:t>push_back</a:t>
            </a:r>
            <a:r>
              <a:rPr lang="en-US" sz="2400"/>
              <a:t>(), back(), </a:t>
            </a:r>
            <a:r>
              <a:rPr lang="en-US" sz="2400"/>
              <a:t>pop_front</a:t>
            </a:r>
            <a:r>
              <a:rPr lang="en-US" sz="2400"/>
              <a:t>(), front()</a:t>
            </a:r>
            <a:endParaRPr lang="en-US" sz="24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</a:t>
            </a:r>
            <a:r>
              <a:rPr lang="ru-RU" sz="2800"/>
              <a:t>адептеры</a:t>
            </a:r>
            <a:r>
              <a:rPr lang="ru-RU" sz="2800"/>
              <a:t>: </a:t>
            </a:r>
            <a:r>
              <a:rPr lang="en-US" sz="2800"/>
              <a:t>std</a:t>
            </a:r>
            <a:r>
              <a:rPr lang="en-US" sz="2800"/>
              <a:t>::queue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21562" y="1468054"/>
            <a:ext cx="4441686" cy="1644159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21562" y="3568970"/>
            <a:ext cx="4613471" cy="2242404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189770" y="865742"/>
            <a:ext cx="5280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https://en.cppreference.com/w/cpp/container/queue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05255" y="833978"/>
            <a:ext cx="6495067" cy="586238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/>
              <a:t>Предоставляет доступ к элементам в порядке их приоритета</a:t>
            </a:r>
            <a:endParaRPr/>
          </a:p>
          <a:p>
            <a:pPr>
              <a:defRPr/>
            </a:pPr>
            <a:r>
              <a:rPr lang="ru-RU"/>
              <a:t>Приоритет определяется на основании формального параметра шаблона </a:t>
            </a:r>
            <a:r>
              <a:rPr lang="en-US"/>
              <a:t>Compare. </a:t>
            </a:r>
            <a:r>
              <a:rPr lang="ru-RU"/>
              <a:t>По умолчанию наиболее приоритетный элемент – элемент с большим значением.</a:t>
            </a:r>
            <a:endParaRPr/>
          </a:p>
          <a:p>
            <a:pPr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priority_queue</a:t>
            </a:r>
            <a:r>
              <a:rPr lang="en-US"/>
              <a:t> </a:t>
            </a:r>
            <a:r>
              <a:rPr lang="ru-RU"/>
              <a:t>реализует структуру данных </a:t>
            </a:r>
            <a:r>
              <a:rPr lang="en-US"/>
              <a:t>Binary Max </a:t>
            </a:r>
            <a:r>
              <a:rPr lang="en-US"/>
              <a:t>H</a:t>
            </a:r>
            <a:r>
              <a:rPr lang="en-US"/>
              <a:t>eap (</a:t>
            </a:r>
            <a:r>
              <a:rPr lang="ru-RU"/>
              <a:t>двоичная куча, пирамида, сортирующее дерево</a:t>
            </a:r>
            <a:r>
              <a:rPr lang="en-US"/>
              <a:t>)</a:t>
            </a:r>
            <a:r>
              <a:rPr lang="ru-RU"/>
              <a:t>. Двоичная куча это бинарное дерево (дерево, в котором</a:t>
            </a:r>
            <a:r>
              <a:rPr lang="en-US"/>
              <a:t> </a:t>
            </a:r>
            <a:r>
              <a:rPr lang="ru-RU"/>
              <a:t>у каждого узла может быть не более двух потомков), обладающее свойствами: </a:t>
            </a:r>
            <a:endParaRPr/>
          </a:p>
          <a:p>
            <a:pPr marL="912812" indent="-285750">
              <a:buSzPct val="100000"/>
              <a:buFont typeface="Arial"/>
              <a:buChar char="•"/>
              <a:defRPr/>
            </a:pPr>
            <a:r>
              <a:rPr lang="ru-RU"/>
              <a:t>Значение родительской вершины не меньше значений вершин-потомков (</a:t>
            </a:r>
            <a:r>
              <a:rPr lang="ru-RU"/>
              <a:t>довичная</a:t>
            </a:r>
            <a:r>
              <a:rPr lang="ru-RU"/>
              <a:t> куча с условием максимума), либо не больше значений вершин-потомков (</a:t>
            </a:r>
            <a:r>
              <a:rPr lang="ru-RU"/>
              <a:t>довичная</a:t>
            </a:r>
            <a:r>
              <a:rPr lang="ru-RU"/>
              <a:t> куча с условием </a:t>
            </a:r>
            <a:r>
              <a:rPr lang="ru-RU"/>
              <a:t>минимума) (1)</a:t>
            </a:r>
            <a:endParaRPr lang="ru-RU"/>
          </a:p>
          <a:p>
            <a:pPr marL="912812" indent="-285750">
              <a:buSzPct val="100000"/>
              <a:buFont typeface="Arial"/>
              <a:buChar char="•"/>
              <a:defRPr/>
            </a:pPr>
            <a:r>
              <a:rPr lang="ru-RU"/>
              <a:t>является завершённым </a:t>
            </a:r>
            <a:r>
              <a:rPr lang="ru-RU"/>
              <a:t>дверевом</a:t>
            </a:r>
            <a:r>
              <a:rPr lang="ru-RU"/>
              <a:t>: если в дереве </a:t>
            </a:r>
            <a:r>
              <a:rPr lang="en-US"/>
              <a:t>n </a:t>
            </a:r>
            <a:r>
              <a:rPr lang="ru-RU"/>
              <a:t>уровней, то </a:t>
            </a:r>
            <a:r>
              <a:rPr lang="en-US"/>
              <a:t>i</a:t>
            </a:r>
            <a:r>
              <a:rPr lang="en-US"/>
              <a:t>-</a:t>
            </a:r>
            <a:r>
              <a:rPr lang="ru-RU"/>
              <a:t>ый</a:t>
            </a:r>
            <a:r>
              <a:rPr lang="ru-RU"/>
              <a:t> уровень </a:t>
            </a:r>
            <a:r>
              <a:rPr lang="ru-RU"/>
              <a:t>дерева, не считая последнего </a:t>
            </a:r>
            <a:r>
              <a:rPr lang="ru-RU"/>
              <a:t>(</a:t>
            </a:r>
            <a:r>
              <a:rPr lang="en-US"/>
              <a:t>i</a:t>
            </a:r>
            <a:r>
              <a:rPr lang="en-US"/>
              <a:t> = </a:t>
            </a:r>
            <a:r>
              <a:rPr lang="en-US"/>
              <a:t>0 … n-1</a:t>
            </a:r>
            <a:r>
              <a:rPr lang="ru-RU"/>
              <a:t>) </a:t>
            </a:r>
            <a:r>
              <a:rPr lang="ru-RU"/>
              <a:t>содержит </a:t>
            </a:r>
            <a:r>
              <a:rPr lang="en-US"/>
              <a:t>2</a:t>
            </a:r>
            <a:r>
              <a:rPr lang="en-US" baseline="30000"/>
              <a:t>i </a:t>
            </a:r>
            <a:r>
              <a:rPr lang="en-US"/>
              <a:t> </a:t>
            </a:r>
            <a:r>
              <a:rPr lang="ru-RU"/>
              <a:t>вершин, а последний уровень заполняется слева-направо (2)</a:t>
            </a:r>
            <a:endParaRPr/>
          </a:p>
          <a:p>
            <a:pPr>
              <a:defRPr/>
            </a:pPr>
            <a:r>
              <a:rPr lang="ru-RU"/>
              <a:t>Фактически это способ поддержания хранения данных в отсортированном виде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</a:t>
            </a:r>
            <a:r>
              <a:rPr lang="ru-RU" sz="2800"/>
              <a:t>адептеры</a:t>
            </a:r>
            <a:r>
              <a:rPr lang="ru-RU" sz="2800"/>
              <a:t>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6273" y="1411238"/>
            <a:ext cx="5055044" cy="1267878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163399" y="833977"/>
            <a:ext cx="5341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https://en.cppreference.com/w/cpp/container/priority_queue</a:t>
            </a:r>
            <a:endParaRPr/>
          </a:p>
        </p:txBody>
      </p:sp>
      <p:sp>
        <p:nvSpPr>
          <p:cNvPr id="2" name="Овал 1" hidden="0"/>
          <p:cNvSpPr/>
          <p:nvPr isPhoto="0" userDrawn="0"/>
        </p:nvSpPr>
        <p:spPr bwMode="auto">
          <a:xfrm>
            <a:off x="3013793" y="313740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14" name="Овал 13" hidden="0"/>
          <p:cNvSpPr/>
          <p:nvPr isPhoto="0" userDrawn="0"/>
        </p:nvSpPr>
        <p:spPr bwMode="auto">
          <a:xfrm>
            <a:off x="1825631" y="39400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29</a:t>
            </a:r>
            <a:endParaRPr lang="en-US"/>
          </a:p>
        </p:txBody>
      </p:sp>
      <p:sp>
        <p:nvSpPr>
          <p:cNvPr id="15" name="Овал 14" hidden="0"/>
          <p:cNvSpPr/>
          <p:nvPr isPhoto="0" userDrawn="0"/>
        </p:nvSpPr>
        <p:spPr bwMode="auto">
          <a:xfrm>
            <a:off x="4156857" y="394007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6" name="Овал 15" hidden="0"/>
          <p:cNvSpPr/>
          <p:nvPr isPhoto="0" userDrawn="0"/>
        </p:nvSpPr>
        <p:spPr bwMode="auto">
          <a:xfrm>
            <a:off x="1131324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14</a:t>
            </a:r>
            <a:endParaRPr lang="en-US"/>
          </a:p>
        </p:txBody>
      </p:sp>
      <p:sp>
        <p:nvSpPr>
          <p:cNvPr id="17" name="Овал 16" hidden="0"/>
          <p:cNvSpPr/>
          <p:nvPr isPhoto="0" userDrawn="0"/>
        </p:nvSpPr>
        <p:spPr bwMode="auto">
          <a:xfrm>
            <a:off x="248732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18" name="Овал 17" hidden="0"/>
          <p:cNvSpPr/>
          <p:nvPr isPhoto="0" userDrawn="0"/>
        </p:nvSpPr>
        <p:spPr bwMode="auto">
          <a:xfrm>
            <a:off x="3495165" y="497849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9" name="Овал 18" hidden="0"/>
          <p:cNvSpPr/>
          <p:nvPr isPhoto="0" userDrawn="0"/>
        </p:nvSpPr>
        <p:spPr bwMode="auto">
          <a:xfrm>
            <a:off x="486606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0" name="Овал 19" hidden="0"/>
          <p:cNvSpPr/>
          <p:nvPr isPhoto="0" userDrawn="0"/>
        </p:nvSpPr>
        <p:spPr bwMode="auto">
          <a:xfrm>
            <a:off x="381975" y="605408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22" name="Прямая соединительная линия 21" hidden="0"/>
          <p:cNvCxnSpPr>
            <a:cxnSpLocks/>
            <a:stCxn id="14" idx="7"/>
            <a:endCxn id="2" idx="2"/>
          </p:cNvCxnSpPr>
          <p:nvPr isPhoto="0" userDrawn="0"/>
        </p:nvCxnSpPr>
        <p:spPr bwMode="auto">
          <a:xfrm flipV="1">
            <a:off x="2371214" y="345854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 hidden="0"/>
          <p:cNvCxnSpPr>
            <a:cxnSpLocks/>
            <a:stCxn id="2" idx="6"/>
            <a:endCxn id="15" idx="1"/>
          </p:cNvCxnSpPr>
          <p:nvPr isPhoto="0" userDrawn="0"/>
        </p:nvCxnSpPr>
        <p:spPr bwMode="auto">
          <a:xfrm>
            <a:off x="3652985" y="345854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 hidden="0"/>
          <p:cNvCxnSpPr>
            <a:cxnSpLocks/>
            <a:stCxn id="16" idx="7"/>
            <a:endCxn id="14" idx="3"/>
          </p:cNvCxnSpPr>
          <p:nvPr isPhoto="0" userDrawn="0"/>
        </p:nvCxnSpPr>
        <p:spPr bwMode="auto">
          <a:xfrm flipV="1">
            <a:off x="1676908" y="448829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  <a:stCxn id="17" idx="1"/>
            <a:endCxn id="14" idx="5"/>
          </p:cNvCxnSpPr>
          <p:nvPr isPhoto="0" userDrawn="0"/>
        </p:nvCxnSpPr>
        <p:spPr bwMode="auto">
          <a:xfrm flipH="1" flipV="1">
            <a:off x="2371214" y="44882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 hidden="0"/>
          <p:cNvCxnSpPr>
            <a:cxnSpLocks/>
            <a:stCxn id="18" idx="7"/>
            <a:endCxn id="15" idx="3"/>
          </p:cNvCxnSpPr>
          <p:nvPr isPhoto="0" userDrawn="0"/>
        </p:nvCxnSpPr>
        <p:spPr bwMode="auto">
          <a:xfrm flipV="1">
            <a:off x="4040749" y="448829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 hidden="0"/>
          <p:cNvCxnSpPr>
            <a:cxnSpLocks/>
            <a:stCxn id="19" idx="1"/>
            <a:endCxn id="15" idx="5"/>
          </p:cNvCxnSpPr>
          <p:nvPr isPhoto="0" userDrawn="0"/>
        </p:nvCxnSpPr>
        <p:spPr bwMode="auto">
          <a:xfrm flipH="1" flipV="1">
            <a:off x="4702441" y="448829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 hidden="0"/>
          <p:cNvCxnSpPr>
            <a:cxnSpLocks/>
            <a:stCxn id="20" idx="7"/>
            <a:endCxn id="16" idx="3"/>
          </p:cNvCxnSpPr>
          <p:nvPr isPhoto="0" userDrawn="0"/>
        </p:nvCxnSpPr>
        <p:spPr bwMode="auto">
          <a:xfrm flipV="1">
            <a:off x="927559" y="552671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0"/>
          <p:cNvGraphicFramePr>
            <a:graphicFrameLocks xmlns:a="http://schemas.openxmlformats.org/drawingml/2006/main" noGrp="1"/>
          </p:cNvGraphicFramePr>
          <p:nvPr isPhoto="0" userDrawn="0">
            <p:ph idx="1" hasCustomPrompt="0"/>
          </p:nvPr>
        </p:nvGraphicFramePr>
        <p:xfrm>
          <a:off x="235670" y="785694"/>
          <a:ext cx="11638626" cy="225702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2539014"/>
                <a:gridCol w="4181383"/>
                <a:gridCol w="4918229"/>
              </a:tblGrid>
              <a:tr h="606021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Вставка элемента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Получение максимального элемента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Неотсортированный массив/список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Отсортированный массив/список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Бинарная куча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O(log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O(log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(n))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Контейнеры-адаптеры.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 </a:t>
            </a:r>
            <a:r>
              <a:rPr lang="ru-RU" sz="2800"/>
              <a:t>зачем?</a:t>
            </a:r>
            <a:endParaRPr lang="en-US" sz="2800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3906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9676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1544714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2121763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269881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327586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>
            <a:off x="385291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301213" y="316045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Неотсортированный массив: вставка</a:t>
            </a:r>
            <a:endParaRPr lang="en-US" b="1"/>
          </a:p>
        </p:txBody>
      </p:sp>
      <p:sp>
        <p:nvSpPr>
          <p:cNvPr id="14" name="Прямоугольник 13" hidden="0"/>
          <p:cNvSpPr/>
          <p:nvPr isPhoto="0" userDrawn="0"/>
        </p:nvSpPr>
        <p:spPr bwMode="auto">
          <a:xfrm>
            <a:off x="442995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3338005" y="3529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10</a:t>
            </a:r>
            <a:endParaRPr lang="en-US"/>
          </a:p>
        </p:txBody>
      </p:sp>
      <p:cxnSp>
        <p:nvCxnSpPr>
          <p:cNvPr id="18" name="Прямая со стрелкой 17" hidden="0"/>
          <p:cNvCxnSpPr>
            <a:cxnSpLocks/>
            <a:stCxn id="16" idx="2"/>
          </p:cNvCxnSpPr>
          <p:nvPr isPhoto="0" userDrawn="0"/>
        </p:nvCxnSpPr>
        <p:spPr bwMode="auto">
          <a:xfrm flipH="1">
            <a:off x="3551067" y="3899113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 hidden="0"/>
          <p:cNvSpPr txBox="1"/>
          <p:nvPr isPhoto="0" userDrawn="0"/>
        </p:nvSpPr>
        <p:spPr bwMode="auto">
          <a:xfrm>
            <a:off x="301213" y="4991071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Неотсортированный массив: извлечение</a:t>
            </a:r>
            <a:endParaRPr lang="en-US" b="1"/>
          </a:p>
        </p:txBody>
      </p:sp>
      <p:sp>
        <p:nvSpPr>
          <p:cNvPr id="21" name="Прямоугольник 20" hidden="0"/>
          <p:cNvSpPr/>
          <p:nvPr isPhoto="0" userDrawn="0"/>
        </p:nvSpPr>
        <p:spPr bwMode="auto">
          <a:xfrm>
            <a:off x="390616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22" name="Прямоугольник 21" hidden="0"/>
          <p:cNvSpPr/>
          <p:nvPr isPhoto="0" userDrawn="0"/>
        </p:nvSpPr>
        <p:spPr bwMode="auto">
          <a:xfrm>
            <a:off x="967665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23" name="Прямоугольник 22" hidden="0"/>
          <p:cNvSpPr/>
          <p:nvPr isPhoto="0" userDrawn="0"/>
        </p:nvSpPr>
        <p:spPr bwMode="auto">
          <a:xfrm>
            <a:off x="1544714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24" name="Прямоугольник 23" hidden="0"/>
          <p:cNvSpPr/>
          <p:nvPr isPhoto="0" userDrawn="0"/>
        </p:nvSpPr>
        <p:spPr bwMode="auto">
          <a:xfrm>
            <a:off x="2121763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25" name="Прямоугольник 24" hidden="0"/>
          <p:cNvSpPr/>
          <p:nvPr isPhoto="0" userDrawn="0"/>
        </p:nvSpPr>
        <p:spPr bwMode="auto">
          <a:xfrm>
            <a:off x="2698812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6" name="Прямоугольник 25" hidden="0"/>
          <p:cNvSpPr/>
          <p:nvPr isPhoto="0" userDrawn="0"/>
        </p:nvSpPr>
        <p:spPr bwMode="auto">
          <a:xfrm>
            <a:off x="3275861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10</a:t>
            </a:r>
            <a:endParaRPr lang="en-US"/>
          </a:p>
        </p:txBody>
      </p:sp>
      <p:sp>
        <p:nvSpPr>
          <p:cNvPr id="27" name="Прямоугольник 26" hidden="0"/>
          <p:cNvSpPr/>
          <p:nvPr isPhoto="0" userDrawn="0"/>
        </p:nvSpPr>
        <p:spPr bwMode="auto">
          <a:xfrm>
            <a:off x="3852910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Прямоугольник 27" hidden="0"/>
          <p:cNvSpPr/>
          <p:nvPr isPhoto="0" userDrawn="0"/>
        </p:nvSpPr>
        <p:spPr bwMode="auto">
          <a:xfrm>
            <a:off x="4429959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Прямая со стрелкой 30" hidden="0"/>
          <p:cNvCxnSpPr>
            <a:cxnSpLocks/>
          </p:cNvCxnSpPr>
          <p:nvPr isPhoto="0" userDrawn="0"/>
        </p:nvCxnSpPr>
        <p:spPr bwMode="auto">
          <a:xfrm>
            <a:off x="390616" y="5672831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 hidden="0"/>
          <p:cNvCxnSpPr>
            <a:cxnSpLocks/>
            <a:stCxn id="25" idx="0"/>
          </p:cNvCxnSpPr>
          <p:nvPr isPhoto="0" userDrawn="0"/>
        </p:nvCxnSpPr>
        <p:spPr bwMode="auto">
          <a:xfrm flipH="1" flipV="1">
            <a:off x="2982897" y="5360403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Прямоугольник 33" hidden="0"/>
          <p:cNvSpPr/>
          <p:nvPr isPhoto="0" userDrawn="0"/>
        </p:nvSpPr>
        <p:spPr bwMode="auto">
          <a:xfrm>
            <a:off x="689252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35" name="Прямоугольник 34" hidden="0"/>
          <p:cNvSpPr/>
          <p:nvPr isPhoto="0" userDrawn="0"/>
        </p:nvSpPr>
        <p:spPr bwMode="auto">
          <a:xfrm>
            <a:off x="746957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36" name="Прямоугольник 35" hidden="0"/>
          <p:cNvSpPr/>
          <p:nvPr isPhoto="0" userDrawn="0"/>
        </p:nvSpPr>
        <p:spPr bwMode="auto">
          <a:xfrm>
            <a:off x="804662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37" name="Прямоугольник 36" hidden="0"/>
          <p:cNvSpPr/>
          <p:nvPr isPhoto="0" userDrawn="0"/>
        </p:nvSpPr>
        <p:spPr bwMode="auto">
          <a:xfrm>
            <a:off x="862366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9</a:t>
            </a:r>
            <a:endParaRPr lang="en-US"/>
          </a:p>
        </p:txBody>
      </p:sp>
      <p:sp>
        <p:nvSpPr>
          <p:cNvPr id="38" name="Прямоугольник 37" hidden="0"/>
          <p:cNvSpPr/>
          <p:nvPr isPhoto="0" userDrawn="0"/>
        </p:nvSpPr>
        <p:spPr bwMode="auto">
          <a:xfrm>
            <a:off x="9200718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39" name="Прямоугольник 38" hidden="0"/>
          <p:cNvSpPr/>
          <p:nvPr isPhoto="0" userDrawn="0"/>
        </p:nvSpPr>
        <p:spPr bwMode="auto">
          <a:xfrm>
            <a:off x="9777767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Прямоугольник 39" hidden="0"/>
          <p:cNvSpPr/>
          <p:nvPr isPhoto="0" userDrawn="0"/>
        </p:nvSpPr>
        <p:spPr bwMode="auto">
          <a:xfrm>
            <a:off x="103548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 hidden="0"/>
          <p:cNvSpPr txBox="1"/>
          <p:nvPr isPhoto="0" userDrawn="0"/>
        </p:nvSpPr>
        <p:spPr bwMode="auto">
          <a:xfrm>
            <a:off x="6803120" y="3160450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О</a:t>
            </a:r>
            <a:r>
              <a:rPr lang="ru-RU" b="1"/>
              <a:t>тсортированный массив: вставка</a:t>
            </a:r>
            <a:endParaRPr lang="en-US" b="1"/>
          </a:p>
        </p:txBody>
      </p:sp>
      <p:sp>
        <p:nvSpPr>
          <p:cNvPr id="42" name="Прямоугольник 41" hidden="0"/>
          <p:cNvSpPr/>
          <p:nvPr isPhoto="0" userDrawn="0"/>
        </p:nvSpPr>
        <p:spPr bwMode="auto">
          <a:xfrm>
            <a:off x="109318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 hidden="0"/>
          <p:cNvSpPr txBox="1"/>
          <p:nvPr isPhoto="0" userDrawn="0"/>
        </p:nvSpPr>
        <p:spPr bwMode="auto">
          <a:xfrm>
            <a:off x="8987655" y="3489377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10</a:t>
            </a:r>
            <a:endParaRPr lang="en-US"/>
          </a:p>
        </p:txBody>
      </p:sp>
      <p:cxnSp>
        <p:nvCxnSpPr>
          <p:cNvPr id="44" name="Прямая со стрелкой 43" hidden="0"/>
          <p:cNvCxnSpPr>
            <a:cxnSpLocks/>
            <a:stCxn id="43" idx="2"/>
          </p:cNvCxnSpPr>
          <p:nvPr isPhoto="0" userDrawn="0"/>
        </p:nvCxnSpPr>
        <p:spPr bwMode="auto">
          <a:xfrm flipH="1">
            <a:off x="9200718" y="3858709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 стрелкой 44" hidden="0"/>
          <p:cNvCxnSpPr>
            <a:cxnSpLocks/>
          </p:cNvCxnSpPr>
          <p:nvPr isPhoto="0" userDrawn="0"/>
        </p:nvCxnSpPr>
        <p:spPr bwMode="auto">
          <a:xfrm>
            <a:off x="6892522" y="3858709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 hidden="0"/>
          <p:cNvSpPr txBox="1"/>
          <p:nvPr isPhoto="0" userDrawn="0"/>
        </p:nvSpPr>
        <p:spPr bwMode="auto">
          <a:xfrm>
            <a:off x="3937507" y="543632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О(</a:t>
            </a:r>
            <a:r>
              <a:rPr lang="en-US"/>
              <a:t>n</a:t>
            </a:r>
            <a:r>
              <a:rPr lang="ru-RU"/>
              <a:t>)</a:t>
            </a:r>
            <a:endParaRPr lang="en-US"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10356687" y="3662515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О(</a:t>
            </a:r>
            <a:r>
              <a:rPr lang="en-US"/>
              <a:t>n</a:t>
            </a:r>
            <a:r>
              <a:rPr lang="ru-RU"/>
              <a:t>)</a:t>
            </a:r>
            <a:endParaRPr lang="en-US"/>
          </a:p>
        </p:txBody>
      </p:sp>
      <p:sp>
        <p:nvSpPr>
          <p:cNvPr id="48" name="Прямоугольник 47" hidden="0"/>
          <p:cNvSpPr/>
          <p:nvPr isPhoto="0" userDrawn="0"/>
        </p:nvSpPr>
        <p:spPr bwMode="auto">
          <a:xfrm>
            <a:off x="6812704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49" name="Прямоугольник 48" hidden="0"/>
          <p:cNvSpPr/>
          <p:nvPr isPhoto="0" userDrawn="0"/>
        </p:nvSpPr>
        <p:spPr bwMode="auto">
          <a:xfrm>
            <a:off x="7389753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50" name="Прямоугольник 49" hidden="0"/>
          <p:cNvSpPr/>
          <p:nvPr isPhoto="0" userDrawn="0"/>
        </p:nvSpPr>
        <p:spPr bwMode="auto">
          <a:xfrm>
            <a:off x="7966802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51" name="Прямоугольник 50" hidden="0"/>
          <p:cNvSpPr/>
          <p:nvPr isPhoto="0" userDrawn="0"/>
        </p:nvSpPr>
        <p:spPr bwMode="auto">
          <a:xfrm>
            <a:off x="8543851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9</a:t>
            </a:r>
            <a:endParaRPr lang="en-US"/>
          </a:p>
        </p:txBody>
      </p:sp>
      <p:sp>
        <p:nvSpPr>
          <p:cNvPr id="52" name="Прямоугольник 51" hidden="0"/>
          <p:cNvSpPr/>
          <p:nvPr isPhoto="0" userDrawn="0"/>
        </p:nvSpPr>
        <p:spPr bwMode="auto">
          <a:xfrm>
            <a:off x="9120900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ru-RU"/>
              <a:t>0</a:t>
            </a:r>
            <a:endParaRPr lang="en-US"/>
          </a:p>
        </p:txBody>
      </p:sp>
      <p:sp>
        <p:nvSpPr>
          <p:cNvPr id="53" name="Прямоугольник 52" hidden="0"/>
          <p:cNvSpPr/>
          <p:nvPr isPhoto="0" userDrawn="0"/>
        </p:nvSpPr>
        <p:spPr bwMode="auto">
          <a:xfrm>
            <a:off x="9697949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18</a:t>
            </a:r>
            <a:endParaRPr lang="en-US"/>
          </a:p>
        </p:txBody>
      </p:sp>
      <p:sp>
        <p:nvSpPr>
          <p:cNvPr id="54" name="Прямоугольник 53" hidden="0"/>
          <p:cNvSpPr/>
          <p:nvPr isPhoto="0" userDrawn="0"/>
        </p:nvSpPr>
        <p:spPr bwMode="auto">
          <a:xfrm>
            <a:off x="10274998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Прямоугольник 54" hidden="0"/>
          <p:cNvSpPr/>
          <p:nvPr isPhoto="0" userDrawn="0"/>
        </p:nvSpPr>
        <p:spPr bwMode="auto">
          <a:xfrm>
            <a:off x="10852047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55" hidden="0"/>
          <p:cNvSpPr txBox="1"/>
          <p:nvPr isPhoto="0" userDrawn="0"/>
        </p:nvSpPr>
        <p:spPr bwMode="auto">
          <a:xfrm>
            <a:off x="6803120" y="4991071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О</a:t>
            </a:r>
            <a:r>
              <a:rPr lang="ru-RU" b="1"/>
              <a:t>тсортированный массив: извлечение</a:t>
            </a:r>
            <a:endParaRPr lang="en-US" b="1"/>
          </a:p>
        </p:txBody>
      </p:sp>
      <p:cxnSp>
        <p:nvCxnSpPr>
          <p:cNvPr id="57" name="Прямая со стрелкой 56" hidden="0"/>
          <p:cNvCxnSpPr>
            <a:cxnSpLocks/>
          </p:cNvCxnSpPr>
          <p:nvPr isPhoto="0" userDrawn="0"/>
        </p:nvCxnSpPr>
        <p:spPr bwMode="auto">
          <a:xfrm flipH="1" flipV="1">
            <a:off x="9984253" y="5497408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 hidden="0"/>
          <p:cNvSpPr/>
          <p:nvPr isPhoto="0" userDrawn="0"/>
        </p:nvSpPr>
        <p:spPr bwMode="auto"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98711" y="4946207"/>
            <a:ext cx="11601611" cy="144774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ru-RU"/>
              <a:t>Новый элемент вставляется в первую свободную позицию по свойству (2). При нарушении свойства (1) узлы обмениваются местами, пока оно не начнёт выполняться</a:t>
            </a:r>
            <a:endParaRPr/>
          </a:p>
          <a:p>
            <a:pPr>
              <a:defRPr/>
            </a:pPr>
            <a:r>
              <a:rPr lang="ru-RU"/>
              <a:t>Максимальное число таких замен равно высоте дерева. По свойству (2) это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(n</a:t>
            </a:r>
            <a:r>
              <a:rPr lang="en-US"/>
              <a:t>), </a:t>
            </a:r>
            <a:r>
              <a:rPr lang="ru-RU"/>
              <a:t>где </a:t>
            </a:r>
            <a:r>
              <a:rPr lang="en-US"/>
              <a:t>n – </a:t>
            </a:r>
            <a:r>
              <a:rPr lang="ru-RU"/>
              <a:t>количество узлов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Контейнеры-адаптеры.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 </a:t>
            </a:r>
            <a:r>
              <a:rPr lang="ru-RU" sz="2800"/>
              <a:t>вставка</a:t>
            </a:r>
            <a:endParaRPr lang="en-US" sz="2800"/>
          </a:p>
        </p:txBody>
      </p:sp>
      <p:sp>
        <p:nvSpPr>
          <p:cNvPr id="19" name="Овал 18" hidden="0"/>
          <p:cNvSpPr/>
          <p:nvPr isPhoto="0" userDrawn="0"/>
        </p:nvSpPr>
        <p:spPr bwMode="auto">
          <a:xfrm>
            <a:off x="2867488" y="85988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20" name="Овал 19" hidden="0"/>
          <p:cNvSpPr/>
          <p:nvPr isPhoto="0" userDrawn="0"/>
        </p:nvSpPr>
        <p:spPr bwMode="auto">
          <a:xfrm>
            <a:off x="1679325" y="166255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29</a:t>
            </a:r>
            <a:endParaRPr lang="en-US"/>
          </a:p>
        </p:txBody>
      </p:sp>
      <p:sp>
        <p:nvSpPr>
          <p:cNvPr id="21" name="Овал 20" hidden="0"/>
          <p:cNvSpPr/>
          <p:nvPr isPhoto="0" userDrawn="0"/>
        </p:nvSpPr>
        <p:spPr bwMode="auto">
          <a:xfrm>
            <a:off x="4010552" y="166255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2" name="Овал 21" hidden="0"/>
          <p:cNvSpPr/>
          <p:nvPr isPhoto="0" userDrawn="0"/>
        </p:nvSpPr>
        <p:spPr bwMode="auto">
          <a:xfrm>
            <a:off x="985019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14</a:t>
            </a:r>
            <a:endParaRPr lang="en-US"/>
          </a:p>
        </p:txBody>
      </p:sp>
      <p:sp>
        <p:nvSpPr>
          <p:cNvPr id="23" name="Овал 22" hidden="0"/>
          <p:cNvSpPr/>
          <p:nvPr isPhoto="0" userDrawn="0"/>
        </p:nvSpPr>
        <p:spPr bwMode="auto">
          <a:xfrm>
            <a:off x="234101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24" name="Овал 23" hidden="0"/>
          <p:cNvSpPr/>
          <p:nvPr isPhoto="0" userDrawn="0"/>
        </p:nvSpPr>
        <p:spPr bwMode="auto">
          <a:xfrm>
            <a:off x="3348860" y="270097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5" name="Овал 24" hidden="0"/>
          <p:cNvSpPr/>
          <p:nvPr isPhoto="0" userDrawn="0"/>
        </p:nvSpPr>
        <p:spPr bwMode="auto">
          <a:xfrm>
            <a:off x="471975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6" name="Овал 25" hidden="0"/>
          <p:cNvSpPr/>
          <p:nvPr isPhoto="0" userDrawn="0"/>
        </p:nvSpPr>
        <p:spPr bwMode="auto">
          <a:xfrm>
            <a:off x="235670" y="377656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27" name="Прямая соединительная линия 26" hidden="0"/>
          <p:cNvCxnSpPr>
            <a:cxnSpLocks/>
            <a:stCxn id="20" idx="7"/>
            <a:endCxn id="19" idx="2"/>
          </p:cNvCxnSpPr>
          <p:nvPr isPhoto="0" userDrawn="0"/>
        </p:nvCxnSpPr>
        <p:spPr bwMode="auto">
          <a:xfrm flipV="1">
            <a:off x="2224910" y="118102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 hidden="0"/>
          <p:cNvCxnSpPr>
            <a:cxnSpLocks/>
            <a:stCxn id="19" idx="6"/>
            <a:endCxn id="21" idx="1"/>
          </p:cNvCxnSpPr>
          <p:nvPr isPhoto="0" userDrawn="0"/>
        </p:nvCxnSpPr>
        <p:spPr bwMode="auto">
          <a:xfrm>
            <a:off x="3506680" y="118102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 hidden="0"/>
          <p:cNvCxnSpPr>
            <a:cxnSpLocks/>
            <a:stCxn id="22" idx="7"/>
            <a:endCxn id="20" idx="3"/>
          </p:cNvCxnSpPr>
          <p:nvPr isPhoto="0" userDrawn="0"/>
        </p:nvCxnSpPr>
        <p:spPr bwMode="auto">
          <a:xfrm flipV="1">
            <a:off x="1530603" y="221077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 hidden="0"/>
          <p:cNvCxnSpPr>
            <a:cxnSpLocks/>
            <a:stCxn id="23" idx="1"/>
            <a:endCxn id="20" idx="5"/>
          </p:cNvCxnSpPr>
          <p:nvPr isPhoto="0" userDrawn="0"/>
        </p:nvCxnSpPr>
        <p:spPr bwMode="auto">
          <a:xfrm flipH="1" flipV="1">
            <a:off x="2224910" y="221077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 hidden="0"/>
          <p:cNvCxnSpPr>
            <a:cxnSpLocks/>
            <a:stCxn id="24" idx="7"/>
            <a:endCxn id="21" idx="3"/>
          </p:cNvCxnSpPr>
          <p:nvPr isPhoto="0" userDrawn="0"/>
        </p:nvCxnSpPr>
        <p:spPr bwMode="auto">
          <a:xfrm flipV="1">
            <a:off x="3894444" y="221077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  <a:stCxn id="25" idx="1"/>
            <a:endCxn id="21" idx="5"/>
          </p:cNvCxnSpPr>
          <p:nvPr isPhoto="0" userDrawn="0"/>
        </p:nvCxnSpPr>
        <p:spPr bwMode="auto">
          <a:xfrm flipH="1" flipV="1">
            <a:off x="4556136" y="221077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 hidden="0"/>
          <p:cNvCxnSpPr>
            <a:cxnSpLocks/>
            <a:stCxn id="26" idx="7"/>
            <a:endCxn id="22" idx="3"/>
          </p:cNvCxnSpPr>
          <p:nvPr isPhoto="0" userDrawn="0"/>
        </p:nvCxnSpPr>
        <p:spPr bwMode="auto">
          <a:xfrm flipV="1">
            <a:off x="781254" y="324919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 hidden="0"/>
          <p:cNvSpPr/>
          <p:nvPr isPhoto="0" userDrawn="0"/>
        </p:nvSpPr>
        <p:spPr bwMode="auto">
          <a:xfrm>
            <a:off x="1772934" y="3776563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cxnSp>
        <p:nvCxnSpPr>
          <p:cNvPr id="36" name="Прямая соединительная линия 35" hidden="0"/>
          <p:cNvCxnSpPr>
            <a:cxnSpLocks/>
            <a:stCxn id="34" idx="2"/>
            <a:endCxn id="22" idx="5"/>
          </p:cNvCxnSpPr>
          <p:nvPr isPhoto="0" userDrawn="0"/>
        </p:nvCxnSpPr>
        <p:spPr bwMode="auto">
          <a:xfrm flipH="1" flipV="1">
            <a:off x="1530603" y="3249198"/>
            <a:ext cx="242331" cy="8485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Овал 64" hidden="0"/>
          <p:cNvSpPr/>
          <p:nvPr isPhoto="0" userDrawn="0"/>
        </p:nvSpPr>
        <p:spPr bwMode="auto">
          <a:xfrm>
            <a:off x="9392454" y="85988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66" name="Овал 65" hidden="0"/>
          <p:cNvSpPr/>
          <p:nvPr isPhoto="0" userDrawn="0"/>
        </p:nvSpPr>
        <p:spPr bwMode="auto">
          <a:xfrm>
            <a:off x="8204292" y="1662551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67" name="Овал 66" hidden="0"/>
          <p:cNvSpPr/>
          <p:nvPr isPhoto="0" userDrawn="0"/>
        </p:nvSpPr>
        <p:spPr bwMode="auto">
          <a:xfrm>
            <a:off x="10535518" y="166255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68" name="Овал 67" hidden="0"/>
          <p:cNvSpPr/>
          <p:nvPr isPhoto="0" userDrawn="0"/>
        </p:nvSpPr>
        <p:spPr bwMode="auto">
          <a:xfrm>
            <a:off x="7509985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69" name="Овал 68" hidden="0"/>
          <p:cNvSpPr/>
          <p:nvPr isPhoto="0" userDrawn="0"/>
        </p:nvSpPr>
        <p:spPr bwMode="auto">
          <a:xfrm>
            <a:off x="886598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70" name="Овал 69" hidden="0"/>
          <p:cNvSpPr/>
          <p:nvPr isPhoto="0" userDrawn="0"/>
        </p:nvSpPr>
        <p:spPr bwMode="auto">
          <a:xfrm>
            <a:off x="9873826" y="27009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71" name="Овал 70" hidden="0"/>
          <p:cNvSpPr/>
          <p:nvPr isPhoto="0" userDrawn="0"/>
        </p:nvSpPr>
        <p:spPr bwMode="auto">
          <a:xfrm>
            <a:off x="1124472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72" name="Овал 71" hidden="0"/>
          <p:cNvSpPr/>
          <p:nvPr isPhoto="0" userDrawn="0"/>
        </p:nvSpPr>
        <p:spPr bwMode="auto">
          <a:xfrm>
            <a:off x="6760636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73" name="Прямая соединительная линия 72" hidden="0"/>
          <p:cNvCxnSpPr>
            <a:cxnSpLocks/>
            <a:stCxn id="66" idx="7"/>
            <a:endCxn id="65" idx="2"/>
          </p:cNvCxnSpPr>
          <p:nvPr isPhoto="0" userDrawn="0"/>
        </p:nvCxnSpPr>
        <p:spPr bwMode="auto">
          <a:xfrm flipV="1">
            <a:off x="8749876" y="1181026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 hidden="0"/>
          <p:cNvCxnSpPr>
            <a:cxnSpLocks/>
            <a:stCxn id="65" idx="6"/>
            <a:endCxn id="67" idx="1"/>
          </p:cNvCxnSpPr>
          <p:nvPr isPhoto="0" userDrawn="0"/>
        </p:nvCxnSpPr>
        <p:spPr bwMode="auto">
          <a:xfrm>
            <a:off x="10031646" y="1181026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 hidden="0"/>
          <p:cNvCxnSpPr>
            <a:cxnSpLocks/>
            <a:stCxn id="68" idx="7"/>
            <a:endCxn id="66" idx="3"/>
          </p:cNvCxnSpPr>
          <p:nvPr isPhoto="0" userDrawn="0"/>
        </p:nvCxnSpPr>
        <p:spPr bwMode="auto">
          <a:xfrm flipV="1">
            <a:off x="8055569" y="2210772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 hidden="0"/>
          <p:cNvCxnSpPr>
            <a:cxnSpLocks/>
            <a:stCxn id="69" idx="1"/>
            <a:endCxn id="66" idx="5"/>
          </p:cNvCxnSpPr>
          <p:nvPr isPhoto="0" userDrawn="0"/>
        </p:nvCxnSpPr>
        <p:spPr bwMode="auto">
          <a:xfrm flipH="1" flipV="1">
            <a:off x="8749876" y="2210772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 hidden="0"/>
          <p:cNvCxnSpPr>
            <a:cxnSpLocks/>
            <a:stCxn id="70" idx="7"/>
            <a:endCxn id="67" idx="3"/>
          </p:cNvCxnSpPr>
          <p:nvPr isPhoto="0" userDrawn="0"/>
        </p:nvCxnSpPr>
        <p:spPr bwMode="auto">
          <a:xfrm flipV="1">
            <a:off x="10419410" y="221077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 hidden="0"/>
          <p:cNvCxnSpPr>
            <a:cxnSpLocks/>
            <a:stCxn id="71" idx="1"/>
            <a:endCxn id="67" idx="5"/>
          </p:cNvCxnSpPr>
          <p:nvPr isPhoto="0" userDrawn="0"/>
        </p:nvCxnSpPr>
        <p:spPr bwMode="auto">
          <a:xfrm flipH="1" flipV="1">
            <a:off x="11081102" y="2210771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 hidden="0"/>
          <p:cNvCxnSpPr>
            <a:cxnSpLocks/>
            <a:stCxn id="72" idx="7"/>
            <a:endCxn id="68" idx="3"/>
          </p:cNvCxnSpPr>
          <p:nvPr isPhoto="0" userDrawn="0"/>
        </p:nvCxnSpPr>
        <p:spPr bwMode="auto">
          <a:xfrm flipV="1">
            <a:off x="7306220" y="3249196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Овал 79" hidden="0"/>
          <p:cNvSpPr/>
          <p:nvPr isPhoto="0" userDrawn="0"/>
        </p:nvSpPr>
        <p:spPr bwMode="auto">
          <a:xfrm>
            <a:off x="8297900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cxnSp>
        <p:nvCxnSpPr>
          <p:cNvPr id="81" name="Прямая соединительная линия 80" hidden="0"/>
          <p:cNvCxnSpPr>
            <a:cxnSpLocks/>
            <a:stCxn id="80" idx="2"/>
            <a:endCxn id="68" idx="5"/>
          </p:cNvCxnSpPr>
          <p:nvPr isPhoto="0" userDrawn="0"/>
        </p:nvCxnSpPr>
        <p:spPr bwMode="auto">
          <a:xfrm flipH="1" flipV="1">
            <a:off x="8055569" y="3249196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Стрелка вправо 86" hidden="0"/>
          <p:cNvSpPr/>
          <p:nvPr isPhoto="0" userDrawn="0"/>
        </p:nvSpPr>
        <p:spPr bwMode="auto">
          <a:xfrm>
            <a:off x="5646656" y="2246813"/>
            <a:ext cx="1517715" cy="32171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TextBox 87" hidden="0"/>
          <p:cNvSpPr txBox="1"/>
          <p:nvPr isPhoto="0" userDrawn="0"/>
        </p:nvSpPr>
        <p:spPr bwMode="auto">
          <a:xfrm>
            <a:off x="5803488" y="175294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/>
              <a:t>siftUp</a:t>
            </a:r>
            <a:endParaRPr lang="en-US" sz="2400"/>
          </a:p>
        </p:txBody>
      </p:sp>
      <p:cxnSp>
        <p:nvCxnSpPr>
          <p:cNvPr id="90" name="Прямая со стрелкой 89" hidden="0"/>
          <p:cNvCxnSpPr>
            <a:cxnSpLocks/>
          </p:cNvCxnSpPr>
          <p:nvPr isPhoto="0" userDrawn="0"/>
        </p:nvCxnSpPr>
        <p:spPr bwMode="auto">
          <a:xfrm flipH="1" flipV="1">
            <a:off x="1394819" y="3450091"/>
            <a:ext cx="229392" cy="7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 hidden="0"/>
          <p:cNvCxnSpPr>
            <a:cxnSpLocks/>
            <a:stCxn id="22" idx="6"/>
          </p:cNvCxnSpPr>
          <p:nvPr isPhoto="0" userDrawn="0"/>
        </p:nvCxnSpPr>
        <p:spPr bwMode="auto">
          <a:xfrm>
            <a:off x="1624211" y="3022118"/>
            <a:ext cx="231466" cy="65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 hidden="0"/>
          <p:cNvCxnSpPr>
            <a:cxnSpLocks/>
          </p:cNvCxnSpPr>
          <p:nvPr isPhoto="0" userDrawn="0"/>
        </p:nvCxnSpPr>
        <p:spPr bwMode="auto">
          <a:xfrm flipV="1">
            <a:off x="1279272" y="2026151"/>
            <a:ext cx="254524" cy="5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 hidden="0"/>
          <p:cNvCxnSpPr>
            <a:cxnSpLocks/>
          </p:cNvCxnSpPr>
          <p:nvPr isPhoto="0" userDrawn="0"/>
        </p:nvCxnSpPr>
        <p:spPr bwMode="auto">
          <a:xfrm flipH="1">
            <a:off x="1802967" y="2367191"/>
            <a:ext cx="173700" cy="5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 hidden="0"/>
          <p:cNvSpPr txBox="1"/>
          <p:nvPr isPhoto="0" userDrawn="0"/>
        </p:nvSpPr>
        <p:spPr bwMode="auto">
          <a:xfrm>
            <a:off x="1968673" y="3208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102" name="TextBox 101" hidden="0"/>
          <p:cNvSpPr txBox="1"/>
          <p:nvPr isPhoto="0" userDrawn="0"/>
        </p:nvSpPr>
        <p:spPr bwMode="auto">
          <a:xfrm>
            <a:off x="1026184" y="206995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/>
              <a:t>2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91" hidden="0"/>
          <p:cNvSpPr/>
          <p:nvPr isPhoto="0" userDrawn="0"/>
        </p:nvSpPr>
        <p:spPr bwMode="auto"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1409" y="4876178"/>
            <a:ext cx="11648912" cy="160007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ru-RU"/>
              <a:t>Максимальный элемент обменивается местами с элементом на последней по свойству (2) позиции. Оттуда его можно удалить, не нарушив свойства (1) и (2)</a:t>
            </a:r>
            <a:endParaRPr/>
          </a:p>
          <a:p>
            <a:pPr>
              <a:defRPr/>
            </a:pPr>
            <a:r>
              <a:rPr lang="ru-RU"/>
              <a:t>После замены корня свойство (1) не соблюдается. Заменённый элемент последовательно обменивается местами с потомками, пока свойство (1) не будет выполняться. </a:t>
            </a:r>
            <a:r>
              <a:rPr lang="ru-RU"/>
              <a:t>Максимальное число таких замен равно высоте </a:t>
            </a:r>
            <a:r>
              <a:rPr lang="ru-RU"/>
              <a:t>дерева.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</a:t>
            </a:r>
            <a:r>
              <a:rPr lang="ru-RU" sz="2800"/>
              <a:t> извлечение максимального элемента</a:t>
            </a:r>
            <a:endParaRPr lang="en-US" sz="2800"/>
          </a:p>
        </p:txBody>
      </p:sp>
      <p:sp>
        <p:nvSpPr>
          <p:cNvPr id="20" name="Овал 19" hidden="0"/>
          <p:cNvSpPr/>
          <p:nvPr isPhoto="0" userDrawn="0"/>
        </p:nvSpPr>
        <p:spPr bwMode="auto">
          <a:xfrm>
            <a:off x="2867488" y="80332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21" name="Овал 20" hidden="0"/>
          <p:cNvSpPr/>
          <p:nvPr isPhoto="0" userDrawn="0"/>
        </p:nvSpPr>
        <p:spPr bwMode="auto">
          <a:xfrm>
            <a:off x="1679325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22" name="Овал 21" hidden="0"/>
          <p:cNvSpPr/>
          <p:nvPr isPhoto="0" userDrawn="0"/>
        </p:nvSpPr>
        <p:spPr bwMode="auto"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3" name="Овал 22" hidden="0"/>
          <p:cNvSpPr/>
          <p:nvPr isPhoto="0" userDrawn="0"/>
        </p:nvSpPr>
        <p:spPr bwMode="auto"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24" name="Овал 23" hidden="0"/>
          <p:cNvSpPr/>
          <p:nvPr isPhoto="0" userDrawn="0"/>
        </p:nvSpPr>
        <p:spPr bwMode="auto"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25" name="Овал 24" hidden="0"/>
          <p:cNvSpPr/>
          <p:nvPr isPhoto="0" userDrawn="0"/>
        </p:nvSpPr>
        <p:spPr bwMode="auto"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6" name="Овал 25" hidden="0"/>
          <p:cNvSpPr/>
          <p:nvPr isPhoto="0" userDrawn="0"/>
        </p:nvSpPr>
        <p:spPr bwMode="auto"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7" name="Овал 26" hidden="0"/>
          <p:cNvSpPr/>
          <p:nvPr isPhoto="0" userDrawn="0"/>
        </p:nvSpPr>
        <p:spPr bwMode="auto"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28" name="Прямая соединительная линия 27" hidden="0"/>
          <p:cNvCxnSpPr>
            <a:cxnSpLocks/>
            <a:stCxn id="21" idx="7"/>
            <a:endCxn id="20" idx="2"/>
          </p:cNvCxnSpPr>
          <p:nvPr isPhoto="0" userDrawn="0"/>
        </p:nvCxnSpPr>
        <p:spPr bwMode="auto"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 hidden="0"/>
          <p:cNvCxnSpPr>
            <a:cxnSpLocks/>
            <a:stCxn id="20" idx="6"/>
            <a:endCxn id="22" idx="1"/>
          </p:cNvCxnSpPr>
          <p:nvPr isPhoto="0" userDrawn="0"/>
        </p:nvCxnSpPr>
        <p:spPr bwMode="auto"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 hidden="0"/>
          <p:cNvCxnSpPr>
            <a:cxnSpLocks/>
            <a:stCxn id="23" idx="7"/>
            <a:endCxn id="21" idx="3"/>
          </p:cNvCxnSpPr>
          <p:nvPr isPhoto="0" userDrawn="0"/>
        </p:nvCxnSpPr>
        <p:spPr bwMode="auto"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 hidden="0"/>
          <p:cNvCxnSpPr>
            <a:cxnSpLocks/>
            <a:stCxn id="24" idx="1"/>
            <a:endCxn id="21" idx="5"/>
          </p:cNvCxnSpPr>
          <p:nvPr isPhoto="0" userDrawn="0"/>
        </p:nvCxnSpPr>
        <p:spPr bwMode="auto"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  <a:stCxn id="25" idx="7"/>
            <a:endCxn id="22" idx="3"/>
          </p:cNvCxnSpPr>
          <p:nvPr isPhoto="0" userDrawn="0"/>
        </p:nvCxnSpPr>
        <p:spPr bwMode="auto"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 hidden="0"/>
          <p:cNvCxnSpPr>
            <a:cxnSpLocks/>
            <a:stCxn id="26" idx="1"/>
            <a:endCxn id="22" idx="5"/>
          </p:cNvCxnSpPr>
          <p:nvPr isPhoto="0" userDrawn="0"/>
        </p:nvCxnSpPr>
        <p:spPr bwMode="auto"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 hidden="0"/>
          <p:cNvCxnSpPr>
            <a:cxnSpLocks/>
            <a:stCxn id="27" idx="7"/>
            <a:endCxn id="23" idx="3"/>
          </p:cNvCxnSpPr>
          <p:nvPr isPhoto="0" userDrawn="0"/>
        </p:nvCxnSpPr>
        <p:spPr bwMode="auto"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 hidden="0"/>
          <p:cNvSpPr/>
          <p:nvPr isPhoto="0" userDrawn="0"/>
        </p:nvSpPr>
        <p:spPr bwMode="auto">
          <a:xfrm>
            <a:off x="1772934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cxnSp>
        <p:nvCxnSpPr>
          <p:cNvPr id="36" name="Прямая соединительная линия 35" hidden="0"/>
          <p:cNvCxnSpPr>
            <a:cxnSpLocks/>
            <a:stCxn id="35" idx="2"/>
            <a:endCxn id="23" idx="5"/>
          </p:cNvCxnSpPr>
          <p:nvPr isPhoto="0" userDrawn="0"/>
        </p:nvCxnSpPr>
        <p:spPr bwMode="auto">
          <a:xfrm flipH="1" flipV="1">
            <a:off x="1530603" y="3192635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Овал 47" hidden="0"/>
          <p:cNvSpPr/>
          <p:nvPr isPhoto="0" userDrawn="0"/>
        </p:nvSpPr>
        <p:spPr bwMode="auto">
          <a:xfrm>
            <a:off x="9203846" y="963708"/>
            <a:ext cx="639192" cy="642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sp>
        <p:nvSpPr>
          <p:cNvPr id="49" name="Овал 48" hidden="0"/>
          <p:cNvSpPr/>
          <p:nvPr isPhoto="0" userDrawn="0"/>
        </p:nvSpPr>
        <p:spPr bwMode="auto">
          <a:xfrm>
            <a:off x="8015684" y="17663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50" name="Овал 49" hidden="0"/>
          <p:cNvSpPr/>
          <p:nvPr isPhoto="0" userDrawn="0"/>
        </p:nvSpPr>
        <p:spPr bwMode="auto">
          <a:xfrm>
            <a:off x="10346910" y="17663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51" name="Овал 50" hidden="0"/>
          <p:cNvSpPr/>
          <p:nvPr isPhoto="0" userDrawn="0"/>
        </p:nvSpPr>
        <p:spPr bwMode="auto">
          <a:xfrm>
            <a:off x="7321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52" name="Овал 51" hidden="0"/>
          <p:cNvSpPr/>
          <p:nvPr isPhoto="0" userDrawn="0"/>
        </p:nvSpPr>
        <p:spPr bwMode="auto">
          <a:xfrm>
            <a:off x="8677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53" name="Овал 52" hidden="0"/>
          <p:cNvSpPr/>
          <p:nvPr isPhoto="0" userDrawn="0"/>
        </p:nvSpPr>
        <p:spPr bwMode="auto">
          <a:xfrm>
            <a:off x="9685218" y="28047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54" name="Овал 53" hidden="0"/>
          <p:cNvSpPr/>
          <p:nvPr isPhoto="0" userDrawn="0"/>
        </p:nvSpPr>
        <p:spPr bwMode="auto">
          <a:xfrm>
            <a:off x="1105611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55" name="Овал 54" hidden="0"/>
          <p:cNvSpPr/>
          <p:nvPr isPhoto="0" userDrawn="0"/>
        </p:nvSpPr>
        <p:spPr bwMode="auto">
          <a:xfrm>
            <a:off x="6572028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56" name="Прямая соединительная линия 55" hidden="0"/>
          <p:cNvCxnSpPr>
            <a:cxnSpLocks/>
            <a:stCxn id="49" idx="7"/>
            <a:endCxn id="48" idx="2"/>
          </p:cNvCxnSpPr>
          <p:nvPr isPhoto="0" userDrawn="0"/>
        </p:nvCxnSpPr>
        <p:spPr bwMode="auto">
          <a:xfrm flipV="1">
            <a:off x="8561268" y="1284849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 hidden="0"/>
          <p:cNvCxnSpPr>
            <a:cxnSpLocks/>
            <a:stCxn id="48" idx="6"/>
            <a:endCxn id="50" idx="1"/>
          </p:cNvCxnSpPr>
          <p:nvPr isPhoto="0" userDrawn="0"/>
        </p:nvCxnSpPr>
        <p:spPr bwMode="auto">
          <a:xfrm>
            <a:off x="9843038" y="1284849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 hidden="0"/>
          <p:cNvCxnSpPr>
            <a:cxnSpLocks/>
            <a:stCxn id="51" idx="7"/>
            <a:endCxn id="49" idx="3"/>
          </p:cNvCxnSpPr>
          <p:nvPr isPhoto="0" userDrawn="0"/>
        </p:nvCxnSpPr>
        <p:spPr bwMode="auto">
          <a:xfrm flipV="1">
            <a:off x="7866961" y="2314595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 hidden="0"/>
          <p:cNvCxnSpPr>
            <a:cxnSpLocks/>
            <a:stCxn id="52" idx="1"/>
            <a:endCxn id="49" idx="5"/>
          </p:cNvCxnSpPr>
          <p:nvPr isPhoto="0" userDrawn="0"/>
        </p:nvCxnSpPr>
        <p:spPr bwMode="auto">
          <a:xfrm flipH="1" flipV="1">
            <a:off x="8561268" y="2314595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 hidden="0"/>
          <p:cNvCxnSpPr>
            <a:cxnSpLocks/>
            <a:stCxn id="53" idx="7"/>
            <a:endCxn id="50" idx="3"/>
          </p:cNvCxnSpPr>
          <p:nvPr isPhoto="0" userDrawn="0"/>
        </p:nvCxnSpPr>
        <p:spPr bwMode="auto">
          <a:xfrm flipV="1">
            <a:off x="10230801" y="23145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 hidden="0"/>
          <p:cNvCxnSpPr>
            <a:cxnSpLocks/>
            <a:stCxn id="54" idx="1"/>
            <a:endCxn id="50" idx="5"/>
          </p:cNvCxnSpPr>
          <p:nvPr isPhoto="0" userDrawn="0"/>
        </p:nvCxnSpPr>
        <p:spPr bwMode="auto">
          <a:xfrm flipH="1" flipV="1">
            <a:off x="10892494" y="2314594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 hidden="0"/>
          <p:cNvCxnSpPr>
            <a:cxnSpLocks/>
            <a:stCxn id="55" idx="7"/>
            <a:endCxn id="51" idx="3"/>
          </p:cNvCxnSpPr>
          <p:nvPr isPhoto="0" userDrawn="0"/>
        </p:nvCxnSpPr>
        <p:spPr bwMode="auto">
          <a:xfrm flipV="1">
            <a:off x="7117612" y="3353019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Овал 62" hidden="0"/>
          <p:cNvSpPr/>
          <p:nvPr isPhoto="0" userDrawn="0"/>
        </p:nvSpPr>
        <p:spPr bwMode="auto">
          <a:xfrm>
            <a:off x="8109292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42</a:t>
            </a:r>
            <a:endParaRPr lang="en-US"/>
          </a:p>
        </p:txBody>
      </p:sp>
      <p:cxnSp>
        <p:nvCxnSpPr>
          <p:cNvPr id="64" name="Прямая соединительная линия 63" hidden="0"/>
          <p:cNvCxnSpPr>
            <a:cxnSpLocks/>
            <a:stCxn id="63" idx="2"/>
            <a:endCxn id="51" idx="5"/>
          </p:cNvCxnSpPr>
          <p:nvPr isPhoto="0" userDrawn="0"/>
        </p:nvCxnSpPr>
        <p:spPr bwMode="auto">
          <a:xfrm flipH="1" flipV="1">
            <a:off x="7866961" y="3353019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 hidden="0"/>
          <p:cNvCxnSpPr>
            <a:cxnSpLocks/>
          </p:cNvCxnSpPr>
          <p:nvPr isPhoto="0" userDrawn="0"/>
        </p:nvCxnSpPr>
        <p:spPr bwMode="auto">
          <a:xfrm flipH="1">
            <a:off x="2470826" y="1537153"/>
            <a:ext cx="752458" cy="236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 hidden="0"/>
          <p:cNvCxnSpPr>
            <a:cxnSpLocks/>
            <a:stCxn id="35" idx="1"/>
          </p:cNvCxnSpPr>
          <p:nvPr isPhoto="0" userDrawn="0"/>
        </p:nvCxnSpPr>
        <p:spPr bwMode="auto">
          <a:xfrm flipV="1">
            <a:off x="1866542" y="1269784"/>
            <a:ext cx="952170" cy="254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 hidden="0"/>
          <p:cNvCxnSpPr>
            <a:cxnSpLocks/>
          </p:cNvCxnSpPr>
          <p:nvPr isPhoto="0" userDrawn="0"/>
        </p:nvCxnSpPr>
        <p:spPr bwMode="auto">
          <a:xfrm flipH="1">
            <a:off x="8286770" y="989608"/>
            <a:ext cx="870272" cy="6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 hidden="0"/>
          <p:cNvCxnSpPr>
            <a:cxnSpLocks/>
          </p:cNvCxnSpPr>
          <p:nvPr isPhoto="0" userDrawn="0"/>
        </p:nvCxnSpPr>
        <p:spPr bwMode="auto">
          <a:xfrm flipV="1">
            <a:off x="8832338" y="1680550"/>
            <a:ext cx="622747" cy="4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 hidden="0"/>
          <p:cNvCxnSpPr>
            <a:cxnSpLocks/>
          </p:cNvCxnSpPr>
          <p:nvPr isPhoto="0" userDrawn="0"/>
        </p:nvCxnSpPr>
        <p:spPr bwMode="auto">
          <a:xfrm flipH="1">
            <a:off x="7677750" y="2162551"/>
            <a:ext cx="285000" cy="5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 hidden="0"/>
          <p:cNvCxnSpPr>
            <a:cxnSpLocks/>
          </p:cNvCxnSpPr>
          <p:nvPr isPhoto="0" userDrawn="0"/>
        </p:nvCxnSpPr>
        <p:spPr bwMode="auto">
          <a:xfrm flipV="1">
            <a:off x="8072534" y="2455422"/>
            <a:ext cx="225988" cy="58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 hidden="0"/>
          <p:cNvSpPr txBox="1"/>
          <p:nvPr isPhoto="0" userDrawn="0"/>
        </p:nvSpPr>
        <p:spPr bwMode="auto">
          <a:xfrm>
            <a:off x="8408021" y="934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89" name="TextBox 88" hidden="0"/>
          <p:cNvSpPr txBox="1"/>
          <p:nvPr isPhoto="0" userDrawn="0"/>
        </p:nvSpPr>
        <p:spPr bwMode="auto">
          <a:xfrm>
            <a:off x="7424932" y="2086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en-US"/>
          </a:p>
        </p:txBody>
      </p:sp>
      <p:sp>
        <p:nvSpPr>
          <p:cNvPr id="90" name="Стрелка вправо 89" hidden="0"/>
          <p:cNvSpPr/>
          <p:nvPr isPhoto="0" userDrawn="0"/>
        </p:nvSpPr>
        <p:spPr bwMode="auto">
          <a:xfrm>
            <a:off x="5646656" y="2246813"/>
            <a:ext cx="1517715" cy="32171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TextBox 90" hidden="0"/>
          <p:cNvSpPr txBox="1"/>
          <p:nvPr isPhoto="0" userDrawn="0"/>
        </p:nvSpPr>
        <p:spPr bwMode="auto">
          <a:xfrm>
            <a:off x="5662241" y="1809091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/>
              <a:t>siftDown</a:t>
            </a:r>
            <a:endParaRPr lang="en-US" sz="2400"/>
          </a:p>
        </p:txBody>
      </p:sp>
      <p:cxnSp>
        <p:nvCxnSpPr>
          <p:cNvPr id="94" name="Прямая со стрелкой 93" hidden="0"/>
          <p:cNvCxnSpPr>
            <a:cxnSpLocks/>
          </p:cNvCxnSpPr>
          <p:nvPr isPhoto="0" userDrawn="0"/>
        </p:nvCxnSpPr>
        <p:spPr bwMode="auto">
          <a:xfrm>
            <a:off x="8770984" y="4201525"/>
            <a:ext cx="684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727600" y="803323"/>
            <a:ext cx="6272722" cy="571059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000"/>
              <a:t>Элементы двоичной кучи можно хранить в массиве </a:t>
            </a:r>
            <a:endParaRPr/>
          </a:p>
          <a:p>
            <a:pPr>
              <a:defRPr/>
            </a:pPr>
            <a:r>
              <a:rPr lang="ru-RU" sz="2000"/>
              <a:t>Индекс левого потомка </a:t>
            </a:r>
            <a:r>
              <a:rPr lang="en-US" sz="2000"/>
              <a:t>i</a:t>
            </a:r>
            <a:r>
              <a:rPr lang="en-US" sz="2000"/>
              <a:t>-o</a:t>
            </a:r>
            <a:r>
              <a:rPr lang="ru-RU" sz="2000"/>
              <a:t>й вершины: 2</a:t>
            </a:r>
            <a:r>
              <a:rPr lang="en-US" sz="2000"/>
              <a:t>i</a:t>
            </a:r>
            <a:r>
              <a:rPr lang="en-US" sz="2000"/>
              <a:t> + 1 (</a:t>
            </a:r>
            <a:r>
              <a:rPr lang="ru-RU" sz="2000"/>
              <a:t>нумерация</a:t>
            </a:r>
            <a:r>
              <a:rPr lang="en-US" sz="2000"/>
              <a:t> </a:t>
            </a:r>
            <a:r>
              <a:rPr lang="ru-RU" sz="2000"/>
              <a:t>с </a:t>
            </a:r>
            <a:r>
              <a:rPr lang="en-US" sz="2000"/>
              <a:t>0)</a:t>
            </a:r>
            <a:endParaRPr lang="ru-RU" sz="2000"/>
          </a:p>
          <a:p>
            <a:pPr>
              <a:defRPr/>
            </a:pPr>
            <a:r>
              <a:rPr lang="ru-RU" sz="2000"/>
              <a:t>Индекс правого потомка </a:t>
            </a:r>
            <a:r>
              <a:rPr lang="en-US" sz="2000"/>
              <a:t>i</a:t>
            </a:r>
            <a:r>
              <a:rPr lang="ru-RU" sz="2000"/>
              <a:t>-ой вершины: </a:t>
            </a:r>
            <a:r>
              <a:rPr lang="en-US" sz="2000"/>
              <a:t>2i + 2</a:t>
            </a:r>
            <a:endParaRPr lang="ru-RU" sz="2000"/>
          </a:p>
          <a:p>
            <a:pPr>
              <a:defRPr/>
            </a:pPr>
            <a:r>
              <a:rPr lang="ru-RU" sz="2000"/>
              <a:t>Индекс вершины-родителя </a:t>
            </a:r>
            <a:r>
              <a:rPr lang="en-US" sz="2000"/>
              <a:t>i</a:t>
            </a:r>
            <a:r>
              <a:rPr lang="en-US" sz="2000"/>
              <a:t>-</a:t>
            </a:r>
            <a:r>
              <a:rPr lang="ru-RU" sz="2000"/>
              <a:t>ой вершины: </a:t>
            </a:r>
            <a:r>
              <a:rPr lang="en-US" sz="2000"/>
              <a:t>i</a:t>
            </a:r>
            <a:r>
              <a:rPr lang="en-US" sz="2000"/>
              <a:t>/2 – 1</a:t>
            </a:r>
            <a:endParaRPr/>
          </a:p>
          <a:p>
            <a:pPr>
              <a:defRPr/>
            </a:pPr>
            <a:r>
              <a:rPr lang="ru-RU" sz="2000"/>
              <a:t>Максимальный элемент - всегда первый элемент массива</a:t>
            </a:r>
            <a:endParaRPr/>
          </a:p>
          <a:p>
            <a:pPr>
              <a:defRPr/>
            </a:pPr>
            <a:endParaRPr lang="en-US" sz="20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</a:t>
            </a:r>
            <a:r>
              <a:rPr lang="ru-RU" sz="2800"/>
              <a:t> Почему это контейнер-адаптер?</a:t>
            </a:r>
            <a:endParaRPr lang="en-US" sz="2800"/>
          </a:p>
        </p:txBody>
      </p:sp>
      <p:sp>
        <p:nvSpPr>
          <p:cNvPr id="5" name="Овал 4" hidden="0"/>
          <p:cNvSpPr/>
          <p:nvPr isPhoto="0" userDrawn="0"/>
        </p:nvSpPr>
        <p:spPr bwMode="auto">
          <a:xfrm>
            <a:off x="2867488" y="80332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6" name="Овал 5" hidden="0"/>
          <p:cNvSpPr/>
          <p:nvPr isPhoto="0" userDrawn="0"/>
        </p:nvSpPr>
        <p:spPr bwMode="auto">
          <a:xfrm>
            <a:off x="1679325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7" name="Овал 6" hidden="0"/>
          <p:cNvSpPr/>
          <p:nvPr isPhoto="0" userDrawn="0"/>
        </p:nvSpPr>
        <p:spPr bwMode="auto"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8" name="Овал 7" hidden="0"/>
          <p:cNvSpPr/>
          <p:nvPr isPhoto="0" userDrawn="0"/>
        </p:nvSpPr>
        <p:spPr bwMode="auto"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sp>
        <p:nvSpPr>
          <p:cNvPr id="9" name="Овал 8" hidden="0"/>
          <p:cNvSpPr/>
          <p:nvPr isPhoto="0" userDrawn="0"/>
        </p:nvSpPr>
        <p:spPr bwMode="auto"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10" name="Овал 9" hidden="0"/>
          <p:cNvSpPr/>
          <p:nvPr isPhoto="0" userDrawn="0"/>
        </p:nvSpPr>
        <p:spPr bwMode="auto"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1" name="Овал 10" hidden="0"/>
          <p:cNvSpPr/>
          <p:nvPr isPhoto="0" userDrawn="0"/>
        </p:nvSpPr>
        <p:spPr bwMode="auto"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12" name="Прямая соединительная линия 11" hidden="0"/>
          <p:cNvCxnSpPr>
            <a:cxnSpLocks/>
            <a:stCxn id="6" idx="7"/>
            <a:endCxn id="5" idx="2"/>
          </p:cNvCxnSpPr>
          <p:nvPr isPhoto="0" userDrawn="0"/>
        </p:nvCxnSpPr>
        <p:spPr bwMode="auto"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 hidden="0"/>
          <p:cNvCxnSpPr>
            <a:cxnSpLocks/>
            <a:stCxn id="5" idx="6"/>
            <a:endCxn id="7" idx="1"/>
          </p:cNvCxnSpPr>
          <p:nvPr isPhoto="0" userDrawn="0"/>
        </p:nvCxnSpPr>
        <p:spPr bwMode="auto"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 hidden="0"/>
          <p:cNvCxnSpPr>
            <a:cxnSpLocks/>
            <a:stCxn id="8" idx="7"/>
            <a:endCxn id="6" idx="3"/>
          </p:cNvCxnSpPr>
          <p:nvPr isPhoto="0" userDrawn="0"/>
        </p:nvCxnSpPr>
        <p:spPr bwMode="auto"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 hidden="0"/>
          <p:cNvCxnSpPr>
            <a:cxnSpLocks/>
            <a:stCxn id="9" idx="1"/>
            <a:endCxn id="6" idx="5"/>
          </p:cNvCxnSpPr>
          <p:nvPr isPhoto="0" userDrawn="0"/>
        </p:nvCxnSpPr>
        <p:spPr bwMode="auto"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 hidden="0"/>
          <p:cNvCxnSpPr>
            <a:cxnSpLocks/>
            <a:stCxn id="10" idx="7"/>
            <a:endCxn id="7" idx="3"/>
          </p:cNvCxnSpPr>
          <p:nvPr isPhoto="0" userDrawn="0"/>
        </p:nvCxnSpPr>
        <p:spPr bwMode="auto"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 hidden="0"/>
          <p:cNvCxnSpPr>
            <a:cxnSpLocks/>
            <a:endCxn id="7" idx="5"/>
          </p:cNvCxnSpPr>
          <p:nvPr isPhoto="0" userDrawn="0"/>
        </p:nvCxnSpPr>
        <p:spPr bwMode="auto"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 hidden="0"/>
          <p:cNvCxnSpPr>
            <a:cxnSpLocks/>
            <a:stCxn id="11" idx="7"/>
            <a:endCxn id="8" idx="3"/>
          </p:cNvCxnSpPr>
          <p:nvPr isPhoto="0" userDrawn="0"/>
        </p:nvCxnSpPr>
        <p:spPr bwMode="auto"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Овал 22" hidden="0"/>
          <p:cNvSpPr/>
          <p:nvPr isPhoto="0" userDrawn="0"/>
        </p:nvSpPr>
        <p:spPr bwMode="auto"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6" name="TextBox 25" hidden="0"/>
          <p:cNvSpPr txBox="1"/>
          <p:nvPr isPhoto="0" userDrawn="0"/>
        </p:nvSpPr>
        <p:spPr bwMode="auto">
          <a:xfrm>
            <a:off x="3506680" y="691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0</a:t>
            </a:r>
            <a:endParaRPr lang="en-US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1484487" y="131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4459358" y="1229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en-US"/>
          </a:p>
        </p:txBody>
      </p:sp>
      <p:sp>
        <p:nvSpPr>
          <p:cNvPr id="29" name="TextBox 28" hidden="0"/>
          <p:cNvSpPr txBox="1"/>
          <p:nvPr isPhoto="0" userDrawn="0"/>
        </p:nvSpPr>
        <p:spPr bwMode="auto">
          <a:xfrm>
            <a:off x="880152" y="229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en-US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2687168" y="2248270"/>
            <a:ext cx="3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3483218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5</a:t>
            </a:r>
            <a:endParaRPr lang="en-US"/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5039354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6</a:t>
            </a:r>
            <a:endParaRPr lang="en-US"/>
          </a:p>
        </p:txBody>
      </p:sp>
      <p:sp>
        <p:nvSpPr>
          <p:cNvPr id="33" name="TextBox 32" hidden="0"/>
          <p:cNvSpPr txBox="1"/>
          <p:nvPr isPhoto="0" userDrawn="0"/>
        </p:nvSpPr>
        <p:spPr bwMode="auto">
          <a:xfrm>
            <a:off x="247857" y="335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7</a:t>
            </a:r>
            <a:endParaRPr lang="en-US"/>
          </a:p>
        </p:txBody>
      </p:sp>
      <p:sp>
        <p:nvSpPr>
          <p:cNvPr id="34" name="Прямоугольник 33" hidden="0"/>
          <p:cNvSpPr/>
          <p:nvPr isPhoto="0" userDrawn="0"/>
        </p:nvSpPr>
        <p:spPr bwMode="auto">
          <a:xfrm>
            <a:off x="680415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35" name="Прямоугольник 34" hidden="0"/>
          <p:cNvSpPr/>
          <p:nvPr isPhoto="0" userDrawn="0"/>
        </p:nvSpPr>
        <p:spPr bwMode="auto">
          <a:xfrm>
            <a:off x="1257464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36" name="Прямоугольник 35" hidden="0"/>
          <p:cNvSpPr/>
          <p:nvPr isPhoto="0" userDrawn="0"/>
        </p:nvSpPr>
        <p:spPr bwMode="auto">
          <a:xfrm>
            <a:off x="1834513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18</a:t>
            </a:r>
            <a:endParaRPr lang="en-US"/>
          </a:p>
        </p:txBody>
      </p:sp>
      <p:sp>
        <p:nvSpPr>
          <p:cNvPr id="37" name="Прямоугольник 36" hidden="0"/>
          <p:cNvSpPr/>
          <p:nvPr isPhoto="0" userDrawn="0"/>
        </p:nvSpPr>
        <p:spPr bwMode="auto">
          <a:xfrm>
            <a:off x="2411562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sp>
        <p:nvSpPr>
          <p:cNvPr id="38" name="Прямоугольник 37" hidden="0"/>
          <p:cNvSpPr/>
          <p:nvPr isPhoto="0" userDrawn="0"/>
        </p:nvSpPr>
        <p:spPr bwMode="auto">
          <a:xfrm>
            <a:off x="2988611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7</a:t>
            </a:r>
            <a:endParaRPr lang="en-US"/>
          </a:p>
        </p:txBody>
      </p:sp>
      <p:sp>
        <p:nvSpPr>
          <p:cNvPr id="39" name="Прямоугольник 38" hidden="0"/>
          <p:cNvSpPr/>
          <p:nvPr isPhoto="0" userDrawn="0"/>
        </p:nvSpPr>
        <p:spPr bwMode="auto">
          <a:xfrm>
            <a:off x="3565660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18</a:t>
            </a:r>
            <a:endParaRPr lang="en-US"/>
          </a:p>
        </p:txBody>
      </p:sp>
      <p:sp>
        <p:nvSpPr>
          <p:cNvPr id="40" name="Прямоугольник 39" hidden="0"/>
          <p:cNvSpPr/>
          <p:nvPr isPhoto="0" userDrawn="0"/>
        </p:nvSpPr>
        <p:spPr bwMode="auto">
          <a:xfrm>
            <a:off x="4142709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12</a:t>
            </a:r>
            <a:endParaRPr lang="en-US"/>
          </a:p>
        </p:txBody>
      </p:sp>
      <p:sp>
        <p:nvSpPr>
          <p:cNvPr id="41" name="Прямоугольник 40" hidden="0"/>
          <p:cNvSpPr/>
          <p:nvPr isPhoto="0" userDrawn="0"/>
        </p:nvSpPr>
        <p:spPr bwMode="auto">
          <a:xfrm>
            <a:off x="4719758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11</a:t>
            </a:r>
            <a:endParaRPr lang="en-US"/>
          </a:p>
        </p:txBody>
      </p:sp>
      <p:sp>
        <p:nvSpPr>
          <p:cNvPr id="42" name="TextBox 41" hidden="0"/>
          <p:cNvSpPr txBox="1"/>
          <p:nvPr isPhoto="0" userDrawn="0"/>
        </p:nvSpPr>
        <p:spPr bwMode="auto">
          <a:xfrm>
            <a:off x="810682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0</a:t>
            </a:r>
            <a:endParaRPr lang="en-US"/>
          </a:p>
        </p:txBody>
      </p:sp>
      <p:sp>
        <p:nvSpPr>
          <p:cNvPr id="43" name="TextBox 42" hidden="0"/>
          <p:cNvSpPr txBox="1"/>
          <p:nvPr isPhoto="0" userDrawn="0"/>
        </p:nvSpPr>
        <p:spPr bwMode="auto">
          <a:xfrm>
            <a:off x="139274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44" name="TextBox 43" hidden="0"/>
          <p:cNvSpPr txBox="1"/>
          <p:nvPr isPhoto="0" userDrawn="0"/>
        </p:nvSpPr>
        <p:spPr bwMode="auto">
          <a:xfrm>
            <a:off x="1969790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en-US"/>
          </a:p>
        </p:txBody>
      </p:sp>
      <p:sp>
        <p:nvSpPr>
          <p:cNvPr id="45" name="TextBox 44" hidden="0"/>
          <p:cNvSpPr txBox="1"/>
          <p:nvPr isPhoto="0" userDrawn="0"/>
        </p:nvSpPr>
        <p:spPr bwMode="auto">
          <a:xfrm>
            <a:off x="2527730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en-US"/>
          </a:p>
        </p:txBody>
      </p:sp>
      <p:sp>
        <p:nvSpPr>
          <p:cNvPr id="46" name="TextBox 45" hidden="0"/>
          <p:cNvSpPr txBox="1"/>
          <p:nvPr isPhoto="0" userDrawn="0"/>
        </p:nvSpPr>
        <p:spPr bwMode="auto">
          <a:xfrm>
            <a:off x="3123888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3645785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5</a:t>
            </a:r>
            <a:endParaRPr lang="en-US"/>
          </a:p>
        </p:txBody>
      </p:sp>
      <p:sp>
        <p:nvSpPr>
          <p:cNvPr id="48" name="TextBox 47" hidden="0"/>
          <p:cNvSpPr txBox="1"/>
          <p:nvPr isPhoto="0" userDrawn="0"/>
        </p:nvSpPr>
        <p:spPr bwMode="auto">
          <a:xfrm>
            <a:off x="4244778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6</a:t>
            </a:r>
            <a:endParaRPr lang="en-US"/>
          </a:p>
        </p:txBody>
      </p:sp>
      <p:sp>
        <p:nvSpPr>
          <p:cNvPr id="49" name="TextBox 48" hidden="0"/>
          <p:cNvSpPr txBox="1"/>
          <p:nvPr isPhoto="0" userDrawn="0"/>
        </p:nvSpPr>
        <p:spPr bwMode="auto">
          <a:xfrm>
            <a:off x="484377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7</a:t>
            </a:r>
            <a:endParaRPr lang="en-US"/>
          </a:p>
        </p:txBody>
      </p:sp>
      <p:pic>
        <p:nvPicPr>
          <p:cNvPr id="50" name="Рисунок 4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634184" y="4604940"/>
            <a:ext cx="4422749" cy="1545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</a:t>
            </a:r>
            <a:r>
              <a:rPr lang="ru-RU" sz="2800"/>
              <a:t> Почему это контейнер-адаптер?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</a:t>
            </a:r>
            <a:r>
              <a:rPr lang="en-US" sz="2800"/>
              <a:t>InputIterator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OutputIterator</a:t>
            </a:r>
            <a:endParaRPr lang="en-US" sz="2800"/>
          </a:p>
        </p:txBody>
      </p:sp>
      <p:graphicFrame>
        <p:nvGraphicFramePr>
          <p:cNvPr id="12" name="Table 1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19415" y="688958"/>
          <a:ext cx="11414917" cy="60401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2648261"/>
                <a:gridCol w="2191664"/>
                <a:gridCol w="3287496"/>
                <a:gridCol w="3287496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Оператор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InputIterator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OutputIterator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Савнение на равенство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 == B </a:t>
                      </a:r>
                      <a:endParaRPr lang="ru-RU"/>
                    </a:p>
                    <a:p>
                      <a:pPr>
                        <a:defRPr/>
                      </a:pPr>
                      <a:r>
                        <a:rPr lang="en-US"/>
                        <a:t>A != 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bool operator==(B)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bool operator!=(B)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ru-RU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Инкремент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ru-RU"/>
                        <a:t>++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A++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A</a:t>
                      </a:r>
                      <a:r>
                        <a:rPr lang="en-US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/>
                        <a:t> operator++()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 operator++(int n)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en-US" sz="32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en-US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Dereference as </a:t>
                      </a:r>
                      <a:r>
                        <a:rPr lang="en-US"/>
                        <a:t>rvalue</a:t>
                      </a:r>
                      <a:endParaRPr lang="ru-RU"/>
                    </a:p>
                    <a:p>
                      <a:pPr>
                        <a:defRPr/>
                      </a:pPr>
                      <a:r>
                        <a:rPr lang="en-US"/>
                        <a:t>n = </a:t>
                      </a:r>
                      <a:r>
                        <a:rPr lang="ru-RU"/>
                        <a:t>*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n = A</a:t>
                      </a:r>
                      <a:r>
                        <a:rPr lang="ru-RU"/>
                        <a:t>-</a:t>
                      </a:r>
                      <a:r>
                        <a:rPr lang="en-US"/>
                        <a:t>&gt;m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T operator*()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T operator-&gt;()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  <a:p>
                      <a:pPr algn="ctr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en-US" sz="32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Dereference as </a:t>
                      </a:r>
                      <a:r>
                        <a:rPr lang="en-US"/>
                        <a:t>lvalue</a:t>
                      </a:r>
                      <a:endParaRPr lang="en-US"/>
                    </a:p>
                    <a:p>
                      <a:pPr>
                        <a:defRPr/>
                      </a:pPr>
                      <a:r>
                        <a:rPr lang="ru-RU"/>
                        <a:t>*</a:t>
                      </a:r>
                      <a:r>
                        <a:rPr lang="en-US"/>
                        <a:t>A = n,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A-&gt;m = 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T</a:t>
                      </a:r>
                      <a:r>
                        <a:rPr lang="en-US">
                          <a:latin typeface="Times New Roman"/>
                          <a:cs typeface="Times New Roman"/>
                        </a:rPr>
                        <a:t>&amp; operator*()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T&amp; operator-&gt;()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Можно изменять значение, на которое указывает итератор</a:t>
                      </a: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Декремент</a:t>
                      </a:r>
                      <a:endParaRPr lang="en-US"/>
                    </a:p>
                    <a:p>
                      <a:pPr>
                        <a:defRPr/>
                      </a:pPr>
                      <a:r>
                        <a:rPr lang="ru-RU"/>
                        <a:t>--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</a:t>
                      </a:r>
                      <a:r>
                        <a:rPr lang="ru-RU"/>
                        <a:t>--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A</a:t>
                      </a:r>
                      <a:r>
                        <a:rPr lang="en-US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/>
                        <a:t> operator--()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 operator--(int n)</a:t>
                      </a:r>
                      <a:endParaRPr/>
                    </a:p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825677" y="1656039"/>
            <a:ext cx="5108656" cy="10752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000"/>
              <a:t>Когда не нужно изменять элементы контейнера, можно ограничится </a:t>
            </a:r>
            <a:r>
              <a:rPr lang="en-US" sz="2000"/>
              <a:t>InputIterator</a:t>
            </a:r>
            <a:endParaRPr lang="en-US" sz="20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</a:t>
            </a:r>
            <a:r>
              <a:rPr lang="en-US" sz="2800"/>
              <a:t>InputIterator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OutputIterator</a:t>
            </a:r>
            <a:endParaRPr lang="en-US" sz="2800"/>
          </a:p>
        </p:txBody>
      </p:sp>
      <p:pic>
        <p:nvPicPr>
          <p:cNvPr id="5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13275" y="4126694"/>
            <a:ext cx="5777428" cy="1945223"/>
          </a:xfrm>
          <a:prstGeom prst="rect">
            <a:avLst/>
          </a:prstGeom>
        </p:spPr>
      </p:pic>
      <p:sp>
        <p:nvSpPr>
          <p:cNvPr id="7" name="Content Placeholder 2" hidden="0"/>
          <p:cNvSpPr txBox="1"/>
          <p:nvPr isPhoto="0" userDrawn="0"/>
        </p:nvSpPr>
        <p:spPr bwMode="auto">
          <a:xfrm>
            <a:off x="6825677" y="4115899"/>
            <a:ext cx="5108656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/>
              <a:t>InputIterator</a:t>
            </a:r>
            <a:r>
              <a:rPr lang="en-US" sz="2000"/>
              <a:t> </a:t>
            </a:r>
            <a:r>
              <a:rPr lang="en-US" sz="2000"/>
              <a:t>fisrt</a:t>
            </a:r>
            <a:r>
              <a:rPr lang="en-US" sz="2000"/>
              <a:t> </a:t>
            </a:r>
            <a:r>
              <a:rPr lang="ru-RU" sz="2000"/>
              <a:t>стоит слева от знака оператора сравнения. </a:t>
            </a:r>
            <a:endParaRPr lang="en-US" sz="2000"/>
          </a:p>
          <a:p>
            <a:pPr>
              <a:defRPr/>
            </a:pPr>
            <a:r>
              <a:rPr lang="en-US" sz="2000"/>
              <a:t>OutputIterator</a:t>
            </a:r>
            <a:r>
              <a:rPr lang="en-US" sz="2000"/>
              <a:t> result </a:t>
            </a:r>
            <a:r>
              <a:rPr lang="ru-RU" sz="2000"/>
              <a:t>изменят совй значение на то, на которое указывает </a:t>
            </a:r>
            <a:r>
              <a:rPr lang="en-US" sz="2000"/>
              <a:t>InputIterator</a:t>
            </a:r>
            <a:r>
              <a:rPr lang="en-US" sz="2000"/>
              <a:t> first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119442" y="783343"/>
            <a:ext cx="4814891" cy="215176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2000"/>
              <a:t>ForwardIterator</a:t>
            </a:r>
            <a:r>
              <a:rPr lang="en-US" sz="2000"/>
              <a:t> </a:t>
            </a:r>
            <a:r>
              <a:rPr lang="ru-RU" sz="2000"/>
              <a:t>объединяет в себе функциональность </a:t>
            </a:r>
            <a:r>
              <a:rPr lang="en-US" sz="2000"/>
              <a:t>InutIterator</a:t>
            </a:r>
            <a:r>
              <a:rPr lang="en-US" sz="2000"/>
              <a:t> </a:t>
            </a:r>
            <a:r>
              <a:rPr lang="ru-RU" sz="2000"/>
              <a:t>и </a:t>
            </a:r>
            <a:r>
              <a:rPr lang="en-US" sz="2000"/>
              <a:t>OutputIterator</a:t>
            </a:r>
            <a:endParaRPr lang="en-US" sz="2000"/>
          </a:p>
          <a:p>
            <a:pPr>
              <a:defRPr/>
            </a:pPr>
            <a:r>
              <a:rPr lang="ru-RU" sz="2000"/>
              <a:t>Может использоваться в алгоритмах в качестве любого из них</a:t>
            </a:r>
            <a:r>
              <a:rPr lang="en-US" sz="2000"/>
              <a:t> </a:t>
            </a:r>
            <a:endParaRPr/>
          </a:p>
        </p:txBody>
      </p:sp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2"/>
          <a:srcRect l="0" t="0" r="0" b="10299"/>
          <a:stretch/>
        </p:blipFill>
        <p:spPr bwMode="auto"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</a:t>
            </a:r>
            <a:r>
              <a:rPr lang="en-US" sz="2800"/>
              <a:t>ForwardIterator</a:t>
            </a:r>
            <a:endParaRPr lang="en-US" sz="2800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61670" y="3429000"/>
            <a:ext cx="6330420" cy="2385376"/>
          </a:xfrm>
          <a:prstGeom prst="rect">
            <a:avLst/>
          </a:prstGeom>
        </p:spPr>
      </p:pic>
      <p:sp>
        <p:nvSpPr>
          <p:cNvPr id="7" name="Content Placeholder 2" hidden="0"/>
          <p:cNvSpPr txBox="1"/>
          <p:nvPr isPhoto="0" userDrawn="0"/>
        </p:nvSpPr>
        <p:spPr bwMode="auto">
          <a:xfrm>
            <a:off x="7119442" y="3545803"/>
            <a:ext cx="4814891" cy="27872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/>
              <a:t>И </a:t>
            </a:r>
            <a:r>
              <a:rPr lang="en-US" sz="2000"/>
              <a:t>ForwardIterator</a:t>
            </a:r>
            <a:r>
              <a:rPr lang="en-US" sz="2000"/>
              <a:t> first</a:t>
            </a:r>
            <a:r>
              <a:rPr lang="ru-RU" sz="2000"/>
              <a:t> стоит по левую сторону от знака оператора сравнения !=, т.е. он определяет этот оператор</a:t>
            </a:r>
            <a:endParaRPr/>
          </a:p>
          <a:p>
            <a:pPr>
              <a:defRPr/>
            </a:pPr>
            <a:r>
              <a:rPr lang="en-US" sz="2000"/>
              <a:t>ForwardIterator</a:t>
            </a:r>
            <a:r>
              <a:rPr lang="en-US" sz="2000"/>
              <a:t> first </a:t>
            </a:r>
            <a:r>
              <a:rPr lang="ru-RU" sz="2000"/>
              <a:t>разыменовывается с изменением значения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521011" y="877824"/>
            <a:ext cx="4432175" cy="294003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/>
              <a:t>Контейнеры управляют хранением данных. Реализуют структуры данных</a:t>
            </a:r>
            <a:endParaRPr/>
          </a:p>
          <a:p>
            <a:pPr>
              <a:defRPr/>
            </a:pPr>
            <a:r>
              <a:rPr lang="ru-RU"/>
              <a:t>Итераторы предназначены для обеспечения доступа к элементам контейнера. Имеют унифицированный интерфейс для всех структур данных (с поправкой на особенности структуры), близкий к интерфейсу указателей (арифметика, разыменовывание)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2"/>
          <a:srcRect l="0" t="1031" r="1007" b="2712"/>
          <a:stretch/>
        </p:blipFill>
        <p:spPr bwMode="auto">
          <a:xfrm>
            <a:off x="461912" y="877824"/>
            <a:ext cx="7059099" cy="2862072"/>
          </a:xfrm>
          <a:prstGeom prst="rect">
            <a:avLst/>
          </a:prstGeom>
        </p:spPr>
      </p:pic>
      <p:sp>
        <p:nvSpPr>
          <p:cNvPr id="5" name="Title 1" hidden="0"/>
          <p:cNvSpPr txBox="1"/>
          <p:nvPr isPhoto="0" userDrawn="0"/>
        </p:nvSpPr>
        <p:spPr bwMode="auto">
          <a:xfrm>
            <a:off x="461912" y="217598"/>
            <a:ext cx="11491275" cy="477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/>
              <a:t>STL: </a:t>
            </a:r>
            <a:r>
              <a:rPr lang="ru-RU"/>
              <a:t>архитектура</a:t>
            </a:r>
            <a:endParaRPr lang="en-US"/>
          </a:p>
        </p:txBody>
      </p:sp>
      <p:sp>
        <p:nvSpPr>
          <p:cNvPr id="8" name="Content Placeholder 2" hidden="0"/>
          <p:cNvSpPr txBox="1"/>
          <p:nvPr isPhoto="0" userDrawn="0"/>
        </p:nvSpPr>
        <p:spPr bwMode="auto">
          <a:xfrm>
            <a:off x="461912" y="4000736"/>
            <a:ext cx="11491274" cy="2440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/>
              <a:t>Алгоритмы реализуют различные операции с контейнерами и их элементами: сортировка, поиск и др. Алгоритмы работают с итераторами, и за счёт их единого интерфейса не зависят от реализации контейнеров.</a:t>
            </a:r>
            <a:endParaRPr/>
          </a:p>
          <a:p>
            <a:pPr>
              <a:defRPr/>
            </a:pPr>
            <a:r>
              <a:rPr lang="en-US" sz="2000"/>
              <a:t>STL </a:t>
            </a:r>
            <a:r>
              <a:rPr lang="ru-RU" sz="2000"/>
              <a:t>использует элементы ООП, однако, строится на разделении данных и поведения за счёт введения итераторов.</a:t>
            </a:r>
            <a:endParaRPr/>
          </a:p>
          <a:p>
            <a:pPr>
              <a:defRPr/>
            </a:pP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 hidden="0"/>
          <p:cNvPicPr>
            <a:picLocks noChangeAspect="1"/>
          </p:cNvPicPr>
          <p:nvPr isPhoto="0" userDrawn="0"/>
        </p:nvPicPr>
        <p:blipFill>
          <a:blip r:embed="rId2"/>
          <a:srcRect l="699" t="1471" r="698" b="1941"/>
          <a:stretch/>
        </p:blipFill>
        <p:spPr bwMode="auto">
          <a:xfrm>
            <a:off x="443057" y="697582"/>
            <a:ext cx="11491275" cy="4697892"/>
          </a:xfrm>
          <a:prstGeom prst="rect">
            <a:avLst/>
          </a:prstGeom>
        </p:spPr>
      </p:pic>
      <p:sp>
        <p:nvSpPr>
          <p:cNvPr id="5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контейнеры</a:t>
            </a:r>
            <a:endParaRPr lang="en-US" sz="2800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443057" y="5470710"/>
            <a:ext cx="460970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rgbClr val="202122"/>
                </a:solidFill>
                <a:latin typeface="Arial"/>
              </a:rPr>
              <a:t>Позиция элемента в контейнере </a:t>
            </a:r>
            <a:r>
              <a:rPr lang="ru-RU">
                <a:solidFill>
                  <a:srgbClr val="202122"/>
                </a:solidFill>
                <a:latin typeface="Arial"/>
              </a:rPr>
              <a:t>зависит от времени и места помещения его в контейнер, но не зависит от значения элемента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5163529" y="5470709"/>
            <a:ext cx="36528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rgbClr val="202122"/>
                </a:solidFill>
                <a:latin typeface="Arial"/>
              </a:rPr>
              <a:t>Позиция элемента в контейнере зависит от значения элемента (или его ключа) в соответствии с критерием сортировки</a:t>
            </a:r>
            <a:endParaRPr lang="en-US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8927181" y="5470708"/>
            <a:ext cx="31139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rgbClr val="202122"/>
                </a:solidFill>
                <a:latin typeface="Arial"/>
              </a:rPr>
              <a:t>Позиция элемента в контейнере не имеет значения. Важен сам факт его наличия в контейнере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43057" y="821984"/>
            <a:ext cx="11576115" cy="557881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sz="2800"/>
              <a:t>STL container requirements: https</a:t>
            </a:r>
            <a:r>
              <a:rPr lang="en-US" sz="2800"/>
              <a:t>://</a:t>
            </a:r>
            <a:r>
              <a:rPr lang="en-US" sz="2800"/>
              <a:t>en.cppreference.com/w/cpp/named_req/Container</a:t>
            </a:r>
            <a:endParaRPr lang="ru-RU" sz="2800"/>
          </a:p>
          <a:p>
            <a:pPr>
              <a:defRPr/>
            </a:pPr>
            <a:r>
              <a:rPr lang="en-US" sz="2800"/>
              <a:t>STL </a:t>
            </a:r>
            <a:r>
              <a:rPr lang="ru-RU" sz="2800"/>
              <a:t>предъявляет базовый набор требований к интерфейсу контейнеров и времени выполнения операций</a:t>
            </a:r>
            <a:endParaRPr/>
          </a:p>
          <a:p>
            <a:pPr>
              <a:defRPr/>
            </a:pPr>
            <a:r>
              <a:rPr lang="en-US" sz="2800"/>
              <a:t>STL </a:t>
            </a:r>
            <a:r>
              <a:rPr lang="ru-RU" sz="2800"/>
              <a:t>не определяет структуру данных, на основе которой реализуется контейнер, но, как правило, набор операций </a:t>
            </a:r>
            <a:r>
              <a:rPr lang="ru-RU" sz="2800"/>
              <a:t>с контейнером </a:t>
            </a:r>
            <a:r>
              <a:rPr lang="ru-RU" sz="2800"/>
              <a:t>и их алгоритмическая сложность не оставляют много возможностей для догадок</a:t>
            </a:r>
            <a:endParaRPr lang="en-US" sz="28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57611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</a:t>
            </a:r>
            <a:r>
              <a:rPr lang="en-US" sz="2800"/>
              <a:t>Container requirements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99522" y="812557"/>
            <a:ext cx="6334811" cy="240198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std</a:t>
            </a:r>
            <a:r>
              <a:rPr lang="en-US"/>
              <a:t>::array - c</a:t>
            </a:r>
            <a:r>
              <a:rPr lang="ru-RU"/>
              <a:t>татический</a:t>
            </a:r>
            <a:r>
              <a:rPr lang="ru-RU"/>
              <a:t> массив. Удобный интерфейс для обычного </a:t>
            </a:r>
            <a:r>
              <a:rPr lang="en-US"/>
              <a:t>C-style </a:t>
            </a:r>
            <a:r>
              <a:rPr lang="ru-RU"/>
              <a:t>статического массива. Во время компиляции выделяется непрерывная область памяти</a:t>
            </a:r>
            <a:endParaRPr lang="en-US"/>
          </a:p>
          <a:p>
            <a:pPr>
              <a:defRPr/>
            </a:pPr>
            <a:r>
              <a:rPr lang="ru-RU"/>
              <a:t>Формальные параметры шаблона:</a:t>
            </a:r>
            <a:endParaRPr/>
          </a:p>
          <a:p>
            <a:pPr marL="0" indent="395288">
              <a:buNone/>
              <a:defRPr/>
            </a:pPr>
            <a:r>
              <a:rPr lang="en-US"/>
              <a:t>	class T – </a:t>
            </a:r>
            <a:r>
              <a:rPr lang="ru-RU"/>
              <a:t>тип элемента</a:t>
            </a:r>
            <a:endParaRPr/>
          </a:p>
          <a:p>
            <a:pPr marL="0" indent="395288">
              <a:buNone/>
              <a:defRPr/>
            </a:pPr>
            <a:r>
              <a:rPr lang="en-US"/>
              <a:t>	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size_t</a:t>
            </a:r>
            <a:r>
              <a:rPr lang="en-US"/>
              <a:t> </a:t>
            </a:r>
            <a:r>
              <a:rPr lang="ru-RU"/>
              <a:t>количество элементов в массиве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::array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rcRect l="0" t="0" r="0" b="6855"/>
          <a:stretch/>
        </p:blipFill>
        <p:spPr bwMode="auto">
          <a:xfrm>
            <a:off x="403713" y="1168056"/>
            <a:ext cx="5101545" cy="1921218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403713" y="704236"/>
            <a:ext cx="5195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https://en.cppreference.com/w/cpp/container/array</a:t>
            </a:r>
            <a:endParaRPr/>
          </a:p>
        </p:txBody>
      </p:sp>
      <p:sp>
        <p:nvSpPr>
          <p:cNvPr id="7" name="Объект 2" hidden="0"/>
          <p:cNvSpPr txBox="1"/>
          <p:nvPr isPhoto="0" userDrawn="0"/>
        </p:nvSpPr>
        <p:spPr bwMode="auto">
          <a:xfrm>
            <a:off x="5638866" y="3214540"/>
            <a:ext cx="6295466" cy="35161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std</a:t>
            </a:r>
            <a:r>
              <a:rPr lang="en-US"/>
              <a:t>::array – </a:t>
            </a:r>
            <a:r>
              <a:rPr lang="ru-RU"/>
              <a:t>составной тип (</a:t>
            </a:r>
            <a:r>
              <a:rPr lang="en-US"/>
              <a:t>aggregation</a:t>
            </a:r>
            <a:r>
              <a:rPr lang="ru-RU"/>
              <a:t>)</a:t>
            </a:r>
            <a:r>
              <a:rPr lang="en-US"/>
              <a:t>. </a:t>
            </a:r>
            <a:r>
              <a:rPr lang="ru-RU"/>
              <a:t>Составные типы могут быть массивами или пользовательскими типами: </a:t>
            </a:r>
            <a:r>
              <a:rPr lang="en-US"/>
              <a:t>class, </a:t>
            </a:r>
            <a:r>
              <a:rPr lang="en-US"/>
              <a:t>struct</a:t>
            </a:r>
            <a:r>
              <a:rPr lang="en-US"/>
              <a:t>, union</a:t>
            </a:r>
            <a:r>
              <a:rPr lang="ru-RU"/>
              <a:t> </a:t>
            </a:r>
            <a:r>
              <a:rPr lang="ru-RU"/>
              <a:t>и обладают свойствами:</a:t>
            </a:r>
            <a:endParaRPr/>
          </a:p>
          <a:p>
            <a:pPr marL="687388" indent="0">
              <a:buNone/>
              <a:defRPr/>
            </a:pPr>
            <a:r>
              <a:rPr lang="ru-RU"/>
              <a:t>Не имеют приватных или защищённых (</a:t>
            </a:r>
            <a:r>
              <a:rPr lang="en-US"/>
              <a:t>p</a:t>
            </a:r>
            <a:r>
              <a:rPr lang="en-US"/>
              <a:t>rotected</a:t>
            </a:r>
            <a:r>
              <a:rPr lang="ru-RU"/>
              <a:t>)</a:t>
            </a:r>
            <a:r>
              <a:rPr lang="en-US"/>
              <a:t> </a:t>
            </a:r>
            <a:r>
              <a:rPr lang="ru-RU"/>
              <a:t>нестатических членов данных</a:t>
            </a:r>
            <a:endParaRPr lang="en-US"/>
          </a:p>
          <a:p>
            <a:pPr marL="687388" indent="0">
              <a:buNone/>
              <a:defRPr/>
            </a:pPr>
            <a:r>
              <a:rPr lang="ru-RU"/>
              <a:t>Не унаследованы</a:t>
            </a:r>
            <a:endParaRPr/>
          </a:p>
          <a:p>
            <a:pPr marL="687388" indent="0">
              <a:buNone/>
              <a:defRPr/>
            </a:pPr>
            <a:r>
              <a:rPr lang="ru-RU"/>
              <a:t>Не имеют определённых в явном виде конструкторов</a:t>
            </a:r>
            <a:endParaRPr/>
          </a:p>
          <a:p>
            <a:pPr marL="687388" indent="0">
              <a:buNone/>
              <a:defRPr/>
            </a:pPr>
            <a:r>
              <a:rPr lang="ru-RU"/>
              <a:t>Не имеют виртуальных функций</a:t>
            </a:r>
            <a:endParaRPr/>
          </a:p>
          <a:p>
            <a:pPr>
              <a:defRPr/>
            </a:pPr>
            <a:r>
              <a:rPr lang="ru-RU"/>
              <a:t>Если все условия соблюдены, к таким типам можно применять </a:t>
            </a:r>
            <a:r>
              <a:rPr lang="en-US"/>
              <a:t>aggregate initialization</a:t>
            </a:r>
            <a:endParaRPr lang="en-US"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42770" y="3582498"/>
            <a:ext cx="5502117" cy="2522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Доступ к итераторам</a:t>
            </a:r>
            <a:endParaRPr lang="en-US" sz="2800"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447933" y="701160"/>
            <a:ext cx="5486399" cy="3036339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begin(), </a:t>
            </a:r>
            <a:r>
              <a:rPr lang="en-US"/>
              <a:t>cbegin</a:t>
            </a:r>
            <a:r>
              <a:rPr lang="en-US"/>
              <a:t>() – </a:t>
            </a:r>
            <a:r>
              <a:rPr lang="ru-RU"/>
              <a:t>указывают на первый элемент массива</a:t>
            </a:r>
            <a:endParaRPr/>
          </a:p>
          <a:p>
            <a:pPr>
              <a:defRPr/>
            </a:pPr>
            <a:r>
              <a:rPr lang="en-US"/>
              <a:t>begin()</a:t>
            </a:r>
            <a:r>
              <a:rPr lang="ru-RU"/>
              <a:t> возвращает </a:t>
            </a:r>
            <a:r>
              <a:rPr lang="ru-RU"/>
              <a:t>неконстантный</a:t>
            </a:r>
            <a:r>
              <a:rPr lang="ru-RU"/>
              <a:t> итератор</a:t>
            </a:r>
            <a:endParaRPr lang="ru-RU"/>
          </a:p>
          <a:p>
            <a:pPr>
              <a:defRPr/>
            </a:pPr>
            <a:r>
              <a:rPr lang="en-US"/>
              <a:t>cbegin</a:t>
            </a:r>
            <a:r>
              <a:rPr lang="en-US"/>
              <a:t>() – </a:t>
            </a:r>
            <a:r>
              <a:rPr lang="ru-RU"/>
              <a:t>константный</a:t>
            </a:r>
            <a:endParaRPr/>
          </a:p>
          <a:p>
            <a:pPr>
              <a:defRPr/>
            </a:pPr>
            <a:r>
              <a:rPr lang="en-US"/>
              <a:t>end(), </a:t>
            </a:r>
            <a:r>
              <a:rPr lang="en-US"/>
              <a:t>cend</a:t>
            </a:r>
            <a:r>
              <a:rPr lang="en-US"/>
              <a:t>() – </a:t>
            </a:r>
            <a:r>
              <a:rPr lang="ru-RU"/>
              <a:t>указывают на ячейку памяти, следующую за концом </a:t>
            </a:r>
            <a:r>
              <a:rPr lang="ru-RU"/>
              <a:t>массива</a:t>
            </a:r>
            <a:endParaRPr/>
          </a:p>
          <a:p>
            <a:pPr>
              <a:defRPr/>
            </a:pPr>
            <a:r>
              <a:rPr lang="ru-RU"/>
              <a:t>У пустого массива итератор на начало равен итератору на конец</a:t>
            </a:r>
            <a:endParaRPr/>
          </a:p>
          <a:p>
            <a:pPr>
              <a:defRPr/>
            </a:pPr>
            <a:r>
              <a:rPr lang="ru-RU"/>
              <a:t>Итератор массива - </a:t>
            </a:r>
            <a:r>
              <a:rPr lang="en-US"/>
              <a:t>RandomAccessIterator</a:t>
            </a:r>
            <a:endParaRPr lang="ru-RU"/>
          </a:p>
          <a:p>
            <a:pPr>
              <a:defRPr/>
            </a:pPr>
            <a:endParaRPr lang="en-US"/>
          </a:p>
        </p:txBody>
      </p:sp>
      <p:graphicFrame>
        <p:nvGraphicFramePr>
          <p:cNvPr id="8" name="Таблица 7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8" y="2471300"/>
          <a:ext cx="5967169" cy="156120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3912125"/>
                <a:gridCol w="980387"/>
                <a:gridCol w="1074656"/>
              </a:tblGrid>
              <a:tr h="362128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begin()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cbegin</a:t>
                      </a:r>
                      <a:r>
                        <a:rPr lang="en-US"/>
                        <a:t>()</a:t>
                      </a:r>
                      <a:endParaRPr lang="en-US"/>
                    </a:p>
                  </a:txBody>
                  <a:tcPr/>
                </a:tc>
              </a:tr>
              <a:tr h="36212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Изменять итератор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Да</a:t>
                      </a:r>
                      <a:endParaRPr lang="en-US"/>
                    </a:p>
                  </a:txBody>
                  <a:tcPr/>
                </a:tc>
              </a:tr>
              <a:tr h="8296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Изменять значение, на которое указывает итератор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Нет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3057" y="4005744"/>
            <a:ext cx="6004875" cy="2625855"/>
          </a:xfrm>
          <a:prstGeom prst="rect">
            <a:avLst/>
          </a:prstGeom>
        </p:spPr>
      </p:pic>
      <p:pic>
        <p:nvPicPr>
          <p:cNvPr id="10" name="Рисунок 9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43058" y="701160"/>
            <a:ext cx="6004875" cy="1872138"/>
          </a:xfrm>
          <a:prstGeom prst="rect">
            <a:avLst/>
          </a:prstGeom>
        </p:spPr>
      </p:pic>
      <p:sp>
        <p:nvSpPr>
          <p:cNvPr id="11" name="Объект 5" hidden="0"/>
          <p:cNvSpPr txBox="1"/>
          <p:nvPr isPhoto="0" userDrawn="0"/>
        </p:nvSpPr>
        <p:spPr bwMode="auto">
          <a:xfrm>
            <a:off x="6523347" y="4005744"/>
            <a:ext cx="5486399" cy="273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rbegin</a:t>
            </a:r>
            <a:r>
              <a:rPr lang="en-US"/>
              <a:t>(), </a:t>
            </a:r>
            <a:r>
              <a:rPr lang="en-US"/>
              <a:t>crbegin</a:t>
            </a:r>
            <a:r>
              <a:rPr lang="en-US"/>
              <a:t>() – </a:t>
            </a:r>
            <a:r>
              <a:rPr lang="ru-RU"/>
              <a:t>указывают на </a:t>
            </a:r>
            <a:r>
              <a:rPr lang="ru-RU"/>
              <a:t>послдедний</a:t>
            </a:r>
            <a:r>
              <a:rPr lang="ru-RU"/>
              <a:t> элемент массива</a:t>
            </a:r>
            <a:endParaRPr/>
          </a:p>
          <a:p>
            <a:pPr>
              <a:defRPr/>
            </a:pPr>
            <a:r>
              <a:rPr lang="en-US"/>
              <a:t>end(), </a:t>
            </a:r>
            <a:r>
              <a:rPr lang="en-US"/>
              <a:t>cend</a:t>
            </a:r>
            <a:r>
              <a:rPr lang="en-US"/>
              <a:t>() – </a:t>
            </a:r>
            <a:r>
              <a:rPr lang="ru-RU"/>
              <a:t>указывают на ячейку памяти, следующую за началом массива</a:t>
            </a:r>
            <a:endParaRPr/>
          </a:p>
          <a:p>
            <a:pPr>
              <a:defRPr/>
            </a:pPr>
            <a:r>
              <a:rPr lang="ru-RU"/>
              <a:t>Производят обход массива в обратном порядке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947555" y="743546"/>
            <a:ext cx="4986777" cy="196194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/>
              <a:t>std</a:t>
            </a:r>
            <a:r>
              <a:rPr lang="en-US"/>
              <a:t>::vector – </a:t>
            </a:r>
            <a:r>
              <a:rPr lang="ru-RU"/>
              <a:t>динамический массив</a:t>
            </a:r>
            <a:endParaRPr/>
          </a:p>
          <a:p>
            <a:pPr>
              <a:defRPr/>
            </a:pPr>
            <a:r>
              <a:rPr lang="ru-RU"/>
              <a:t>Формальные параметры шаблона:</a:t>
            </a:r>
            <a:endParaRPr/>
          </a:p>
          <a:p>
            <a:pPr marL="339725" indent="0">
              <a:buNone/>
              <a:defRPr/>
            </a:pPr>
            <a:r>
              <a:rPr lang="en-US"/>
              <a:t>T – </a:t>
            </a:r>
            <a:r>
              <a:rPr lang="ru-RU"/>
              <a:t>тип элементов</a:t>
            </a:r>
            <a:endParaRPr/>
          </a:p>
          <a:p>
            <a:pPr marL="339725" indent="0">
              <a:buNone/>
              <a:defRPr/>
            </a:pPr>
            <a:r>
              <a:rPr lang="en-US"/>
              <a:t>Allocator – </a:t>
            </a:r>
            <a:r>
              <a:rPr lang="ru-RU"/>
              <a:t>класс, управляющий выделением и освобождением памяти</a:t>
            </a:r>
            <a:endParaRPr/>
          </a:p>
          <a:p>
            <a:pPr marL="339725" indent="0">
              <a:buNone/>
              <a:defRPr/>
            </a:pPr>
            <a:endParaRPr lang="ru-RU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::vector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3058" y="1191084"/>
            <a:ext cx="5996137" cy="1471919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443058" y="713412"/>
            <a:ext cx="595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https://en.cppreference.com/w/cpp/container/vector</a:t>
            </a:r>
            <a:endParaRPr/>
          </a:p>
        </p:txBody>
      </p:sp>
      <p:sp>
        <p:nvSpPr>
          <p:cNvPr id="10" name="Объект 2" hidden="0"/>
          <p:cNvSpPr txBox="1"/>
          <p:nvPr isPhoto="0" userDrawn="0"/>
        </p:nvSpPr>
        <p:spPr bwMode="auto">
          <a:xfrm>
            <a:off x="443058" y="5274680"/>
            <a:ext cx="11512886" cy="12615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i="1"/>
              <a:t>I </a:t>
            </a:r>
            <a:r>
              <a:rPr lang="en-US" i="1"/>
              <a:t>invented allocators to deal with Intel's memory architecture. They are not such a bad ideas in theory - having a layer that encapsulates all memory stuff: pointers, references, </a:t>
            </a:r>
            <a:r>
              <a:rPr lang="en-US" i="1"/>
              <a:t>ptrdiff_t</a:t>
            </a:r>
            <a:r>
              <a:rPr lang="en-US" i="1"/>
              <a:t>, </a:t>
            </a:r>
            <a:r>
              <a:rPr lang="en-US" i="1"/>
              <a:t>size_t</a:t>
            </a:r>
            <a:r>
              <a:rPr lang="en-US" i="1"/>
              <a:t>. Unfortunately they cannot work in practice</a:t>
            </a:r>
            <a:r>
              <a:rPr lang="en-US" i="1"/>
              <a:t>.</a:t>
            </a:r>
            <a:endParaRPr/>
          </a:p>
          <a:p>
            <a:pPr>
              <a:defRPr/>
            </a:pPr>
            <a:r>
              <a:rPr lang="en-US" i="1"/>
              <a:t>A. </a:t>
            </a:r>
            <a:r>
              <a:rPr lang="en-US" i="1"/>
              <a:t>Stepanov</a:t>
            </a:r>
            <a:endParaRPr lang="en-US" i="1"/>
          </a:p>
        </p:txBody>
      </p:sp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43058" y="3578509"/>
            <a:ext cx="6638678" cy="1360723"/>
          </a:xfrm>
          <a:prstGeom prst="rect">
            <a:avLst/>
          </a:prstGeom>
        </p:spPr>
      </p:pic>
      <p:sp>
        <p:nvSpPr>
          <p:cNvPr id="13" name="TextBox 12" hidden="0"/>
          <p:cNvSpPr txBox="1"/>
          <p:nvPr isPhoto="0" userDrawn="0"/>
        </p:nvSpPr>
        <p:spPr bwMode="auto">
          <a:xfrm>
            <a:off x="443058" y="313163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Интерфейс </a:t>
            </a:r>
            <a:r>
              <a:rPr lang="ru-RU"/>
              <a:t>аллокатора</a:t>
            </a:r>
            <a:endParaRPr lang="en-US"/>
          </a:p>
        </p:txBody>
      </p:sp>
      <p:sp>
        <p:nvSpPr>
          <p:cNvPr id="14" name="Объект 2" hidden="0"/>
          <p:cNvSpPr txBox="1"/>
          <p:nvPr isPhoto="0" userDrawn="0"/>
        </p:nvSpPr>
        <p:spPr bwMode="auto">
          <a:xfrm>
            <a:off x="6947555" y="2705494"/>
            <a:ext cx="4986777" cy="2489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Аллокатор</a:t>
            </a:r>
            <a:r>
              <a:rPr lang="ru-RU"/>
              <a:t> отвечает за то, как выделять память, а не сколько и когда. Последнее относится к самому контейнеру</a:t>
            </a:r>
            <a:endParaRPr/>
          </a:p>
          <a:p>
            <a:pPr>
              <a:defRPr/>
            </a:pPr>
            <a:r>
              <a:rPr lang="ru-RU"/>
              <a:t>Определять все методы не надо, потому что доступ к </a:t>
            </a:r>
            <a:r>
              <a:rPr lang="ru-RU"/>
              <a:t>аллокатору</a:t>
            </a:r>
            <a:r>
              <a:rPr lang="ru-RU"/>
              <a:t> осуществляется через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allocator_traits</a:t>
            </a:r>
            <a:endParaRPr lang="ru-RU"/>
          </a:p>
          <a:p>
            <a:pPr>
              <a:defRPr/>
            </a:pPr>
            <a:r>
              <a:rPr lang="ru-RU"/>
              <a:t>На практике собственные реализации </a:t>
            </a:r>
            <a:r>
              <a:rPr lang="ru-RU"/>
              <a:t>аллокаторов</a:t>
            </a:r>
            <a:r>
              <a:rPr lang="ru-RU"/>
              <a:t> редко</a:t>
            </a:r>
            <a:r>
              <a:rPr lang="en-US"/>
              <a:t> </a:t>
            </a:r>
            <a:r>
              <a:rPr lang="ru-RU"/>
              <a:t>необходимы</a:t>
            </a:r>
            <a:endParaRPr lang="en-US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60468" y="723598"/>
            <a:ext cx="6573866" cy="3031769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ru-RU"/>
              <a:t>Добавление элемента в конец массива возможно за константное время, если для него есть место. Если выделенная память исчерпана, при добавлении элементов необходимо выделять новую и копировать в нее элементы</a:t>
            </a:r>
            <a:endParaRPr/>
          </a:p>
          <a:p>
            <a:pPr>
              <a:defRPr/>
            </a:pPr>
            <a:r>
              <a:rPr lang="ru-RU"/>
              <a:t>Новая память выделяется «с запасом»</a:t>
            </a:r>
            <a:endParaRPr lang="en-US"/>
          </a:p>
          <a:p>
            <a:pPr>
              <a:defRPr/>
            </a:pPr>
            <a:r>
              <a:rPr lang="ru-RU"/>
              <a:t>Размер вектора – </a:t>
            </a:r>
            <a:r>
              <a:rPr lang="en-US"/>
              <a:t>size – </a:t>
            </a:r>
            <a:r>
              <a:rPr lang="ru-RU"/>
              <a:t>количество элементов, хранящихся в векторе на данный момент</a:t>
            </a:r>
            <a:endParaRPr/>
          </a:p>
          <a:p>
            <a:pPr>
              <a:defRPr/>
            </a:pPr>
            <a:r>
              <a:rPr lang="en-US"/>
              <a:t>Capacity – </a:t>
            </a:r>
            <a:r>
              <a:rPr lang="ru-RU"/>
              <a:t>количество элементов, которое потенциально может храниться в выделенной на данный момент памяти </a:t>
            </a:r>
            <a:endParaRPr lang="en-US"/>
          </a:p>
        </p:txBody>
      </p:sp>
      <p:sp>
        <p:nvSpPr>
          <p:cNvPr id="4" name="Прямоугольник 3" hidden="0"/>
          <p:cNvSpPr/>
          <p:nvPr isPhoto="0" userDrawn="0"/>
        </p:nvSpPr>
        <p:spPr bwMode="auto">
          <a:xfrm>
            <a:off x="443058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5" name="Прямоугольник 4" hidden="0"/>
          <p:cNvSpPr/>
          <p:nvPr isPhoto="0" userDrawn="0"/>
        </p:nvSpPr>
        <p:spPr bwMode="auto">
          <a:xfrm>
            <a:off x="1020107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1597156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2174205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2751254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3328303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3905352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4482401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</a:t>
            </a:r>
            <a:r>
              <a:rPr lang="ru-RU" sz="2800"/>
              <a:t>контейнеры</a:t>
            </a:r>
            <a:r>
              <a:rPr lang="en-US" sz="2800"/>
              <a:t>.</a:t>
            </a:r>
            <a:r>
              <a:rPr lang="ru-RU" sz="2800"/>
              <a:t> </a:t>
            </a:r>
            <a:r>
              <a:rPr lang="en-US" sz="2800"/>
              <a:t>std</a:t>
            </a:r>
            <a:r>
              <a:rPr lang="en-US" sz="2800"/>
              <a:t>::vector: size </a:t>
            </a:r>
            <a:r>
              <a:rPr lang="ru-RU" sz="2800"/>
              <a:t>и </a:t>
            </a:r>
            <a:r>
              <a:rPr lang="en-US" sz="2800"/>
              <a:t>capacity</a:t>
            </a:r>
            <a:endParaRPr lang="en-US" sz="2800"/>
          </a:p>
        </p:txBody>
      </p:sp>
      <p:cxnSp>
        <p:nvCxnSpPr>
          <p:cNvPr id="14" name="Прямая соединительная линия 13" hidden="0"/>
          <p:cNvCxnSpPr>
            <a:cxnSpLocks/>
          </p:cNvCxnSpPr>
          <p:nvPr isPhoto="0" userDrawn="0"/>
        </p:nvCxnSpPr>
        <p:spPr bwMode="auto">
          <a:xfrm flipV="1">
            <a:off x="443058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 hidden="0"/>
          <p:cNvCxnSpPr>
            <a:cxnSpLocks/>
          </p:cNvCxnSpPr>
          <p:nvPr isPhoto="0" userDrawn="0"/>
        </p:nvCxnSpPr>
        <p:spPr bwMode="auto">
          <a:xfrm flipV="1">
            <a:off x="3319051" y="1828799"/>
            <a:ext cx="0" cy="68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 hidden="0"/>
          <p:cNvCxnSpPr>
            <a:cxnSpLocks/>
          </p:cNvCxnSpPr>
          <p:nvPr isPhoto="0" userDrawn="0"/>
        </p:nvCxnSpPr>
        <p:spPr bwMode="auto">
          <a:xfrm>
            <a:off x="443058" y="2036190"/>
            <a:ext cx="2885245" cy="9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 hidden="0"/>
          <p:cNvCxnSpPr>
            <a:cxnSpLocks/>
          </p:cNvCxnSpPr>
          <p:nvPr isPhoto="0" userDrawn="0"/>
        </p:nvCxnSpPr>
        <p:spPr bwMode="auto">
          <a:xfrm flipV="1">
            <a:off x="5059450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 hidden="0"/>
          <p:cNvCxnSpPr>
            <a:cxnSpLocks/>
          </p:cNvCxnSpPr>
          <p:nvPr isPhoto="0" userDrawn="0"/>
        </p:nvCxnSpPr>
        <p:spPr bwMode="auto">
          <a:xfrm flipV="1">
            <a:off x="443058" y="1438115"/>
            <a:ext cx="461639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 hidden="0"/>
          <p:cNvSpPr txBox="1"/>
          <p:nvPr isPhoto="0" userDrawn="0"/>
        </p:nvSpPr>
        <p:spPr bwMode="auto">
          <a:xfrm>
            <a:off x="1470699" y="16441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size = 5</a:t>
            </a:r>
            <a:endParaRPr lang="en-US"/>
          </a:p>
        </p:txBody>
      </p:sp>
      <p:sp>
        <p:nvSpPr>
          <p:cNvPr id="29" name="TextBox 28" hidden="0"/>
          <p:cNvSpPr txBox="1"/>
          <p:nvPr isPhoto="0" userDrawn="0"/>
        </p:nvSpPr>
        <p:spPr bwMode="auto">
          <a:xfrm>
            <a:off x="2183457" y="100788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capacity = 8</a:t>
            </a:r>
            <a:endParaRPr lang="en-US"/>
          </a:p>
        </p:txBody>
      </p:sp>
      <p:sp>
        <p:nvSpPr>
          <p:cNvPr id="31" name="Объект 2" hidden="0"/>
          <p:cNvSpPr txBox="1"/>
          <p:nvPr isPhoto="0" userDrawn="0"/>
        </p:nvSpPr>
        <p:spPr bwMode="auto">
          <a:xfrm>
            <a:off x="293952" y="3685880"/>
            <a:ext cx="11640381" cy="29505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Инвалидация</a:t>
            </a:r>
            <a:r>
              <a:rPr lang="ru-RU"/>
              <a:t> итераторов: все операции, связанные с увеличением размера вектора</a:t>
            </a:r>
            <a:r>
              <a:rPr lang="en-US"/>
              <a:t>,</a:t>
            </a:r>
            <a:r>
              <a:rPr lang="ru-RU"/>
              <a:t> потенциально </a:t>
            </a:r>
            <a:r>
              <a:rPr lang="ru-RU"/>
              <a:t>инвалидируют</a:t>
            </a:r>
            <a:r>
              <a:rPr lang="ru-RU"/>
              <a:t> итераторы на все элементы, так как при этом элементы могут быть скопированы в другую область памяти, а область, на которую ссылались итераторы до этого, будет освобождена</a:t>
            </a:r>
            <a:endParaRPr/>
          </a:p>
          <a:p>
            <a:pPr>
              <a:defRPr/>
            </a:pPr>
            <a:r>
              <a:rPr lang="ru-RU"/>
              <a:t>Инвалидация</a:t>
            </a:r>
            <a:r>
              <a:rPr lang="ru-RU"/>
              <a:t> итератора означает, что его поведение не определено – нет гарантии, что он будет указывать на тот же элемент и вести себя как итератор</a:t>
            </a:r>
            <a:r>
              <a:rPr lang="en-US"/>
              <a:t> </a:t>
            </a:r>
            <a:r>
              <a:rPr lang="ru-RU"/>
              <a:t>и что не будет системной ошибки</a:t>
            </a:r>
            <a:endParaRPr/>
          </a:p>
          <a:p>
            <a:pPr>
              <a:defRPr/>
            </a:pPr>
            <a:r>
              <a:rPr lang="ru-RU"/>
              <a:t>Удаление элемента с </a:t>
            </a:r>
            <a:r>
              <a:rPr lang="en-US"/>
              <a:t>std</a:t>
            </a:r>
            <a:r>
              <a:rPr lang="en-US"/>
              <a:t>::vector::erase </a:t>
            </a:r>
            <a:r>
              <a:rPr lang="ru-RU"/>
              <a:t>инвалидирует</a:t>
            </a:r>
            <a:r>
              <a:rPr lang="ru-RU"/>
              <a:t> итератор на удалённый элемент и на все последующие</a:t>
            </a:r>
            <a:endParaRPr/>
          </a:p>
          <a:p>
            <a:pPr>
              <a:defRPr/>
            </a:pPr>
            <a:r>
              <a:rPr lang="ru-RU"/>
              <a:t>Итератор: </a:t>
            </a:r>
            <a:r>
              <a:rPr lang="en-US"/>
              <a:t>RandomAccessIterator</a:t>
            </a:r>
            <a:r>
              <a:rPr lang="ru-RU"/>
              <a:t>, т.е. поддерживает операции типа </a:t>
            </a:r>
            <a:r>
              <a:rPr lang="en-US"/>
              <a:t>operator+(</a:t>
            </a:r>
            <a:r>
              <a:rPr lang="en-US"/>
              <a:t>size_t</a:t>
            </a:r>
            <a:r>
              <a:rPr lang="en-US"/>
              <a:t> n) – </a:t>
            </a:r>
            <a:r>
              <a:rPr lang="ru-RU"/>
              <a:t>случайный доступ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ru-RU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ONLYOFFICE/7.1.1.57</Application>
  <DocSecurity>0</DocSecurity>
  <PresentationFormat>Широкоэкранный</PresentationFormat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179</cp:revision>
  <dcterms:created xsi:type="dcterms:W3CDTF">2021-07-19T16:25:53Z</dcterms:created>
  <dcterms:modified xsi:type="dcterms:W3CDTF">2022-09-01T11:56:45Z</dcterms:modified>
  <cp:category/>
  <cp:contentStatus/>
  <cp:version/>
</cp:coreProperties>
</file>