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22CD0F-00C5-499A-9B85-0D14233CEA5C}" type="datetime">
              <a:rPr b="0" lang="en-US" sz="900" spc="-1" strike="noStrike">
                <a:solidFill>
                  <a:srgbClr val="8b8b8b"/>
                </a:solidFill>
                <a:latin typeface="Trebuchet MS"/>
                <a:ea typeface="Arial"/>
              </a:rPr>
              <a:t>10/6/22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B83D14-DADF-4597-9A07-C6E5D5D0A2F8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Образец текста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  <a:ea typeface="Arial"/>
              </a:rPr>
              <a:t>Второй уровень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  <a:ea typeface="Arial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  <a:ea typeface="Arial"/>
              </a:rPr>
              <a:t>Четвертый уровень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  <a:ea typeface="Arial"/>
              </a:rPr>
              <a:t>Пятый уровень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3EFF2A-49C8-4C13-9FC4-28ADA57518C9}" type="datetime">
              <a:rPr b="0" lang="en-US" sz="900" spc="-1" strike="noStrike">
                <a:solidFill>
                  <a:srgbClr val="8b8b8b"/>
                </a:solidFill>
                <a:latin typeface="Trebuchet MS"/>
                <a:ea typeface="Arial"/>
              </a:rPr>
              <a:t>10/6/22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FCCC4C-9D2E-4B0F-903A-2EDE6E54AB68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63400" y="341640"/>
            <a:ext cx="1123092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90c226"/>
                </a:solidFill>
                <a:latin typeface="Trebuchet MS"/>
                <a:ea typeface="Arial"/>
              </a:rPr>
              <a:t>Методы и стандарты программирования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63400" y="2281320"/>
            <a:ext cx="11230920" cy="392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461880" indent="-404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algn="l" pos="395280"/>
              </a:tabLst>
            </a:pPr>
            <a:r>
              <a:rPr b="0" lang="ru-RU" sz="2800" spc="-1" strike="noStrike">
                <a:solidFill>
                  <a:srgbClr val="808080"/>
                </a:solidFill>
                <a:latin typeface="Trebuchet MS"/>
                <a:ea typeface="Arial"/>
              </a:rPr>
              <a:t>Стандартная библиотека шаблонов (</a:t>
            </a:r>
            <a:r>
              <a:rPr b="0" lang="en-US" sz="2800" spc="-1" strike="noStrike">
                <a:solidFill>
                  <a:srgbClr val="808080"/>
                </a:solidFill>
                <a:latin typeface="Trebuchet MS"/>
                <a:ea typeface="Arial"/>
              </a:rPr>
              <a:t>STL</a:t>
            </a:r>
            <a:r>
              <a:rPr b="0" lang="ru-RU" sz="2800" spc="-1" strike="noStrike">
                <a:solidFill>
                  <a:srgbClr val="808080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808080"/>
                </a:solidFill>
                <a:latin typeface="Trebuchet MS"/>
                <a:ea typeface="Arial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algn="l" pos="687240"/>
              </a:tabLst>
            </a:pPr>
            <a:r>
              <a:rPr b="0" lang="ru-RU" sz="2800" spc="-1" strike="noStrike">
                <a:solidFill>
                  <a:srgbClr val="808080"/>
                </a:solidFill>
                <a:latin typeface="Trebuchet MS"/>
                <a:ea typeface="Arial"/>
              </a:rPr>
              <a:t>Алгоритмы</a:t>
            </a:r>
            <a:endParaRPr b="0" lang="en-US" sz="2800" spc="-1" strike="noStrike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algn="l" pos="687240"/>
              </a:tabLst>
            </a:pPr>
            <a:r>
              <a:rPr b="0" lang="ru-RU" sz="2800" spc="-1" strike="noStrike">
                <a:solidFill>
                  <a:srgbClr val="808080"/>
                </a:solidFill>
                <a:latin typeface="Trebuchet MS"/>
                <a:ea typeface="Arial"/>
              </a:rPr>
              <a:t>Управление памятью</a:t>
            </a:r>
            <a:endParaRPr b="0" lang="en-US" sz="2800" spc="-1" strike="noStrike">
              <a:latin typeface="Arial"/>
            </a:endParaRPr>
          </a:p>
          <a:p>
            <a:pPr marL="3952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87" name="Table 2"/>
          <p:cNvGraphicFramePr/>
          <p:nvPr/>
        </p:nvGraphicFramePr>
        <p:xfrm>
          <a:off x="443160" y="795240"/>
          <a:ext cx="11490840" cy="5729760"/>
        </p:xfrm>
        <a:graphic>
          <a:graphicData uri="http://schemas.openxmlformats.org/drawingml/2006/table">
            <a:tbl>
              <a:tblPr/>
              <a:tblGrid>
                <a:gridCol w="2772360"/>
                <a:gridCol w="6696720"/>
                <a:gridCol w="2021760"/>
              </a:tblGrid>
              <a:tr h="644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81412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search_n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find_end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find_first_of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adjacent_find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заданной последовательности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последовательности из заданного числа повторений заданного элемента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появления заданной последовательности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одного из заданных элементов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двух последовательных элементов, удовлетворяющих критерию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27160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is_permutation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mismatch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lexicographical_compare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равны ли два интервала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(и по значениям, и по их порядку)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3.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элемента, начиная с которого интервалы различаются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Сравнение в лексикографическом порядке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O(N</a:t>
                      </a:r>
                      <a:r>
                        <a:rPr b="0" lang="en-US" sz="1600" spc="-1" strike="noStrike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Остальные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89" name="Table 2"/>
          <p:cNvGraphicFramePr/>
          <p:nvPr/>
        </p:nvGraphicFramePr>
        <p:xfrm>
          <a:off x="443160" y="795240"/>
          <a:ext cx="11490840" cy="5801760"/>
        </p:xfrm>
        <a:graphic>
          <a:graphicData uri="http://schemas.openxmlformats.org/drawingml/2006/table">
            <a:tbl>
              <a:tblPr/>
              <a:tblGrid>
                <a:gridCol w="2982600"/>
                <a:gridCol w="6342480"/>
                <a:gridCol w="2165760"/>
              </a:tblGrid>
              <a:tr h="5641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523764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is_sorted_until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Is_partitioned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partition_point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is_heap_until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отсортированы ли элементы в интервале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сортировки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разделён ли интервал на подинтервалы в соответствии с условием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 элемента первого подинтервала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 ли массив как сортирующее дерево (по умолчанию – </a:t>
                      </a:r>
                      <a:br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1-3,5,6.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 access, O(N)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остальных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91" name="Table 2"/>
          <p:cNvGraphicFramePr/>
          <p:nvPr/>
        </p:nvGraphicFramePr>
        <p:xfrm>
          <a:off x="443160" y="795240"/>
          <a:ext cx="11485080" cy="5839560"/>
        </p:xfrm>
        <a:graphic>
          <a:graphicData uri="http://schemas.openxmlformats.org/drawingml/2006/table">
            <a:tbl>
              <a:tblPr/>
              <a:tblGrid>
                <a:gridCol w="2111400"/>
                <a:gridCol w="8077680"/>
                <a:gridCol w="1296000"/>
              </a:tblGrid>
              <a:tr h="506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49832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for_each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transform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последовательности. Может быть и неизменяющим – зависит от операции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первой последовательности и записывает результат в соответствующий элемент второй последовательности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.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Можно использовать одну и ту же последовательность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68408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copy_if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copy_backward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интервал, если выполнено условие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заданное число элементов из первого интервала во второй интервал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13976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move_backward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элементы из первого интервала во второй интервал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 элементы из первого интервала во второй интервал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01088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merge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swap_ranges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Объединяет два интервала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Заполняет второй интервал элементами первого, а первый интервал – элементами  второго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93" name="Table 2"/>
          <p:cNvGraphicFramePr/>
          <p:nvPr/>
        </p:nvGraphicFramePr>
        <p:xfrm>
          <a:off x="443160" y="795240"/>
          <a:ext cx="11485080" cy="5513760"/>
        </p:xfrm>
        <a:graphic>
          <a:graphicData uri="http://schemas.openxmlformats.org/drawingml/2006/table">
            <a:tbl>
              <a:tblPr/>
              <a:tblGrid>
                <a:gridCol w="2111400"/>
                <a:gridCol w="8077680"/>
                <a:gridCol w="1296000"/>
              </a:tblGrid>
              <a:tr h="784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00484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fill_n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generate_n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данным значением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данным значением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результатом выполнения операции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результатом выполнения операции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72412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replace_if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_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if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 с данным значением на другое значение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элементы, удовлетворяющие условию, на другое значение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равных данному, на другое данное значение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удовлетворяющих условию, на данное значение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"/>
          <p:cNvGraphicFramePr/>
          <p:nvPr/>
        </p:nvGraphicFramePr>
        <p:xfrm>
          <a:off x="479520" y="908640"/>
          <a:ext cx="11454480" cy="3384000"/>
        </p:xfrm>
        <a:graphic>
          <a:graphicData uri="http://schemas.openxmlformats.org/drawingml/2006/table">
            <a:tbl>
              <a:tblPr/>
              <a:tblGrid>
                <a:gridCol w="2105640"/>
                <a:gridCol w="8056080"/>
                <a:gridCol w="1292760"/>
              </a:tblGrid>
              <a:tr h="506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74492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remove_if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remove_copy_if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равные данному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для которых выполняется данное условие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равных данному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удовлетворяющих данному условию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3256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unique_copy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прилегающие (следующие друг за другом) дубликаты элементов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прилегающих (следующие друг за другом) дубликатов элементов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2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Удаляющие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removing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6" name="Рисунок 5" descr=""/>
          <p:cNvPicPr/>
          <p:nvPr/>
        </p:nvPicPr>
        <p:blipFill>
          <a:blip r:embed="rId1"/>
          <a:stretch/>
        </p:blipFill>
        <p:spPr>
          <a:xfrm>
            <a:off x="3143520" y="5502960"/>
            <a:ext cx="5286240" cy="110736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443520" y="4725000"/>
            <a:ext cx="4263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Было: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Arial"/>
              </a:rPr>
              <a:t>std::list{6, 5, 4, 3, 2, 1, 1, 2, 3, 4, 5, 6}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 rot="5400000">
            <a:off x="2135880" y="5155560"/>
            <a:ext cx="791640" cy="1223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407160" y="6179040"/>
            <a:ext cx="275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Arial"/>
              </a:rPr>
              <a:t>std::remove(beg, end, 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7668360" y="4725000"/>
            <a:ext cx="426420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Стало: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Arial"/>
              </a:rPr>
              <a:t>std::list{6, 5, 4, 2, 1, 1, 2, 4, 5, 6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, 5, 6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8533440" y="5424840"/>
            <a:ext cx="874440" cy="7538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11280600" y="5454720"/>
            <a:ext cx="287640" cy="60156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9300600" y="6131880"/>
            <a:ext cx="2877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Возвращает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Arial"/>
              </a:rPr>
              <a:t> past-the-end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итератор на результат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Перестанавливающие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mutating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05" name="Table 2"/>
          <p:cNvGraphicFramePr/>
          <p:nvPr/>
        </p:nvGraphicFramePr>
        <p:xfrm>
          <a:off x="479520" y="908640"/>
          <a:ext cx="11454480" cy="5093280"/>
        </p:xfrm>
        <a:graphic>
          <a:graphicData uri="http://schemas.openxmlformats.org/drawingml/2006/table">
            <a:tbl>
              <a:tblPr/>
              <a:tblGrid>
                <a:gridCol w="2232000"/>
                <a:gridCol w="7929720"/>
                <a:gridCol w="1292760"/>
              </a:tblGrid>
              <a:tr h="506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19196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reverse_copy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Перестанавливает элементы интервала в обратном порядке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перестанавливая их в обратном порядке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92232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rotate_copy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Выполняет циклический сдвиг элементов в интервале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выполняя их циклический сдвиг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416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next_permutation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prev_permutation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826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Выполняют перестановки элементов в интервале, пока он не будет отсортирован в лексикографическом порядке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40832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shuffle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random_shuffle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Переставляют элементы в случайном порядке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07" name="Table 2"/>
          <p:cNvGraphicFramePr/>
          <p:nvPr/>
        </p:nvGraphicFramePr>
        <p:xfrm>
          <a:off x="467640" y="836640"/>
          <a:ext cx="11454480" cy="5760360"/>
        </p:xfrm>
        <a:graphic>
          <a:graphicData uri="http://schemas.openxmlformats.org/drawingml/2006/table">
            <a:tbl>
              <a:tblPr/>
              <a:tblGrid>
                <a:gridCol w="2160000"/>
                <a:gridCol w="7488720"/>
                <a:gridCol w="1805760"/>
              </a:tblGrid>
              <a:tr h="5594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94184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stable_sort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partial_sort_copy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с сохранением относительного порядка элементов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элементов, и копирование их в другой интервал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25908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nth_element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stable_partition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partition_copy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Указанный элемент заменяется элементом, который находился бы в данной позиции, если бы интервал был отсортирован. Остальные элементы помещаются в левую или правую часть интервала относительно данного элемента в зависимости от результата их сравнения с данным элементом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подинтервала в зависимости от того, удовлетворяют ли они условию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подинтервала в зависимости от того, удовлетворяют ли они условию, с сохранением их относительного порядка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подинтервала в зависимости от того, удовлетворяют ли они условию, и копирует результат в другой интервал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09" name="Table 2"/>
          <p:cNvGraphicFramePr/>
          <p:nvPr/>
        </p:nvGraphicFramePr>
        <p:xfrm>
          <a:off x="467640" y="836640"/>
          <a:ext cx="11454480" cy="5688360"/>
        </p:xfrm>
        <a:graphic>
          <a:graphicData uri="http://schemas.openxmlformats.org/drawingml/2006/table">
            <a:tbl>
              <a:tblPr/>
              <a:tblGrid>
                <a:gridCol w="2160000"/>
                <a:gridCol w="7488720"/>
                <a:gridCol w="1805760"/>
              </a:tblGrid>
              <a:tr h="558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512964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make_heap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push_heap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pop_heap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sort_heap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интервал как сортирующее дерево 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Вставляет элемент в сортирующее дерево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элемент из сортирующего дерева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элементы интервала (например, по возрастанию - после этого они уже не представляют собой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Table 1"/>
          <p:cNvGraphicFramePr/>
          <p:nvPr/>
        </p:nvGraphicFramePr>
        <p:xfrm>
          <a:off x="263520" y="692640"/>
          <a:ext cx="11737080" cy="5314680"/>
        </p:xfrm>
        <a:graphic>
          <a:graphicData uri="http://schemas.openxmlformats.org/drawingml/2006/table">
            <a:tbl>
              <a:tblPr/>
              <a:tblGrid>
                <a:gridCol w="2971800"/>
                <a:gridCol w="6914880"/>
                <a:gridCol w="1850400"/>
              </a:tblGrid>
              <a:tr h="506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1724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binary_search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Includes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lower_bound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upper_bound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equal_range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 на наличие в интервале элемента, имеющего данное значение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содержится ли каждый элемент интервала в другом интервале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больше либо равного данному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строго больше данного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пары значений, первое из которых больше либо равно данному, а второе – строго больше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59092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set_union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set_difference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set_intersection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set_symmetric_difference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Объединение двух интервалов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первого интервала, отсутствующие во втором интервале, в третий интервал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присутствующие одновременно в первом и втором интервале, в третий интервал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не присутствующие в первом и втором интервале одновременно, в третий интервал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1" name="CustomShape 2"/>
          <p:cNvSpPr/>
          <p:nvPr/>
        </p:nvSpPr>
        <p:spPr>
          <a:xfrm>
            <a:off x="263520" y="116640"/>
            <a:ext cx="11737080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 для работы с отсортированными интервалами (</a:t>
            </a:r>
            <a:r>
              <a:rPr b="0" lang="en-US" sz="2000" spc="-1" strike="noStrike">
                <a:solidFill>
                  <a:srgbClr val="90c226"/>
                </a:solidFill>
                <a:latin typeface="Trebuchet MS"/>
                <a:ea typeface="Arial"/>
              </a:rPr>
              <a:t>sorted range</a:t>
            </a:r>
            <a:r>
              <a:rPr b="0" lang="ru-RU" sz="20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000" spc="-1" strike="noStrike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/>
          <p:nvPr/>
        </p:nvGraphicFramePr>
        <p:xfrm>
          <a:off x="335520" y="692640"/>
          <a:ext cx="11665080" cy="5544360"/>
        </p:xfrm>
        <a:graphic>
          <a:graphicData uri="http://schemas.openxmlformats.org/drawingml/2006/table">
            <a:tbl>
              <a:tblPr/>
              <a:tblGrid>
                <a:gridCol w="3506400"/>
                <a:gridCol w="8158680"/>
              </a:tblGrid>
              <a:tr h="468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7484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accumulate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inner_product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adjacent_difference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partial_sum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всех значений в интервале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попарных произведений элементов двух интервалов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Записывает разности соседних элементов интервала в другой интервал, начиная со второго элемента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Последовательно суммирует элементы в интервале и записывает промежуточные результаты во второй интервал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80116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gdc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lcm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наибольший общий делитель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наименьшее общее кратное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2"/>
          <p:cNvSpPr/>
          <p:nvPr/>
        </p:nvSpPr>
        <p:spPr>
          <a:xfrm>
            <a:off x="335520" y="116640"/>
            <a:ext cx="11665080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90c226"/>
                </a:solidFill>
                <a:latin typeface="Trebuchet MS"/>
                <a:ea typeface="Arial"/>
              </a:rPr>
              <a:t>Численные алгоритмы</a:t>
            </a:r>
            <a:r>
              <a:rPr b="0" lang="en-US" sz="2000" spc="-1" strike="noStrike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519040" y="808200"/>
            <a:ext cx="3414960" cy="75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Заголовки с реализацией алгоритмов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 в 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STL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9" name="Рисунок 4" descr=""/>
          <p:cNvPicPr/>
          <p:nvPr/>
        </p:nvPicPr>
        <p:blipFill>
          <a:blip r:embed="rId1"/>
          <a:stretch/>
        </p:blipFill>
        <p:spPr>
          <a:xfrm>
            <a:off x="6254640" y="903960"/>
            <a:ext cx="2148840" cy="28908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5" descr=""/>
          <p:cNvPicPr/>
          <p:nvPr/>
        </p:nvPicPr>
        <p:blipFill>
          <a:blip r:embed="rId2"/>
          <a:stretch/>
        </p:blipFill>
        <p:spPr>
          <a:xfrm>
            <a:off x="6207120" y="1230120"/>
            <a:ext cx="2011320" cy="297000"/>
          </a:xfrm>
          <a:prstGeom prst="rect">
            <a:avLst/>
          </a:prstGeom>
          <a:ln>
            <a:noFill/>
          </a:ln>
        </p:spPr>
      </p:pic>
      <p:pic>
        <p:nvPicPr>
          <p:cNvPr id="121" name="Рисунок 6" descr=""/>
          <p:cNvPicPr/>
          <p:nvPr/>
        </p:nvPicPr>
        <p:blipFill>
          <a:blip r:embed="rId3"/>
          <a:stretch/>
        </p:blipFill>
        <p:spPr>
          <a:xfrm>
            <a:off x="6188760" y="2138760"/>
            <a:ext cx="2278080" cy="304560"/>
          </a:xfrm>
          <a:prstGeom prst="rect">
            <a:avLst/>
          </a:prstGeom>
          <a:ln>
            <a:noFill/>
          </a:ln>
        </p:spPr>
      </p:pic>
      <p:pic>
        <p:nvPicPr>
          <p:cNvPr id="122" name="Picture 3" descr=""/>
          <p:cNvPicPr/>
          <p:nvPr/>
        </p:nvPicPr>
        <p:blipFill>
          <a:blip r:embed="rId4"/>
          <a:srcRect l="0" t="1036" r="1006" b="2712"/>
          <a:stretch/>
        </p:blipFill>
        <p:spPr>
          <a:xfrm>
            <a:off x="443160" y="905760"/>
            <a:ext cx="5463720" cy="22150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8519040" y="2094840"/>
            <a:ext cx="3414960" cy="75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5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для изменения поведения алгоритмов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39480" y="3359880"/>
            <a:ext cx="11594520" cy="340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Алгоритмы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STL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работают с интервалами элементов контейнера 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range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), которые передаются им при помощи итераторов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Интервал является полуоткрытым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: [begin, end).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 Алгоритм начинает «действовать» с первого элемента и заканчивает на предпоследнем.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По этой причине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end()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элемент, следующий за последним 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past-the-end iterator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) – иначе никак не заставить алгоритм работать с последним элементом контейнера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Алгоритм может принимать более одного интервала. Тогда один из них передаётся как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[begin, end)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, а последующие – только как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begin.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Количество элементов в последних следует из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distance(begin, end).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6" name="Рисунок 4" descr=""/>
          <p:cNvPicPr/>
          <p:nvPr/>
        </p:nvPicPr>
        <p:blipFill>
          <a:blip r:embed="rId1"/>
          <a:stretch/>
        </p:blipFill>
        <p:spPr>
          <a:xfrm>
            <a:off x="1852200" y="848160"/>
            <a:ext cx="8361360" cy="11710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292320" y="2220840"/>
            <a:ext cx="11641680" cy="18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Некоторые алгоритмы принимают специальный параметр, расширяющий их функциональность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функцию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 (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или что-то, что может вести себя как функция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std::find_if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первый элемент, для которого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возвращает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true.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один параметр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741560" y="1610640"/>
            <a:ext cx="2893680" cy="386280"/>
          </a:xfrm>
          <a:prstGeom prst="rect">
            <a:avLst/>
          </a:prstGeom>
          <a:noFill/>
          <a:ln cap="rnd" w="2844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Рисунок 8" descr=""/>
          <p:cNvPicPr/>
          <p:nvPr/>
        </p:nvPicPr>
        <p:blipFill>
          <a:blip r:embed="rId2"/>
          <a:stretch/>
        </p:blipFill>
        <p:spPr>
          <a:xfrm>
            <a:off x="1654560" y="4226400"/>
            <a:ext cx="9258480" cy="111816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5363280" y="4989240"/>
            <a:ext cx="2947680" cy="355680"/>
          </a:xfrm>
          <a:prstGeom prst="rect">
            <a:avLst/>
          </a:prstGeom>
          <a:noFill/>
          <a:ln cap="rnd" w="2844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292320" y="5465160"/>
            <a:ext cx="11641680" cy="127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std::is_permutation –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.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 Этот алгоритм принимает бинарный предикат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Arial"/>
              </a:rPr>
              <a:t>p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Arial"/>
              </a:rPr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Рисунок 4" descr=""/>
          <p:cNvPicPr/>
          <p:nvPr/>
        </p:nvPicPr>
        <p:blipFill>
          <a:blip r:embed="rId1"/>
          <a:stretch/>
        </p:blipFill>
        <p:spPr>
          <a:xfrm>
            <a:off x="825120" y="3194280"/>
            <a:ext cx="2280960" cy="360000"/>
          </a:xfrm>
          <a:prstGeom prst="rect">
            <a:avLst/>
          </a:prstGeom>
          <a:ln>
            <a:noFill/>
          </a:ln>
        </p:spPr>
      </p:pic>
      <p:pic>
        <p:nvPicPr>
          <p:cNvPr id="134" name="Рисунок 5" descr=""/>
          <p:cNvPicPr/>
          <p:nvPr/>
        </p:nvPicPr>
        <p:blipFill>
          <a:blip r:embed="rId2"/>
          <a:stretch/>
        </p:blipFill>
        <p:spPr>
          <a:xfrm>
            <a:off x="4384800" y="2042640"/>
            <a:ext cx="2830680" cy="15858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501480" y="845280"/>
            <a:ext cx="292752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Указатель на функцию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284000" y="790560"/>
            <a:ext cx="307188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Arial"/>
              </a:rPr>
              <a:t>2.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Пользовательские функциональные объекты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408880" y="845280"/>
            <a:ext cx="333216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Arial"/>
              </a:rPr>
              <a:t>3.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Функциональные объекты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Arial"/>
              </a:rPr>
              <a:t>STL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Объект 9" descr=""/>
          <p:cNvPicPr/>
          <p:nvPr/>
        </p:nvPicPr>
        <p:blipFill>
          <a:blip r:embed="rId3"/>
          <a:stretch/>
        </p:blipFill>
        <p:spPr>
          <a:xfrm>
            <a:off x="8157240" y="1877040"/>
            <a:ext cx="3835440" cy="4329000"/>
          </a:xfrm>
          <a:prstGeom prst="rect">
            <a:avLst/>
          </a:prstGeom>
          <a:ln>
            <a:noFill/>
          </a:ln>
        </p:spPr>
      </p:pic>
      <p:pic>
        <p:nvPicPr>
          <p:cNvPr id="139" name="Рисунок 10" descr=""/>
          <p:cNvPicPr/>
          <p:nvPr/>
        </p:nvPicPr>
        <p:blipFill>
          <a:blip r:embed="rId4"/>
          <a:stretch/>
        </p:blipFill>
        <p:spPr>
          <a:xfrm>
            <a:off x="940320" y="2004480"/>
            <a:ext cx="1621440" cy="95364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11" descr=""/>
          <p:cNvPicPr/>
          <p:nvPr/>
        </p:nvPicPr>
        <p:blipFill>
          <a:blip r:embed="rId5"/>
          <a:stretch/>
        </p:blipFill>
        <p:spPr>
          <a:xfrm>
            <a:off x="487440" y="5349240"/>
            <a:ext cx="6728040" cy="46476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491400" y="4217040"/>
            <a:ext cx="295200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Arial"/>
              </a:rPr>
              <a:t>4.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Arial"/>
              </a:rPr>
              <a:t>Лямбда-выражения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Рисунок 3" descr=""/>
          <p:cNvPicPr/>
          <p:nvPr/>
        </p:nvPicPr>
        <p:blipFill>
          <a:blip r:embed="rId1"/>
          <a:stretch/>
        </p:blipFill>
        <p:spPr>
          <a:xfrm>
            <a:off x="758160" y="903600"/>
            <a:ext cx="10942560" cy="7560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203400" y="1922040"/>
            <a:ext cx="2714040" cy="462852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Захват переменных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из внешних областей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видимости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(иначе они не доступны)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b="0" i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– x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по значению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– x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по ссылке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b="1" i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все по значению (нежелательно)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все по ссылке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(нежелательно)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this</a:t>
            </a: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все члены данного класса через указатель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[*this]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- все члены класса через копию this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[]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ничего не захватывается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28051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3034440" y="1922040"/>
            <a:ext cx="1599480" cy="107676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Параметры функции – здесь всё как обычно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Line 5"/>
          <p:cNvSpPr/>
          <p:nvPr/>
        </p:nvSpPr>
        <p:spPr>
          <a:xfrm>
            <a:off x="46339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4861800" y="1884240"/>
            <a:ext cx="3031920" cy="462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marL="261720" indent="-261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Спецификаторы: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mutable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разрешает изменять значения переменных, захваченных по значению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constexpr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показывает, что значение функции может (и должно) быть вычислено во время компиляции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И не только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2) Исключения (например, noexcept)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3) Атрибуты (см.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https://en.cppreference.com/w/cpp/language/attributes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4) Возвращаемый тип (-&gt;)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" name="Line 7"/>
          <p:cNvSpPr/>
          <p:nvPr/>
        </p:nvSpPr>
        <p:spPr>
          <a:xfrm>
            <a:off x="7480080" y="14356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10280520" y="1921320"/>
            <a:ext cx="1180440" cy="57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Arial"/>
              </a:rPr>
              <a:t>Тело функции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Line 9"/>
          <p:cNvSpPr/>
          <p:nvPr/>
        </p:nvSpPr>
        <p:spPr>
          <a:xfrm>
            <a:off x="11460960" y="1417680"/>
            <a:ext cx="0" cy="55980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2" name="Line 10"/>
          <p:cNvSpPr/>
          <p:nvPr/>
        </p:nvSpPr>
        <p:spPr>
          <a:xfrm>
            <a:off x="4822560" y="1437120"/>
            <a:ext cx="2657520" cy="0"/>
          </a:xfrm>
          <a:prstGeom prst="line">
            <a:avLst/>
          </a:prstGeom>
          <a:ln cap="rnd" w="19080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1"/>
          <p:cNvSpPr/>
          <p:nvPr/>
        </p:nvSpPr>
        <p:spPr>
          <a:xfrm>
            <a:off x="779400" y="1473480"/>
            <a:ext cx="2025720" cy="0"/>
          </a:xfrm>
          <a:prstGeom prst="line">
            <a:avLst/>
          </a:prstGeom>
          <a:ln cap="rnd" w="19080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12"/>
          <p:cNvSpPr/>
          <p:nvPr/>
        </p:nvSpPr>
        <p:spPr>
          <a:xfrm>
            <a:off x="3150720" y="1473480"/>
            <a:ext cx="1483200" cy="0"/>
          </a:xfrm>
          <a:prstGeom prst="line">
            <a:avLst/>
          </a:prstGeom>
          <a:ln cap="rnd" w="19080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13"/>
          <p:cNvSpPr/>
          <p:nvPr/>
        </p:nvSpPr>
        <p:spPr>
          <a:xfrm>
            <a:off x="10265400" y="1437120"/>
            <a:ext cx="1195560" cy="0"/>
          </a:xfrm>
          <a:prstGeom prst="line">
            <a:avLst/>
          </a:prstGeom>
          <a:ln cap="rnd" w="19080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4"/>
          <p:cNvSpPr/>
          <p:nvPr/>
        </p:nvSpPr>
        <p:spPr>
          <a:xfrm>
            <a:off x="8146800" y="1884240"/>
            <a:ext cx="2040840" cy="219744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Ограничения на вывод типа. Больше применимо к шаблонным лямбда-выражения (да, они могут быть шаблонами)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8992440" y="1398600"/>
            <a:ext cx="0" cy="46728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8" name="Line 16"/>
          <p:cNvSpPr/>
          <p:nvPr/>
        </p:nvSpPr>
        <p:spPr>
          <a:xfrm>
            <a:off x="7796880" y="1417680"/>
            <a:ext cx="1195560" cy="0"/>
          </a:xfrm>
          <a:prstGeom prst="line">
            <a:avLst/>
          </a:prstGeom>
          <a:ln cap="rnd" w="19080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027840" y="991440"/>
            <a:ext cx="5889600" cy="55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Лямбда-выражение возвращает объект-замыкание (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closure</a:t>
            </a:r>
            <a:r>
              <a:rPr b="0" lang="ru-RU" sz="2000" spc="-1" strike="noStrike">
                <a:solidFill>
                  <a:srgbClr val="404040"/>
                </a:solidFill>
                <a:latin typeface="Trebuchet MS"/>
                <a:ea typeface="Arial"/>
              </a:rPr>
              <a:t>). Это функциональный объект с константным оператором вызова, генерируемый компилятором – заранее его тип неизвестен, но после определения лямбды его можно получить с помощью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  <a:ea typeface="Arial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Конструктор по умолчанию этого объекта удалён (=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delete</a:t>
            </a:r>
            <a:r>
              <a:rPr b="0" lang="ru-RU" sz="2000" spc="-1" strike="noStrike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b="0" lang="ru-RU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получив тип замыкания, создать объект этого типа нельзя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Захваченные переменные становятся членами данных объекта-замыкания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По умолчанию захваченные по значению переменные нельзя изменять, т.к. Оператор вызова - константный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1" name="Рисунок 1395551045" descr=""/>
          <p:cNvPicPr/>
          <p:nvPr/>
        </p:nvPicPr>
        <p:blipFill>
          <a:blip r:embed="rId1"/>
          <a:stretch/>
        </p:blipFill>
        <p:spPr>
          <a:xfrm>
            <a:off x="585360" y="1057680"/>
            <a:ext cx="5099040" cy="67176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856796843" descr=""/>
          <p:cNvPicPr/>
          <p:nvPr/>
        </p:nvPicPr>
        <p:blipFill>
          <a:blip r:embed="rId2"/>
          <a:stretch/>
        </p:blipFill>
        <p:spPr>
          <a:xfrm>
            <a:off x="688680" y="3370680"/>
            <a:ext cx="4963680" cy="20912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2723400" y="2099520"/>
            <a:ext cx="446760" cy="77724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377760" y="838080"/>
            <a:ext cx="5497920" cy="302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определить тип как auto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использовать шаблоны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использовать std::function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std::function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6" name="Рисунок 1538016760" descr=""/>
          <p:cNvPicPr/>
          <p:nvPr/>
        </p:nvPicPr>
        <p:blipFill>
          <a:blip r:embed="rId1"/>
          <a:stretch/>
        </p:blipFill>
        <p:spPr>
          <a:xfrm>
            <a:off x="402120" y="1859400"/>
            <a:ext cx="5551200" cy="183600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369720" y="4095720"/>
            <a:ext cx="11505960" cy="2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Однако, std::function - это не базовый тип для всех лямбда-выражений. Преобразования типа лямбда-выражения в std::function не происходит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  <a:ea typeface="Arial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11320" y="1032480"/>
            <a:ext cx="624456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Arial"/>
              </a:rPr>
              <a:t>https://en.cppreference.com/w/cpp/utility/functional/function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443160" y="923760"/>
          <a:ext cx="11490840" cy="2833560"/>
        </p:xfrm>
        <a:graphic>
          <a:graphicData uri="http://schemas.openxmlformats.org/drawingml/2006/table">
            <a:tbl>
              <a:tblPr/>
              <a:tblGrid>
                <a:gridCol w="2507400"/>
                <a:gridCol w="2028600"/>
                <a:gridCol w="2328120"/>
                <a:gridCol w="2328120"/>
                <a:gridCol w="2298600"/>
              </a:tblGrid>
              <a:tr h="11530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Свойства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Указатель на функцию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Пользовательские функциональные объекты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Функциональные объекты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STL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Лямбда-выражение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(анонимный функтор)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57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Состояние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22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Параметризация времени выполнения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Читаемость кода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pic>
        <p:nvPicPr>
          <p:cNvPr id="171" name="Рисунок 5" descr=""/>
          <p:cNvPicPr/>
          <p:nvPr/>
        </p:nvPicPr>
        <p:blipFill>
          <a:blip r:embed="rId1"/>
          <a:stretch/>
        </p:blipFill>
        <p:spPr>
          <a:xfrm>
            <a:off x="5938200" y="221832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6" descr=""/>
          <p:cNvPicPr/>
          <p:nvPr/>
        </p:nvPicPr>
        <p:blipFill>
          <a:blip r:embed="rId2"/>
          <a:stretch/>
        </p:blipFill>
        <p:spPr>
          <a:xfrm>
            <a:off x="3572280" y="216720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7" descr=""/>
          <p:cNvPicPr/>
          <p:nvPr/>
        </p:nvPicPr>
        <p:blipFill>
          <a:blip r:embed="rId3"/>
          <a:stretch/>
        </p:blipFill>
        <p:spPr>
          <a:xfrm>
            <a:off x="8117640" y="221832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4" name="Рисунок 8" descr=""/>
          <p:cNvPicPr/>
          <p:nvPr/>
        </p:nvPicPr>
        <p:blipFill>
          <a:blip r:embed="rId4"/>
          <a:stretch/>
        </p:blipFill>
        <p:spPr>
          <a:xfrm>
            <a:off x="10579320" y="221832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5" name="Рисунок 9" descr=""/>
          <p:cNvPicPr/>
          <p:nvPr/>
        </p:nvPicPr>
        <p:blipFill>
          <a:blip r:embed="rId5"/>
          <a:stretch/>
        </p:blipFill>
        <p:spPr>
          <a:xfrm>
            <a:off x="5938200" y="289584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10" descr=""/>
          <p:cNvPicPr/>
          <p:nvPr/>
        </p:nvPicPr>
        <p:blipFill>
          <a:blip r:embed="rId6"/>
          <a:stretch/>
        </p:blipFill>
        <p:spPr>
          <a:xfrm>
            <a:off x="10678320" y="284400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7" name="Рисунок 11" descr=""/>
          <p:cNvPicPr/>
          <p:nvPr/>
        </p:nvPicPr>
        <p:blipFill>
          <a:blip r:embed="rId7"/>
          <a:stretch/>
        </p:blipFill>
        <p:spPr>
          <a:xfrm>
            <a:off x="8279280" y="286560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8" name="Рисунок 12" descr=""/>
          <p:cNvPicPr/>
          <p:nvPr/>
        </p:nvPicPr>
        <p:blipFill>
          <a:blip r:embed="rId8"/>
          <a:stretch/>
        </p:blipFill>
        <p:spPr>
          <a:xfrm>
            <a:off x="3572280" y="287028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13" descr=""/>
          <p:cNvPicPr/>
          <p:nvPr/>
        </p:nvPicPr>
        <p:blipFill>
          <a:blip r:embed="rId9"/>
          <a:stretch/>
        </p:blipFill>
        <p:spPr>
          <a:xfrm>
            <a:off x="5815080" y="3489120"/>
            <a:ext cx="747000" cy="808560"/>
          </a:xfrm>
          <a:prstGeom prst="rect">
            <a:avLst/>
          </a:prstGeom>
          <a:ln>
            <a:noFill/>
          </a:ln>
        </p:spPr>
      </p:pic>
      <p:pic>
        <p:nvPicPr>
          <p:cNvPr id="180" name="Рисунок 14" descr=""/>
          <p:cNvPicPr/>
          <p:nvPr/>
        </p:nvPicPr>
        <p:blipFill>
          <a:blip r:embed="rId10"/>
          <a:stretch/>
        </p:blipFill>
        <p:spPr>
          <a:xfrm>
            <a:off x="3463200" y="3528720"/>
            <a:ext cx="736920" cy="729360"/>
          </a:xfrm>
          <a:prstGeom prst="rect">
            <a:avLst/>
          </a:prstGeom>
          <a:ln>
            <a:noFill/>
          </a:ln>
        </p:spPr>
      </p:pic>
      <p:pic>
        <p:nvPicPr>
          <p:cNvPr id="181" name="Рисунок 15" descr=""/>
          <p:cNvPicPr/>
          <p:nvPr/>
        </p:nvPicPr>
        <p:blipFill>
          <a:blip r:embed="rId11"/>
          <a:stretch/>
        </p:blipFill>
        <p:spPr>
          <a:xfrm>
            <a:off x="8034120" y="3452760"/>
            <a:ext cx="824400" cy="849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43160" y="4432320"/>
            <a:ext cx="11490840" cy="21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  <a:ea typeface="Arial"/>
              </a:rPr>
              <a:t>У лямбда-выражения нет заведомо определённого типа – он выводится при компиляции. Если нужно передать лямбду как формальный («типовый») параметр шаблона, нужно использовать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r>
              <a:rPr b="0" lang="ru-RU" sz="1600" spc="-1" strike="noStrike">
                <a:solidFill>
                  <a:srgbClr val="404040"/>
                </a:solidFill>
                <a:latin typeface="Trebuchet MS"/>
                <a:ea typeface="Arial"/>
              </a:rPr>
              <a:t>. Если нужно передать лямбду как обычный параметр функции – это должна быть шаблонная функция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  <a:ea typeface="Arial"/>
              </a:rPr>
              <a:t>Каждый функциональный объект имеет свой собственный тип, даже если их операторы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Arial"/>
              </a:rPr>
              <a:t>operator()</a:t>
            </a:r>
            <a:r>
              <a:rPr b="0" lang="ru-RU" sz="1600" spc="-1" strike="noStrike">
                <a:solidFill>
                  <a:srgbClr val="404040"/>
                </a:solidFill>
                <a:latin typeface="Trebuchet MS"/>
                <a:ea typeface="Arial"/>
              </a:rPr>
              <a:t> делают одно и то же. Тип указателя на функцию определяется сигнатурой функции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могут быть быстрее указателей на функцию в силу реализации компилятора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удобно передавать в функции и возвращать из функций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83" name="Рисунок 18" descr=""/>
          <p:cNvPicPr/>
          <p:nvPr/>
        </p:nvPicPr>
        <p:blipFill>
          <a:blip r:embed="rId12"/>
          <a:stretch/>
        </p:blipFill>
        <p:spPr>
          <a:xfrm>
            <a:off x="10368360" y="3488760"/>
            <a:ext cx="729720" cy="73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b="0" lang="ru-RU" sz="2800" spc="-1" strike="noStrike">
                <a:solidFill>
                  <a:srgbClr val="90c226"/>
                </a:solidFill>
                <a:latin typeface="Trebuchet MS"/>
                <a:ea typeface="Arial"/>
              </a:rPr>
              <a:t>алгоритмы: 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  <a:ea typeface="Arial"/>
              </a:rPr>
              <a:t>&lt;algorithm&gt;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85" name="Table 2"/>
          <p:cNvGraphicFramePr/>
          <p:nvPr/>
        </p:nvGraphicFramePr>
        <p:xfrm>
          <a:off x="443160" y="795240"/>
          <a:ext cx="11490840" cy="5729760"/>
        </p:xfrm>
        <a:graphic>
          <a:graphicData uri="http://schemas.openxmlformats.org/drawingml/2006/table">
            <a:tbl>
              <a:tblPr/>
              <a:tblGrid>
                <a:gridCol w="2541600"/>
                <a:gridCol w="7359480"/>
                <a:gridCol w="1589760"/>
              </a:tblGrid>
              <a:tr h="608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34748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all_of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any_of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none_of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удовлетворяют ли определённому критерию: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Все элементы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Хотя бы один элемент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Ни один элемент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2212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count_if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1. Подсчёт элементов, равных данному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Подсчёт элементов, удовлетворяющих заданному критерию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272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min_element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max_element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minmax_element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элемента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максимального элемента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3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и максимального элементов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589400"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find_if_not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равного данному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удовлетворяющего условию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не удовлетворяющего условию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Application>LibreOffice/6.4.7.2$Linux_X86_64 LibreOffice_project/40$Build-2</Application>
  <Words>2024</Words>
  <Paragraphs>333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2021-11-10T08:25:22Z</dcterms:created>
  <dc:creator>A</dc:creator>
  <dc:description/>
  <dc:language>en-US</dc:language>
  <cp:lastModifiedBy>A</cp:lastModifiedBy>
  <dcterms:modified xsi:type="dcterms:W3CDTF">2022-05-19T11:49:17Z</dcterms:modified>
  <cp:revision>128</cp:revision>
  <dc:subject/>
  <dc:title>Методы и стандарты программирования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DocSecurity">
    <vt:i4>0</vt:i4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Широкоэкранный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19</vt:i4>
  </property>
</Properties>
</file>