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A38B15-ED43-FF83-34B7-2EA1ACF35243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DC2356-DFBA-8B34-F0D8-0762B5745BE5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E68DCF-51B0-8DDF-FB73-9C1CB860F86B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49D3AD-1C37-840F-7BA1-2A6003AE2DD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221CFE-371A-6F70-14CC-6C659325FE7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11CD7C-1A51-BEFC-BD81-C06A2F179FF9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764137-6D72-2FDB-6767-F1FDC6980F5B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597ED5-92F7-E8E7-4021-9AD5BF3C7CDA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0094C1-44AF-E061-5B98-01DE8ABF2255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CBB05E-6421-906D-950D-DD27E4FE7B99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A8EDF0-FDE1-86BA-7464-AE65D06A6F7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1DC30E-8E4C-4F66-0121-A6A235EE331C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16FA0C-9E0B-D03F-CA90-8DE714490ED3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4FBB36-A557-D2C8-50EB-006003E92F2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AD03D6-9775-DD01-9D69-2AB665A7BCF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C08029-D1EE-8F2E-A8CF-C9C8786B3EF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9F634C-5A28-7E3C-9ED6-AB35FA467F3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204A06-6090-2181-5C30-A22E5B0F642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E99FB8-DF52-0700-E11A-B085301736AE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142B38-23DC-9824-9E79-C7090351C1C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 bwMode="auto">
          <a:xfrm>
            <a:off x="358344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 bwMode="auto">
          <a:xfrm>
            <a:off x="649008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 bwMode="auto">
          <a:xfrm>
            <a:off x="358344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 bwMode="auto">
          <a:xfrm>
            <a:off x="649008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 bwMode="auto"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 bwMode="auto">
          <a:xfrm>
            <a:off x="358344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 bwMode="auto">
          <a:xfrm>
            <a:off x="649008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 bwMode="auto">
          <a:xfrm>
            <a:off x="358344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 bwMode="auto">
          <a:xfrm>
            <a:off x="649008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 bwMode="auto"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 bwMode="auto"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 bwMode="auto"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 bwMode="auto"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 bwMode="auto"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 bwMode="auto"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ru-RU" sz="5400" b="0" strike="noStrike" spc="-1">
                <a:solidFill>
                  <a:srgbClr val="90C226"/>
                </a:solidFill>
                <a:latin typeface="Trebuchet MS"/>
                <a:ea typeface="Arial"/>
              </a:rPr>
              <a:t>Образец заголовка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 bwMode="auto">
          <a:xfrm>
            <a:off x="7205039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522CD0F-00C5-499A-9B85-0D14233CEA5C}" type="datetime">
              <a:rPr lang="en-US" sz="900" b="0" strike="noStrike" spc="-1">
                <a:solidFill>
                  <a:srgbClr val="8B8B8B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 bwMode="auto"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 bwMode="auto"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2B83D14-DADF-4597-9A07-C6E5D5D0A2F8}" type="slidenum">
              <a:rPr lang="en-US" sz="900" b="0" strike="noStrike" spc="-1">
                <a:solidFill>
                  <a:srgbClr val="90C226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 bwMode="auto"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 bwMode="auto"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3600" b="0" strike="noStrike" spc="-1">
                <a:solidFill>
                  <a:srgbClr val="90C226"/>
                </a:solidFill>
                <a:latin typeface="Trebuchet MS"/>
                <a:ea typeface="Arial"/>
              </a:rPr>
              <a:t>Образец заголовка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Образец текста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Второй уровень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400" b="0" strike="noStrike" spc="-1">
                <a:solidFill>
                  <a:srgbClr val="404040"/>
                </a:solidFill>
                <a:latin typeface="Trebuchet MS"/>
                <a:ea typeface="Arial"/>
              </a:rPr>
              <a:t>Третий уровень</a:t>
            </a:r>
            <a:endParaRPr lang="en-US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200" b="0" strike="noStrike" spc="-1">
                <a:solidFill>
                  <a:srgbClr val="404040"/>
                </a:solidFill>
                <a:latin typeface="Trebuchet MS"/>
                <a:ea typeface="Arial"/>
              </a:rPr>
              <a:t>Четвертый уровень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200" b="0" strike="noStrike" spc="-1">
                <a:solidFill>
                  <a:srgbClr val="404040"/>
                </a:solidFill>
                <a:latin typeface="Trebuchet MS"/>
                <a:ea typeface="Arial"/>
              </a:rPr>
              <a:t>Пятый уровень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 bwMode="auto">
          <a:xfrm>
            <a:off x="7205039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BC3EFF2A-49C8-4C13-9FC4-28ADA57518C9}" type="datetime">
              <a:rPr lang="en-US" sz="900" b="0" strike="noStrike" spc="-1">
                <a:solidFill>
                  <a:srgbClr val="8B8B8B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 bwMode="auto"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 bwMode="auto"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7AFCCC4C-9D2E-4B0F-903A-2EDE6E54AB68}" type="slidenum">
              <a:rPr lang="en-US" sz="900" b="0" strike="noStrike" spc="-1">
                <a:solidFill>
                  <a:srgbClr val="90C226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 bwMode="auto">
          <a:xfrm>
            <a:off x="563400" y="341640"/>
            <a:ext cx="1123092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5400" b="0" strike="noStrike" spc="-1">
                <a:solidFill>
                  <a:srgbClr val="90C226"/>
                </a:solidFill>
                <a:latin typeface="Trebuchet MS"/>
                <a:ea typeface="Arial"/>
              </a:rPr>
              <a:t>Методы и стандарты программирования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 bwMode="auto">
          <a:xfrm>
            <a:off x="563400" y="2281320"/>
            <a:ext cx="11230920" cy="392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pPr marL="461880" indent="-4042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395280" algn="l"/>
              </a:tabLst>
              <a:defRPr/>
            </a:pP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Стандартная библиотека шаблонов (</a:t>
            </a:r>
            <a:r>
              <a:rPr lang="en-US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STL</a:t>
            </a: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:</a:t>
            </a:r>
            <a:endParaRPr lang="en-US" sz="2800" b="0" strike="noStrike" spc="-1">
              <a:latin typeface="Arial"/>
            </a:endParaRPr>
          </a:p>
          <a:p>
            <a:pPr marL="744480" indent="-348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687240" algn="l"/>
              </a:tabLst>
              <a:defRPr/>
            </a:pP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Алгоритмы STL</a:t>
            </a:r>
            <a:endParaRPr lang="en-US" sz="2800" b="0" strike="noStrike" spc="-1">
              <a:latin typeface="Arial"/>
            </a:endParaRPr>
          </a:p>
          <a:p>
            <a:pPr marL="744480" indent="-348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687240" algn="l"/>
              </a:tabLst>
              <a:defRPr/>
            </a:pPr>
            <a:endParaRPr lang="en-US" sz="2800" b="0" strike="noStrike" spc="-1">
              <a:latin typeface="Arial"/>
            </a:endParaRPr>
          </a:p>
          <a:p>
            <a:pPr marL="3952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Неизменяющие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nonmodifying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87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90838" cy="5729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772360"/>
                <a:gridCol w="6696720"/>
                <a:gridCol w="2021759"/>
              </a:tblGrid>
              <a:tr h="64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8141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search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search_n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find_end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find_first_of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adjacent_find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заданной последовательности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последовательности из заданного числа повторений заданного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последнего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появления заданной последовательности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одного из заданных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двух последовательных элементов, удовлетворяющих критерию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27160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equal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is_permutation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mismatch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lexicographical_compare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равны ли два интервала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(и по значениям, и по их порядку)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2.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существует ли такая перестановка элементов первого интервала, которая делает его равным второму интервалу 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3.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элемента, начиная с которого интервалы различаются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4. Сравнение в лексикографическом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2. O(N</a:t>
                      </a:r>
                      <a:r>
                        <a:rPr lang="en-US" sz="1600" b="0" strike="noStrike" spc="-1" baseline="30000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Остальные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Неизменяющие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nonmodifying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89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90840" cy="5816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982600"/>
                <a:gridCol w="6342480"/>
                <a:gridCol w="2165760"/>
              </a:tblGrid>
              <a:tr h="564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52376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is_sorted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is_sorted_until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Is_partitioned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partition_point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is_heap_until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Проверяет, отсортированы ли элементы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нарушающего порядок сортировки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Проверяет, разделён ли интервал на подинтервалы в соответствии с условием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последнего элемента первого подинтервала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Проверяет, отсортирован ли массив как сортирующее дерево (по умолчанию – </a:t>
                      </a:r>
                      <a:br>
                        <a:rPr/>
                      </a:b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нарушающего порядок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1-3,5,6.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4.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для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random access, O(N)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для остальных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91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85079" cy="585119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11400"/>
                <a:gridCol w="8077680"/>
                <a:gridCol w="1296000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4983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for_each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transform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Применяет операцию к каждому элементу последовательности. Может быть и неизменяющим – зависит от операции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Применяет операцию к каждому элементу первой последовательности и записывает результат в соответствующий элемент второй последовательности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.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Можно использовать одну и ту же последовательность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68408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copy_n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copy_backward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первого интервала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первого интервала во второй интервал, если выполнено условие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заданное число элементов из первого интервала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первого интервала во второй интервал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 обратном порядке – последний элемент копируется первым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1397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move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move_backward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Перемещает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элементы из первого интервала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Перемещает элементы из первого интервала во второй интервал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 обратном порядке – последний элемент копируется первым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010879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merge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swap_ranges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Объединяет два интервала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Заполняет второй интервал элементами первого, а первый интервал – элементами  второго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93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85079" cy="5513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11400"/>
                <a:gridCol w="8077680"/>
                <a:gridCol w="1296000"/>
              </a:tblGrid>
              <a:tr h="784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0048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fill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fill_n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generate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generate_n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каждый элемент в интервале данным значением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 данным значением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каждый элемент в интервале результатом выполнения операции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 результатом выполнения операции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7241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replace_copy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_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элементы с данным значением на другое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элементы, удовлетворяющие условию, на другое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другой, заменяя значения элементов, равных данному, на другое данное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другой, заменяя значения элементов, удовлетворяющих условию, на данное значение 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4" name="Table 1"/>
          <p:cNvGraphicFramePr>
            <a:graphicFrameLocks xmlns:a="http://schemas.openxmlformats.org/drawingml/2006/main"/>
          </p:cNvGraphicFramePr>
          <p:nvPr/>
        </p:nvGraphicFramePr>
        <p:xfrm>
          <a:off x="479520" y="908640"/>
          <a:ext cx="11454479" cy="344904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05640"/>
                <a:gridCol w="8056080"/>
                <a:gridCol w="1292759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7449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remove_copy_if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(на самом деле не совсем) из интервала элементы, равные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(на самом деле не совсем) из интервала элементы, для которых выполняется данное условие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 за исключением элементов, равных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 за исключением элементов, удовлетворяющих данному условию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1325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unique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unique_copy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(на самом деле не совсем) из интервала прилегающие (следующие друг за другом) дубликаты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 за исключением прилегающих (следующие друг за другом) дубликатов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195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Удаляющие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removing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96" name="Рисунок 5"/>
          <p:cNvPicPr/>
          <p:nvPr/>
        </p:nvPicPr>
        <p:blipFill>
          <a:blip r:embed="rId3"/>
          <a:stretch/>
        </p:blipFill>
        <p:spPr bwMode="auto">
          <a:xfrm>
            <a:off x="3143519" y="5502960"/>
            <a:ext cx="5286240" cy="110736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 bwMode="auto">
          <a:xfrm>
            <a:off x="443520" y="4725000"/>
            <a:ext cx="4263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Было: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std::list{6, 5, 4, 3, 2, 1, 1, 2, 3, 4, 5, 6}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 bwMode="auto">
          <a:xfrm rot="5400000">
            <a:off x="2135880" y="5155560"/>
            <a:ext cx="791640" cy="1223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5"/>
          <p:cNvSpPr/>
          <p:nvPr/>
        </p:nvSpPr>
        <p:spPr bwMode="auto">
          <a:xfrm>
            <a:off x="407160" y="6179039"/>
            <a:ext cx="275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std::remove(beg, end, 3)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 bwMode="auto">
          <a:xfrm>
            <a:off x="7668360" y="4725000"/>
            <a:ext cx="4264200" cy="6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Стало: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std::list{6, 5, 4, 2, 1, 1, 2, 4, 5, 6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, 5, 6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 bwMode="auto">
          <a:xfrm>
            <a:off x="8533440" y="5424840"/>
            <a:ext cx="874440" cy="7538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8"/>
          <p:cNvSpPr/>
          <p:nvPr/>
        </p:nvSpPr>
        <p:spPr bwMode="auto">
          <a:xfrm>
            <a:off x="11280600" y="5454720"/>
            <a:ext cx="287640" cy="601560"/>
          </a:xfrm>
          <a:prstGeom prst="down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9"/>
          <p:cNvSpPr/>
          <p:nvPr/>
        </p:nvSpPr>
        <p:spPr bwMode="auto">
          <a:xfrm>
            <a:off x="9300600" y="6131880"/>
            <a:ext cx="2877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Возвращает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 past-the-end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итератор на результат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Перестанавливающие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mutating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05" name="Table 2"/>
          <p:cNvGraphicFramePr>
            <a:graphicFrameLocks xmlns:a="http://schemas.openxmlformats.org/drawingml/2006/main"/>
          </p:cNvGraphicFramePr>
          <p:nvPr/>
        </p:nvGraphicFramePr>
        <p:xfrm>
          <a:off x="479520" y="908640"/>
          <a:ext cx="11454479" cy="510492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232000"/>
                <a:gridCol w="7929720"/>
                <a:gridCol w="1292759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1919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reverse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reverse_copy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Перестанавливает элементы интервала в обратном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интервала в другой интервал, перестанавливая их в обратном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9223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rotate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rotate_copy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Выполняет циклический сдвиг элементов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интервала в другой интервал, выполняя их циклический сдвиг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0641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next_permutation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prev_permutation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282600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Выполняют перестановки элементов в интервале, пока он не будет отсортирован в лексикографическом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4083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shuffle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random_shuffle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Переставляют элементы в случайном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Сортирующие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sorting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07" name="Table 2"/>
          <p:cNvGraphicFramePr>
            <a:graphicFrameLocks xmlns:a="http://schemas.openxmlformats.org/drawingml/2006/main"/>
          </p:cNvGraphicFramePr>
          <p:nvPr/>
        </p:nvGraphicFramePr>
        <p:xfrm>
          <a:off x="467640" y="836640"/>
          <a:ext cx="11454479" cy="57603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60000"/>
                <a:gridCol w="7488720"/>
                <a:gridCol w="1805759"/>
              </a:tblGrid>
              <a:tr h="559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9418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sort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stable_sort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partial_sort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partial_sort_copy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 с сохранением относительного порядка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 до тех пор, пока не будут упорядочены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 до тех пор, пока не будут упорядочены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элементов, и копирование их в другой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</a:t>
                      </a:r>
                      <a:r>
                        <a:rPr lang="ru-RU" sz="1600" b="0" strike="noStrike" spc="-1" baseline="30000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25908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nth_element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stable_partition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partition_copy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Указанный элемент заменяется элементом, который находился бы в данной позиции, если бы интервал был отсортирован. Остальные элементы помещаются в левую или правую часть интервала относительно данного элемента в зависимости от результата их сравнения с данным элементом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Распределяет элементы на два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подинтервала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в зависимости от того, удовлетворяют ли они условию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Распределяет элементы на два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подинтервала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в зависимости от того, удовлетворяют ли они условию, с сохранением их относительного порядка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Распределяет элементы на два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подинтервала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в зависимости от того, удовлетворяют ли они условию, и копирует результат в другой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Сортирующие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sorting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09" name="Table 2"/>
          <p:cNvGraphicFramePr>
            <a:graphicFrameLocks xmlns:a="http://schemas.openxmlformats.org/drawingml/2006/main"/>
          </p:cNvGraphicFramePr>
          <p:nvPr/>
        </p:nvGraphicFramePr>
        <p:xfrm>
          <a:off x="467640" y="836640"/>
          <a:ext cx="11454480" cy="56883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60000"/>
                <a:gridCol w="7488720"/>
                <a:gridCol w="1805759"/>
              </a:tblGrid>
              <a:tr h="55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51296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make_heap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push_heap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pop_heap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sort_heap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Сортирует интервал как сортирующее дерево 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Вставляет элемент в сортирующее дерево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элемент из сортирующего дерева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Сортирует элементы интервала (например, по возрастанию - после этого они уже не представляют собой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10" name="Table 1"/>
          <p:cNvGraphicFramePr>
            <a:graphicFrameLocks xmlns:a="http://schemas.openxmlformats.org/drawingml/2006/main"/>
          </p:cNvGraphicFramePr>
          <p:nvPr/>
        </p:nvGraphicFramePr>
        <p:xfrm>
          <a:off x="263520" y="692640"/>
          <a:ext cx="11737079" cy="539508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971800"/>
                <a:gridCol w="6914880"/>
                <a:gridCol w="1850400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2172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binary_search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Includes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lower_bound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upper_bound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equal_range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 на наличие в интервале элемента, имеющего данное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содержится ли каждый элемент интервала в другом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в интервале первого элемента, больше либо равного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в интервале первого элемента, строго больше данного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в интервале пары значений, первое из которых больше либо равно данному, а второе – строго больше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5909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set_union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set_difference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set_intersection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set_symmetric_difference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Объединение двух интервалов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первого интервала, отсутствующие во втором интервале, в третий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элементы, присутствующие одновременно в первом и втором интервале, в третий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элементы, не присутствующие в первом и втором интервале одновременно, в третий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211" name="CustomShape 2"/>
          <p:cNvSpPr/>
          <p:nvPr/>
        </p:nvSpPr>
        <p:spPr bwMode="auto">
          <a:xfrm>
            <a:off x="263520" y="116640"/>
            <a:ext cx="11737079" cy="4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 для работы с отсортированными интервалами (</a:t>
            </a:r>
            <a:r>
              <a:rPr lang="en-US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sorted range</a:t>
            </a:r>
            <a:r>
              <a:rPr lang="ru-RU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&lt;numeric&gt;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12" name="Table 1"/>
          <p:cNvGraphicFramePr>
            <a:graphicFrameLocks xmlns:a="http://schemas.openxmlformats.org/drawingml/2006/main"/>
          </p:cNvGraphicFramePr>
          <p:nvPr/>
        </p:nvGraphicFramePr>
        <p:xfrm>
          <a:off x="335520" y="692640"/>
          <a:ext cx="11665079" cy="55443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506400"/>
                <a:gridCol w="8158680"/>
              </a:tblGrid>
              <a:tr h="468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2748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accumulate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inner_product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adjacent_difference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partial_sum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сумму всех значений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сумму попарных произведений элементов двух интервалов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Записывает разности соседних элементов интервала в другой интервал, начиная со второго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Последовательно суммирует элементы в интервале и записывает промежуточные результаты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8011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gcd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lcm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наибольший общий делитель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наименьшее общее кратное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213" name="CustomShape 2"/>
          <p:cNvSpPr/>
          <p:nvPr/>
        </p:nvSpPr>
        <p:spPr bwMode="auto">
          <a:xfrm>
            <a:off x="335520" y="116640"/>
            <a:ext cx="11665079" cy="4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Численные алгоритмы</a:t>
            </a:r>
            <a:r>
              <a:rPr lang="en-US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&lt;numeric&gt;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 bwMode="auto">
          <a:xfrm>
            <a:off x="8519040" y="808200"/>
            <a:ext cx="3414960" cy="75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Заголовки с реализацией алгоритмов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8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 в 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STL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19" name="Рисунок 4"/>
          <p:cNvPicPr/>
          <p:nvPr/>
        </p:nvPicPr>
        <p:blipFill>
          <a:blip r:embed="rId3"/>
          <a:stretch/>
        </p:blipFill>
        <p:spPr bwMode="auto">
          <a:xfrm>
            <a:off x="6254640" y="903960"/>
            <a:ext cx="2148840" cy="289080"/>
          </a:xfrm>
          <a:prstGeom prst="rect">
            <a:avLst/>
          </a:prstGeom>
          <a:ln>
            <a:noFill/>
          </a:ln>
        </p:spPr>
      </p:pic>
      <p:pic>
        <p:nvPicPr>
          <p:cNvPr id="120" name="Рисунок 5"/>
          <p:cNvPicPr/>
          <p:nvPr/>
        </p:nvPicPr>
        <p:blipFill>
          <a:blip r:embed="rId4"/>
          <a:stretch/>
        </p:blipFill>
        <p:spPr bwMode="auto">
          <a:xfrm>
            <a:off x="6207120" y="1230120"/>
            <a:ext cx="2011320" cy="297000"/>
          </a:xfrm>
          <a:prstGeom prst="rect">
            <a:avLst/>
          </a:prstGeom>
          <a:ln>
            <a:noFill/>
          </a:ln>
        </p:spPr>
      </p:pic>
      <p:pic>
        <p:nvPicPr>
          <p:cNvPr id="121" name="Рисунок 6"/>
          <p:cNvPicPr/>
          <p:nvPr/>
        </p:nvPicPr>
        <p:blipFill>
          <a:blip r:embed="rId5"/>
          <a:stretch/>
        </p:blipFill>
        <p:spPr bwMode="auto">
          <a:xfrm>
            <a:off x="6188760" y="2138760"/>
            <a:ext cx="2278080" cy="304560"/>
          </a:xfrm>
          <a:prstGeom prst="rect">
            <a:avLst/>
          </a:prstGeom>
          <a:ln>
            <a:noFill/>
          </a:ln>
        </p:spPr>
      </p:pic>
      <p:pic>
        <p:nvPicPr>
          <p:cNvPr id="122" name="Picture 3"/>
          <p:cNvPicPr/>
          <p:nvPr/>
        </p:nvPicPr>
        <p:blipFill>
          <a:blip r:embed="rId6"/>
          <a:srcRect l="0" t="1036" r="1006" b="2712"/>
          <a:stretch/>
        </p:blipFill>
        <p:spPr bwMode="auto">
          <a:xfrm>
            <a:off x="443160" y="905760"/>
            <a:ext cx="5463720" cy="221508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 bwMode="auto">
          <a:xfrm>
            <a:off x="8519040" y="2094840"/>
            <a:ext cx="3414960" cy="75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 fontScale="8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Функциональные объекты для изменения поведения алгоритмов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 bwMode="auto">
          <a:xfrm>
            <a:off x="339480" y="3192946"/>
            <a:ext cx="11594520" cy="340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Алгоритмы могут быть также реализованы как функции-члены контейнеров. Такие реализации, как правило, оптимизированы для работы с данным контейнером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Алгоритмы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STL 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работают с интервалами элементов контейнера (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range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), которые передаются им при помощи итераторов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Интервал является полуоткрытым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: [begin, end).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 Алгоритм начинает «действовать» с первого элемента и заканчивает на предпоследнем.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По этой причине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end() 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возвращает итератор на элемент, следующий за последним (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past-the-end iterator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) – иначе никак не заставить алгоритм работать с последним элементом контейнера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Алгоритм может принимать более одного интервала. Тогда один из них передаётся как 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[begin, end)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, а последующие – только как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begin. 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Количество элементов в последних следует из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distance(begin, end).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20099422" name="TextBox 420099421"/>
          <p:cNvSpPr txBox="1"/>
          <p:nvPr/>
        </p:nvSpPr>
        <p:spPr bwMode="auto">
          <a:xfrm>
            <a:off x="560721" y="6471107"/>
            <a:ext cx="1956378" cy="3353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/>
              <a:t>examples/1_ranges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941102" name="CustomShape 2"/>
          <p:cNvSpPr/>
          <p:nvPr/>
        </p:nvSpPr>
        <p:spPr bwMode="auto">
          <a:xfrm>
            <a:off x="335520" y="116640"/>
            <a:ext cx="11665078" cy="4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000" b="0" i="0" u="none" strike="noStrike" cap="none" spc="0">
                <a:solidFill>
                  <a:srgbClr val="90C226"/>
                </a:solidFill>
                <a:latin typeface="Trebuchet MS"/>
                <a:ea typeface="Arial"/>
                <a:cs typeface="Trebuchet MS"/>
              </a:rPr>
              <a:t>Алгоритмы STL и функциональное программирование</a:t>
            </a:r>
            <a:endParaRPr lang="en-US" sz="2000" b="0" strike="noStrike" spc="0">
              <a:latin typeface="Arial"/>
            </a:endParaRPr>
          </a:p>
        </p:txBody>
      </p:sp>
      <p:pic>
        <p:nvPicPr>
          <p:cNvPr id="20154228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27430" y="1571133"/>
            <a:ext cx="4184344" cy="4075127"/>
          </a:xfrm>
          <a:prstGeom prst="rect">
            <a:avLst/>
          </a:prstGeom>
        </p:spPr>
      </p:pic>
      <p:pic>
        <p:nvPicPr>
          <p:cNvPr id="52698369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588917" y="1541675"/>
            <a:ext cx="6411681" cy="3564510"/>
          </a:xfrm>
          <a:prstGeom prst="rect">
            <a:avLst/>
          </a:prstGeom>
        </p:spPr>
      </p:pic>
      <p:sp>
        <p:nvSpPr>
          <p:cNvPr id="329161402" name="CustomShape 2"/>
          <p:cNvSpPr/>
          <p:nvPr/>
        </p:nvSpPr>
        <p:spPr bwMode="auto">
          <a:xfrm flipH="0" flipV="0">
            <a:off x="381576" y="5862293"/>
            <a:ext cx="4597958" cy="826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2000" b="0" strike="noStrike" spc="0">
                <a:solidFill>
                  <a:srgbClr val="404040"/>
                </a:solidFill>
                <a:latin typeface="Trebuchet MS"/>
                <a:ea typeface="Arial"/>
              </a:rPr>
              <a:t>Императивная парадигма</a:t>
            </a:r>
            <a:endParaRPr lang="en-US" sz="2000" b="0" strike="noStrike" spc="0">
              <a:latin typeface="Arial"/>
            </a:endParaRPr>
          </a:p>
        </p:txBody>
      </p:sp>
      <p:sp>
        <p:nvSpPr>
          <p:cNvPr id="1098061303" name="CustomShape 2"/>
          <p:cNvSpPr/>
          <p:nvPr/>
        </p:nvSpPr>
        <p:spPr bwMode="auto">
          <a:xfrm flipH="0" flipV="0">
            <a:off x="5441056" y="5420412"/>
            <a:ext cx="6443411" cy="1366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0">
                <a:solidFill>
                  <a:srgbClr val="404040"/>
                </a:solidFill>
                <a:latin typeface="Trebuchet MS"/>
                <a:ea typeface="Arial"/>
              </a:rPr>
              <a:t>Декларативная парадигма</a:t>
            </a:r>
            <a:endParaRPr lang="ru-RU" sz="1800" b="0" strike="noStrike" spc="0">
              <a:solidFill>
                <a:srgbClr val="404040"/>
              </a:solidFill>
              <a:latin typeface="Trebuchet MS"/>
              <a:ea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1800" b="0" strike="noStrike" spc="0">
                <a:solidFill>
                  <a:srgbClr val="404040"/>
                </a:solidFill>
                <a:latin typeface="Trebuchet MS"/>
                <a:ea typeface="Arial"/>
              </a:rPr>
              <a:t>Функции как объекты первого рода</a:t>
            </a:r>
            <a:endParaRPr lang="en-US" sz="1800" b="0" strike="noStrike" spc="0">
              <a:solidFill>
                <a:srgbClr val="404040"/>
              </a:solidFill>
              <a:latin typeface="Trebuchet MS"/>
              <a:ea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1800" b="0" strike="noStrike" spc="0">
                <a:solidFill>
                  <a:srgbClr val="404040"/>
                </a:solidFill>
                <a:latin typeface="Trebuchet MS"/>
                <a:ea typeface="Arial"/>
              </a:rPr>
              <a:t>Ссылочная прозрачность (не храним состояние)</a:t>
            </a:r>
            <a:endParaRPr lang="en-US" sz="1800" b="0" strike="noStrike" spc="0">
              <a:latin typeface="Arial"/>
            </a:endParaRPr>
          </a:p>
        </p:txBody>
      </p:sp>
      <p:sp>
        <p:nvSpPr>
          <p:cNvPr id="1068347999" name="CustomShape 2"/>
          <p:cNvSpPr/>
          <p:nvPr/>
        </p:nvSpPr>
        <p:spPr bwMode="auto">
          <a:xfrm flipH="0" flipV="0">
            <a:off x="3896989" y="667730"/>
            <a:ext cx="4597957" cy="461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2000" b="0" strike="noStrike" spc="0">
                <a:solidFill>
                  <a:srgbClr val="404040"/>
                </a:solidFill>
                <a:latin typeface="Trebuchet MS"/>
                <a:ea typeface="Arial"/>
              </a:rPr>
              <a:t>Подсчёт строк в файлах</a:t>
            </a:r>
            <a:endParaRPr lang="en-US" sz="2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Способы расширения поведения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алгоритмов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6" name="Рисунок 4"/>
          <p:cNvPicPr/>
          <p:nvPr/>
        </p:nvPicPr>
        <p:blipFill>
          <a:blip r:embed="rId3"/>
          <a:stretch/>
        </p:blipFill>
        <p:spPr bwMode="auto">
          <a:xfrm>
            <a:off x="1852200" y="848160"/>
            <a:ext cx="8361360" cy="117108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 bwMode="auto">
          <a:xfrm>
            <a:off x="292320" y="2220840"/>
            <a:ext cx="11641680" cy="18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Некоторые алгоритмы принимают специальный параметр, расширяющий их функциональность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функцию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(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или что-то, что может вести себя как функция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)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Например,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std::find_if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возвращает итератор на первый элемент, для которого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p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возвращает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true.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В этом контексте функции (или аналоги), возвращающие значение булева типа, называются предикатами. Это унарный предикат – у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p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один параметр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 bwMode="auto">
          <a:xfrm>
            <a:off x="4741560" y="1610640"/>
            <a:ext cx="2893680" cy="386280"/>
          </a:xfrm>
          <a:prstGeom prst="rect">
            <a:avLst/>
          </a:prstGeom>
          <a:noFill/>
          <a:ln w="2844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Рисунок 8"/>
          <p:cNvPicPr/>
          <p:nvPr/>
        </p:nvPicPr>
        <p:blipFill>
          <a:blip r:embed="rId4"/>
          <a:stretch/>
        </p:blipFill>
        <p:spPr bwMode="auto">
          <a:xfrm>
            <a:off x="1654560" y="4226400"/>
            <a:ext cx="9258480" cy="111816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 bwMode="auto">
          <a:xfrm>
            <a:off x="5363280" y="4989240"/>
            <a:ext cx="2947680" cy="355680"/>
          </a:xfrm>
          <a:prstGeom prst="rect">
            <a:avLst/>
          </a:prstGeom>
          <a:noFill/>
          <a:ln w="2844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 bwMode="auto">
          <a:xfrm>
            <a:off x="292320" y="5465160"/>
            <a:ext cx="11641680" cy="1274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Например,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std::is_permutation –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проверяет, существует ли такая перестановка элементов первого интервала, которая делала бы его равным второму интервалу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.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Этот алгоритм принимает бинарный предикат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p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у него два параметра. Он определяет, на каком основании считать элементы равными и  поэтому должен принимать два элемента.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Способы расширения поведения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алгоритмов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33" name="Рисунок 4"/>
          <p:cNvPicPr/>
          <p:nvPr/>
        </p:nvPicPr>
        <p:blipFill>
          <a:blip r:embed="rId3"/>
          <a:stretch/>
        </p:blipFill>
        <p:spPr bwMode="auto">
          <a:xfrm>
            <a:off x="825120" y="3194280"/>
            <a:ext cx="2280960" cy="360000"/>
          </a:xfrm>
          <a:prstGeom prst="rect">
            <a:avLst/>
          </a:prstGeom>
          <a:ln>
            <a:noFill/>
          </a:ln>
        </p:spPr>
      </p:pic>
      <p:pic>
        <p:nvPicPr>
          <p:cNvPr id="134" name="Рисунок 5"/>
          <p:cNvPicPr/>
          <p:nvPr/>
        </p:nvPicPr>
        <p:blipFill>
          <a:blip r:embed="rId4"/>
          <a:stretch/>
        </p:blipFill>
        <p:spPr bwMode="auto">
          <a:xfrm>
            <a:off x="4384800" y="2042640"/>
            <a:ext cx="2830680" cy="15858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 bwMode="auto">
          <a:xfrm>
            <a:off x="501480" y="845280"/>
            <a:ext cx="2927519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Указатель на функцию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 bwMode="auto">
          <a:xfrm>
            <a:off x="4284000" y="790560"/>
            <a:ext cx="307188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2. 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Пользовательские функциональные объекты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(функторы)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 bwMode="auto">
          <a:xfrm>
            <a:off x="8408880" y="845280"/>
            <a:ext cx="333216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3. 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Функциональные объекты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(функторы)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STL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8" name="Объект 9"/>
          <p:cNvPicPr/>
          <p:nvPr/>
        </p:nvPicPr>
        <p:blipFill>
          <a:blip r:embed="rId5"/>
          <a:stretch/>
        </p:blipFill>
        <p:spPr bwMode="auto">
          <a:xfrm>
            <a:off x="8157240" y="1877040"/>
            <a:ext cx="3835440" cy="4329000"/>
          </a:xfrm>
          <a:prstGeom prst="rect">
            <a:avLst/>
          </a:prstGeom>
          <a:ln>
            <a:noFill/>
          </a:ln>
        </p:spPr>
      </p:pic>
      <p:pic>
        <p:nvPicPr>
          <p:cNvPr id="139" name="Рисунок 10"/>
          <p:cNvPicPr/>
          <p:nvPr/>
        </p:nvPicPr>
        <p:blipFill>
          <a:blip r:embed="rId6"/>
          <a:stretch/>
        </p:blipFill>
        <p:spPr bwMode="auto">
          <a:xfrm>
            <a:off x="940320" y="2004480"/>
            <a:ext cx="1621440" cy="953640"/>
          </a:xfrm>
          <a:prstGeom prst="rect">
            <a:avLst/>
          </a:prstGeom>
          <a:ln>
            <a:noFill/>
          </a:ln>
        </p:spPr>
      </p:pic>
      <p:pic>
        <p:nvPicPr>
          <p:cNvPr id="140" name="Рисунок 11"/>
          <p:cNvPicPr/>
          <p:nvPr/>
        </p:nvPicPr>
        <p:blipFill>
          <a:blip r:embed="rId7"/>
          <a:stretch/>
        </p:blipFill>
        <p:spPr bwMode="auto">
          <a:xfrm>
            <a:off x="487439" y="5349240"/>
            <a:ext cx="6728039" cy="464760"/>
          </a:xfrm>
          <a:prstGeom prst="rect">
            <a:avLst/>
          </a:prstGeom>
          <a:ln>
            <a:noFill/>
          </a:ln>
        </p:spPr>
      </p:pic>
      <p:sp>
        <p:nvSpPr>
          <p:cNvPr id="141" name="CustomShape 5"/>
          <p:cNvSpPr/>
          <p:nvPr/>
        </p:nvSpPr>
        <p:spPr bwMode="auto">
          <a:xfrm>
            <a:off x="491400" y="4217040"/>
            <a:ext cx="295200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4. 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Лямбда-выражения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465657421" name="TextBox 1465657420"/>
          <p:cNvSpPr txBox="1"/>
          <p:nvPr/>
        </p:nvSpPr>
        <p:spPr bwMode="auto">
          <a:xfrm>
            <a:off x="511623" y="6078324"/>
            <a:ext cx="3278259" cy="57915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/>
              <a:t>examples/2_functions_vs_objects</a:t>
            </a:r>
            <a:endParaRPr/>
          </a:p>
          <a:p>
            <a:pPr>
              <a:defRPr/>
            </a:pPr>
            <a:r>
              <a:rPr sz="1600"/>
              <a:t>examples/3_predefined_func_objs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2" name="Рисунок 3"/>
          <p:cNvPicPr/>
          <p:nvPr/>
        </p:nvPicPr>
        <p:blipFill>
          <a:blip r:embed="rId3"/>
          <a:stretch/>
        </p:blipFill>
        <p:spPr bwMode="auto">
          <a:xfrm>
            <a:off x="758160" y="903600"/>
            <a:ext cx="10942560" cy="75600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 bwMode="auto">
          <a:xfrm>
            <a:off x="203400" y="1922040"/>
            <a:ext cx="2714040" cy="462852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Захват переменных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из внешних областей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видимости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(иначе они не доступны)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x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i="1" strike="noStrike" spc="-1">
                <a:solidFill>
                  <a:srgbClr val="000000"/>
                </a:solidFill>
                <a:latin typeface="Trebuchet MS"/>
                <a:ea typeface="Arial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– x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 значению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&amp;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x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x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 ссылке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=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все по значению (нежелательно)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&amp;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все по ссылке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   (нежелательно)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this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все члены данного класса через указатель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ru-RU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[*this]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- все члены класса через копию this 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ничего не захватывается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4" name="Line 2"/>
          <p:cNvSpPr/>
          <p:nvPr/>
        </p:nvSpPr>
        <p:spPr bwMode="auto">
          <a:xfrm>
            <a:off x="2805120" y="1473480"/>
            <a:ext cx="0" cy="44856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5" name="CustomShape 3"/>
          <p:cNvSpPr/>
          <p:nvPr/>
        </p:nvSpPr>
        <p:spPr bwMode="auto">
          <a:xfrm>
            <a:off x="3034440" y="1922040"/>
            <a:ext cx="1599480" cy="107676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Параметры функции – здесь всё как обычно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Подробнее о лямбда-выражениях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7" name="Line 5"/>
          <p:cNvSpPr/>
          <p:nvPr/>
        </p:nvSpPr>
        <p:spPr bwMode="auto">
          <a:xfrm>
            <a:off x="4633920" y="1473480"/>
            <a:ext cx="0" cy="44856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8" name="CustomShape 6"/>
          <p:cNvSpPr/>
          <p:nvPr/>
        </p:nvSpPr>
        <p:spPr bwMode="auto">
          <a:xfrm>
            <a:off x="4861800" y="1884240"/>
            <a:ext cx="3031920" cy="4627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61719" indent="-261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Спецификаторы: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mutable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разрешает изменять значения переменных, захваченных по значению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constexpr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показывает, что значение функции может (и должно) быть вычислено во время компиляции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И не только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2) Исключения (например, noexcept)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3) Атрибуты (см. 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https://en.cppreference.com/w/cpp/language/attributes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4) Возвращаемый тип (-&gt;)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9" name="Line 7"/>
          <p:cNvSpPr/>
          <p:nvPr/>
        </p:nvSpPr>
        <p:spPr bwMode="auto">
          <a:xfrm>
            <a:off x="7480080" y="1435680"/>
            <a:ext cx="0" cy="44856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0" name="CustomShape 8"/>
          <p:cNvSpPr/>
          <p:nvPr/>
        </p:nvSpPr>
        <p:spPr bwMode="auto">
          <a:xfrm>
            <a:off x="10280520" y="1921320"/>
            <a:ext cx="1180440" cy="577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Тело функции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1" name="Line 9"/>
          <p:cNvSpPr/>
          <p:nvPr/>
        </p:nvSpPr>
        <p:spPr bwMode="auto">
          <a:xfrm>
            <a:off x="11460960" y="1417680"/>
            <a:ext cx="0" cy="55980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2" name="Line 10"/>
          <p:cNvSpPr/>
          <p:nvPr/>
        </p:nvSpPr>
        <p:spPr bwMode="auto">
          <a:xfrm>
            <a:off x="4822560" y="1437120"/>
            <a:ext cx="2657519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1"/>
          <p:cNvSpPr/>
          <p:nvPr/>
        </p:nvSpPr>
        <p:spPr bwMode="auto">
          <a:xfrm>
            <a:off x="779400" y="1473480"/>
            <a:ext cx="202572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12"/>
          <p:cNvSpPr/>
          <p:nvPr/>
        </p:nvSpPr>
        <p:spPr bwMode="auto">
          <a:xfrm>
            <a:off x="3150720" y="1473480"/>
            <a:ext cx="148320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13"/>
          <p:cNvSpPr/>
          <p:nvPr/>
        </p:nvSpPr>
        <p:spPr bwMode="auto">
          <a:xfrm>
            <a:off x="10265400" y="1437120"/>
            <a:ext cx="119556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4"/>
          <p:cNvSpPr/>
          <p:nvPr/>
        </p:nvSpPr>
        <p:spPr bwMode="auto">
          <a:xfrm>
            <a:off x="8146800" y="1884240"/>
            <a:ext cx="2040840" cy="219744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Ограничения на вывод типа. Больше применимо к шаблонным лямбда-выражения (да, они могут быть шаблонами)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7" name="Line 15"/>
          <p:cNvSpPr/>
          <p:nvPr/>
        </p:nvSpPr>
        <p:spPr bwMode="auto">
          <a:xfrm>
            <a:off x="8992440" y="1398600"/>
            <a:ext cx="0" cy="46728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8" name="Line 16"/>
          <p:cNvSpPr/>
          <p:nvPr/>
        </p:nvSpPr>
        <p:spPr bwMode="auto">
          <a:xfrm>
            <a:off x="7796880" y="1417680"/>
            <a:ext cx="119556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428297" name="TextBox 622428296"/>
          <p:cNvSpPr txBox="1"/>
          <p:nvPr/>
        </p:nvSpPr>
        <p:spPr bwMode="auto">
          <a:xfrm>
            <a:off x="9597599" y="6343661"/>
            <a:ext cx="2001520" cy="3353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/>
              <a:t>examples/4_lambda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Подробнее о лямбда-выражениях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 bwMode="auto">
          <a:xfrm>
            <a:off x="6027840" y="991440"/>
            <a:ext cx="5889600" cy="55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 fontScale="95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Лямбда-выражение возвращает объект-замыкание (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closure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). Это функциональный объект с константным оператором вызова, генерируемый компилятором – заранее его тип неизвестен, но после определения лямбды его можно получить с помощью 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decltype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 Конструктор по умолчанию этого объекта удалён (=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delete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)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 – 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получив тип замыкания, создать объект этого типа нельзя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Захваченные переменные становятся членами данных объекта-замыкания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По умолчанию захваченные по значению переменные нельзя изменять, т.к. оператор вызова - константный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Если лямбда-выражение ничего не захватывает, оно может быть преобразовано в указатель на функцию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61" name="Рисунок 1395551045"/>
          <p:cNvPicPr/>
          <p:nvPr/>
        </p:nvPicPr>
        <p:blipFill>
          <a:blip r:embed="rId3"/>
          <a:stretch/>
        </p:blipFill>
        <p:spPr bwMode="auto">
          <a:xfrm>
            <a:off x="585360" y="1057680"/>
            <a:ext cx="5099039" cy="671760"/>
          </a:xfrm>
          <a:prstGeom prst="rect">
            <a:avLst/>
          </a:prstGeom>
          <a:ln>
            <a:noFill/>
          </a:ln>
        </p:spPr>
      </p:pic>
      <p:pic>
        <p:nvPicPr>
          <p:cNvPr id="162" name="Рисунок 856796843"/>
          <p:cNvPicPr/>
          <p:nvPr/>
        </p:nvPicPr>
        <p:blipFill>
          <a:blip r:embed="rId4"/>
          <a:stretch/>
        </p:blipFill>
        <p:spPr bwMode="auto">
          <a:xfrm>
            <a:off x="688680" y="3370680"/>
            <a:ext cx="4963680" cy="209124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 bwMode="auto">
          <a:xfrm>
            <a:off x="2723400" y="2099520"/>
            <a:ext cx="446760" cy="777240"/>
          </a:xfrm>
          <a:prstGeom prst="down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 bwMode="auto">
          <a:xfrm>
            <a:off x="6377760" y="838080"/>
            <a:ext cx="5497920" cy="302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У каждого лямбда-выражения свой тип, который стоановится известным только на этапе компиляции. Но как хранить/передать в функцию/вернуть из функции такой объект?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706318" lvl="1" indent="-305908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pos="7020000" algn="l"/>
              </a:tabLst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определить тип как auto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706318" lvl="1" indent="-305908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pos="7020000" algn="l"/>
              </a:tabLst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использовать шаблоны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706318" lvl="1" indent="-305908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pos="7020000" algn="l"/>
              </a:tabLst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использовать std::function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std::function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66" name="Рисунок 1538016760"/>
          <p:cNvPicPr/>
          <p:nvPr/>
        </p:nvPicPr>
        <p:blipFill>
          <a:blip r:embed="rId3"/>
          <a:stretch/>
        </p:blipFill>
        <p:spPr bwMode="auto">
          <a:xfrm>
            <a:off x="402120" y="1859400"/>
            <a:ext cx="5551200" cy="183600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 bwMode="auto">
          <a:xfrm>
            <a:off x="369720" y="4095720"/>
            <a:ext cx="11505960" cy="241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Однако, std::function - это не базовый тип для всех лямбда-выражений. Преобразования типа лямбда-выражения в std::function не происходит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std::function - это реализация патерна Стирание типа (Type Erasure), который позволяет хранить объекты вне зависимости от их типа, предназначенная, в первую очередь, для работы с функциональными объектами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 bwMode="auto">
          <a:xfrm>
            <a:off x="211320" y="1032480"/>
            <a:ext cx="624456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https://en.cppreference.com/w/cpp/utility/functional/function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623391" y="638132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examples/5_std_function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Способы расширения поведения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алгоритмов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70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923760"/>
          <a:ext cx="11490840" cy="256032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507400"/>
                <a:gridCol w="2028600"/>
                <a:gridCol w="2328120"/>
                <a:gridCol w="2328120"/>
                <a:gridCol w="2298600"/>
              </a:tblGrid>
              <a:tr h="1296383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Свойства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Указатель на функцию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Пользовательские функциональные объекты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(функторы)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Функциональные объекты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(функторы)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STL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Лямбда-выражение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(анонимный функтор)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670593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Состояние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65836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Параметризация времени выполнения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65836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Читаемость кода</a:t>
                      </a:r>
                      <a:endParaRPr lang="ru-RU" sz="1800" b="0" strike="noStrike" spc="0">
                        <a:solidFill>
                          <a:srgbClr val="000000"/>
                        </a:solidFill>
                        <a:latin typeface="Trebuchet MS"/>
                        <a:ea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800" b="0" strike="noStrike" spc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  <p:pic>
        <p:nvPicPr>
          <p:cNvPr id="171" name="Рисунок 5"/>
          <p:cNvPicPr/>
          <p:nvPr/>
        </p:nvPicPr>
        <p:blipFill>
          <a:blip r:embed="rId3"/>
          <a:stretch/>
        </p:blipFill>
        <p:spPr bwMode="auto">
          <a:xfrm>
            <a:off x="5938199" y="221832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2" name="Рисунок 6"/>
          <p:cNvPicPr/>
          <p:nvPr/>
        </p:nvPicPr>
        <p:blipFill>
          <a:blip r:embed="rId4"/>
          <a:stretch/>
        </p:blipFill>
        <p:spPr bwMode="auto">
          <a:xfrm>
            <a:off x="3572280" y="216720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3" name="Рисунок 7"/>
          <p:cNvPicPr/>
          <p:nvPr/>
        </p:nvPicPr>
        <p:blipFill>
          <a:blip r:embed="rId4"/>
          <a:stretch/>
        </p:blipFill>
        <p:spPr bwMode="auto">
          <a:xfrm>
            <a:off x="8117640" y="221832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5" name="Рисунок 9"/>
          <p:cNvPicPr/>
          <p:nvPr/>
        </p:nvPicPr>
        <p:blipFill>
          <a:blip r:embed="rId3"/>
          <a:stretch/>
        </p:blipFill>
        <p:spPr bwMode="auto">
          <a:xfrm>
            <a:off x="5938199" y="289584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6" name="Рисунок 10"/>
          <p:cNvPicPr/>
          <p:nvPr/>
        </p:nvPicPr>
        <p:blipFill>
          <a:blip r:embed="rId3"/>
          <a:stretch/>
        </p:blipFill>
        <p:spPr bwMode="auto">
          <a:xfrm>
            <a:off x="10678320" y="2980071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7" name="Рисунок 11"/>
          <p:cNvPicPr/>
          <p:nvPr/>
        </p:nvPicPr>
        <p:blipFill>
          <a:blip r:embed="rId3"/>
          <a:stretch/>
        </p:blipFill>
        <p:spPr bwMode="auto">
          <a:xfrm>
            <a:off x="8279280" y="2865599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8" name="Рисунок 12"/>
          <p:cNvPicPr/>
          <p:nvPr/>
        </p:nvPicPr>
        <p:blipFill>
          <a:blip r:embed="rId4"/>
          <a:stretch/>
        </p:blipFill>
        <p:spPr bwMode="auto">
          <a:xfrm>
            <a:off x="3572280" y="287028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9" name="Рисунок 13"/>
          <p:cNvPicPr/>
          <p:nvPr/>
        </p:nvPicPr>
        <p:blipFill>
          <a:blip r:embed="rId5"/>
          <a:stretch/>
        </p:blipFill>
        <p:spPr bwMode="auto">
          <a:xfrm flipH="0" flipV="0">
            <a:off x="5815079" y="3489119"/>
            <a:ext cx="664705" cy="768960"/>
          </a:xfrm>
          <a:prstGeom prst="rect">
            <a:avLst/>
          </a:prstGeom>
          <a:ln>
            <a:noFill/>
          </a:ln>
        </p:spPr>
      </p:pic>
      <p:pic>
        <p:nvPicPr>
          <p:cNvPr id="180" name="Рисунок 14"/>
          <p:cNvPicPr/>
          <p:nvPr/>
        </p:nvPicPr>
        <p:blipFill>
          <a:blip r:embed="rId6"/>
          <a:stretch/>
        </p:blipFill>
        <p:spPr bwMode="auto">
          <a:xfrm flipH="0" flipV="0">
            <a:off x="3599271" y="3525111"/>
            <a:ext cx="627839" cy="635065"/>
          </a:xfrm>
          <a:prstGeom prst="rect">
            <a:avLst/>
          </a:prstGeom>
          <a:ln>
            <a:noFill/>
          </a:ln>
        </p:spPr>
      </p:pic>
      <p:pic>
        <p:nvPicPr>
          <p:cNvPr id="181" name="Рисунок 15"/>
          <p:cNvPicPr/>
          <p:nvPr/>
        </p:nvPicPr>
        <p:blipFill>
          <a:blip r:embed="rId7"/>
          <a:stretch/>
        </p:blipFill>
        <p:spPr bwMode="auto">
          <a:xfrm flipH="0" flipV="0">
            <a:off x="8034120" y="3588831"/>
            <a:ext cx="654480" cy="692982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 bwMode="auto">
          <a:xfrm>
            <a:off x="443160" y="4432320"/>
            <a:ext cx="11490840" cy="213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У лямбда-выражения нет заведомо определённого типа – он выводится при компиляции. Если нужно передать лямбду как формальный («типовый») параметр шаблона, нужно использовать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decltype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. Если нужно передать лямбду как обычный параметр функции – это должна быть шаблонная функция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Каждый функциональный объект имеет свой собственный тип, даже если их операторы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operator()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 делают одно и то же. Тип указателя на функцию определяется сигнатурой функции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Функциональные объекты могут быть быстрее указателей на функцию в силу реализации компилятора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Функциональные объекты удобно передавать в функции и возвращать из функций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defRPr/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83" name="Рисунок 18"/>
          <p:cNvPicPr/>
          <p:nvPr/>
        </p:nvPicPr>
        <p:blipFill>
          <a:blip r:embed="rId8"/>
          <a:stretch/>
        </p:blipFill>
        <p:spPr bwMode="auto">
          <a:xfrm flipH="0" flipV="0">
            <a:off x="10504431" y="3588831"/>
            <a:ext cx="601782" cy="636128"/>
          </a:xfrm>
          <a:prstGeom prst="rect">
            <a:avLst/>
          </a:prstGeom>
          <a:ln>
            <a:noFill/>
          </a:ln>
        </p:spPr>
      </p:pic>
      <p:pic>
        <p:nvPicPr>
          <p:cNvPr id="2038608995" name="Рисунок 10"/>
          <p:cNvPicPr/>
          <p:nvPr/>
        </p:nvPicPr>
        <p:blipFill>
          <a:blip r:embed="rId3"/>
          <a:stretch/>
        </p:blipFill>
        <p:spPr bwMode="auto">
          <a:xfrm>
            <a:off x="10694648" y="2316042"/>
            <a:ext cx="409320" cy="46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Неизменяющие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nonmodifying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алгоритмы: 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85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90838" cy="5729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541600"/>
                <a:gridCol w="7359480"/>
                <a:gridCol w="1589759"/>
              </a:tblGrid>
              <a:tr h="608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34748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all_of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any_of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none_of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удовлетворяют ли определённому критерию: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Все элементы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Хотя бы один элемент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Ни один элемент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1221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count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count_if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1. Подсчёт элементов, равных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2. Подсчёт элементов, удовлетворяющих заданному критерию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0627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min_element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max_element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minmax_element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минимального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максимального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 startAt="3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минимального и максимального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58940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find_if_not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равного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удовлетворяющего условию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не удовлетворяющего условию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ONLYOFFICE/7.5.1.23</Application>
  <DocSecurity>0</DocSecurity>
  <PresentationFormat>Широкоэкранный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dc:identifier/>
  <dc:language>en-US</dc:language>
  <cp:lastModifiedBy/>
  <cp:revision>135</cp:revision>
  <dcterms:created xsi:type="dcterms:W3CDTF">2021-11-10T08:25:22Z</dcterms:created>
  <dcterms:modified xsi:type="dcterms:W3CDTF">2023-11-22T15:01:03Z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SPecialiST RePack</vt:lpwstr>
  </property>
  <property fmtid="{D5CDD505-2E9C-101B-9397-08002B2CF9AE}" pid="4" name="DocSecurity">
    <vt:i4>0</vt:i4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Широкоэкранный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19</vt:i4>
  </property>
</Properties>
</file>