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0" r:id="rId4"/>
    <p:sldId id="258" r:id="rId5"/>
    <p:sldId id="265" r:id="rId6"/>
    <p:sldId id="260" r:id="rId7"/>
    <p:sldId id="261" r:id="rId8"/>
    <p:sldId id="262" r:id="rId9"/>
    <p:sldId id="284" r:id="rId10"/>
    <p:sldId id="271" r:id="rId11"/>
    <p:sldId id="272" r:id="rId12"/>
    <p:sldId id="283" r:id="rId13"/>
    <p:sldId id="285" r:id="rId14"/>
    <p:sldId id="264" r:id="rId15"/>
    <p:sldId id="266" r:id="rId16"/>
    <p:sldId id="267" r:id="rId17"/>
    <p:sldId id="269" r:id="rId18"/>
    <p:sldId id="273" r:id="rId19"/>
    <p:sldId id="268" r:id="rId20"/>
    <p:sldId id="277" r:id="rId21"/>
    <p:sldId id="278" r:id="rId22"/>
    <p:sldId id="279" r:id="rId23"/>
    <p:sldId id="280" r:id="rId24"/>
    <p:sldId id="281" r:id="rId25"/>
    <p:sldId id="282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EF38-3B10-40F0-B249-86CE6663FE3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3F701-C26F-4911-A611-0098CABA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3F701-C26F-4911-A611-0098CABAC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4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4A4D-0714-4252-833A-B8AD32A8394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F4302B-9E51-492D-8D12-C731049C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header" TargetMode="External"/><Relationship Id="rId5" Type="http://schemas.openxmlformats.org/officeDocument/2006/relationships/hyperlink" Target="https://www.cplusplus.com/reference/clibrary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Стандартная библиотека шаблонов (</a:t>
            </a:r>
            <a:r>
              <a:rPr lang="en-US" sz="2800" dirty="0" smtClean="0"/>
              <a:t>STL</a:t>
            </a:r>
            <a:r>
              <a:rPr lang="ru-RU" sz="2800" dirty="0" smtClean="0"/>
              <a:t>)</a:t>
            </a:r>
            <a:r>
              <a:rPr lang="en-US" sz="2800" dirty="0" smtClean="0"/>
              <a:t>: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Последовательные контейнеры (</a:t>
            </a:r>
            <a:r>
              <a:rPr lang="en-US" sz="2800" dirty="0" smtClean="0"/>
              <a:t>sequence containers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Итераторы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 smtClean="0"/>
              <a:t>Контейнеры-адаптеры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Часть операций добавления элемента в конец возможно за константное время </a:t>
                </a:r>
                <a:r>
                  <a:rPr lang="en-US" dirty="0" smtClean="0"/>
                  <a:t>O</a:t>
                </a:r>
                <a:r>
                  <a:rPr lang="en-US" dirty="0" smtClean="0"/>
                  <a:t>(1)</a:t>
                </a:r>
                <a:r>
                  <a:rPr lang="ru-RU" dirty="0" smtClean="0"/>
                  <a:t>, часть – за линейное О(</a:t>
                </a:r>
                <a:r>
                  <a:rPr lang="en-US" dirty="0" smtClean="0"/>
                  <a:t>n</a:t>
                </a:r>
                <a:r>
                  <a:rPr lang="ru-RU" dirty="0" smtClean="0"/>
                  <a:t>) </a:t>
                </a:r>
                <a:endParaRPr lang="en-US" dirty="0" smtClean="0"/>
              </a:p>
              <a:p>
                <a:r>
                  <a:rPr lang="ru-RU" dirty="0" smtClean="0"/>
                  <a:t>Можно </a:t>
                </a:r>
                <a:r>
                  <a:rPr lang="ru-RU" dirty="0"/>
                  <a:t>дать усреднённую оценку времени – амортизированную. </a:t>
                </a:r>
              </a:p>
              <a:p>
                <a:r>
                  <a:rPr lang="en-US" dirty="0"/>
                  <a:t>Aggregate method: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-той операции</a:t>
                </a:r>
              </a:p>
              <a:p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той операции зависит от реализации роста выделяемой памяти 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6715" y="801993"/>
                <a:ext cx="5348708" cy="3711642"/>
              </a:xfrm>
              <a:blipFill rotWithShape="0">
                <a:blip r:embed="rId2"/>
                <a:stretch>
                  <a:fillRect l="-342"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00312"/>
              </p:ext>
            </p:extLst>
          </p:nvPr>
        </p:nvGraphicFramePr>
        <p:xfrm>
          <a:off x="404148" y="801993"/>
          <a:ext cx="6129817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8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 (</a:t>
                      </a:r>
                      <a:r>
                        <a:rPr lang="ru-RU" dirty="0"/>
                        <a:t>амортизированная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</a:t>
                      </a:r>
                      <a:r>
                        <a:rPr lang="ru-RU" baseline="0" dirty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)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где </a:t>
                      </a:r>
                      <a:r>
                        <a:rPr lang="en-US" baseline="0" dirty="0"/>
                        <a:t>n – </a:t>
                      </a:r>
                      <a:r>
                        <a:rPr lang="ru-RU" baseline="0" dirty="0"/>
                        <a:t>кол-во элементов от места вставки/удаления до конца массива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к произвольному</a:t>
                      </a:r>
                      <a:r>
                        <a:rPr lang="ru-RU" baseline="0" dirty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О(1)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04148" y="4513635"/>
            <a:ext cx="11491275" cy="2180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 dirty="0"/>
              <a:t>capacity/2</a:t>
            </a:r>
            <a:r>
              <a:rPr lang="ru-RU" dirty="0"/>
              <a:t>. Копирование элемента стоит одну фишку. В среднем </a:t>
            </a:r>
            <a:r>
              <a:rPr lang="ru-RU" dirty="0" smtClean="0"/>
              <a:t>каждая </a:t>
            </a:r>
            <a:r>
              <a:rPr lang="ru-RU" dirty="0"/>
              <a:t>вставка будет </a:t>
            </a:r>
            <a:r>
              <a:rPr lang="ru-RU" dirty="0" smtClean="0"/>
              <a:t>стоить </a:t>
            </a:r>
            <a:r>
              <a:rPr lang="ru-RU" dirty="0"/>
              <a:t>3 фишки – </a:t>
            </a:r>
            <a:r>
              <a:rPr lang="en-US" dirty="0"/>
              <a:t>O(1)</a:t>
            </a:r>
            <a:endParaRPr lang="ru-RU" dirty="0"/>
          </a:p>
          <a:p>
            <a:r>
              <a:rPr lang="ru-RU" dirty="0"/>
              <a:t>Метод потенциалов. Вводится функция, отражающая состояние системы. Аналог потенциала в физике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4426" y="878841"/>
            <a:ext cx="6540998" cy="2995575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Сколько выделять памяти «на будущее»?</a:t>
            </a:r>
          </a:p>
          <a:p>
            <a:r>
              <a:rPr lang="ru-RU" dirty="0"/>
              <a:t>Стретегия с умножением длины ранее выделенной памяти на константу дает амортизированное время выполнения </a:t>
            </a:r>
            <a:r>
              <a:rPr lang="en-US" dirty="0"/>
              <a:t>O(1)</a:t>
            </a:r>
          </a:p>
          <a:p>
            <a:r>
              <a:rPr lang="ru-RU" dirty="0"/>
              <a:t>Стратегия с увеличением на константу менее выигрышная – она даёт амортизированную сложность </a:t>
            </a:r>
            <a:r>
              <a:rPr lang="en-US" dirty="0"/>
              <a:t>O(n) </a:t>
            </a:r>
            <a:r>
              <a:rPr lang="ru-RU" dirty="0"/>
              <a:t>за счёт суммы арифметической прогресии</a:t>
            </a:r>
          </a:p>
          <a:p>
            <a:r>
              <a:rPr lang="ru-RU" dirty="0"/>
              <a:t>Нужно умножать, но на какую константу? И на константу ли?</a:t>
            </a:r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="" xmlns:a16="http://schemas.microsoft.com/office/drawing/2014/main" id="{8241E165-5C8B-4B2E-86DC-9FEA9ADB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="" xmlns:a16="http://schemas.microsoft.com/office/drawing/2014/main" id="{E8D199A4-C3FA-4DCB-9C6B-E08675B2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/>
              <a:t>::vector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CFA230-B710-457F-A1F4-0C1620054D74}"/>
              </a:ext>
            </a:extLst>
          </p:cNvPr>
          <p:cNvSpPr txBox="1"/>
          <p:nvPr/>
        </p:nvSpPr>
        <p:spPr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в 2 раза</a:t>
            </a:r>
            <a:endParaRPr 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94B325-2335-4311-A39B-7CA9472F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75E0A4-FFB1-489B-BE20-AE0F0FC84DDD}"/>
              </a:ext>
            </a:extLst>
          </p:cNvPr>
          <p:cNvSpPr txBox="1"/>
          <p:nvPr/>
        </p:nvSpPr>
        <p:spPr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Увеличение на 10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FFAC55E-F203-4598-B6BB-A41CC8C42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798" y="3946205"/>
            <a:ext cx="375337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При увеличении размера вектора (например, в результате вызова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 выделяется недостающая память, но при уменьшении размера (например, при </a:t>
                </a:r>
                <a:r>
                  <a:rPr lang="ru-RU" dirty="0"/>
                  <a:t>вызове</a:t>
                </a:r>
                <a:r>
                  <a:rPr lang="en-US" dirty="0"/>
                  <a:t> </a:t>
                </a:r>
                <a:r>
                  <a:rPr lang="en-US" dirty="0" err="1"/>
                  <a:t>pop_back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)</a:t>
                </a:r>
                <a:r>
                  <a:rPr lang="en-US" dirty="0" smtClean="0"/>
                  <a:t> capacity </a:t>
                </a:r>
                <a:r>
                  <a:rPr lang="ru-RU" dirty="0" smtClean="0"/>
                  <a:t>не уменьшается. Почему?</a:t>
                </a:r>
              </a:p>
              <a:p>
                <a:r>
                  <a:rPr lang="ru-RU" dirty="0" smtClean="0"/>
                  <a:t>Предположим,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, как и раньше,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необходимости увеличивает область выделенной памяти в два раза, но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 </a:t>
                </a:r>
                <a:r>
                  <a:rPr lang="ru-RU" dirty="0" smtClean="0"/>
                  <a:t>уменьшает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два раза в случае, когда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Пример: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1) </a:t>
                </a:r>
                <a:r>
                  <a:rPr lang="en-US" i="1" dirty="0" smtClean="0"/>
                  <a:t>capacity = </a:t>
                </a:r>
                <a:r>
                  <a:rPr lang="ru-RU" i="1" dirty="0" smtClean="0"/>
                  <a:t>8; </a:t>
                </a:r>
                <a:r>
                  <a:rPr lang="en-US" i="1" dirty="0" smtClean="0"/>
                  <a:t>size = 5</a:t>
                </a:r>
                <a:endParaRPr lang="ru-RU" i="1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2)</a:t>
                </a:r>
                <a:r>
                  <a:rPr lang="ru-RU" i="1" dirty="0" smtClean="0"/>
                  <a:t> </a:t>
                </a:r>
                <a:r>
                  <a:rPr lang="en-US" i="1" dirty="0" err="1" smtClean="0"/>
                  <a:t>pop_back</a:t>
                </a:r>
                <a:r>
                  <a:rPr lang="en-US" i="1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3) </a:t>
                </a:r>
                <a:r>
                  <a:rPr lang="en-US" i="1" dirty="0" smtClean="0"/>
                  <a:t>capacity = 4; size = 4</a:t>
                </a:r>
                <a:endParaRPr lang="ru-RU" i="1" dirty="0" smtClean="0"/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n – </a:t>
                </a:r>
                <a:r>
                  <a:rPr lang="ru-RU" dirty="0" smtClean="0"/>
                  <a:t>количество операций,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N (</a:t>
                </a:r>
                <a:r>
                  <a:rPr lang="ru-RU" dirty="0" smtClean="0"/>
                  <a:t>является степенью двух</a:t>
                </a:r>
                <a:r>
                  <a:rPr lang="en-US" dirty="0" smtClean="0"/>
                  <a:t>)</a:t>
                </a:r>
                <a:r>
                  <a:rPr lang="ru-RU" dirty="0" smtClean="0"/>
                  <a:t>. Выполняется следующая последовательность операций:</a:t>
                </a:r>
              </a:p>
              <a:p>
                <a:pPr marL="457200" lvl="1" indent="0">
                  <a:buNone/>
                </a:pPr>
                <a:r>
                  <a:rPr lang="ru-RU" dirty="0" smtClean="0"/>
                  <a:t>1) Добавить </a:t>
                </a:r>
                <a:r>
                  <a:rPr lang="en-US" dirty="0" smtClean="0"/>
                  <a:t>n/2 </a:t>
                </a:r>
                <a:r>
                  <a:rPr lang="ru-RU" dirty="0" smtClean="0"/>
                  <a:t>элементов, используя </a:t>
                </a:r>
                <a:r>
                  <a:rPr lang="en-US" dirty="0" err="1" smtClean="0"/>
                  <a:t>push_back</a:t>
                </a:r>
                <a:r>
                  <a:rPr lang="en-US" dirty="0" smtClean="0"/>
                  <a:t>()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2) </a:t>
                </a:r>
                <a:r>
                  <a:rPr lang="ru-RU" dirty="0" smtClean="0"/>
                  <a:t>Попеременно </a:t>
                </a:r>
                <a:r>
                  <a:rPr lang="en-US" dirty="0" smtClean="0"/>
                  <a:t>n/4 </a:t>
                </a:r>
                <a:r>
                  <a:rPr lang="ru-RU" dirty="0" smtClean="0"/>
                  <a:t>раз добавить элемент </a:t>
                </a:r>
                <a:r>
                  <a:rPr lang="ru-RU" dirty="0"/>
                  <a:t>используя </a:t>
                </a:r>
                <a:r>
                  <a:rPr lang="en-US" dirty="0" err="1"/>
                  <a:t>push_back</a:t>
                </a:r>
                <a:r>
                  <a:rPr lang="en-US" dirty="0" smtClean="0"/>
                  <a:t>()</a:t>
                </a:r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удалить элемент используя определенную выше операцию </a:t>
                </a:r>
                <a:r>
                  <a:rPr lang="en-US" dirty="0" err="1" smtClean="0"/>
                  <a:t>pop_back</a:t>
                </a:r>
                <a:r>
                  <a:rPr lang="en-US" dirty="0" smtClean="0"/>
                  <a:t>()</a:t>
                </a:r>
                <a:endParaRPr lang="ru-RU" dirty="0" smtClean="0"/>
              </a:p>
              <a:p>
                <a:pPr marL="461963" lvl="1" indent="-349250">
                  <a:tabLst>
                    <a:tab pos="395288" algn="l"/>
                  </a:tabLst>
                </a:pPr>
                <a:r>
                  <a:rPr lang="ru-RU" dirty="0" smtClean="0"/>
                  <a:t>Оценить время выполнения данной последовательности операций</a:t>
                </a:r>
              </a:p>
              <a:p>
                <a:pPr marL="461963" lvl="1" indent="-349250">
                  <a:tabLst>
                    <a:tab pos="395288" algn="l"/>
                  </a:tabLst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147" y="891083"/>
                <a:ext cx="11491275" cy="5811375"/>
              </a:xfrm>
              <a:blipFill rotWithShape="0">
                <a:blip r:embed="rId2"/>
                <a:stretch>
                  <a:fillRect l="-106" t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7E34FF6E-46F4-435D-B020-28713EC8D382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56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контейнеры. </a:t>
            </a:r>
            <a:r>
              <a:rPr lang="en-US" sz="2800" dirty="0" err="1" smtClean="0"/>
              <a:t>std</a:t>
            </a:r>
            <a:r>
              <a:rPr lang="en-US" sz="2800" dirty="0"/>
              <a:t>::</a:t>
            </a:r>
            <a:r>
              <a:rPr lang="en-US" sz="2800" dirty="0" smtClean="0"/>
              <a:t>vector</a:t>
            </a:r>
            <a:r>
              <a:rPr lang="ru-RU" sz="2800" dirty="0" smtClean="0"/>
              <a:t>: освобождение памяти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46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744696"/>
            <a:ext cx="5430508" cy="551470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8075" y="1249771"/>
            <a:ext cx="5998081" cy="522005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Согласно документации: «</a:t>
            </a:r>
            <a:r>
              <a:rPr lang="en-US" dirty="0" smtClean="0"/>
              <a:t>Returns </a:t>
            </a:r>
            <a:r>
              <a:rPr lang="en-US" dirty="0"/>
              <a:t>the maximum number of elements the container is able to hold due to system or library implementation </a:t>
            </a:r>
            <a:r>
              <a:rPr lang="en-US" dirty="0" smtClean="0"/>
              <a:t>limitations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Возвращаемое значение </a:t>
            </a:r>
            <a:r>
              <a:rPr lang="ru-RU" dirty="0"/>
              <a:t>либо </a:t>
            </a:r>
            <a:r>
              <a:rPr lang="ru-RU" dirty="0" smtClean="0"/>
              <a:t>является максимальным значением, которое может храниться в типе, используемом для индексирования (</a:t>
            </a:r>
            <a:r>
              <a:rPr lang="en-US" dirty="0" err="1" smtClean="0"/>
              <a:t>size_t</a:t>
            </a:r>
            <a:r>
              <a:rPr lang="ru-RU" dirty="0" smtClean="0"/>
              <a:t>), либо связано с системными алгоритмами управления памятью</a:t>
            </a:r>
          </a:p>
          <a:p>
            <a:r>
              <a:rPr lang="en-US" dirty="0" smtClean="0"/>
              <a:t>Windows 10, g++ 8.1.0 –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bad_alloc</a:t>
            </a:r>
            <a:endParaRPr lang="en-US" dirty="0" smtClean="0"/>
          </a:p>
          <a:p>
            <a:r>
              <a:rPr lang="en-US" dirty="0" smtClean="0"/>
              <a:t>Ubuntu 20, g++</a:t>
            </a:r>
            <a:r>
              <a:rPr lang="ru-RU" dirty="0" smtClean="0"/>
              <a:t> 8.3.0 – убит </a:t>
            </a:r>
            <a:r>
              <a:rPr lang="en-US" dirty="0" smtClean="0"/>
              <a:t>SIGKILL’</a:t>
            </a:r>
            <a:r>
              <a:rPr lang="ru-RU" dirty="0" smtClean="0"/>
              <a:t>ом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54524" y="128922"/>
            <a:ext cx="11751633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Что будет, если выделить слишком много памяти?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9683" y="5901179"/>
            <a:ext cx="2894028" cy="366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6" y="716415"/>
            <a:ext cx="5998081" cy="39740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42063" y="744696"/>
            <a:ext cx="1442970" cy="301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5332" y="676231"/>
            <a:ext cx="3838575" cy="160913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dirty="0" err="1" smtClean="0"/>
              <a:t>std</a:t>
            </a:r>
            <a:r>
              <a:rPr lang="en-US" sz="1600" dirty="0" smtClean="0"/>
              <a:t>::list – </a:t>
            </a:r>
            <a:r>
              <a:rPr lang="ru-RU" sz="1600" dirty="0" smtClean="0"/>
              <a:t>двусвязный список</a:t>
            </a:r>
          </a:p>
          <a:p>
            <a:r>
              <a:rPr lang="ru-RU" sz="1600" dirty="0" smtClean="0"/>
              <a:t>Структура данных списка не предполагает выделение непрерывного участка памяти под все значения, как в векторе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9" y="1015067"/>
            <a:ext cx="4748780" cy="11871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1028" y="656511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https://en.cppreference.com/w/cpp/container/list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59375"/>
              </p:ext>
            </p:extLst>
          </p:nvPr>
        </p:nvGraphicFramePr>
        <p:xfrm>
          <a:off x="384079" y="2202262"/>
          <a:ext cx="514410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378"/>
                <a:gridCol w="1494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Сложность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 элемента в конец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элемента в начало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и удаление элемента из середины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)</a:t>
                      </a:r>
                      <a:endParaRPr lang="ru-RU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к произвольному</a:t>
                      </a:r>
                      <a:r>
                        <a:rPr lang="ru-RU" baseline="0" dirty="0" smtClean="0"/>
                        <a:t> элементу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46" y="711774"/>
            <a:ext cx="2310586" cy="1573588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824746" y="2320905"/>
            <a:ext cx="6142708" cy="2790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Данная реализация списка хранит указатели на первый и последний элемент (</a:t>
            </a:r>
            <a:r>
              <a:rPr lang="en-US" dirty="0" smtClean="0"/>
              <a:t>anchors</a:t>
            </a:r>
            <a:r>
              <a:rPr lang="ru-RU" dirty="0" smtClean="0"/>
              <a:t>), и сами элементы хранят указатели на предыдущий и последующий элементы</a:t>
            </a:r>
          </a:p>
          <a:p>
            <a:r>
              <a:rPr lang="ru-RU" dirty="0" smtClean="0"/>
              <a:t>Произвольный доступ к элементам списка невозможен, и оператора индексирования в </a:t>
            </a:r>
            <a:r>
              <a:rPr lang="en-US" dirty="0" smtClean="0"/>
              <a:t>STL </a:t>
            </a:r>
            <a:r>
              <a:rPr lang="ru-RU" dirty="0" smtClean="0"/>
              <a:t>у него нет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29" y="5564130"/>
            <a:ext cx="4976653" cy="1172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1859" y="4917799"/>
            <a:ext cx="60655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::list::splice(…) – </a:t>
            </a:r>
            <a:r>
              <a:rPr lang="ru-RU" dirty="0" smtClean="0"/>
              <a:t>как происходит вставка/удаление из списка</a:t>
            </a:r>
            <a:endParaRPr lang="en-US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19039" y="4703975"/>
            <a:ext cx="5252202" cy="1945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BidirectionalIterator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при удалении </a:t>
            </a:r>
            <a:r>
              <a:rPr lang="ru-RU" dirty="0"/>
              <a:t>из списка </a:t>
            </a:r>
            <a:r>
              <a:rPr lang="ru-RU" dirty="0" smtClean="0"/>
              <a:t>элемента, </a:t>
            </a:r>
            <a:r>
              <a:rPr lang="ru-RU" dirty="0"/>
              <a:t>на который он </a:t>
            </a:r>
            <a:r>
              <a:rPr lang="ru-RU" dirty="0" smtClean="0"/>
              <a:t>указывает, </a:t>
            </a:r>
            <a:r>
              <a:rPr lang="ru-RU" dirty="0" err="1" smtClean="0"/>
              <a:t>инвалидируется</a:t>
            </a:r>
            <a:r>
              <a:rPr lang="ru-RU" dirty="0" smtClean="0"/>
              <a:t> итератор на данный элемент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2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0411" y="757291"/>
            <a:ext cx="6553496" cy="259770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– </a:t>
            </a:r>
            <a:r>
              <a:rPr lang="ru-RU" dirty="0" smtClean="0"/>
              <a:t>односвязный список</a:t>
            </a:r>
          </a:p>
          <a:p>
            <a:r>
              <a:rPr lang="ru-RU" dirty="0" smtClean="0"/>
              <a:t>Элементы односвязного списка хранят указатели на следующий элемент, но не на предыдущий</a:t>
            </a:r>
          </a:p>
          <a:p>
            <a:r>
              <a:rPr lang="ru-RU" dirty="0" smtClean="0"/>
              <a:t>Обратиться к предыдущему элементу нельзя, но зато расходуется меньше памяти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2429447"/>
            <a:ext cx="4965194" cy="825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4" y="1092573"/>
            <a:ext cx="4965194" cy="120959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1028" y="657513"/>
            <a:ext cx="5251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https://en.cppreference.com/w/cpp/container/forward_list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91027" y="3497553"/>
            <a:ext cx="11682880" cy="1604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нет операций для работы с последним элементом: </a:t>
            </a:r>
            <a:r>
              <a:rPr lang="en-US" dirty="0" smtClean="0"/>
              <a:t>back(), </a:t>
            </a:r>
            <a:r>
              <a:rPr lang="en-US" dirty="0" err="1" smtClean="0"/>
              <a:t>push_back</a:t>
            </a:r>
            <a:r>
              <a:rPr lang="en-US" dirty="0" smtClean="0"/>
              <a:t>(), </a:t>
            </a:r>
            <a:r>
              <a:rPr lang="en-US" dirty="0" err="1" smtClean="0"/>
              <a:t>pop_back</a:t>
            </a:r>
            <a:r>
              <a:rPr lang="en-US" dirty="0" smtClean="0"/>
              <a:t>(), </a:t>
            </a:r>
            <a:r>
              <a:rPr lang="ru-RU" dirty="0" smtClean="0"/>
              <a:t>потому что у данной реализации односвязного списка нет «хвоста» - указателя-якоря на последний элемент. В данном случае эти операции неэффективны – </a:t>
            </a:r>
            <a:r>
              <a:rPr lang="en-US" dirty="0" smtClean="0"/>
              <a:t>O(n)</a:t>
            </a:r>
            <a:endParaRPr lang="ru-RU" dirty="0" smtClean="0"/>
          </a:p>
          <a:p>
            <a:r>
              <a:rPr lang="ru-RU" dirty="0" smtClean="0"/>
              <a:t>Метода </a:t>
            </a:r>
            <a:r>
              <a:rPr lang="en-US" dirty="0" smtClean="0"/>
              <a:t>size() </a:t>
            </a:r>
            <a:r>
              <a:rPr lang="ru-RU" dirty="0" smtClean="0"/>
              <a:t>тоже нет. Чтобы </a:t>
            </a:r>
            <a:r>
              <a:rPr lang="en-US" dirty="0"/>
              <a:t>size</a:t>
            </a:r>
            <a:r>
              <a:rPr lang="en-US" dirty="0" smtClean="0"/>
              <a:t>()</a:t>
            </a:r>
            <a:r>
              <a:rPr lang="ru-RU" dirty="0" smtClean="0"/>
              <a:t> выполнялся за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в данном случае нужно вести дополнительный счётчик</a:t>
            </a:r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ru-RU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291028" y="5452390"/>
            <a:ext cx="1168287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“It is intended that </a:t>
            </a:r>
            <a:r>
              <a:rPr lang="en-US" i="1" dirty="0" err="1"/>
              <a:t>forward_list</a:t>
            </a:r>
            <a:r>
              <a:rPr lang="en-US" i="1" dirty="0"/>
              <a:t> have zero space or time overhead relative to a hand-written C-style singly linked list. Features that would conflict with that goal have been omitted									</a:t>
            </a:r>
            <a:r>
              <a:rPr lang="ru-RU" i="1" dirty="0"/>
              <a:t>Стандарт </a:t>
            </a:r>
            <a:r>
              <a:rPr lang="en-US" i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0456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2008" y="805448"/>
            <a:ext cx="5921900" cy="303126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/>
              <a:t>Итератор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ru-RU" dirty="0"/>
              <a:t> – </a:t>
            </a:r>
            <a:r>
              <a:rPr lang="en-US" dirty="0" err="1"/>
              <a:t>ForwardIterator</a:t>
            </a:r>
            <a:r>
              <a:rPr lang="en-US" dirty="0"/>
              <a:t>. </a:t>
            </a:r>
            <a:r>
              <a:rPr lang="ru-RU" dirty="0"/>
              <a:t>Не реализует операторов ни для случайного доступа, ни для </a:t>
            </a:r>
            <a:r>
              <a:rPr lang="ru-RU" dirty="0" smtClean="0"/>
              <a:t>декрементов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en-US" dirty="0"/>
              <a:t> </a:t>
            </a:r>
            <a:r>
              <a:rPr lang="ru-RU" dirty="0"/>
              <a:t>не предоставляет методов для доступа к реверсивным итераторам – у него нет методов </a:t>
            </a:r>
            <a:r>
              <a:rPr lang="en-US" dirty="0" err="1"/>
              <a:t>rbegin</a:t>
            </a:r>
            <a:r>
              <a:rPr lang="en-US" dirty="0"/>
              <a:t>(),</a:t>
            </a:r>
            <a:r>
              <a:rPr lang="ru-RU" dirty="0"/>
              <a:t> </a:t>
            </a:r>
            <a:r>
              <a:rPr lang="en-US" dirty="0" err="1"/>
              <a:t>crbegin</a:t>
            </a:r>
            <a:r>
              <a:rPr lang="ru-RU" dirty="0"/>
              <a:t>()</a:t>
            </a:r>
            <a:r>
              <a:rPr lang="en-US" dirty="0"/>
              <a:t>, rend(), </a:t>
            </a:r>
            <a:r>
              <a:rPr lang="en-US" dirty="0" err="1"/>
              <a:t>crend</a:t>
            </a:r>
            <a:r>
              <a:rPr lang="en-US" dirty="0" smtClean="0"/>
              <a:t>()</a:t>
            </a:r>
            <a:r>
              <a:rPr lang="ru-RU" dirty="0" smtClean="0"/>
              <a:t>. Итерации в обратном порядке невозможны, т.к. указатель на предыдущий элемент не хранится</a:t>
            </a:r>
            <a:endParaRPr lang="ru-RU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forward_list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" y="759727"/>
            <a:ext cx="4120717" cy="185432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91028" y="4031018"/>
            <a:ext cx="11682880" cy="25510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Функции </a:t>
            </a:r>
            <a:r>
              <a:rPr lang="en-US" dirty="0" smtClean="0"/>
              <a:t>insert(…), emplace(…), erase(…) </a:t>
            </a:r>
            <a:r>
              <a:rPr lang="ru-RU" dirty="0"/>
              <a:t>д</a:t>
            </a:r>
            <a:r>
              <a:rPr lang="ru-RU" dirty="0" smtClean="0"/>
              <a:t>ругих последовательных контейнеров принимают </a:t>
            </a:r>
            <a:r>
              <a:rPr lang="en-US" dirty="0" smtClean="0"/>
              <a:t> </a:t>
            </a:r>
            <a:r>
              <a:rPr lang="ru-RU" dirty="0" smtClean="0"/>
              <a:t>итераторы на ту позицию, на которую будем вставлен/с которой будет удалён элемент. В списке это потребовало бы изменения предыдущего элемента, однако в односвязном списке он недоступен. Поэтому версии этих функций для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 </a:t>
            </a:r>
            <a:r>
              <a:rPr lang="ru-RU" dirty="0" smtClean="0"/>
              <a:t>принимают итераторы на позицию, предшествующую позиции </a:t>
            </a:r>
            <a:r>
              <a:rPr lang="ru-RU" dirty="0" err="1" smtClean="0"/>
              <a:t>вствки</a:t>
            </a:r>
            <a:r>
              <a:rPr lang="ru-RU" dirty="0" smtClean="0"/>
              <a:t>/удаления</a:t>
            </a:r>
          </a:p>
          <a:p>
            <a:r>
              <a:rPr lang="ru-RU" dirty="0" smtClean="0"/>
              <a:t>У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forward_list</a:t>
            </a:r>
            <a:r>
              <a:rPr lang="ru-RU" dirty="0" smtClean="0"/>
              <a:t> есть 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before_begin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cbefore_begin</a:t>
            </a:r>
            <a:r>
              <a:rPr lang="en-US" dirty="0" smtClean="0"/>
              <a:t>(), </a:t>
            </a:r>
            <a:r>
              <a:rPr lang="ru-RU" dirty="0" smtClean="0"/>
              <a:t>возвращающие итератор на элемент, предшествующий первому элементу</a:t>
            </a:r>
            <a:r>
              <a:rPr lang="en-US" dirty="0" smtClean="0"/>
              <a:t>. </a:t>
            </a:r>
            <a:r>
              <a:rPr lang="ru-RU" dirty="0" smtClean="0"/>
              <a:t>В односвязном списке иначе было бы невозможно вставить элемент на первую позицию</a:t>
            </a:r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8" y="2804766"/>
            <a:ext cx="5870061" cy="11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0151" y="724329"/>
            <a:ext cx="6215272" cy="584615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Судя по</a:t>
            </a:r>
            <a:r>
              <a:rPr lang="en-US" sz="2000" dirty="0" smtClean="0"/>
              <a:t> </a:t>
            </a:r>
            <a:r>
              <a:rPr lang="ru-RU" sz="2000" dirty="0" smtClean="0"/>
              <a:t>сложности операций,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– </a:t>
            </a:r>
            <a:r>
              <a:rPr lang="ru-RU" sz="2000" dirty="0" smtClean="0"/>
              <a:t>это нечто среднее между списком и вектором.</a:t>
            </a:r>
          </a:p>
          <a:p>
            <a:r>
              <a:rPr lang="ru-RU" sz="2000" dirty="0" smtClean="0"/>
              <a:t>Это действительно так -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 smtClean="0"/>
              <a:t>deque</a:t>
            </a:r>
            <a:r>
              <a:rPr lang="ru-RU" sz="2000" dirty="0" smtClean="0"/>
              <a:t> можно представить как список </a:t>
            </a:r>
            <a:r>
              <a:rPr lang="ru-RU" sz="2000" dirty="0" err="1" smtClean="0"/>
              <a:t>масивов</a:t>
            </a:r>
            <a:endParaRPr lang="ru-RU" sz="2000" dirty="0" smtClean="0"/>
          </a:p>
          <a:p>
            <a:r>
              <a:rPr lang="ru-RU" sz="2000" dirty="0" smtClean="0"/>
              <a:t>Несмотря на случайный доступ, элементы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хранятся не в непрерывной области памяти, а в последовательности отдельных массивов фиксированного размера</a:t>
            </a:r>
          </a:p>
          <a:p>
            <a:r>
              <a:rPr lang="ru-RU" sz="2000" dirty="0" smtClean="0"/>
              <a:t>Увеличение размера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быстрее, чем </a:t>
            </a:r>
            <a:r>
              <a:rPr lang="en-US" sz="2000" dirty="0" err="1" smtClean="0"/>
              <a:t>std:vector</a:t>
            </a:r>
            <a:r>
              <a:rPr lang="en-US" sz="2000" dirty="0" smtClean="0"/>
              <a:t>, </a:t>
            </a:r>
            <a:r>
              <a:rPr lang="ru-RU" sz="2000" dirty="0" smtClean="0"/>
              <a:t>потому что в первом случае не нужно копировать все элементы в новый участок памяти</a:t>
            </a:r>
          </a:p>
          <a:p>
            <a:r>
              <a:rPr lang="ru-RU" sz="2000" dirty="0" smtClean="0"/>
              <a:t>Однако, в среднем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deque</a:t>
            </a:r>
            <a:r>
              <a:rPr lang="en-US" sz="2000" dirty="0" smtClean="0"/>
              <a:t> </a:t>
            </a:r>
            <a:r>
              <a:rPr lang="ru-RU" sz="2000" dirty="0" smtClean="0"/>
              <a:t>расходует больше памяти, т.к. для хранения единственного элемента всё равно выделяется полный блок размером </a:t>
            </a:r>
            <a:r>
              <a:rPr lang="en-US" sz="2000" dirty="0" smtClean="0"/>
              <a:t>8*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 </a:t>
            </a:r>
            <a:r>
              <a:rPr lang="ru-RU" sz="2000" dirty="0" smtClean="0"/>
              <a:t>или </a:t>
            </a:r>
            <a:r>
              <a:rPr lang="en-US" sz="2000" dirty="0" smtClean="0"/>
              <a:t>16*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(T)</a:t>
            </a:r>
            <a:r>
              <a:rPr lang="ru-RU" sz="2000" dirty="0" smtClean="0"/>
              <a:t> в зависимости от архитектуры</a:t>
            </a:r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86074"/>
              </p:ext>
            </p:extLst>
          </p:nvPr>
        </p:nvGraphicFramePr>
        <p:xfrm>
          <a:off x="395086" y="2192606"/>
          <a:ext cx="511016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527"/>
                <a:gridCol w="191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Операция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Сложность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 элемента в конец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элемента в начало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1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</a:t>
                      </a:r>
                      <a:r>
                        <a:rPr lang="ru-RU" sz="1600" baseline="0" dirty="0" smtClean="0"/>
                        <a:t> и удаление элемента из середины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произвольному</a:t>
                      </a:r>
                      <a:r>
                        <a:rPr lang="ru-RU" sz="1600" baseline="0" dirty="0" smtClean="0"/>
                        <a:t> элементу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О(1)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351"/>
          <a:stretch/>
        </p:blipFill>
        <p:spPr>
          <a:xfrm>
            <a:off x="397936" y="1000368"/>
            <a:ext cx="4517648" cy="110682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7936" y="661814"/>
            <a:ext cx="5282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https://en.cppreference.com/w/cpp/container/deque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85163" y="4605102"/>
            <a:ext cx="5129517" cy="209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Итератор: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итераторов: вставки и удаления на любые позиции потенциально</a:t>
            </a:r>
            <a:r>
              <a:rPr lang="en-US" dirty="0" smtClean="0"/>
              <a:t> </a:t>
            </a:r>
            <a:r>
              <a:rPr lang="ru-RU" dirty="0" err="1" smtClean="0"/>
              <a:t>инвалидирут</a:t>
            </a:r>
            <a:r>
              <a:rPr lang="ru-RU" dirty="0" smtClean="0"/>
              <a:t> все итераторы. Ссылки не </a:t>
            </a:r>
            <a:r>
              <a:rPr lang="ru-RU" dirty="0" err="1" smtClean="0"/>
              <a:t>инвалидируются</a:t>
            </a:r>
            <a:r>
              <a:rPr lang="ru-RU" dirty="0" smtClean="0"/>
              <a:t> при вставке в конец/начало и удалении из конца/начала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98888" y="72085"/>
            <a:ext cx="11749687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deque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24" y="781658"/>
            <a:ext cx="4161297" cy="20042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2" y="594198"/>
            <a:ext cx="4229467" cy="2377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1789" y="9670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52327" y="13364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2962" y="161340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841" y="1882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7015" y="21891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793029" y="1458241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3464" y="10466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(e3)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endCxn id="5" idx="1"/>
          </p:cNvCxnSpPr>
          <p:nvPr/>
        </p:nvCxnSpPr>
        <p:spPr>
          <a:xfrm>
            <a:off x="10774" y="178377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0786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74" y="14144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push_front</a:t>
            </a:r>
            <a:r>
              <a:rPr lang="en-US" dirty="0" smtClean="0"/>
              <a:t>(e2)</a:t>
            </a:r>
            <a:endParaRPr lang="en-US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53" y="3103844"/>
            <a:ext cx="4153260" cy="3604572"/>
          </a:xfrm>
          <a:prstGeom prst="rect">
            <a:avLst/>
          </a:prstGeom>
        </p:spPr>
      </p:pic>
      <p:cxnSp>
        <p:nvCxnSpPr>
          <p:cNvPr id="25" name="Прямая со стрелкой 24"/>
          <p:cNvCxnSpPr/>
          <p:nvPr/>
        </p:nvCxnSpPr>
        <p:spPr>
          <a:xfrm>
            <a:off x="77758" y="477480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99" y="38455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(e4)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58" y="44054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(e7)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27190" y="41525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87728" y="45218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8363" y="479883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headBlock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1242" y="50675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tailBlock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2416" y="537458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793" y="3046366"/>
            <a:ext cx="3201619" cy="3719528"/>
          </a:xfrm>
          <a:prstGeom prst="rect">
            <a:avLst/>
          </a:prstGeom>
        </p:spPr>
      </p:pic>
      <p:cxnSp>
        <p:nvCxnSpPr>
          <p:cNvPr id="34" name="Прямая со стрелкой 33"/>
          <p:cNvCxnSpPr/>
          <p:nvPr/>
        </p:nvCxnSpPr>
        <p:spPr>
          <a:xfrm>
            <a:off x="5843609" y="4405473"/>
            <a:ext cx="237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3732" y="39288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(e8)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12779" y="433798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219389" y="457122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825734" y="4795722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headBlock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956913" y="5020215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tailBlock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421883" y="52747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tail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32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315" y="1088462"/>
            <a:ext cx="6825007" cy="50414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err="1"/>
              <a:t>Стэк</a:t>
            </a:r>
            <a:r>
              <a:rPr lang="ru-RU" sz="2000" dirty="0"/>
              <a:t> – </a:t>
            </a:r>
            <a:r>
              <a:rPr lang="ru-RU" sz="2000" dirty="0" smtClean="0"/>
              <a:t>последний пришёл</a:t>
            </a:r>
            <a:r>
              <a:rPr lang="ru-RU" sz="2000" dirty="0"/>
              <a:t>, первый ушёл </a:t>
            </a:r>
            <a:r>
              <a:rPr lang="ru-RU" sz="2000" dirty="0" smtClean="0"/>
              <a:t>(</a:t>
            </a:r>
            <a:r>
              <a:rPr lang="en-US" sz="2000" dirty="0"/>
              <a:t>L</a:t>
            </a:r>
            <a:r>
              <a:rPr lang="en-US" sz="2000" dirty="0" smtClean="0"/>
              <a:t>IFO </a:t>
            </a:r>
            <a:r>
              <a:rPr lang="en-US" sz="2000" dirty="0"/>
              <a:t>– </a:t>
            </a:r>
            <a:r>
              <a:rPr lang="en-US" sz="2000" dirty="0" smtClean="0"/>
              <a:t>last in</a:t>
            </a:r>
            <a:r>
              <a:rPr lang="en-US" sz="2000" dirty="0"/>
              <a:t>, first out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Обеспечивает доступ к элементам в порядке, обратном порядку помещения в стек</a:t>
            </a:r>
          </a:p>
          <a:p>
            <a:r>
              <a:rPr lang="ru-RU" sz="2000" dirty="0"/>
              <a:t>Второй формальный параметр шаблона – контейнер, в котором хранятся данные стека. Сам стек только обеспечивает соответствующие способы доступа к данным</a:t>
            </a:r>
          </a:p>
          <a:p>
            <a:r>
              <a:rPr lang="ru-RU" sz="2000" dirty="0" smtClean="0"/>
              <a:t>Значение формального </a:t>
            </a:r>
            <a:r>
              <a:rPr lang="ru-RU" sz="2000" dirty="0"/>
              <a:t>параметра </a:t>
            </a:r>
            <a:r>
              <a:rPr lang="en-US" sz="2000" dirty="0"/>
              <a:t>Container </a:t>
            </a:r>
            <a:r>
              <a:rPr lang="ru-RU" sz="2000" dirty="0"/>
              <a:t>можно заменить на любой другой последовательный контейнер, у которого есть методы </a:t>
            </a:r>
            <a:r>
              <a:rPr lang="en-US" sz="2000" dirty="0" err="1"/>
              <a:t>push_back</a:t>
            </a:r>
            <a:r>
              <a:rPr lang="en-US" sz="2000" dirty="0"/>
              <a:t>(), back() </a:t>
            </a:r>
            <a:r>
              <a:rPr lang="ru-RU" sz="2000" dirty="0"/>
              <a:t>и </a:t>
            </a:r>
            <a:r>
              <a:rPr lang="en-US" sz="2000" dirty="0" err="1"/>
              <a:t>pop_back</a:t>
            </a:r>
            <a:r>
              <a:rPr lang="en-US" sz="2000" dirty="0"/>
              <a:t>()</a:t>
            </a:r>
            <a:r>
              <a:rPr lang="ru-RU" sz="2000" dirty="0"/>
              <a:t>. По умолчанию выбран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deque</a:t>
            </a:r>
            <a:r>
              <a:rPr lang="en-US" sz="2000" dirty="0"/>
              <a:t>, </a:t>
            </a:r>
            <a:r>
              <a:rPr lang="ru-RU" sz="2000" dirty="0"/>
              <a:t>потому что он не копирует все элементы при выделении новой памяти и освобождает память при удалении элементов</a:t>
            </a:r>
          </a:p>
          <a:p>
            <a:r>
              <a:rPr lang="ru-RU" sz="2000" dirty="0"/>
              <a:t>Итераторов нет. Стек не для этого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::stack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9" y="1343558"/>
            <a:ext cx="4744560" cy="180499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5670" y="797382"/>
            <a:ext cx="582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https://en.cppreference.com/w/cpp/container/stack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9" y="3451584"/>
            <a:ext cx="4744560" cy="26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85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Стандартная библиотека шаблонов </a:t>
            </a:r>
            <a:endParaRPr lang="en-US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Standard Template Library, STL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83"/>
          <a:stretch/>
        </p:blipFill>
        <p:spPr>
          <a:xfrm>
            <a:off x="810704" y="1235695"/>
            <a:ext cx="2019338" cy="2366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912" y="3612927"/>
            <a:ext cx="298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Александрович Степанов (1950 - …) – русско-американский </a:t>
            </a:r>
            <a:r>
              <a:rPr lang="ru-RU" dirty="0"/>
              <a:t>учёный в области информатики и вычислительной </a:t>
            </a:r>
            <a:r>
              <a:rPr lang="ru-RU" dirty="0" smtClean="0"/>
              <a:t>техники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2505"/>
          <a:stretch/>
        </p:blipFill>
        <p:spPr>
          <a:xfrm>
            <a:off x="3450277" y="1369783"/>
            <a:ext cx="8502909" cy="37204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01" y="4979283"/>
            <a:ext cx="3195685" cy="1282479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3573859" y="2486831"/>
            <a:ext cx="8209646" cy="90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573859" y="2673348"/>
            <a:ext cx="4325803" cy="2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341589" y="2897797"/>
            <a:ext cx="47188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91192" y="5938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hlinkClick r:id="rId5"/>
              </a:rPr>
              <a:t>https</a:t>
            </a:r>
            <a:r>
              <a:rPr lang="en-US" b="1" dirty="0">
                <a:hlinkClick r:id="rId5"/>
              </a:rPr>
              <a:t>://</a:t>
            </a:r>
            <a:r>
              <a:rPr lang="en-US" b="1" dirty="0" smtClean="0">
                <a:hlinkClick r:id="rId5"/>
              </a:rPr>
              <a:t>www.cplusplus.com/reference/clibrary/</a:t>
            </a:r>
            <a:endParaRPr lang="en-US" b="1" dirty="0" smtClean="0"/>
          </a:p>
          <a:p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://en.cppreference.com/w/cpp/header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8996" y="55692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есть в </a:t>
            </a:r>
            <a:r>
              <a:rPr lang="en-US" dirty="0" smtClean="0"/>
              <a:t>STL?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5797" y="865742"/>
            <a:ext cx="6529939" cy="50791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Очередь – первый пришел, первый ушёл (</a:t>
            </a:r>
            <a:r>
              <a:rPr lang="en-US" sz="2400" dirty="0" smtClean="0"/>
              <a:t>FIFO – first in, first out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r>
              <a:rPr lang="ru-RU" sz="2400" dirty="0" smtClean="0"/>
              <a:t>Обеспечивает доступ к элементам в порядке помещения в очередь</a:t>
            </a:r>
          </a:p>
          <a:p>
            <a:r>
              <a:rPr lang="ru-RU" sz="2400" dirty="0" smtClean="0"/>
              <a:t>Значение формального параметра </a:t>
            </a:r>
            <a:r>
              <a:rPr lang="en-US" sz="2400" dirty="0" smtClean="0"/>
              <a:t>Container </a:t>
            </a:r>
            <a:r>
              <a:rPr lang="ru-RU" sz="2400" dirty="0" smtClean="0"/>
              <a:t>можно заменить на любой последовательный контейнер, предоставляющий методы </a:t>
            </a:r>
            <a:r>
              <a:rPr lang="en-US" sz="2400" dirty="0" err="1" smtClean="0"/>
              <a:t>push_back</a:t>
            </a:r>
            <a:r>
              <a:rPr lang="en-US" sz="2400" dirty="0" smtClean="0"/>
              <a:t>(), back(), </a:t>
            </a:r>
            <a:r>
              <a:rPr lang="en-US" sz="2400" dirty="0" err="1" smtClean="0"/>
              <a:t>pop_front</a:t>
            </a:r>
            <a:r>
              <a:rPr lang="en-US" sz="2400" dirty="0" smtClean="0"/>
              <a:t>(), front()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2" y="1468054"/>
            <a:ext cx="4441686" cy="16441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2" y="3568970"/>
            <a:ext cx="4613471" cy="22424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9770" y="865742"/>
            <a:ext cx="528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https://en.cppreference.com/w/cpp/container/queue</a:t>
            </a:r>
          </a:p>
        </p:txBody>
      </p:sp>
    </p:spTree>
    <p:extLst>
      <p:ext uri="{BB962C8B-B14F-4D97-AF65-F5344CB8AC3E}">
        <p14:creationId xmlns:p14="http://schemas.microsoft.com/office/powerpoint/2010/main" val="1058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255" y="833978"/>
            <a:ext cx="6495067" cy="586238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Предоставляет доступ к элементам в порядке их приоритета</a:t>
            </a:r>
          </a:p>
          <a:p>
            <a:r>
              <a:rPr lang="ru-RU" dirty="0" smtClean="0"/>
              <a:t>Приоритет определяется на основании формального параметра шаблона </a:t>
            </a:r>
            <a:r>
              <a:rPr lang="en-US" dirty="0" smtClean="0"/>
              <a:t>Compare. </a:t>
            </a:r>
            <a:r>
              <a:rPr lang="ru-RU" dirty="0" smtClean="0"/>
              <a:t>По умолчанию наиболее приоритетный элемент – элемент с большим значением.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ru-RU" dirty="0" smtClean="0"/>
              <a:t>реализует структуру данных </a:t>
            </a:r>
            <a:r>
              <a:rPr lang="en-US" dirty="0" smtClean="0"/>
              <a:t>Binary Max </a:t>
            </a:r>
            <a:r>
              <a:rPr lang="en-US" dirty="0"/>
              <a:t>H</a:t>
            </a:r>
            <a:r>
              <a:rPr lang="en-US" dirty="0" smtClean="0"/>
              <a:t>eap (</a:t>
            </a:r>
            <a:r>
              <a:rPr lang="ru-RU" dirty="0" smtClean="0"/>
              <a:t>двоичная куча, пирамида, сортирующее дерево</a:t>
            </a:r>
            <a:r>
              <a:rPr lang="en-US" dirty="0" smtClean="0"/>
              <a:t>)</a:t>
            </a:r>
            <a:r>
              <a:rPr lang="ru-RU" dirty="0" smtClean="0"/>
              <a:t>. Двоичная куча это бинарное дерево (дерево, в котором</a:t>
            </a:r>
            <a:r>
              <a:rPr lang="en-US" dirty="0" smtClean="0"/>
              <a:t> </a:t>
            </a:r>
            <a:r>
              <a:rPr lang="ru-RU" dirty="0" smtClean="0"/>
              <a:t>у каждого узла может быть не более двух потомков), обладающее свойствами: </a:t>
            </a:r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Значение родительской вершины не меньше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максимума), либо не больше значений вершин-потомков (</a:t>
            </a:r>
            <a:r>
              <a:rPr lang="ru-RU" dirty="0" err="1"/>
              <a:t>довичная</a:t>
            </a:r>
            <a:r>
              <a:rPr lang="ru-RU" dirty="0"/>
              <a:t> куча с условием </a:t>
            </a:r>
            <a:r>
              <a:rPr lang="ru-RU" dirty="0" smtClean="0"/>
              <a:t>минимума) (1)</a:t>
            </a:r>
            <a:endParaRPr lang="ru-RU" dirty="0"/>
          </a:p>
          <a:p>
            <a:pPr marL="912812" indent="-285750"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является завершённым </a:t>
            </a:r>
            <a:r>
              <a:rPr lang="ru-RU" dirty="0" err="1" smtClean="0"/>
              <a:t>дверевом</a:t>
            </a:r>
            <a:r>
              <a:rPr lang="ru-RU" dirty="0" smtClean="0"/>
              <a:t>: если в дереве </a:t>
            </a:r>
            <a:r>
              <a:rPr lang="en-US" dirty="0" smtClean="0"/>
              <a:t>n </a:t>
            </a:r>
            <a:r>
              <a:rPr lang="ru-RU" dirty="0" smtClean="0"/>
              <a:t>уровней, то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/>
              <a:t>ый</a:t>
            </a:r>
            <a:r>
              <a:rPr lang="ru-RU" dirty="0"/>
              <a:t> уровень </a:t>
            </a:r>
            <a:r>
              <a:rPr lang="ru-RU" dirty="0" smtClean="0"/>
              <a:t>дерева, не считая последнего 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 … n-1</a:t>
            </a:r>
            <a:r>
              <a:rPr lang="ru-RU" dirty="0" smtClean="0"/>
              <a:t>) </a:t>
            </a:r>
            <a:r>
              <a:rPr lang="ru-RU" dirty="0"/>
              <a:t>содержит </a:t>
            </a:r>
            <a:r>
              <a:rPr lang="en-US" dirty="0" smtClean="0"/>
              <a:t>2</a:t>
            </a:r>
            <a:r>
              <a:rPr lang="en-US" baseline="30000" dirty="0" smtClean="0"/>
              <a:t>i </a:t>
            </a:r>
            <a:r>
              <a:rPr lang="en-US" dirty="0"/>
              <a:t> </a:t>
            </a:r>
            <a:r>
              <a:rPr lang="ru-RU" dirty="0" smtClean="0"/>
              <a:t>вершин, а последний уровень заполняется слева-направо (2)</a:t>
            </a:r>
          </a:p>
          <a:p>
            <a:r>
              <a:rPr lang="ru-RU" dirty="0" smtClean="0"/>
              <a:t>Фактически это способ поддержания хранения данных в отсортированном виде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</a:t>
            </a:r>
            <a:r>
              <a:rPr lang="ru-RU" sz="2800" dirty="0" err="1" smtClean="0"/>
              <a:t>адептеры</a:t>
            </a:r>
            <a:r>
              <a:rPr lang="ru-RU" sz="2800" dirty="0" smtClean="0"/>
              <a:t>: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" y="1709146"/>
            <a:ext cx="5055044" cy="12678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399" y="833977"/>
            <a:ext cx="534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https://en.cppreference.com/w/cpp/container/priority_queue</a:t>
            </a:r>
          </a:p>
        </p:txBody>
      </p:sp>
      <p:sp>
        <p:nvSpPr>
          <p:cNvPr id="2" name="Овал 1"/>
          <p:cNvSpPr/>
          <p:nvPr/>
        </p:nvSpPr>
        <p:spPr>
          <a:xfrm>
            <a:off x="3013793" y="313740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1825631" y="39400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4156857" y="394007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1131324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Овал 16"/>
          <p:cNvSpPr/>
          <p:nvPr/>
        </p:nvSpPr>
        <p:spPr>
          <a:xfrm>
            <a:off x="248732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Овал 17"/>
          <p:cNvSpPr/>
          <p:nvPr/>
        </p:nvSpPr>
        <p:spPr>
          <a:xfrm>
            <a:off x="3495165" y="497849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9" name="Овал 18"/>
          <p:cNvSpPr/>
          <p:nvPr/>
        </p:nvSpPr>
        <p:spPr>
          <a:xfrm>
            <a:off x="486606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381975" y="605408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2" name="Прямая соединительная линия 21"/>
          <p:cNvCxnSpPr>
            <a:stCxn id="14" idx="7"/>
            <a:endCxn id="2" idx="2"/>
          </p:cNvCxnSpPr>
          <p:nvPr/>
        </p:nvCxnSpPr>
        <p:spPr>
          <a:xfrm flipV="1">
            <a:off x="2371215" y="345854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2" idx="6"/>
            <a:endCxn id="15" idx="1"/>
          </p:cNvCxnSpPr>
          <p:nvPr/>
        </p:nvCxnSpPr>
        <p:spPr>
          <a:xfrm>
            <a:off x="3652985" y="345854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6" idx="7"/>
            <a:endCxn id="14" idx="3"/>
          </p:cNvCxnSpPr>
          <p:nvPr/>
        </p:nvCxnSpPr>
        <p:spPr>
          <a:xfrm flipV="1">
            <a:off x="1676908" y="448829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7" idx="1"/>
            <a:endCxn id="14" idx="5"/>
          </p:cNvCxnSpPr>
          <p:nvPr/>
        </p:nvCxnSpPr>
        <p:spPr>
          <a:xfrm flipH="1" flipV="1">
            <a:off x="2371215" y="44882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8" idx="7"/>
            <a:endCxn id="15" idx="3"/>
          </p:cNvCxnSpPr>
          <p:nvPr/>
        </p:nvCxnSpPr>
        <p:spPr>
          <a:xfrm flipV="1">
            <a:off x="4040749" y="448829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9" idx="1"/>
            <a:endCxn id="15" idx="5"/>
          </p:cNvCxnSpPr>
          <p:nvPr/>
        </p:nvCxnSpPr>
        <p:spPr>
          <a:xfrm flipH="1" flipV="1">
            <a:off x="4702441" y="448829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20" idx="7"/>
            <a:endCxn id="16" idx="3"/>
          </p:cNvCxnSpPr>
          <p:nvPr/>
        </p:nvCxnSpPr>
        <p:spPr>
          <a:xfrm flipV="1">
            <a:off x="927559" y="552671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70952"/>
              </p:ext>
            </p:extLst>
          </p:nvPr>
        </p:nvGraphicFramePr>
        <p:xfrm>
          <a:off x="235670" y="785694"/>
          <a:ext cx="11638626" cy="225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14"/>
                <a:gridCol w="4181383"/>
                <a:gridCol w="4918229"/>
              </a:tblGrid>
              <a:tr h="606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 элемента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Получение максимального элемента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О(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Отсортированный массив/список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Бинарная куча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зачем?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6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76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44714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21763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9881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6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85291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213" y="316045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вставка</a:t>
            </a:r>
            <a:endParaRPr lang="en-US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2995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38005" y="3529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6" idx="2"/>
          </p:cNvCxnSpPr>
          <p:nvPr/>
        </p:nvCxnSpPr>
        <p:spPr>
          <a:xfrm flipH="1">
            <a:off x="3551068" y="3899114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213" y="499107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Неотсортированный массив: извлечение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90616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67665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544714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121763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698812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275861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2910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4429959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390616" y="5672831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H="1" flipV="1">
            <a:off x="2982897" y="5360403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89252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46957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04662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62366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200718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9777767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103548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03120" y="3160450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вставка</a:t>
            </a:r>
            <a:endParaRPr lang="en-US" b="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09318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87655" y="3489377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44" name="Прямая со стрелкой 43"/>
          <p:cNvCxnSpPr>
            <a:stCxn id="43" idx="2"/>
          </p:cNvCxnSpPr>
          <p:nvPr/>
        </p:nvCxnSpPr>
        <p:spPr>
          <a:xfrm flipH="1">
            <a:off x="9200718" y="3858709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892522" y="3858709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37507" y="5436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56687" y="3662515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812704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389753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966802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43851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9120900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9697949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274998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Прямоугольник 54"/>
          <p:cNvSpPr/>
          <p:nvPr/>
        </p:nvSpPr>
        <p:spPr>
          <a:xfrm>
            <a:off x="10852047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3120" y="4991071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тсортированный массив: извлечение</a:t>
            </a:r>
            <a:endParaRPr lang="en-US" b="1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 flipH="1" flipV="1">
            <a:off x="9984253" y="5497408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8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711" y="4946207"/>
            <a:ext cx="11601611" cy="1447747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Новый элемент вставляется в первую свободную позицию по свойству (2). При нарушении свойства (1) узлы обмениваются местами, пока оно не начнёт выполняться</a:t>
            </a:r>
          </a:p>
          <a:p>
            <a:r>
              <a:rPr lang="ru-RU" dirty="0" smtClean="0"/>
              <a:t>Максимальное число таких замен равно высоте дерева. По свойству (2) это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узлов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Контейнеры-адаптеры.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 </a:t>
            </a:r>
            <a:r>
              <a:rPr lang="ru-RU" sz="2800" dirty="0" smtClean="0"/>
              <a:t>вставка</a:t>
            </a:r>
            <a:endParaRPr lang="en-US" sz="2800" dirty="0"/>
          </a:p>
        </p:txBody>
      </p:sp>
      <p:sp>
        <p:nvSpPr>
          <p:cNvPr id="19" name="Овал 18"/>
          <p:cNvSpPr/>
          <p:nvPr/>
        </p:nvSpPr>
        <p:spPr>
          <a:xfrm>
            <a:off x="2867488" y="85988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0" name="Овал 19"/>
          <p:cNvSpPr/>
          <p:nvPr/>
        </p:nvSpPr>
        <p:spPr>
          <a:xfrm>
            <a:off x="1679326" y="166255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4010552" y="166255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985019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234101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3348860" y="270097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471975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235670" y="377656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7" name="Прямая соединительная линия 26"/>
          <p:cNvCxnSpPr>
            <a:stCxn id="20" idx="7"/>
            <a:endCxn id="19" idx="2"/>
          </p:cNvCxnSpPr>
          <p:nvPr/>
        </p:nvCxnSpPr>
        <p:spPr>
          <a:xfrm flipV="1">
            <a:off x="2224910" y="118102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9" idx="6"/>
            <a:endCxn id="21" idx="1"/>
          </p:cNvCxnSpPr>
          <p:nvPr/>
        </p:nvCxnSpPr>
        <p:spPr>
          <a:xfrm>
            <a:off x="3506680" y="118102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2" idx="7"/>
            <a:endCxn id="20" idx="3"/>
          </p:cNvCxnSpPr>
          <p:nvPr/>
        </p:nvCxnSpPr>
        <p:spPr>
          <a:xfrm flipV="1">
            <a:off x="1530603" y="221077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1"/>
            <a:endCxn id="20" idx="5"/>
          </p:cNvCxnSpPr>
          <p:nvPr/>
        </p:nvCxnSpPr>
        <p:spPr>
          <a:xfrm flipH="1" flipV="1">
            <a:off x="2224910" y="221077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7"/>
            <a:endCxn id="21" idx="3"/>
          </p:cNvCxnSpPr>
          <p:nvPr/>
        </p:nvCxnSpPr>
        <p:spPr>
          <a:xfrm flipV="1">
            <a:off x="3894444" y="221077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1"/>
            <a:endCxn id="21" idx="5"/>
          </p:cNvCxnSpPr>
          <p:nvPr/>
        </p:nvCxnSpPr>
        <p:spPr>
          <a:xfrm flipH="1" flipV="1">
            <a:off x="4556136" y="221077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7"/>
            <a:endCxn id="22" idx="3"/>
          </p:cNvCxnSpPr>
          <p:nvPr/>
        </p:nvCxnSpPr>
        <p:spPr>
          <a:xfrm flipV="1">
            <a:off x="781254" y="324919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1772934" y="3776563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4" idx="2"/>
            <a:endCxn id="22" idx="5"/>
          </p:cNvCxnSpPr>
          <p:nvPr/>
        </p:nvCxnSpPr>
        <p:spPr>
          <a:xfrm flipH="1" flipV="1">
            <a:off x="1530603" y="3249198"/>
            <a:ext cx="242331" cy="8485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9392454" y="85988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66" name="Овал 65"/>
          <p:cNvSpPr/>
          <p:nvPr/>
        </p:nvSpPr>
        <p:spPr>
          <a:xfrm>
            <a:off x="8204292" y="1662551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7" name="Овал 66"/>
          <p:cNvSpPr/>
          <p:nvPr/>
        </p:nvSpPr>
        <p:spPr>
          <a:xfrm>
            <a:off x="10535518" y="166255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8" name="Овал 67"/>
          <p:cNvSpPr/>
          <p:nvPr/>
        </p:nvSpPr>
        <p:spPr>
          <a:xfrm>
            <a:off x="7509985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69" name="Овал 68"/>
          <p:cNvSpPr/>
          <p:nvPr/>
        </p:nvSpPr>
        <p:spPr>
          <a:xfrm>
            <a:off x="886598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0" name="Овал 69"/>
          <p:cNvSpPr/>
          <p:nvPr/>
        </p:nvSpPr>
        <p:spPr>
          <a:xfrm>
            <a:off x="9873826" y="27009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1" name="Овал 70"/>
          <p:cNvSpPr/>
          <p:nvPr/>
        </p:nvSpPr>
        <p:spPr>
          <a:xfrm>
            <a:off x="1124472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Овал 71"/>
          <p:cNvSpPr/>
          <p:nvPr/>
        </p:nvSpPr>
        <p:spPr>
          <a:xfrm>
            <a:off x="6760636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73" name="Прямая соединительная линия 72"/>
          <p:cNvCxnSpPr>
            <a:stCxn id="66" idx="7"/>
            <a:endCxn id="65" idx="2"/>
          </p:cNvCxnSpPr>
          <p:nvPr/>
        </p:nvCxnSpPr>
        <p:spPr>
          <a:xfrm flipV="1">
            <a:off x="8749876" y="1181026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5" idx="6"/>
            <a:endCxn id="67" idx="1"/>
          </p:cNvCxnSpPr>
          <p:nvPr/>
        </p:nvCxnSpPr>
        <p:spPr>
          <a:xfrm>
            <a:off x="10031646" y="1181026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8" idx="7"/>
            <a:endCxn id="66" idx="3"/>
          </p:cNvCxnSpPr>
          <p:nvPr/>
        </p:nvCxnSpPr>
        <p:spPr>
          <a:xfrm flipV="1">
            <a:off x="8055569" y="2210772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9" idx="1"/>
            <a:endCxn id="66" idx="5"/>
          </p:cNvCxnSpPr>
          <p:nvPr/>
        </p:nvCxnSpPr>
        <p:spPr>
          <a:xfrm flipH="1" flipV="1">
            <a:off x="8749876" y="2210772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70" idx="7"/>
            <a:endCxn id="67" idx="3"/>
          </p:cNvCxnSpPr>
          <p:nvPr/>
        </p:nvCxnSpPr>
        <p:spPr>
          <a:xfrm flipV="1">
            <a:off x="10419410" y="221077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71" idx="1"/>
            <a:endCxn id="67" idx="5"/>
          </p:cNvCxnSpPr>
          <p:nvPr/>
        </p:nvCxnSpPr>
        <p:spPr>
          <a:xfrm flipH="1" flipV="1">
            <a:off x="11081102" y="2210771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2" idx="7"/>
            <a:endCxn id="68" idx="3"/>
          </p:cNvCxnSpPr>
          <p:nvPr/>
        </p:nvCxnSpPr>
        <p:spPr>
          <a:xfrm flipV="1">
            <a:off x="7306220" y="3249196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297900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81" name="Прямая соединительная линия 80"/>
          <p:cNvCxnSpPr>
            <a:stCxn id="80" idx="2"/>
            <a:endCxn id="68" idx="5"/>
          </p:cNvCxnSpPr>
          <p:nvPr/>
        </p:nvCxnSpPr>
        <p:spPr>
          <a:xfrm flipH="1" flipV="1">
            <a:off x="8055569" y="3249196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Стрелка вправо 86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803488" y="17529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siftUp</a:t>
            </a:r>
            <a:endParaRPr lang="en-US" sz="2400" dirty="0"/>
          </a:p>
        </p:txBody>
      </p:sp>
      <p:cxnSp>
        <p:nvCxnSpPr>
          <p:cNvPr id="90" name="Прямая со стрелкой 89"/>
          <p:cNvCxnSpPr/>
          <p:nvPr/>
        </p:nvCxnSpPr>
        <p:spPr>
          <a:xfrm flipH="1" flipV="1">
            <a:off x="1394819" y="3450091"/>
            <a:ext cx="229392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22" idx="6"/>
          </p:cNvCxnSpPr>
          <p:nvPr/>
        </p:nvCxnSpPr>
        <p:spPr>
          <a:xfrm>
            <a:off x="1624211" y="3022118"/>
            <a:ext cx="231467" cy="6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V="1">
            <a:off x="1279272" y="2026151"/>
            <a:ext cx="254524" cy="5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H="1">
            <a:off x="1802967" y="2367191"/>
            <a:ext cx="17370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68673" y="3208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26184" y="206995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18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91"/>
          <p:cNvSpPr/>
          <p:nvPr/>
        </p:nvSpPr>
        <p:spPr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410" y="4876178"/>
            <a:ext cx="11648912" cy="160007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Максимальный элемент обменивается местами с элементом на последней по свойству (2) позиции. Оттуда его можно удалить, не нарушив свойства (1) и (2)</a:t>
            </a:r>
          </a:p>
          <a:p>
            <a:r>
              <a:rPr lang="ru-RU" dirty="0" smtClean="0"/>
              <a:t>После замены корня свойство (1) не соблюдается. Заменённый элемент последовательно обменивается местами с потомками, пока свойство (1) не будет выполняться. </a:t>
            </a:r>
            <a:r>
              <a:rPr lang="ru-RU" dirty="0"/>
              <a:t>Максимальное число таких замен равно высоте </a:t>
            </a:r>
            <a:r>
              <a:rPr lang="ru-RU" dirty="0" smtClean="0"/>
              <a:t>дерева.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извлечение максимального элемента</a:t>
            </a:r>
            <a:endParaRPr lang="en-US" sz="2800" dirty="0"/>
          </a:p>
        </p:txBody>
      </p:sp>
      <p:sp>
        <p:nvSpPr>
          <p:cNvPr id="20" name="Овал 19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3" name="Овал 22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24" name="Овал 23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Овал 24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6" name="Овал 25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Овал 26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8" name="Прямая соединительная линия 27"/>
          <p:cNvCxnSpPr>
            <a:stCxn id="21" idx="7"/>
            <a:endCxn id="20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0" idx="6"/>
            <a:endCxn id="22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3" idx="7"/>
            <a:endCxn id="21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4" idx="1"/>
            <a:endCxn id="21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7"/>
            <a:endCxn id="22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6" idx="1"/>
            <a:endCxn id="22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7" idx="7"/>
            <a:endCxn id="23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772934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>
            <a:stCxn id="35" idx="2"/>
            <a:endCxn id="23" idx="5"/>
          </p:cNvCxnSpPr>
          <p:nvPr/>
        </p:nvCxnSpPr>
        <p:spPr>
          <a:xfrm flipH="1" flipV="1">
            <a:off x="1530603" y="3192635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9203846" y="963708"/>
            <a:ext cx="639192" cy="642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49" name="Овал 48"/>
          <p:cNvSpPr/>
          <p:nvPr/>
        </p:nvSpPr>
        <p:spPr>
          <a:xfrm>
            <a:off x="8015684" y="17663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50" name="Овал 49"/>
          <p:cNvSpPr/>
          <p:nvPr/>
        </p:nvSpPr>
        <p:spPr>
          <a:xfrm>
            <a:off x="10346910" y="17663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1" name="Овал 50"/>
          <p:cNvSpPr/>
          <p:nvPr/>
        </p:nvSpPr>
        <p:spPr>
          <a:xfrm>
            <a:off x="7321377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8677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Овал 52"/>
          <p:cNvSpPr/>
          <p:nvPr/>
        </p:nvSpPr>
        <p:spPr>
          <a:xfrm>
            <a:off x="9685218" y="28047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4" name="Овал 53"/>
          <p:cNvSpPr/>
          <p:nvPr/>
        </p:nvSpPr>
        <p:spPr>
          <a:xfrm>
            <a:off x="1105611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Овал 54"/>
          <p:cNvSpPr/>
          <p:nvPr/>
        </p:nvSpPr>
        <p:spPr>
          <a:xfrm>
            <a:off x="6572028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6" name="Прямая соединительная линия 55"/>
          <p:cNvCxnSpPr>
            <a:stCxn id="49" idx="7"/>
            <a:endCxn id="48" idx="2"/>
          </p:cNvCxnSpPr>
          <p:nvPr/>
        </p:nvCxnSpPr>
        <p:spPr>
          <a:xfrm flipV="1">
            <a:off x="8561268" y="1284849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8" idx="6"/>
            <a:endCxn id="50" idx="1"/>
          </p:cNvCxnSpPr>
          <p:nvPr/>
        </p:nvCxnSpPr>
        <p:spPr>
          <a:xfrm>
            <a:off x="9843038" y="1284849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51" idx="7"/>
            <a:endCxn id="49" idx="3"/>
          </p:cNvCxnSpPr>
          <p:nvPr/>
        </p:nvCxnSpPr>
        <p:spPr>
          <a:xfrm flipV="1">
            <a:off x="7866961" y="2314595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52" idx="1"/>
            <a:endCxn id="49" idx="5"/>
          </p:cNvCxnSpPr>
          <p:nvPr/>
        </p:nvCxnSpPr>
        <p:spPr>
          <a:xfrm flipH="1" flipV="1">
            <a:off x="8561268" y="2314595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3" idx="7"/>
            <a:endCxn id="50" idx="3"/>
          </p:cNvCxnSpPr>
          <p:nvPr/>
        </p:nvCxnSpPr>
        <p:spPr>
          <a:xfrm flipV="1">
            <a:off x="10230802" y="23145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54" idx="1"/>
            <a:endCxn id="50" idx="5"/>
          </p:cNvCxnSpPr>
          <p:nvPr/>
        </p:nvCxnSpPr>
        <p:spPr>
          <a:xfrm flipH="1" flipV="1">
            <a:off x="10892494" y="2314594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55" idx="7"/>
            <a:endCxn id="51" idx="3"/>
          </p:cNvCxnSpPr>
          <p:nvPr/>
        </p:nvCxnSpPr>
        <p:spPr>
          <a:xfrm flipV="1">
            <a:off x="7117612" y="3353019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8109292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42</a:t>
            </a:r>
            <a:endParaRPr lang="en-US" dirty="0"/>
          </a:p>
        </p:txBody>
      </p:sp>
      <p:cxnSp>
        <p:nvCxnSpPr>
          <p:cNvPr id="64" name="Прямая соединительная линия 63"/>
          <p:cNvCxnSpPr>
            <a:stCxn id="63" idx="2"/>
            <a:endCxn id="51" idx="5"/>
          </p:cNvCxnSpPr>
          <p:nvPr/>
        </p:nvCxnSpPr>
        <p:spPr>
          <a:xfrm flipH="1" flipV="1">
            <a:off x="7866961" y="3353019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470826" y="1537153"/>
            <a:ext cx="752458" cy="23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5" idx="1"/>
          </p:cNvCxnSpPr>
          <p:nvPr/>
        </p:nvCxnSpPr>
        <p:spPr>
          <a:xfrm flipV="1">
            <a:off x="1866542" y="1269785"/>
            <a:ext cx="952170" cy="25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8286770" y="989608"/>
            <a:ext cx="870272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8832338" y="1680550"/>
            <a:ext cx="622747" cy="4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7677750" y="2162551"/>
            <a:ext cx="285000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8072534" y="2455422"/>
            <a:ext cx="225988" cy="5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408021" y="93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424932" y="2086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646656" y="2246813"/>
            <a:ext cx="1517715" cy="3217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662241" y="180909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siftDown</a:t>
            </a:r>
            <a:endParaRPr lang="en-US" sz="2400" dirty="0"/>
          </a:p>
        </p:txBody>
      </p:sp>
      <p:cxnSp>
        <p:nvCxnSpPr>
          <p:cNvPr id="94" name="Прямая со стрелкой 93"/>
          <p:cNvCxnSpPr/>
          <p:nvPr/>
        </p:nvCxnSpPr>
        <p:spPr>
          <a:xfrm>
            <a:off x="8770984" y="4201525"/>
            <a:ext cx="68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4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7600" y="803324"/>
            <a:ext cx="6272722" cy="571059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Элементы двоичной кучи можно хранить в массиве </a:t>
            </a:r>
          </a:p>
          <a:p>
            <a:r>
              <a:rPr lang="ru-RU" dirty="0" smtClean="0"/>
              <a:t>Индекс левого потомка </a:t>
            </a:r>
            <a:r>
              <a:rPr lang="en-US" dirty="0" err="1" smtClean="0"/>
              <a:t>i</a:t>
            </a:r>
            <a:r>
              <a:rPr lang="en-US" dirty="0" smtClean="0"/>
              <a:t>-o</a:t>
            </a:r>
            <a:r>
              <a:rPr lang="ru-RU" dirty="0" smtClean="0"/>
              <a:t>й вершины: 2</a:t>
            </a:r>
            <a:r>
              <a:rPr lang="en-US" dirty="0" err="1" smtClean="0"/>
              <a:t>i</a:t>
            </a:r>
            <a:r>
              <a:rPr lang="en-US" dirty="0" smtClean="0"/>
              <a:t> + 1 (</a:t>
            </a:r>
            <a:r>
              <a:rPr lang="ru-RU" dirty="0" smtClean="0"/>
              <a:t>нумерация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0)</a:t>
            </a:r>
            <a:endParaRPr lang="ru-RU" dirty="0" smtClean="0"/>
          </a:p>
          <a:p>
            <a:r>
              <a:rPr lang="ru-RU" dirty="0" smtClean="0"/>
              <a:t>Индекс правого потомка </a:t>
            </a:r>
            <a:r>
              <a:rPr lang="en-US" dirty="0" err="1" smtClean="0"/>
              <a:t>i</a:t>
            </a:r>
            <a:r>
              <a:rPr lang="ru-RU" dirty="0" smtClean="0"/>
              <a:t>-ой вершины: </a:t>
            </a:r>
            <a:r>
              <a:rPr lang="en-US" dirty="0" smtClean="0"/>
              <a:t>2i + 2</a:t>
            </a:r>
            <a:endParaRPr lang="ru-RU" dirty="0" smtClean="0"/>
          </a:p>
          <a:p>
            <a:r>
              <a:rPr lang="ru-RU" dirty="0" smtClean="0"/>
              <a:t>Индекс вершины-родителя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ой вершины: </a:t>
            </a:r>
            <a:r>
              <a:rPr lang="en-US" dirty="0" err="1" smtClean="0"/>
              <a:t>i</a:t>
            </a:r>
            <a:r>
              <a:rPr lang="en-US" dirty="0" smtClean="0"/>
              <a:t>/2 – 1</a:t>
            </a:r>
          </a:p>
          <a:p>
            <a:r>
              <a:rPr lang="ru-RU" dirty="0" smtClean="0"/>
              <a:t>Максимальный элемент - всегда первый элемент массива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priority_queue</a:t>
            </a:r>
            <a:r>
              <a:rPr lang="ru-RU" sz="2800" dirty="0" smtClean="0"/>
              <a:t> </a:t>
            </a:r>
            <a:r>
              <a:rPr lang="en-US" sz="2800" dirty="0" smtClean="0"/>
              <a:t>:</a:t>
            </a:r>
            <a:r>
              <a:rPr lang="ru-RU" sz="2800" dirty="0" smtClean="0"/>
              <a:t> Почему это контейнер-адаптер?</a:t>
            </a:r>
            <a:endParaRPr lang="en-US" sz="2800" dirty="0"/>
          </a:p>
        </p:txBody>
      </p:sp>
      <p:sp>
        <p:nvSpPr>
          <p:cNvPr id="5" name="Овал 4"/>
          <p:cNvSpPr/>
          <p:nvPr/>
        </p:nvSpPr>
        <p:spPr>
          <a:xfrm>
            <a:off x="2867488" y="80332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679326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2" name="Прямая соединительная линия 11"/>
          <p:cNvCxnSpPr>
            <a:stCxn id="6" idx="7"/>
            <a:endCxn id="5" idx="2"/>
          </p:cNvCxnSpPr>
          <p:nvPr/>
        </p:nvCxnSpPr>
        <p:spPr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1"/>
          </p:cNvCxnSpPr>
          <p:nvPr/>
        </p:nvCxnSpPr>
        <p:spPr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7"/>
            <a:endCxn id="6" idx="3"/>
          </p:cNvCxnSpPr>
          <p:nvPr/>
        </p:nvCxnSpPr>
        <p:spPr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1"/>
            <a:endCxn id="6" idx="5"/>
          </p:cNvCxnSpPr>
          <p:nvPr/>
        </p:nvCxnSpPr>
        <p:spPr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7"/>
            <a:endCxn id="7" idx="3"/>
          </p:cNvCxnSpPr>
          <p:nvPr/>
        </p:nvCxnSpPr>
        <p:spPr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5"/>
          </p:cNvCxnSpPr>
          <p:nvPr/>
        </p:nvCxnSpPr>
        <p:spPr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1" idx="7"/>
            <a:endCxn id="8" idx="3"/>
          </p:cNvCxnSpPr>
          <p:nvPr/>
        </p:nvCxnSpPr>
        <p:spPr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06680" y="6911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84487" y="131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59358" y="1229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0152" y="229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7168" y="2248270"/>
            <a:ext cx="3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83218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39354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7857" y="335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80415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464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34513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11562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988611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65660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142709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719758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0682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9274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69790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7730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3888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45785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44778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4377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9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InputIterator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CCE7D441-96BC-4D6A-BE32-CEC98DB58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9415" y="688958"/>
          <a:ext cx="11414917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61">
                  <a:extLst>
                    <a:ext uri="{9D8B030D-6E8A-4147-A177-3AD203B41FA5}">
                      <a16:colId xmlns="" xmlns:a16="http://schemas.microsoft.com/office/drawing/2014/main" val="673896950"/>
                    </a:ext>
                  </a:extLst>
                </a:gridCol>
                <a:gridCol w="2191664">
                  <a:extLst>
                    <a:ext uri="{9D8B030D-6E8A-4147-A177-3AD203B41FA5}">
                      <a16:colId xmlns="" xmlns:a16="http://schemas.microsoft.com/office/drawing/2014/main" val="3404116454"/>
                    </a:ext>
                  </a:extLst>
                </a:gridCol>
                <a:gridCol w="3287496">
                  <a:extLst>
                    <a:ext uri="{9D8B030D-6E8A-4147-A177-3AD203B41FA5}">
                      <a16:colId xmlns="" xmlns:a16="http://schemas.microsoft.com/office/drawing/2014/main" val="2546970233"/>
                    </a:ext>
                  </a:extLst>
                </a:gridCol>
                <a:gridCol w="3287496">
                  <a:extLst>
                    <a:ext uri="{9D8B030D-6E8A-4147-A177-3AD203B41FA5}">
                      <a16:colId xmlns="" xmlns:a16="http://schemas.microsoft.com/office/drawing/2014/main" val="190581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OutputIterator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784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Савнение на равенство</a:t>
                      </a:r>
                    </a:p>
                    <a:p>
                      <a:r>
                        <a:rPr lang="en-US" dirty="0"/>
                        <a:t>A == B </a:t>
                      </a:r>
                      <a:endParaRPr lang="ru-RU" dirty="0"/>
                    </a:p>
                    <a:p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operator==(B)</a:t>
                      </a:r>
                    </a:p>
                    <a:p>
                      <a:r>
                        <a:rPr lang="en-US" dirty="0"/>
                        <a:t>bool operator!=(B)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ru-RU" sz="3200" dirty="0">
                        <a:solidFill>
                          <a:schemeClr val="accent5">
                            <a:lumMod val="75000"/>
                          </a:schemeClr>
                        </a:solidFill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13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  <a:p>
                      <a:r>
                        <a:rPr lang="ru-RU" dirty="0"/>
                        <a:t>++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operator++()</a:t>
                      </a:r>
                    </a:p>
                    <a:p>
                      <a:r>
                        <a:rPr lang="en-US" dirty="0"/>
                        <a:t>A operator++(int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38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rvalue</a:t>
                      </a:r>
                      <a:endParaRPr lang="ru-RU" dirty="0"/>
                    </a:p>
                    <a:p>
                      <a:r>
                        <a:rPr lang="en-US" dirty="0"/>
                        <a:t>n = </a:t>
                      </a:r>
                      <a:r>
                        <a:rPr lang="ru-RU" dirty="0"/>
                        <a:t>*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n = A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operator*()</a:t>
                      </a:r>
                    </a:p>
                    <a:p>
                      <a:r>
                        <a:rPr lang="en-US" dirty="0"/>
                        <a:t>T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912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lvalue</a:t>
                      </a:r>
                      <a:endParaRPr lang="en-US" dirty="0"/>
                    </a:p>
                    <a:p>
                      <a:r>
                        <a:rPr lang="ru-RU" dirty="0"/>
                        <a:t>*</a:t>
                      </a:r>
                      <a:r>
                        <a:rPr lang="en-US" dirty="0"/>
                        <a:t>A = n,</a:t>
                      </a:r>
                    </a:p>
                    <a:p>
                      <a:r>
                        <a:rPr lang="en-US" dirty="0"/>
                        <a:t>A-&gt;m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operator*()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T&amp;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 panose="05020102010507070707" pitchFamily="18" charset="2"/>
                          <a:sym typeface="Wingdings 2" panose="05020102010507070707" pitchFamily="18" charset="2"/>
                        </a:rPr>
                        <a:t></a:t>
                      </a:r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sym typeface="Wingdings 2" panose="05020102010507070707" pitchFamily="18" charset="2"/>
                        </a:rPr>
                        <a:t>Можно изменять значение, на которое указывает итератор</a:t>
                      </a:r>
                      <a:endParaRPr lang="en-US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255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Декремент</a:t>
                      </a:r>
                      <a:endParaRPr lang="en-US" dirty="0"/>
                    </a:p>
                    <a:p>
                      <a:r>
                        <a:rPr lang="ru-RU" dirty="0"/>
                        <a:t>--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ru-RU" dirty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operator--()</a:t>
                      </a:r>
                    </a:p>
                    <a:p>
                      <a:r>
                        <a:rPr lang="en-US" dirty="0"/>
                        <a:t>A operator--(int 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148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CEDBBB-DE92-40B8-B2B5-F45A320C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677" y="1656039"/>
            <a:ext cx="5108656" cy="10752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Когда не нужно изменять элементы контейнера, можно ограничится </a:t>
            </a:r>
            <a:r>
              <a:rPr lang="en-US" sz="2000" dirty="0" err="1"/>
              <a:t>InputIterator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E8CEB3-E3E6-4768-8409-72F9C78EF2D5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InputIterator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A4F7A9-FB6D-4A56-A01D-FC2A9E6A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E797CF-4454-4FBB-8EEA-F80C7C5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5" y="4126694"/>
            <a:ext cx="5777428" cy="1945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4FAFC74-F36D-4B61-BE12-E6EFAC28AC60}"/>
              </a:ext>
            </a:extLst>
          </p:cNvPr>
          <p:cNvSpPr txBox="1">
            <a:spLocks/>
          </p:cNvSpPr>
          <p:nvPr/>
        </p:nvSpPr>
        <p:spPr>
          <a:xfrm>
            <a:off x="6825677" y="4115900"/>
            <a:ext cx="5108656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InputIterator</a:t>
            </a:r>
            <a:r>
              <a:rPr lang="en-US" sz="2000" dirty="0"/>
              <a:t> </a:t>
            </a:r>
            <a:r>
              <a:rPr lang="en-US" sz="2000" dirty="0" err="1"/>
              <a:t>fisrt</a:t>
            </a:r>
            <a:r>
              <a:rPr lang="en-US" sz="2000" dirty="0"/>
              <a:t> </a:t>
            </a:r>
            <a:r>
              <a:rPr lang="ru-RU" sz="2000" dirty="0"/>
              <a:t>стоит слева от знака оператора сравнения. </a:t>
            </a:r>
            <a:endParaRPr lang="en-US" sz="2000" dirty="0"/>
          </a:p>
          <a:p>
            <a:r>
              <a:rPr lang="en-US" sz="2000" dirty="0" err="1"/>
              <a:t>OutputIterator</a:t>
            </a:r>
            <a:r>
              <a:rPr lang="en-US" sz="2000" dirty="0"/>
              <a:t> result </a:t>
            </a:r>
            <a:r>
              <a:rPr lang="ru-RU" sz="2000" dirty="0"/>
              <a:t>изменят совй значение на то, на которое указывает </a:t>
            </a:r>
            <a:r>
              <a:rPr lang="en-US" sz="2000" dirty="0" err="1"/>
              <a:t>InputIterator</a:t>
            </a:r>
            <a:r>
              <a:rPr lang="en-US" sz="2000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0051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2ECED4-003D-4CB8-8A92-1A5FD64E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442" y="783343"/>
            <a:ext cx="4814891" cy="215176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000" dirty="0" err="1"/>
              <a:t>ForwardIterator</a:t>
            </a:r>
            <a:r>
              <a:rPr lang="en-US" sz="2000" dirty="0"/>
              <a:t> </a:t>
            </a:r>
            <a:r>
              <a:rPr lang="ru-RU" sz="2000" dirty="0"/>
              <a:t>объединяет в себе функциональность </a:t>
            </a:r>
            <a:r>
              <a:rPr lang="en-US" sz="2000" dirty="0" err="1"/>
              <a:t>InutIterator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OutputIterator</a:t>
            </a:r>
            <a:endParaRPr lang="en-US" sz="2000" dirty="0"/>
          </a:p>
          <a:p>
            <a:r>
              <a:rPr lang="ru-RU" sz="2000" dirty="0"/>
              <a:t>Может использоваться в алгоритмах в качестве любого из них</a:t>
            </a:r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BB1CAC-E82C-4575-A59E-808C14D2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99"/>
          <a:stretch/>
        </p:blipFill>
        <p:spPr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STL</a:t>
            </a:r>
            <a:r>
              <a:rPr lang="ru-RU" sz="2800" dirty="0"/>
              <a:t>: </a:t>
            </a:r>
            <a:r>
              <a:rPr lang="en-US" sz="2800" dirty="0" err="1"/>
              <a:t>ForwardIterator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90E18E-DB35-48A2-8D01-CCDDC579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0" y="3429000"/>
            <a:ext cx="6330420" cy="23853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423B81A-58F9-4F18-87B4-FC1F266353F5}"/>
              </a:ext>
            </a:extLst>
          </p:cNvPr>
          <p:cNvSpPr txBox="1">
            <a:spLocks/>
          </p:cNvSpPr>
          <p:nvPr/>
        </p:nvSpPr>
        <p:spPr>
          <a:xfrm>
            <a:off x="7119442" y="3545803"/>
            <a:ext cx="4814891" cy="27872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И </a:t>
            </a:r>
            <a:r>
              <a:rPr lang="en-US" sz="2000" dirty="0" err="1"/>
              <a:t>ForwardIterator</a:t>
            </a:r>
            <a:r>
              <a:rPr lang="en-US" sz="2000" dirty="0"/>
              <a:t> first</a:t>
            </a:r>
            <a:r>
              <a:rPr lang="ru-RU" sz="2000" dirty="0"/>
              <a:t> стоит по левую сторону от знака оператора сравнения !=, т.е. он определяет этот оператор</a:t>
            </a:r>
          </a:p>
          <a:p>
            <a:r>
              <a:rPr lang="en-US" sz="2000" dirty="0" err="1"/>
              <a:t>ForwardIterator</a:t>
            </a:r>
            <a:r>
              <a:rPr lang="en-US" sz="2000" dirty="0"/>
              <a:t> first </a:t>
            </a:r>
            <a:r>
              <a:rPr lang="ru-RU" sz="2000" dirty="0"/>
              <a:t>разыменовывается с изменением значения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77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B3E4B-0702-4125-95F5-0ED2DDE8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011" y="877824"/>
            <a:ext cx="4432175" cy="294003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Контейнеры управляют хранением данных. Реализуют структуры данных</a:t>
            </a:r>
          </a:p>
          <a:p>
            <a:r>
              <a:rPr lang="ru-RU" dirty="0"/>
              <a:t>Итераторы предназначены для обеспечения доступа к элементам контейнера. Имеют унифицированный интерфейс для всех сруктур данных (с поправкой на особенности структуры), близкий к интерфейсу указателей (арифметика, разыменовывание)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" r="1008" b="2712"/>
          <a:stretch/>
        </p:blipFill>
        <p:spPr>
          <a:xfrm>
            <a:off x="461912" y="877824"/>
            <a:ext cx="7059099" cy="28620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8021C878-9134-4865-BB77-AE1A951B3018}"/>
              </a:ext>
            </a:extLst>
          </p:cNvPr>
          <p:cNvSpPr txBox="1">
            <a:spLocks/>
          </p:cNvSpPr>
          <p:nvPr/>
        </p:nvSpPr>
        <p:spPr>
          <a:xfrm>
            <a:off x="461912" y="217598"/>
            <a:ext cx="11491275" cy="47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STL: </a:t>
            </a:r>
            <a:r>
              <a:rPr lang="ru-RU" dirty="0"/>
              <a:t>архитектура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3568FDF-1688-424E-B6AB-6447F4ABF07E}"/>
              </a:ext>
            </a:extLst>
          </p:cNvPr>
          <p:cNvSpPr txBox="1">
            <a:spLocks/>
          </p:cNvSpPr>
          <p:nvPr/>
        </p:nvSpPr>
        <p:spPr>
          <a:xfrm>
            <a:off x="461912" y="4000736"/>
            <a:ext cx="11491274" cy="2440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Алгоритмы реализуют различные операции с контейнерами и их элементами: сортировка, поиск и др. Алгоритмы работают с итераторами, и за счёт их единого интерфейса не зависят от реализации контейнеров.</a:t>
            </a:r>
          </a:p>
          <a:p>
            <a:r>
              <a:rPr lang="en-US" sz="2000" dirty="0"/>
              <a:t>STL </a:t>
            </a:r>
            <a:r>
              <a:rPr lang="ru-RU" sz="2000" dirty="0"/>
              <a:t>использует элементы ООП, однако, строится на разделении данных и поведения за счёт введения итераторов.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0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9" t="1471" r="699" b="1942"/>
          <a:stretch/>
        </p:blipFill>
        <p:spPr>
          <a:xfrm>
            <a:off x="443057" y="697582"/>
            <a:ext cx="11491275" cy="46978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контейнеры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3057" y="5470710"/>
            <a:ext cx="460970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зависит от времени и места помещения его в контейнер, но не зависит от значения элемента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63529" y="5470709"/>
            <a:ext cx="36528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зависит от значения элемента (или его ключа) в соответствии с критерием сортировки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27181" y="5470708"/>
            <a:ext cx="31139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Позиция элемента в контейнере не имеет значения. Важен сам факт его наличия в контейнере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21984"/>
            <a:ext cx="11576115" cy="557881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STL container requirements: https</a:t>
            </a:r>
            <a:r>
              <a:rPr lang="en-US" sz="2800" dirty="0"/>
              <a:t>://</a:t>
            </a:r>
            <a:r>
              <a:rPr lang="en-US" sz="2800" dirty="0" smtClean="0"/>
              <a:t>en.cppreference.com/w/cpp/named_req/Container</a:t>
            </a:r>
            <a:endParaRPr lang="ru-RU" sz="2800" dirty="0" smtClean="0"/>
          </a:p>
          <a:p>
            <a:r>
              <a:rPr lang="en-US" sz="2800" dirty="0" smtClean="0"/>
              <a:t>STL </a:t>
            </a:r>
            <a:r>
              <a:rPr lang="ru-RU" sz="2800" dirty="0" smtClean="0"/>
              <a:t>предъявляет базовый набор требований к интерфейсу контейнеров и времени выполнения операций</a:t>
            </a:r>
          </a:p>
          <a:p>
            <a:r>
              <a:rPr lang="en-US" sz="2800" dirty="0" smtClean="0"/>
              <a:t>STL </a:t>
            </a:r>
            <a:r>
              <a:rPr lang="ru-RU" sz="2800" dirty="0" smtClean="0"/>
              <a:t>не определяет структуру данных, на основе которой реализуется контейнер, но, как правило, набор операций </a:t>
            </a:r>
            <a:r>
              <a:rPr lang="ru-RU" sz="2800" dirty="0"/>
              <a:t>с контейнером </a:t>
            </a:r>
            <a:r>
              <a:rPr lang="ru-RU" sz="2800" dirty="0" smtClean="0"/>
              <a:t>и их алгоритмическая сложность не оставляют много возможностей для догадок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57611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STL</a:t>
            </a:r>
            <a:r>
              <a:rPr lang="ru-RU" sz="2800" dirty="0" smtClean="0"/>
              <a:t>: </a:t>
            </a:r>
            <a:r>
              <a:rPr lang="en-US" sz="2800" dirty="0" smtClean="0"/>
              <a:t>Container 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4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9522" y="812557"/>
            <a:ext cx="6334811" cy="24019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::array - c</a:t>
            </a:r>
            <a:r>
              <a:rPr lang="ru-RU" dirty="0" err="1" smtClean="0"/>
              <a:t>татический</a:t>
            </a:r>
            <a:r>
              <a:rPr lang="ru-RU" dirty="0" smtClean="0"/>
              <a:t> массив. Удобный интерфейс для обычного </a:t>
            </a:r>
            <a:r>
              <a:rPr lang="en-US" dirty="0" smtClean="0"/>
              <a:t>C-style </a:t>
            </a:r>
            <a:r>
              <a:rPr lang="ru-RU" dirty="0" smtClean="0"/>
              <a:t>статического массива. Во время компиляции выделяется </a:t>
            </a:r>
            <a:r>
              <a:rPr lang="ru-RU" dirty="0" smtClean="0"/>
              <a:t>непрерывная область </a:t>
            </a:r>
            <a:r>
              <a:rPr lang="ru-RU" dirty="0" smtClean="0"/>
              <a:t>памяти</a:t>
            </a:r>
            <a:endParaRPr lang="en-US" dirty="0" smtClean="0"/>
          </a:p>
          <a:p>
            <a:r>
              <a:rPr lang="ru-RU" dirty="0" smtClean="0"/>
              <a:t>Формальные параметры шаблона:</a:t>
            </a:r>
          </a:p>
          <a:p>
            <a:pPr marL="0" indent="395288">
              <a:buNone/>
            </a:pPr>
            <a:r>
              <a:rPr lang="en-US" dirty="0" smtClean="0"/>
              <a:t>	class T – </a:t>
            </a:r>
            <a:r>
              <a:rPr lang="ru-RU" dirty="0" smtClean="0"/>
              <a:t>тип элемента</a:t>
            </a:r>
          </a:p>
          <a:p>
            <a:pPr marL="0" indent="395288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ru-RU" dirty="0" smtClean="0"/>
              <a:t>количество элементов в массиве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::array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855"/>
          <a:stretch/>
        </p:blipFill>
        <p:spPr>
          <a:xfrm>
            <a:off x="403713" y="1168056"/>
            <a:ext cx="5101545" cy="19212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3713" y="704236"/>
            <a:ext cx="5195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https://en.cppreference.com/w/cpp/container/array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638866" y="3214540"/>
            <a:ext cx="6295466" cy="3516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std</a:t>
            </a:r>
            <a:r>
              <a:rPr lang="en-US" dirty="0" smtClean="0"/>
              <a:t>::array – </a:t>
            </a:r>
            <a:r>
              <a:rPr lang="ru-RU" dirty="0" smtClean="0"/>
              <a:t>составной тип (</a:t>
            </a:r>
            <a:r>
              <a:rPr lang="en-US" dirty="0" smtClean="0"/>
              <a:t>aggregate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Составные типы могут быть массивами или пользовательскими типами: </a:t>
            </a:r>
            <a:r>
              <a:rPr lang="en-US" dirty="0" smtClean="0"/>
              <a:t>class, </a:t>
            </a:r>
            <a:r>
              <a:rPr lang="en-US" dirty="0" err="1" smtClean="0"/>
              <a:t>struct</a:t>
            </a:r>
            <a:r>
              <a:rPr lang="en-US" dirty="0" smtClean="0"/>
              <a:t>, union</a:t>
            </a:r>
            <a:r>
              <a:rPr lang="ru-RU" dirty="0"/>
              <a:t> </a:t>
            </a:r>
            <a:r>
              <a:rPr lang="ru-RU" dirty="0" smtClean="0"/>
              <a:t>и обладают свойствами:</a:t>
            </a:r>
          </a:p>
          <a:p>
            <a:pPr marL="687388" indent="0">
              <a:buNone/>
            </a:pPr>
            <a:r>
              <a:rPr lang="ru-RU" dirty="0" smtClean="0"/>
              <a:t>Не имеют приватных или защищённых (</a:t>
            </a:r>
            <a:r>
              <a:rPr lang="en-US" dirty="0"/>
              <a:t>p</a:t>
            </a:r>
            <a:r>
              <a:rPr lang="en-US" dirty="0" smtClean="0"/>
              <a:t>rotected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нестатических членов данных</a:t>
            </a:r>
            <a:endParaRPr lang="en-US" dirty="0" smtClean="0"/>
          </a:p>
          <a:p>
            <a:pPr marL="687388" indent="0">
              <a:buNone/>
            </a:pPr>
            <a:r>
              <a:rPr lang="ru-RU" dirty="0" smtClean="0"/>
              <a:t>Не унаследованы</a:t>
            </a:r>
          </a:p>
          <a:p>
            <a:pPr marL="687388" indent="0">
              <a:buNone/>
            </a:pPr>
            <a:r>
              <a:rPr lang="ru-RU" dirty="0" smtClean="0"/>
              <a:t>Не имеют определённых в явном виде конструкторов</a:t>
            </a:r>
          </a:p>
          <a:p>
            <a:pPr marL="687388" indent="0">
              <a:buNone/>
            </a:pPr>
            <a:r>
              <a:rPr lang="ru-RU" dirty="0" smtClean="0"/>
              <a:t>Не имеют виртуальных функций</a:t>
            </a:r>
          </a:p>
          <a:p>
            <a:r>
              <a:rPr lang="ru-RU" dirty="0" smtClean="0"/>
              <a:t>Если все условия соблюдены, к таким типам можно применять </a:t>
            </a:r>
            <a:r>
              <a:rPr lang="en-US" dirty="0" smtClean="0"/>
              <a:t>aggregate initialization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0" y="3582498"/>
            <a:ext cx="550211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Доступ к итераторам</a:t>
            </a:r>
            <a:endParaRPr lang="en-US" sz="2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447933" y="701160"/>
            <a:ext cx="5486399" cy="303633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begin(), </a:t>
            </a:r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первый элемент массива</a:t>
            </a:r>
          </a:p>
          <a:p>
            <a:r>
              <a:rPr lang="en-US" dirty="0" smtClean="0"/>
              <a:t>begin()</a:t>
            </a:r>
            <a:r>
              <a:rPr lang="ru-RU" dirty="0" smtClean="0"/>
              <a:t> возвращает </a:t>
            </a:r>
            <a:r>
              <a:rPr lang="ru-RU" dirty="0" err="1" smtClean="0"/>
              <a:t>неконстантный</a:t>
            </a:r>
            <a:r>
              <a:rPr lang="ru-RU" dirty="0" smtClean="0"/>
              <a:t> итератор</a:t>
            </a:r>
            <a:endParaRPr lang="ru-RU" dirty="0"/>
          </a:p>
          <a:p>
            <a:r>
              <a:rPr lang="en-US" dirty="0" err="1" smtClean="0"/>
              <a:t>cbegin</a:t>
            </a:r>
            <a:r>
              <a:rPr lang="en-US" dirty="0" smtClean="0"/>
              <a:t>() – </a:t>
            </a:r>
            <a:r>
              <a:rPr lang="ru-RU" dirty="0" smtClean="0"/>
              <a:t>константный</a:t>
            </a:r>
          </a:p>
          <a:p>
            <a:r>
              <a:rPr lang="en-US" dirty="0"/>
              <a:t>end(), </a:t>
            </a:r>
            <a:r>
              <a:rPr lang="en-US" dirty="0" err="1"/>
              <a:t>cend</a:t>
            </a:r>
            <a:r>
              <a:rPr lang="en-US" dirty="0"/>
              <a:t>() – </a:t>
            </a:r>
            <a:r>
              <a:rPr lang="ru-RU" dirty="0"/>
              <a:t>указывают на ячейку памяти, следующую за концом </a:t>
            </a:r>
            <a:r>
              <a:rPr lang="ru-RU" dirty="0" smtClean="0"/>
              <a:t>массива</a:t>
            </a:r>
          </a:p>
          <a:p>
            <a:r>
              <a:rPr lang="ru-RU" dirty="0" smtClean="0"/>
              <a:t>У пустого массива итератор на начало равен итератору на конец</a:t>
            </a:r>
          </a:p>
          <a:p>
            <a:r>
              <a:rPr lang="ru-RU" dirty="0" smtClean="0"/>
              <a:t>Итератор массива - </a:t>
            </a:r>
            <a:r>
              <a:rPr lang="en-US" dirty="0" err="1" smtClean="0"/>
              <a:t>RandomAccessIterator</a:t>
            </a:r>
            <a:endParaRPr lang="ru-RU" dirty="0" smtClean="0"/>
          </a:p>
          <a:p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84056"/>
              </p:ext>
            </p:extLst>
          </p:nvPr>
        </p:nvGraphicFramePr>
        <p:xfrm>
          <a:off x="443058" y="2471300"/>
          <a:ext cx="5967169" cy="156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126"/>
                <a:gridCol w="980387"/>
                <a:gridCol w="1074656"/>
              </a:tblGrid>
              <a:tr h="362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cbegin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62128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</a:tr>
              <a:tr h="829689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Изменять значение, на которое указывает итератор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7" y="4005744"/>
            <a:ext cx="6004875" cy="26258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701160"/>
            <a:ext cx="6004875" cy="1872138"/>
          </a:xfrm>
          <a:prstGeom prst="rect">
            <a:avLst/>
          </a:prstGeom>
        </p:spPr>
      </p:pic>
      <p:sp>
        <p:nvSpPr>
          <p:cNvPr id="11" name="Объект 5"/>
          <p:cNvSpPr txBox="1">
            <a:spLocks/>
          </p:cNvSpPr>
          <p:nvPr/>
        </p:nvSpPr>
        <p:spPr>
          <a:xfrm>
            <a:off x="6523347" y="4005744"/>
            <a:ext cx="5486399" cy="273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rbegin</a:t>
            </a:r>
            <a:r>
              <a:rPr lang="en-US" dirty="0" smtClean="0"/>
              <a:t>(), </a:t>
            </a:r>
            <a:r>
              <a:rPr lang="en-US" dirty="0" err="1" smtClean="0"/>
              <a:t>crbegin</a:t>
            </a:r>
            <a:r>
              <a:rPr lang="en-US" dirty="0" smtClean="0"/>
              <a:t>() – </a:t>
            </a:r>
            <a:r>
              <a:rPr lang="ru-RU" dirty="0" smtClean="0"/>
              <a:t>указывают на </a:t>
            </a:r>
            <a:r>
              <a:rPr lang="ru-RU" dirty="0" err="1" smtClean="0"/>
              <a:t>послдедний</a:t>
            </a:r>
            <a:r>
              <a:rPr lang="ru-RU" dirty="0" smtClean="0"/>
              <a:t> элемент массива</a:t>
            </a:r>
          </a:p>
          <a:p>
            <a:r>
              <a:rPr lang="en-US" dirty="0" smtClean="0"/>
              <a:t>end(), </a:t>
            </a:r>
            <a:r>
              <a:rPr lang="en-US" dirty="0" err="1" smtClean="0"/>
              <a:t>cend</a:t>
            </a:r>
            <a:r>
              <a:rPr lang="en-US" dirty="0" smtClean="0"/>
              <a:t>() – </a:t>
            </a:r>
            <a:r>
              <a:rPr lang="ru-RU" dirty="0" smtClean="0"/>
              <a:t>указывают на ячейку памяти, следующую за началом массива</a:t>
            </a:r>
          </a:p>
          <a:p>
            <a:r>
              <a:rPr lang="ru-RU" dirty="0" smtClean="0"/>
              <a:t>Производят обход массива в обратном порядке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555" y="743546"/>
            <a:ext cx="4986777" cy="1961948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– </a:t>
            </a:r>
            <a:r>
              <a:rPr lang="ru-RU" dirty="0" smtClean="0"/>
              <a:t>динамический массив</a:t>
            </a:r>
          </a:p>
          <a:p>
            <a:r>
              <a:rPr lang="ru-RU" dirty="0" smtClean="0"/>
              <a:t>Формальные параметры шаблона:</a:t>
            </a:r>
          </a:p>
          <a:p>
            <a:pPr marL="339725" indent="0">
              <a:buNone/>
            </a:pPr>
            <a:r>
              <a:rPr lang="en-US" dirty="0" smtClean="0"/>
              <a:t>T – </a:t>
            </a:r>
            <a:r>
              <a:rPr lang="ru-RU" dirty="0" smtClean="0"/>
              <a:t>тип элементов</a:t>
            </a:r>
          </a:p>
          <a:p>
            <a:pPr marL="339725" indent="0">
              <a:buNone/>
            </a:pPr>
            <a:r>
              <a:rPr lang="en-US" dirty="0" smtClean="0"/>
              <a:t>Allocator – </a:t>
            </a:r>
            <a:r>
              <a:rPr lang="ru-RU" dirty="0" smtClean="0"/>
              <a:t>класс, управляющий выделением и освобождением памяти</a:t>
            </a:r>
          </a:p>
          <a:p>
            <a:pPr marL="339725" indent="0">
              <a:buNone/>
            </a:pPr>
            <a:endParaRPr lang="ru-RU" dirty="0" smtClean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контейнеры: </a:t>
            </a:r>
            <a:r>
              <a:rPr lang="en-US" sz="2800" dirty="0" err="1" smtClean="0"/>
              <a:t>std</a:t>
            </a:r>
            <a:r>
              <a:rPr lang="en-US" sz="2800" dirty="0" smtClean="0"/>
              <a:t>::vector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1191084"/>
            <a:ext cx="5996137" cy="14719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https://en.cppreference.com/w/cpp/container/vector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I </a:t>
            </a:r>
            <a:r>
              <a:rPr lang="en-US" i="1" dirty="0"/>
              <a:t>invented allocators to deal with Intel's memory architecture. They are not such a bad ideas in theory - having a layer that encapsulates all memory stuff: pointers, references, </a:t>
            </a:r>
            <a:r>
              <a:rPr lang="en-US" i="1" dirty="0" err="1"/>
              <a:t>ptrdiff_t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. Unfortunately they cannot work in practice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A. </a:t>
            </a:r>
            <a:r>
              <a:rPr lang="en-US" i="1" dirty="0" err="1" smtClean="0"/>
              <a:t>Stepanov</a:t>
            </a:r>
            <a:endParaRPr lang="en-US" i="1" dirty="0" smtClean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</a:t>
            </a:r>
            <a:r>
              <a:rPr lang="ru-RU" dirty="0" err="1" smtClean="0"/>
              <a:t>аллокатора</a:t>
            </a: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Аллокатор</a:t>
            </a:r>
            <a:r>
              <a:rPr lang="ru-RU" dirty="0" smtClean="0"/>
              <a:t> отвечает за то, как выделять память, а не сколько и когда. Последнее относится к самому контейнеру</a:t>
            </a:r>
          </a:p>
          <a:p>
            <a:r>
              <a:rPr lang="ru-RU" dirty="0" smtClean="0"/>
              <a:t>Определять все методы не надо, потому что доступ к </a:t>
            </a:r>
            <a:r>
              <a:rPr lang="ru-RU" dirty="0" err="1" smtClean="0"/>
              <a:t>аллокатору</a:t>
            </a:r>
            <a:r>
              <a:rPr lang="ru-RU" dirty="0" smtClean="0"/>
              <a:t> осуществляется через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allocator_traits</a:t>
            </a:r>
            <a:endParaRPr lang="ru-RU" dirty="0" smtClean="0"/>
          </a:p>
          <a:p>
            <a:r>
              <a:rPr lang="ru-RU" dirty="0" smtClean="0"/>
              <a:t>На практике собственные реализации </a:t>
            </a:r>
            <a:r>
              <a:rPr lang="ru-RU" dirty="0" err="1" smtClean="0"/>
              <a:t>аллокаторов</a:t>
            </a:r>
            <a:r>
              <a:rPr lang="ru-RU" dirty="0" smtClean="0"/>
              <a:t> редко</a:t>
            </a:r>
            <a:r>
              <a:rPr lang="en-US" dirty="0" smtClean="0"/>
              <a:t> </a:t>
            </a:r>
            <a:r>
              <a:rPr lang="ru-RU" dirty="0" smtClean="0"/>
              <a:t>необходимы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96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0468" y="723598"/>
            <a:ext cx="6573866" cy="303176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Добавление элемента в конец массива возможно за константное время, если для него есть место. Если выделенная память исчерпана, при добавлении элементов необходимо выделять новую и копировать в нее элементы</a:t>
            </a:r>
          </a:p>
          <a:p>
            <a:r>
              <a:rPr lang="ru-RU" dirty="0" smtClean="0"/>
              <a:t>Новая память выделяется «с запасом»</a:t>
            </a:r>
            <a:endParaRPr lang="en-US" dirty="0" smtClean="0"/>
          </a:p>
          <a:p>
            <a:r>
              <a:rPr lang="ru-RU" dirty="0" smtClean="0"/>
              <a:t>Размер вектора – </a:t>
            </a:r>
            <a:r>
              <a:rPr lang="en-US" dirty="0" smtClean="0"/>
              <a:t>size – </a:t>
            </a:r>
            <a:r>
              <a:rPr lang="ru-RU" dirty="0" smtClean="0"/>
              <a:t>количество элементов, хранящихся в векторе на данный момент</a:t>
            </a:r>
          </a:p>
          <a:p>
            <a:r>
              <a:rPr lang="en-US" dirty="0" smtClean="0"/>
              <a:t>Capacity – </a:t>
            </a:r>
            <a:r>
              <a:rPr lang="ru-RU" dirty="0" smtClean="0"/>
              <a:t>количество элементов, которое потенциально может храниться в выделенной на данный момент памяти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3058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0107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97156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74205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51254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28303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905352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482401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Последовательные </a:t>
            </a:r>
            <a:r>
              <a:rPr lang="ru-RU" sz="2800" dirty="0" smtClean="0"/>
              <a:t>контейнеры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smtClean="0"/>
              <a:t>vector: </a:t>
            </a:r>
            <a:r>
              <a:rPr lang="en-US" sz="2800" dirty="0" smtClean="0"/>
              <a:t>size </a:t>
            </a:r>
            <a:r>
              <a:rPr lang="ru-RU" sz="2800" dirty="0" smtClean="0"/>
              <a:t>и </a:t>
            </a:r>
            <a:r>
              <a:rPr lang="en-US" sz="2800" dirty="0" smtClean="0"/>
              <a:t>capacity</a:t>
            </a:r>
            <a:endParaRPr lang="en-US" sz="2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443058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3319051" y="1828799"/>
            <a:ext cx="0" cy="6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43058" y="2036190"/>
            <a:ext cx="2885245" cy="9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059450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43058" y="1438115"/>
            <a:ext cx="461639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0699" y="16441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83457" y="10078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en-US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>
          <a:xfrm>
            <a:off x="293952" y="3685880"/>
            <a:ext cx="11640381" cy="29505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Инвалидация</a:t>
            </a:r>
            <a:r>
              <a:rPr lang="ru-RU" dirty="0" smtClean="0"/>
              <a:t> </a:t>
            </a:r>
            <a:r>
              <a:rPr lang="ru-RU" dirty="0" smtClean="0"/>
              <a:t>итераторов: все операции, связанные с увеличением размера вектора</a:t>
            </a:r>
            <a:r>
              <a:rPr lang="en-US" dirty="0" smtClean="0"/>
              <a:t>,</a:t>
            </a:r>
            <a:r>
              <a:rPr lang="ru-RU" dirty="0" smtClean="0"/>
              <a:t> потенциально </a:t>
            </a:r>
            <a:r>
              <a:rPr lang="ru-RU" dirty="0" err="1" smtClean="0"/>
              <a:t>инвалидируют</a:t>
            </a:r>
            <a:r>
              <a:rPr lang="ru-RU" dirty="0" smtClean="0"/>
              <a:t> итераторы на все </a:t>
            </a:r>
            <a:r>
              <a:rPr lang="ru-RU" dirty="0" smtClean="0"/>
              <a:t>элементы</a:t>
            </a:r>
            <a:r>
              <a:rPr lang="ru-RU" dirty="0" smtClean="0"/>
              <a:t>, так как при этом элементы могут быть скопированы в другую область памяти, а область, на которую ссылались итераторы до этого, будет освобождена</a:t>
            </a:r>
            <a:endParaRPr lang="ru-RU" dirty="0" smtClean="0"/>
          </a:p>
          <a:p>
            <a:r>
              <a:rPr lang="ru-RU" dirty="0" err="1" smtClean="0"/>
              <a:t>Инвалидация</a:t>
            </a:r>
            <a:r>
              <a:rPr lang="ru-RU" dirty="0" smtClean="0"/>
              <a:t> итератора означает, что его поведение не определено – нет гарантии, что он будет указывать на тот же элемент и вести себя как итератор</a:t>
            </a:r>
            <a:r>
              <a:rPr lang="en-US" dirty="0" smtClean="0"/>
              <a:t> </a:t>
            </a:r>
            <a:r>
              <a:rPr lang="ru-RU" dirty="0" smtClean="0"/>
              <a:t>и что не будет системной ошибки</a:t>
            </a:r>
          </a:p>
          <a:p>
            <a:r>
              <a:rPr lang="ru-RU" dirty="0" smtClean="0"/>
              <a:t>Удаление </a:t>
            </a:r>
            <a:r>
              <a:rPr lang="ru-RU" dirty="0" smtClean="0"/>
              <a:t>элемента с </a:t>
            </a:r>
            <a:r>
              <a:rPr lang="en-US" dirty="0" err="1" smtClean="0"/>
              <a:t>std</a:t>
            </a:r>
            <a:r>
              <a:rPr lang="en-US" dirty="0" smtClean="0"/>
              <a:t>::vector::erase </a:t>
            </a:r>
            <a:r>
              <a:rPr lang="ru-RU" dirty="0" err="1" smtClean="0"/>
              <a:t>инвалидирует</a:t>
            </a:r>
            <a:r>
              <a:rPr lang="ru-RU" dirty="0" smtClean="0"/>
              <a:t> итератор на удалённый элемент и на все </a:t>
            </a:r>
            <a:r>
              <a:rPr lang="ru-RU" dirty="0" smtClean="0"/>
              <a:t>последующие</a:t>
            </a:r>
          </a:p>
          <a:p>
            <a:r>
              <a:rPr lang="ru-RU" dirty="0"/>
              <a:t>Итератор: </a:t>
            </a:r>
            <a:r>
              <a:rPr lang="en-US" dirty="0" err="1" smtClean="0"/>
              <a:t>RandomAccessIterator</a:t>
            </a:r>
            <a:r>
              <a:rPr lang="ru-RU" dirty="0" smtClean="0"/>
              <a:t>, т.е. поддерживает операции типа </a:t>
            </a:r>
            <a:r>
              <a:rPr lang="en-US" dirty="0" smtClean="0"/>
              <a:t>operator+(</a:t>
            </a:r>
            <a:r>
              <a:rPr lang="en-US" dirty="0" err="1" smtClean="0"/>
              <a:t>size_t</a:t>
            </a:r>
            <a:r>
              <a:rPr lang="en-US" dirty="0" smtClean="0"/>
              <a:t> n) – </a:t>
            </a:r>
            <a:r>
              <a:rPr lang="ru-RU" dirty="0" smtClean="0"/>
              <a:t>случайный доступ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35731</TotalTime>
  <Words>2664</Words>
  <Application>Microsoft Office PowerPoint</Application>
  <PresentationFormat>Широкоэкранный</PresentationFormat>
  <Paragraphs>404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Trebuchet MS</vt:lpstr>
      <vt:lpstr>Wingdings 2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175</cp:revision>
  <dcterms:created xsi:type="dcterms:W3CDTF">2021-07-19T16:25:53Z</dcterms:created>
  <dcterms:modified xsi:type="dcterms:W3CDTF">2021-09-03T07:24:19Z</dcterms:modified>
</cp:coreProperties>
</file>