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EF38-3B10-40F0-B249-86CE6663FE3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3F701-C26F-4911-A611-0098CABA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3F701-C26F-4911-A611-0098CABAC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7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4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4A4D-0714-4252-833A-B8AD32A8394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header" TargetMode="External"/><Relationship Id="rId5" Type="http://schemas.openxmlformats.org/officeDocument/2006/relationships/hyperlink" Target="https://www.cplusplus.com/reference/clibrary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/>
              <a:t>:</a:t>
            </a:r>
          </a:p>
          <a:p>
            <a:pPr marL="395288" indent="-395288" algn="l">
              <a:buSzPct val="100000"/>
              <a:buFont typeface="Arial" panose="020B0604020202020204" pitchFamily="34" charset="0"/>
              <a:buChar char="•"/>
              <a:tabLst>
                <a:tab pos="1309688" algn="l"/>
                <a:tab pos="1376363" algn="l"/>
              </a:tabLst>
            </a:pPr>
            <a:r>
              <a:rPr lang="ru-RU" sz="2800" dirty="0"/>
              <a:t>Контейнеры:</a:t>
            </a:r>
          </a:p>
          <a:p>
            <a:pPr marL="53975" indent="-53975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Последовательные контейнеры (</a:t>
            </a:r>
            <a:r>
              <a:rPr lang="en-US" sz="2800" dirty="0"/>
              <a:t>sequence containers</a:t>
            </a:r>
            <a:r>
              <a:rPr lang="ru-RU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905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</a:t>
            </a:r>
            <a:r>
              <a:rPr lang="en-US" sz="2800" dirty="0" err="1"/>
              <a:t>InputIterator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CE7D441-96BC-4D6A-BE32-CEC98DB586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9415" y="688958"/>
          <a:ext cx="11414917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261">
                  <a:extLst>
                    <a:ext uri="{9D8B030D-6E8A-4147-A177-3AD203B41FA5}">
                      <a16:colId xmlns:a16="http://schemas.microsoft.com/office/drawing/2014/main" val="673896950"/>
                    </a:ext>
                  </a:extLst>
                </a:gridCol>
                <a:gridCol w="2191664">
                  <a:extLst>
                    <a:ext uri="{9D8B030D-6E8A-4147-A177-3AD203B41FA5}">
                      <a16:colId xmlns:a16="http://schemas.microsoft.com/office/drawing/2014/main" val="3404116454"/>
                    </a:ext>
                  </a:extLst>
                </a:gridCol>
                <a:gridCol w="3287496">
                  <a:extLst>
                    <a:ext uri="{9D8B030D-6E8A-4147-A177-3AD203B41FA5}">
                      <a16:colId xmlns:a16="http://schemas.microsoft.com/office/drawing/2014/main" val="2546970233"/>
                    </a:ext>
                  </a:extLst>
                </a:gridCol>
                <a:gridCol w="3287496">
                  <a:extLst>
                    <a:ext uri="{9D8B030D-6E8A-4147-A177-3AD203B41FA5}">
                      <a16:colId xmlns:a16="http://schemas.microsoft.com/office/drawing/2014/main" val="190581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InputIterator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OutputIterator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4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Савнение на равенство</a:t>
                      </a:r>
                    </a:p>
                    <a:p>
                      <a:r>
                        <a:rPr lang="en-US" dirty="0"/>
                        <a:t>A == B </a:t>
                      </a:r>
                      <a:endParaRPr lang="ru-RU" dirty="0"/>
                    </a:p>
                    <a:p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 operator==(B)</a:t>
                      </a:r>
                    </a:p>
                    <a:p>
                      <a:r>
                        <a:rPr lang="en-US" dirty="0"/>
                        <a:t>bool operator!=(B)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ru-RU" sz="3200" dirty="0">
                        <a:solidFill>
                          <a:schemeClr val="accent5">
                            <a:lumMod val="75000"/>
                          </a:schemeClr>
                        </a:solidFill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3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  <a:p>
                      <a:r>
                        <a:rPr lang="ru-RU" dirty="0"/>
                        <a:t>++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operator++()</a:t>
                      </a:r>
                    </a:p>
                    <a:p>
                      <a:r>
                        <a:rPr lang="en-US" dirty="0"/>
                        <a:t>A operator++(int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rvalue</a:t>
                      </a:r>
                      <a:endParaRPr lang="ru-RU" dirty="0"/>
                    </a:p>
                    <a:p>
                      <a:r>
                        <a:rPr lang="en-US" dirty="0"/>
                        <a:t>n = </a:t>
                      </a:r>
                      <a:r>
                        <a:rPr lang="ru-RU" dirty="0"/>
                        <a:t>*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n = A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operator*()</a:t>
                      </a:r>
                    </a:p>
                    <a:p>
                      <a:r>
                        <a:rPr lang="en-US" dirty="0"/>
                        <a:t>T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2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lvalue</a:t>
                      </a:r>
                      <a:endParaRPr lang="en-US" dirty="0"/>
                    </a:p>
                    <a:p>
                      <a:r>
                        <a:rPr lang="ru-RU" dirty="0"/>
                        <a:t>*</a:t>
                      </a:r>
                      <a:r>
                        <a:rPr lang="en-US" dirty="0"/>
                        <a:t>A = n,</a:t>
                      </a:r>
                    </a:p>
                    <a:p>
                      <a:r>
                        <a:rPr lang="en-US" dirty="0"/>
                        <a:t>A-&gt;m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operator*()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T&amp;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sym typeface="Wingdings 2" panose="05020102010507070707" pitchFamily="18" charset="2"/>
                        </a:rPr>
                        <a:t>Можно изменять значение, на которое указывает итератор</a:t>
                      </a:r>
                      <a:endParaRPr lang="en-US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5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Декремент</a:t>
                      </a:r>
                      <a:endParaRPr lang="en-US" dirty="0"/>
                    </a:p>
                    <a:p>
                      <a:r>
                        <a:rPr lang="ru-RU" dirty="0"/>
                        <a:t>--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ru-RU" dirty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operator--()</a:t>
                      </a:r>
                    </a:p>
                    <a:p>
                      <a:r>
                        <a:rPr lang="en-US" dirty="0"/>
                        <a:t>A operator--(int 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8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36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DBBB-DE92-40B8-B2B5-F45A320C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677" y="1656039"/>
            <a:ext cx="5108656" cy="10752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Когда не нужно изменять элементы контейнера, можно ограничится </a:t>
            </a:r>
            <a:r>
              <a:rPr lang="en-US" sz="2000" dirty="0" err="1"/>
              <a:t>InputIterator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E8CEB3-E3E6-4768-8409-72F9C78EF2D5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</a:t>
            </a:r>
            <a:r>
              <a:rPr lang="en-US" sz="2800" dirty="0" err="1"/>
              <a:t>InputIterator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4F7A9-FB6D-4A56-A01D-FC2A9E6A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E797CF-4454-4FBB-8EEA-F80C7C5F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5" y="4126694"/>
            <a:ext cx="5777428" cy="1945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AFC74-F36D-4B61-BE12-E6EFAC28AC60}"/>
              </a:ext>
            </a:extLst>
          </p:cNvPr>
          <p:cNvSpPr txBox="1">
            <a:spLocks/>
          </p:cNvSpPr>
          <p:nvPr/>
        </p:nvSpPr>
        <p:spPr>
          <a:xfrm>
            <a:off x="6825677" y="4115900"/>
            <a:ext cx="5108656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InputIterator</a:t>
            </a:r>
            <a:r>
              <a:rPr lang="en-US" sz="2000" dirty="0"/>
              <a:t> </a:t>
            </a:r>
            <a:r>
              <a:rPr lang="en-US" sz="2000" dirty="0" err="1"/>
              <a:t>fisrt</a:t>
            </a:r>
            <a:r>
              <a:rPr lang="en-US" sz="2000" dirty="0"/>
              <a:t> </a:t>
            </a:r>
            <a:r>
              <a:rPr lang="ru-RU" sz="2000" dirty="0"/>
              <a:t>стоит слева от знака оператора сравнения. </a:t>
            </a:r>
            <a:endParaRPr lang="en-US" sz="2000" dirty="0"/>
          </a:p>
          <a:p>
            <a:r>
              <a:rPr lang="en-US" sz="2000" dirty="0" err="1"/>
              <a:t>OutputIterator</a:t>
            </a:r>
            <a:r>
              <a:rPr lang="en-US" sz="2000" dirty="0"/>
              <a:t> result </a:t>
            </a:r>
            <a:r>
              <a:rPr lang="ru-RU" sz="2000" dirty="0"/>
              <a:t>изменят совй значение на то, на которое указывает </a:t>
            </a:r>
            <a:r>
              <a:rPr lang="en-US" sz="2000" dirty="0" err="1"/>
              <a:t>InputIterator</a:t>
            </a:r>
            <a:r>
              <a:rPr lang="en-US" sz="2000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16697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CED4-003D-4CB8-8A92-1A5FD64E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442" y="783343"/>
            <a:ext cx="4814891" cy="215176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000" dirty="0" err="1"/>
              <a:t>ForwardIterator</a:t>
            </a:r>
            <a:r>
              <a:rPr lang="en-US" sz="2000" dirty="0"/>
              <a:t> </a:t>
            </a:r>
            <a:r>
              <a:rPr lang="ru-RU" sz="2000" dirty="0"/>
              <a:t>объединяет в себе функциональность </a:t>
            </a:r>
            <a:r>
              <a:rPr lang="en-US" sz="2000" dirty="0" err="1"/>
              <a:t>InutIterator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OutputIterator</a:t>
            </a:r>
            <a:endParaRPr lang="en-US" sz="2000" dirty="0"/>
          </a:p>
          <a:p>
            <a:r>
              <a:rPr lang="ru-RU" sz="2000" dirty="0"/>
              <a:t>Может использоваться в алгоритмах в качестве любого из них</a:t>
            </a:r>
            <a:r>
              <a:rPr lang="en-US" sz="2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B1CAC-E82C-4575-A59E-808C14D2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99"/>
          <a:stretch/>
        </p:blipFill>
        <p:spPr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</a:t>
            </a:r>
            <a:r>
              <a:rPr lang="en-US" sz="2800" dirty="0" err="1"/>
              <a:t>ForwardIterator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0E18E-DB35-48A2-8D01-CCDDC579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0" y="3429000"/>
            <a:ext cx="6330420" cy="23853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23B81A-58F9-4F18-87B4-FC1F266353F5}"/>
              </a:ext>
            </a:extLst>
          </p:cNvPr>
          <p:cNvSpPr txBox="1">
            <a:spLocks/>
          </p:cNvSpPr>
          <p:nvPr/>
        </p:nvSpPr>
        <p:spPr>
          <a:xfrm>
            <a:off x="7119442" y="3545803"/>
            <a:ext cx="4814891" cy="27872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И </a:t>
            </a:r>
            <a:r>
              <a:rPr lang="en-US" sz="2000" dirty="0" err="1"/>
              <a:t>ForwardIterator</a:t>
            </a:r>
            <a:r>
              <a:rPr lang="en-US" sz="2000" dirty="0"/>
              <a:t> first</a:t>
            </a:r>
            <a:r>
              <a:rPr lang="ru-RU" sz="2000" dirty="0"/>
              <a:t> стоит по левую сторону от знака оператора сравнения !=, т.е. он определяет этот оператор</a:t>
            </a:r>
          </a:p>
          <a:p>
            <a:r>
              <a:rPr lang="en-US" sz="2000" dirty="0" err="1"/>
              <a:t>ForwardIterator</a:t>
            </a:r>
            <a:r>
              <a:rPr lang="en-US" sz="2000" dirty="0"/>
              <a:t> first </a:t>
            </a:r>
            <a:r>
              <a:rPr lang="ru-RU" sz="2000" dirty="0"/>
              <a:t>разыменовывается с изменением значения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94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85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Стандартная библиотека шаблонов </a:t>
            </a:r>
            <a:endParaRPr lang="en-US" dirty="0"/>
          </a:p>
          <a:p>
            <a:pPr algn="ctr"/>
            <a:r>
              <a:rPr lang="ru-RU" dirty="0"/>
              <a:t>(</a:t>
            </a:r>
            <a:r>
              <a:rPr lang="en-US" dirty="0"/>
              <a:t>Standard Template Library, STL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583"/>
          <a:stretch/>
        </p:blipFill>
        <p:spPr>
          <a:xfrm>
            <a:off x="810704" y="1235695"/>
            <a:ext cx="2019338" cy="2366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912" y="3612927"/>
            <a:ext cx="3386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Александр Александрович Степанов (1950 - …) – русско-американский учёный в области информатики и вычислительной техники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2505"/>
          <a:stretch/>
        </p:blipFill>
        <p:spPr>
          <a:xfrm>
            <a:off x="3450277" y="1369783"/>
            <a:ext cx="8502909" cy="37204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501" y="4979283"/>
            <a:ext cx="3195685" cy="1282479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 flipV="1">
            <a:off x="3573859" y="2486831"/>
            <a:ext cx="8209646" cy="90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3573859" y="2673348"/>
            <a:ext cx="4325803" cy="25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341589" y="2897797"/>
            <a:ext cx="47188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91192" y="56647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5"/>
              </a:rPr>
              <a:t>https://www.cplusplus.com/reference/clibrary/</a:t>
            </a:r>
            <a:endParaRPr lang="en-US" b="1" dirty="0"/>
          </a:p>
          <a:p>
            <a:r>
              <a:rPr lang="en-US" b="1" dirty="0">
                <a:hlinkClick r:id="rId6"/>
              </a:rPr>
              <a:t>https://en.cppreference.com/w/cpp/header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1192" y="529546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есть в </a:t>
            </a:r>
            <a:r>
              <a:rPr lang="en-US" dirty="0"/>
              <a:t>STL?</a:t>
            </a:r>
          </a:p>
        </p:txBody>
      </p:sp>
    </p:spTree>
    <p:extLst>
      <p:ext uri="{BB962C8B-B14F-4D97-AF65-F5344CB8AC3E}">
        <p14:creationId xmlns:p14="http://schemas.microsoft.com/office/powerpoint/2010/main" val="7717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E4B-0702-4125-95F5-0ED2DDE8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011" y="877824"/>
            <a:ext cx="4432175" cy="294003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Контейнеры управляют хранением данных. Реализуют структуры данных</a:t>
            </a:r>
          </a:p>
          <a:p>
            <a:r>
              <a:rPr lang="ru-RU" dirty="0"/>
              <a:t>Итераторы предназначены для обеспечения доступа к элементам контейнера. Имеют унифицированный интерфейс для всех сруктур данных (с поправкой на особенности структуры), близкий к интерфейсу указателей (арифметика, разыменовывание)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" r="1008" b="2712"/>
          <a:stretch/>
        </p:blipFill>
        <p:spPr>
          <a:xfrm>
            <a:off x="461912" y="877824"/>
            <a:ext cx="7059099" cy="28620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21C878-9134-4865-BB77-AE1A951B3018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477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STL: </a:t>
            </a:r>
            <a:r>
              <a:rPr lang="ru-RU" dirty="0"/>
              <a:t>архитектура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568FDF-1688-424E-B6AB-6447F4ABF07E}"/>
              </a:ext>
            </a:extLst>
          </p:cNvPr>
          <p:cNvSpPr txBox="1">
            <a:spLocks/>
          </p:cNvSpPr>
          <p:nvPr/>
        </p:nvSpPr>
        <p:spPr>
          <a:xfrm>
            <a:off x="461912" y="4000736"/>
            <a:ext cx="11491274" cy="2440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Алгоритмы реализуют различные операции с контейнерами и их элементами: сортировка, поиск и др. Алгоритмы работают с итераторами, и за счёт их единого интерфейса не зависят от реализации контейнеров.</a:t>
            </a:r>
          </a:p>
          <a:p>
            <a:r>
              <a:rPr lang="en-US" sz="2000" dirty="0"/>
              <a:t>STL </a:t>
            </a:r>
            <a:r>
              <a:rPr lang="ru-RU" sz="2000" dirty="0"/>
              <a:t>использует элементы ООП, однако, строится на разделении данных и поведения за счёт введения итераторов.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878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99" t="1471" r="699" b="1942"/>
          <a:stretch/>
        </p:blipFill>
        <p:spPr>
          <a:xfrm>
            <a:off x="443057" y="697582"/>
            <a:ext cx="11491275" cy="46978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контейнеры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3057" y="5470710"/>
            <a:ext cx="460970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зависит от времени и места помещения его в контейнер, но не зависит от значения элемента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63529" y="5470709"/>
            <a:ext cx="36528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зависит от значения элемента (или его ключа) в соответствии с критерием сортировки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27181" y="5470708"/>
            <a:ext cx="31139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не имеет значения. Важен сам факт его наличия в контейнере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9522" y="812557"/>
            <a:ext cx="6334811" cy="24019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std</a:t>
            </a:r>
            <a:r>
              <a:rPr lang="en-US" dirty="0"/>
              <a:t>::array - c</a:t>
            </a:r>
            <a:r>
              <a:rPr lang="ru-RU" dirty="0" err="1"/>
              <a:t>татический</a:t>
            </a:r>
            <a:r>
              <a:rPr lang="ru-RU" dirty="0"/>
              <a:t> массив. Удобный интерфейс для обычного </a:t>
            </a:r>
            <a:r>
              <a:rPr lang="en-US" dirty="0"/>
              <a:t>C-style </a:t>
            </a:r>
            <a:r>
              <a:rPr lang="ru-RU" dirty="0"/>
              <a:t>статического массива. Во время компиляции выделяется последовательная область памяти</a:t>
            </a:r>
            <a:endParaRPr lang="en-US" dirty="0"/>
          </a:p>
          <a:p>
            <a:r>
              <a:rPr lang="ru-RU" dirty="0"/>
              <a:t>Формальные параметры шаблона:</a:t>
            </a:r>
          </a:p>
          <a:p>
            <a:pPr marL="0" indent="395288">
              <a:buNone/>
            </a:pPr>
            <a:r>
              <a:rPr lang="en-US" dirty="0"/>
              <a:t>	class T – </a:t>
            </a:r>
            <a:r>
              <a:rPr lang="ru-RU" dirty="0"/>
              <a:t>тип элемента</a:t>
            </a:r>
          </a:p>
          <a:p>
            <a:pPr marL="0" indent="395288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ru-RU" dirty="0"/>
              <a:t>количество элементов в массиве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/>
              <a:t>std</a:t>
            </a:r>
            <a:r>
              <a:rPr lang="en-US" sz="2800" dirty="0"/>
              <a:t>::array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855"/>
          <a:stretch/>
        </p:blipFill>
        <p:spPr>
          <a:xfrm>
            <a:off x="403713" y="1168056"/>
            <a:ext cx="5101545" cy="192121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3713" y="704236"/>
            <a:ext cx="5195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https://en.cppreference.com/w/cpp/container/array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638866" y="3214540"/>
            <a:ext cx="6295466" cy="35161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std</a:t>
            </a:r>
            <a:r>
              <a:rPr lang="en-US" dirty="0"/>
              <a:t>::array – </a:t>
            </a:r>
            <a:r>
              <a:rPr lang="ru-RU" dirty="0"/>
              <a:t>составной тип (</a:t>
            </a:r>
            <a:r>
              <a:rPr lang="en-US" dirty="0"/>
              <a:t>aggregate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Составные типы могут быть массивами или пользовательскими типами</a:t>
            </a:r>
            <a:r>
              <a:rPr lang="en-US" dirty="0"/>
              <a:t> - class, struct, union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и обладают свойствами:</a:t>
            </a:r>
          </a:p>
          <a:p>
            <a:pPr marL="687388" indent="0">
              <a:buNone/>
            </a:pPr>
            <a:r>
              <a:rPr lang="ru-RU" dirty="0"/>
              <a:t>Не имеют приватных или защищённых (</a:t>
            </a:r>
            <a:r>
              <a:rPr lang="en-US" dirty="0"/>
              <a:t>protected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нестатических членов данных</a:t>
            </a:r>
            <a:endParaRPr lang="en-US" dirty="0"/>
          </a:p>
          <a:p>
            <a:pPr marL="687388" indent="0">
              <a:buNone/>
            </a:pPr>
            <a:r>
              <a:rPr lang="ru-RU" dirty="0"/>
              <a:t>Не унаследованы</a:t>
            </a:r>
          </a:p>
          <a:p>
            <a:pPr marL="687388" indent="0">
              <a:buNone/>
            </a:pPr>
            <a:r>
              <a:rPr lang="ru-RU" dirty="0"/>
              <a:t>Не имеют определённых в явном виде конструкторов</a:t>
            </a:r>
          </a:p>
          <a:p>
            <a:pPr marL="687388" indent="0">
              <a:buNone/>
            </a:pPr>
            <a:r>
              <a:rPr lang="ru-RU" dirty="0"/>
              <a:t>Не имеют виртуальных функций</a:t>
            </a:r>
          </a:p>
          <a:p>
            <a:r>
              <a:rPr lang="ru-RU" dirty="0"/>
              <a:t>Если все условия соблюдены, к таким типам можно применять </a:t>
            </a:r>
            <a:r>
              <a:rPr lang="en-US" dirty="0"/>
              <a:t>aggregate initialization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0" y="3582498"/>
            <a:ext cx="550211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Доступ к итераторам</a:t>
            </a:r>
            <a:endParaRPr lang="en-US" sz="2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447933" y="701160"/>
            <a:ext cx="5486399" cy="273019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begin(), </a:t>
            </a:r>
            <a:r>
              <a:rPr lang="en-US" dirty="0" err="1"/>
              <a:t>cbegin</a:t>
            </a:r>
            <a:r>
              <a:rPr lang="en-US" dirty="0"/>
              <a:t>() – </a:t>
            </a:r>
            <a:r>
              <a:rPr lang="ru-RU" dirty="0"/>
              <a:t>указывают на первый элемент массива</a:t>
            </a:r>
          </a:p>
          <a:p>
            <a:r>
              <a:rPr lang="en-US" dirty="0"/>
              <a:t>begin()</a:t>
            </a:r>
            <a:r>
              <a:rPr lang="ru-RU" dirty="0"/>
              <a:t> возвращает </a:t>
            </a:r>
            <a:r>
              <a:rPr lang="ru-RU" dirty="0" err="1"/>
              <a:t>неконстантный</a:t>
            </a:r>
            <a:r>
              <a:rPr lang="ru-RU" dirty="0"/>
              <a:t> итератор</a:t>
            </a:r>
          </a:p>
          <a:p>
            <a:r>
              <a:rPr lang="en-US" dirty="0" err="1"/>
              <a:t>cbegin</a:t>
            </a:r>
            <a:r>
              <a:rPr lang="en-US" dirty="0"/>
              <a:t>() – </a:t>
            </a:r>
            <a:r>
              <a:rPr lang="ru-RU" dirty="0"/>
              <a:t>константный</a:t>
            </a:r>
          </a:p>
          <a:p>
            <a:r>
              <a:rPr lang="en-US" dirty="0"/>
              <a:t>end(), </a:t>
            </a:r>
            <a:r>
              <a:rPr lang="en-US" dirty="0" err="1"/>
              <a:t>cend</a:t>
            </a:r>
            <a:r>
              <a:rPr lang="en-US" dirty="0"/>
              <a:t>() – </a:t>
            </a:r>
            <a:r>
              <a:rPr lang="ru-RU" dirty="0"/>
              <a:t>указывают на ячейку памяти, следующую за концом массива</a:t>
            </a:r>
          </a:p>
          <a:p>
            <a:r>
              <a:rPr lang="ru-RU" dirty="0"/>
              <a:t>У пустого массива итератор на начало равен итератору на конец</a:t>
            </a:r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84056"/>
              </p:ext>
            </p:extLst>
          </p:nvPr>
        </p:nvGraphicFramePr>
        <p:xfrm>
          <a:off x="443058" y="2471300"/>
          <a:ext cx="5967169" cy="156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cbegin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28">
                <a:tc>
                  <a:txBody>
                    <a:bodyPr/>
                    <a:lstStyle/>
                    <a:p>
                      <a:r>
                        <a:rPr lang="ru-RU" dirty="0"/>
                        <a:t>Изменять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689">
                <a:tc>
                  <a:txBody>
                    <a:bodyPr/>
                    <a:lstStyle/>
                    <a:p>
                      <a:r>
                        <a:rPr lang="ru-RU" dirty="0"/>
                        <a:t>Изменять значение, на которое указывает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7" y="4005744"/>
            <a:ext cx="6004875" cy="26258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701160"/>
            <a:ext cx="6004875" cy="1872138"/>
          </a:xfrm>
          <a:prstGeom prst="rect">
            <a:avLst/>
          </a:prstGeom>
        </p:spPr>
      </p:pic>
      <p:sp>
        <p:nvSpPr>
          <p:cNvPr id="11" name="Объект 5"/>
          <p:cNvSpPr txBox="1">
            <a:spLocks/>
          </p:cNvSpPr>
          <p:nvPr/>
        </p:nvSpPr>
        <p:spPr>
          <a:xfrm>
            <a:off x="6523347" y="4005744"/>
            <a:ext cx="5486399" cy="273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rbegin</a:t>
            </a:r>
            <a:r>
              <a:rPr lang="en-US" dirty="0"/>
              <a:t>(), </a:t>
            </a:r>
            <a:r>
              <a:rPr lang="en-US" dirty="0" err="1"/>
              <a:t>crbegin</a:t>
            </a:r>
            <a:r>
              <a:rPr lang="en-US" dirty="0"/>
              <a:t>() – </a:t>
            </a:r>
            <a:r>
              <a:rPr lang="ru-RU" dirty="0"/>
              <a:t>указывают на </a:t>
            </a:r>
            <a:r>
              <a:rPr lang="ru-RU" dirty="0" err="1"/>
              <a:t>послдедний</a:t>
            </a:r>
            <a:r>
              <a:rPr lang="ru-RU" dirty="0"/>
              <a:t> элемент массива</a:t>
            </a:r>
          </a:p>
          <a:p>
            <a:r>
              <a:rPr lang="en-US" dirty="0"/>
              <a:t>end(), </a:t>
            </a:r>
            <a:r>
              <a:rPr lang="en-US" dirty="0" err="1"/>
              <a:t>cend</a:t>
            </a:r>
            <a:r>
              <a:rPr lang="en-US" dirty="0"/>
              <a:t>() – </a:t>
            </a:r>
            <a:r>
              <a:rPr lang="ru-RU" dirty="0"/>
              <a:t>указывают на ячейку памяти, следующую за началом массива</a:t>
            </a:r>
          </a:p>
          <a:p>
            <a:r>
              <a:rPr lang="ru-RU" dirty="0"/>
              <a:t>Производят обход массива в обратном порядке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555" y="743546"/>
            <a:ext cx="4986777" cy="1961948"/>
          </a:xfrm>
          <a:solidFill>
            <a:schemeClr val="bg1"/>
          </a:solidFill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 – </a:t>
            </a:r>
            <a:r>
              <a:rPr lang="ru-RU" dirty="0"/>
              <a:t>динамический массив</a:t>
            </a:r>
          </a:p>
          <a:p>
            <a:r>
              <a:rPr lang="ru-RU" dirty="0"/>
              <a:t>Формальные параметры шаблона:</a:t>
            </a:r>
          </a:p>
          <a:p>
            <a:pPr marL="339725" indent="0">
              <a:buNone/>
            </a:pPr>
            <a:r>
              <a:rPr lang="en-US" dirty="0"/>
              <a:t>T – </a:t>
            </a:r>
            <a:r>
              <a:rPr lang="ru-RU" dirty="0"/>
              <a:t>тип элементов</a:t>
            </a:r>
          </a:p>
          <a:p>
            <a:pPr marL="339725" indent="0">
              <a:buNone/>
            </a:pPr>
            <a:r>
              <a:rPr lang="en-US" dirty="0"/>
              <a:t>Allocator – </a:t>
            </a:r>
            <a:r>
              <a:rPr lang="ru-RU" dirty="0"/>
              <a:t>класс, управляющий выделением и освобождением памяти</a:t>
            </a:r>
          </a:p>
          <a:p>
            <a:pPr marL="339725" indent="0">
              <a:buNone/>
            </a:pP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/>
              <a:t>std</a:t>
            </a:r>
            <a:r>
              <a:rPr lang="en-US" sz="2800" dirty="0"/>
              <a:t>::vector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1191084"/>
            <a:ext cx="5996137" cy="14719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3058" y="713412"/>
            <a:ext cx="595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https://en.cppreference.com/w/cpp/container/vector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43058" y="5274680"/>
            <a:ext cx="11512886" cy="12615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I invented allocators to deal with Intel's memory architecture. They are not such a bad ideas in theory - having a layer that encapsulates all memory stuff: pointers, references, </a:t>
            </a:r>
            <a:r>
              <a:rPr lang="en-US" i="1" dirty="0" err="1"/>
              <a:t>ptrdiff_t</a:t>
            </a:r>
            <a:r>
              <a:rPr lang="en-US" i="1" dirty="0"/>
              <a:t>, </a:t>
            </a:r>
            <a:r>
              <a:rPr lang="en-US" i="1" dirty="0" err="1"/>
              <a:t>size_t</a:t>
            </a:r>
            <a:r>
              <a:rPr lang="en-US" i="1" dirty="0"/>
              <a:t>. Unfortunately they cannot work in practice.</a:t>
            </a:r>
          </a:p>
          <a:p>
            <a:r>
              <a:rPr lang="en-US" i="1" dirty="0"/>
              <a:t>A. </a:t>
            </a:r>
            <a:r>
              <a:rPr lang="en-US" i="1" dirty="0" err="1"/>
              <a:t>Stepanov</a:t>
            </a:r>
            <a:endParaRPr lang="en-US" i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8" y="3578509"/>
            <a:ext cx="6638678" cy="13607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3058" y="313163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Интерфейс </a:t>
            </a:r>
            <a:r>
              <a:rPr lang="ru-RU" dirty="0" err="1"/>
              <a:t>аллокатора</a:t>
            </a:r>
            <a:endParaRPr lang="en-US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947555" y="2705494"/>
            <a:ext cx="4986777" cy="2489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Аллокатор</a:t>
            </a:r>
            <a:r>
              <a:rPr lang="ru-RU" dirty="0"/>
              <a:t> отвечает за то, как выделять память, а не сколько и когда. Последнее относится к самому контейнеру</a:t>
            </a:r>
          </a:p>
          <a:p>
            <a:r>
              <a:rPr lang="ru-RU" dirty="0"/>
              <a:t>Определять все методы не надо, потому что доступ к </a:t>
            </a:r>
            <a:r>
              <a:rPr lang="ru-RU" dirty="0" err="1"/>
              <a:t>аллокатору</a:t>
            </a:r>
            <a:r>
              <a:rPr lang="ru-RU" dirty="0"/>
              <a:t> осуществляется через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allocator_traits</a:t>
            </a:r>
            <a:endParaRPr lang="ru-RU" dirty="0"/>
          </a:p>
          <a:p>
            <a:r>
              <a:rPr lang="ru-RU" dirty="0"/>
              <a:t>На практике собственные реализации </a:t>
            </a:r>
            <a:r>
              <a:rPr lang="ru-RU" dirty="0" err="1"/>
              <a:t>аллокаторов</a:t>
            </a:r>
            <a:r>
              <a:rPr lang="ru-RU" dirty="0"/>
              <a:t> редко</a:t>
            </a:r>
            <a:r>
              <a:rPr lang="en-US" dirty="0"/>
              <a:t> </a:t>
            </a:r>
            <a:r>
              <a:rPr lang="ru-RU" dirty="0"/>
              <a:t>необходимы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6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/>
                  <a:t>Добавление элемента в конец массива возможно за константное время, если для него есть место. Если выделенная память исчерпана, необходимо выделять новую и копировать в нее элементы. </a:t>
                </a:r>
              </a:p>
              <a:p>
                <a:r>
                  <a:rPr lang="ru-RU" dirty="0"/>
                  <a:t>Можно дать усреднённую оценку времени – амортизированную. </a:t>
                </a:r>
              </a:p>
              <a:p>
                <a:r>
                  <a:rPr lang="en-US" dirty="0"/>
                  <a:t>Aggregate method: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-той операции</a:t>
                </a:r>
              </a:p>
              <a:p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той операции зависит от реализации роста выделяемой памяти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blipFill rotWithShape="0">
                <a:blip r:embed="rId2"/>
                <a:stretch>
                  <a:fillRect l="-342" t="-1151" b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53524"/>
              </p:ext>
            </p:extLst>
          </p:nvPr>
        </p:nvGraphicFramePr>
        <p:xfrm>
          <a:off x="404148" y="801992"/>
          <a:ext cx="585073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Сложность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элемента в конец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 (</a:t>
                      </a:r>
                      <a:r>
                        <a:rPr lang="ru-RU" dirty="0"/>
                        <a:t>амортизированная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элемента в начало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и удаление элемента из середины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где </a:t>
                      </a:r>
                      <a:r>
                        <a:rPr lang="en-US" baseline="0" dirty="0"/>
                        <a:t>n – </a:t>
                      </a:r>
                      <a:r>
                        <a:rPr lang="ru-RU" baseline="0" dirty="0"/>
                        <a:t>кол-во элементов от места вставки/удаления до конца массива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к произвольному</a:t>
                      </a:r>
                      <a:r>
                        <a:rPr lang="ru-RU" baseline="0" dirty="0"/>
                        <a:t> элементу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О(1)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04148" y="4710556"/>
            <a:ext cx="11491274" cy="19520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предоплаты. При вставке нового элемента фишка присваивается ему и элементу, отстоящему от него на </a:t>
            </a:r>
            <a:r>
              <a:rPr lang="en-US" dirty="0"/>
              <a:t>capacity/2</a:t>
            </a:r>
            <a:r>
              <a:rPr lang="ru-RU" dirty="0"/>
              <a:t>. Копирование элемента стоит одну фишку. В среднем каждп=ая вставка будет стоит 3 фишки – </a:t>
            </a:r>
            <a:r>
              <a:rPr lang="en-US" dirty="0"/>
              <a:t>O(1)</a:t>
            </a:r>
            <a:endParaRPr lang="ru-RU" dirty="0"/>
          </a:p>
          <a:p>
            <a:r>
              <a:rPr lang="ru-RU" dirty="0"/>
              <a:t>Метод потенциалов. Вводится функция, отражающая состояние системы. Аналог потенциала в физике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4426" y="878841"/>
            <a:ext cx="6540998" cy="2995575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Сколько выделять памяти «на будущее»?</a:t>
            </a:r>
          </a:p>
          <a:p>
            <a:r>
              <a:rPr lang="ru-RU" dirty="0"/>
              <a:t>Стретегия с умножением длины ранее выделенной памяти на константу дает амортизированное время выполнения </a:t>
            </a:r>
            <a:r>
              <a:rPr lang="en-US" dirty="0"/>
              <a:t>O(1)</a:t>
            </a:r>
          </a:p>
          <a:p>
            <a:r>
              <a:rPr lang="ru-RU" dirty="0"/>
              <a:t>Стратегия с увеличением на константу менее выигрышная – она даёт амортизированную сложность </a:t>
            </a:r>
            <a:r>
              <a:rPr lang="en-US" dirty="0"/>
              <a:t>O(n) </a:t>
            </a:r>
            <a:r>
              <a:rPr lang="ru-RU" dirty="0"/>
              <a:t>за счёт суммы арифметической прогресии</a:t>
            </a:r>
          </a:p>
          <a:p>
            <a:r>
              <a:rPr lang="ru-RU" dirty="0"/>
              <a:t>Нужно умножать, но на какую константу? И на константу ли?</a:t>
            </a:r>
            <a:endParaRPr lang="en-US" dirty="0"/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8241E165-5C8B-4B2E-86DC-9FEA9ADB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1401861"/>
            <a:ext cx="3825572" cy="861135"/>
          </a:xfrm>
          <a:prstGeom prst="rect">
            <a:avLst/>
          </a:prstGeom>
        </p:spPr>
      </p:pic>
      <p:pic>
        <p:nvPicPr>
          <p:cNvPr id="5" name="Рисунок 8">
            <a:extLst>
              <a:ext uri="{FF2B5EF4-FFF2-40B4-BE49-F238E27FC236}">
                <a16:creationId xmlns:a16="http://schemas.microsoft.com/office/drawing/2014/main" id="{E8D199A4-C3FA-4DCB-9C6B-E08675B2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3" y="2262996"/>
            <a:ext cx="4493744" cy="7078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34FF6E-46F4-435D-B020-28713EC8D382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FA230-B710-457F-A1F4-0C1620054D74}"/>
              </a:ext>
            </a:extLst>
          </p:cNvPr>
          <p:cNvSpPr txBox="1"/>
          <p:nvPr/>
        </p:nvSpPr>
        <p:spPr>
          <a:xfrm>
            <a:off x="1547528" y="901037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в 2 раза</a:t>
            </a:r>
            <a:endParaRPr lang="en-US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4B325-2335-4311-A39B-7CA9472F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84" y="3784968"/>
            <a:ext cx="4452474" cy="262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75E0A4-FFB1-489B-BE20-AE0F0FC84DDD}"/>
              </a:ext>
            </a:extLst>
          </p:cNvPr>
          <p:cNvSpPr txBox="1"/>
          <p:nvPr/>
        </p:nvSpPr>
        <p:spPr>
          <a:xfrm>
            <a:off x="1694202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на 10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AC55E-F203-4598-B6BB-A41CC8C42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944" y="3880217"/>
            <a:ext cx="375337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0197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10284</TotalTime>
  <Words>1029</Words>
  <Application>Microsoft Office PowerPoint</Application>
  <PresentationFormat>Widescreen</PresentationFormat>
  <Paragraphs>137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Trebuchet MS</vt:lpstr>
      <vt:lpstr>Wingdings 2</vt:lpstr>
      <vt:lpstr>Wingdings 3</vt:lpstr>
      <vt:lpstr>Грань</vt:lpstr>
      <vt:lpstr>Методы и стандарты программирования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anna</cp:lastModifiedBy>
  <cp:revision>67</cp:revision>
  <dcterms:created xsi:type="dcterms:W3CDTF">2021-07-19T16:25:53Z</dcterms:created>
  <dcterms:modified xsi:type="dcterms:W3CDTF">2021-07-31T14:42:19Z</dcterms:modified>
</cp:coreProperties>
</file>