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FEF7C57-BB6A-CDCA-EEBC-2947F47A9CEB}">
  <a:tblStyle styleId="{4FEF7C57-BB6A-CDCA-EEBC-2947F47A9CEB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3418" y="341532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63418" y="2281288"/>
            <a:ext cx="11231418" cy="39279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Алгоритмы</a:t>
            </a:r>
            <a:endParaRPr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Управление памятью</a:t>
            </a:r>
            <a:endParaRPr lang="en-US" sz="2800"/>
          </a:p>
          <a:p>
            <a:pPr marL="395288" algn="l">
              <a:buSzPct val="100000"/>
              <a:tabLst>
                <a:tab pos="687388" algn="l"/>
              </a:tabLst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91276" cy="573026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772623"/>
                <a:gridCol w="6696744"/>
                <a:gridCol w="2021908"/>
              </a:tblGrid>
              <a:tr h="64423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Сложность</a:t>
                      </a:r>
                      <a:r>
                        <a:rPr lang="ru-RU" sz="1600"/>
                        <a:t> по времени</a:t>
                      </a:r>
                      <a:endParaRPr lang="en-US" sz="1600"/>
                    </a:p>
                  </a:txBody>
                  <a:tcPr anchor="ctr"/>
                </a:tc>
              </a:tr>
              <a:tr h="2814272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find_end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find_first_of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adjacent_find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заданной последовательности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последовательности из заданного числа повторений заданного элемента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последнего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появления заданной последовательности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одного из заданных элементов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двух последовательных элементов, удовлетворяющих критерию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/>
                        <a:t>O(N)</a:t>
                      </a:r>
                      <a:endParaRPr/>
                    </a:p>
                  </a:txBody>
                  <a:tcPr anchor="ctr"/>
                </a:tc>
              </a:tr>
              <a:tr h="2271761"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equal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is_permutation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mismatch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400"/>
                        <a:t>lexicographical_compare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Проверка, равны ли два интервала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(и по значениям, и по их порядку)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2. </a:t>
                      </a:r>
                      <a:r>
                        <a:rPr lang="ru-RU" sz="1600"/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3. </a:t>
                      </a:r>
                      <a:r>
                        <a:rPr lang="ru-RU" sz="1600"/>
                        <a:t>Поиск элемента, начиная с которого интервалы </a:t>
                      </a:r>
                      <a:r>
                        <a:rPr lang="ru-RU" sz="1600"/>
                        <a:t>различаются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4. Сравнение в лексикографическом порядке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2.</a:t>
                      </a:r>
                      <a:r>
                        <a:rPr lang="en-US" sz="1600"/>
                        <a:t> O(N</a:t>
                      </a:r>
                      <a:r>
                        <a:rPr lang="en-US" sz="1600" baseline="30000"/>
                        <a:t>2</a:t>
                      </a:r>
                      <a:r>
                        <a:rPr lang="en-US" sz="1600"/>
                        <a:t>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Остальные</a:t>
                      </a:r>
                      <a:r>
                        <a:rPr lang="ru-RU" sz="1600"/>
                        <a:t> </a:t>
                      </a:r>
                      <a:r>
                        <a:rPr lang="en-US" sz="1600"/>
                        <a:t>O(N)</a:t>
                      </a:r>
                      <a:endParaRPr/>
                    </a:p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1"/>
          <a:ext cx="11491275" cy="582100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982832"/>
                <a:gridCol w="6342519"/>
                <a:gridCol w="2165924"/>
              </a:tblGrid>
              <a:tr h="5603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Сложность</a:t>
                      </a:r>
                      <a:r>
                        <a:rPr lang="ru-RU" sz="1600"/>
                        <a:t> по времени</a:t>
                      </a:r>
                      <a:endParaRPr lang="en-US" sz="1600"/>
                    </a:p>
                  </a:txBody>
                  <a:tcPr anchor="ctr"/>
                </a:tc>
              </a:tr>
              <a:tr h="5241883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is_sorted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is_sorted_until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Is_partitioned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partition_point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is_heap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is_heap_until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Проверяет,</a:t>
                      </a:r>
                      <a:r>
                        <a:rPr lang="ru-RU" sz="1600"/>
                        <a:t> отсортированы ли элементы в интервале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</a:t>
                      </a:r>
                      <a:r>
                        <a:rPr lang="ru-RU" sz="1600"/>
                        <a:t> нарушающего порядок сортировки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Проверяет, разделён ли интервал на </a:t>
                      </a:r>
                      <a:r>
                        <a:rPr lang="ru-RU" sz="1600"/>
                        <a:t>подинтервалы</a:t>
                      </a:r>
                      <a:r>
                        <a:rPr lang="ru-RU" sz="1600"/>
                        <a:t> в соответствии с условием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последнего элемента первого </a:t>
                      </a:r>
                      <a:r>
                        <a:rPr lang="ru-RU" sz="1600"/>
                        <a:t>подинтервала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Проверяет, отсортирован ли массив как сортирующее дерево (по умолчанию – </a:t>
                      </a:r>
                      <a:br>
                        <a:rPr lang="ru-RU" sz="1600"/>
                      </a:br>
                      <a:r>
                        <a:rPr lang="en-US" sz="1600"/>
                        <a:t>max-heap</a:t>
                      </a:r>
                      <a:r>
                        <a:rPr lang="ru-RU" sz="1600"/>
                        <a:t>)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нарушающего порядок </a:t>
                      </a:r>
                      <a:r>
                        <a:rPr lang="en-US" sz="1600"/>
                        <a:t>max-heap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1-3,5,6.</a:t>
                      </a:r>
                      <a:r>
                        <a:rPr lang="en-US" sz="1600"/>
                        <a:t>O(N)</a:t>
                      </a:r>
                      <a:endParaRPr lang="ru-RU" sz="1600"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4.</a:t>
                      </a:r>
                      <a:r>
                        <a:rPr lang="ru-RU" sz="1600"/>
                        <a:t> </a:t>
                      </a:r>
                      <a:r>
                        <a:rPr lang="en-US" sz="1600"/>
                        <a:t>O(</a:t>
                      </a:r>
                      <a:r>
                        <a:rPr lang="en-US" sz="1600"/>
                        <a:t>logN</a:t>
                      </a:r>
                      <a:r>
                        <a:rPr lang="en-US" sz="1600"/>
                        <a:t>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для </a:t>
                      </a:r>
                      <a:r>
                        <a:rPr lang="en-US" sz="1600"/>
                        <a:t>random access, O(N) </a:t>
                      </a:r>
                      <a:r>
                        <a:rPr lang="ru-RU" sz="1600"/>
                        <a:t>для остальных</a:t>
                      </a:r>
                      <a:endParaRPr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Изменяющие (</a:t>
            </a:r>
            <a:r>
              <a:rPr lang="en-US" sz="2800"/>
              <a:t>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85591" cy="58742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111607"/>
                <a:gridCol w="8077840"/>
                <a:gridCol w="1296144"/>
              </a:tblGrid>
              <a:tr h="4837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</a:t>
                      </a:r>
                      <a:r>
                        <a:rPr lang="ru-RU" sz="1400"/>
                        <a:t> по </a:t>
                      </a:r>
                      <a:r>
                        <a:rPr lang="ru-RU" sz="1400"/>
                        <a:t>времени</a:t>
                      </a:r>
                      <a:endParaRPr lang="en-US" sz="1400"/>
                    </a:p>
                  </a:txBody>
                  <a:tcPr anchor="ctr"/>
                </a:tc>
              </a:tr>
              <a:tr h="1504715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for_each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transform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Применяет операцию к каждому элементу последовательности. Может быть и </a:t>
                      </a:r>
                      <a:r>
                        <a:rPr lang="ru-RU" sz="1600"/>
                        <a:t>неизменяющим</a:t>
                      </a:r>
                      <a:r>
                        <a:rPr lang="ru-RU" sz="1600"/>
                        <a:t> – зависит от операции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lang="en-US" sz="1600"/>
                        <a:t>. </a:t>
                      </a:r>
                      <a:r>
                        <a:rPr lang="ru-RU" sz="1600"/>
                        <a:t>Можно использовать одну и ту же </a:t>
                      </a:r>
                      <a:r>
                        <a:rPr lang="ru-RU" sz="1600"/>
                        <a:t>последовательность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lang="en-US" sz="1600"/>
                    </a:p>
                  </a:txBody>
                  <a:tcPr anchor="ctr"/>
                </a:tc>
              </a:tr>
              <a:tr h="1691165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copy_if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copy_backward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первого интервала во второй интервал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первого интервала во второй интервал, если выполнено условие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заданное число элементов из первого интервала во второй интервал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первого интервала во второй интервал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в обратном порядке – последний элемент копируется первым</a:t>
                      </a: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  <a:tr h="1144797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move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move_backward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Перемещает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элементы из первого интервала во второй интервал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Перемещает элементы из первого интервала во второй интервал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в обратном порядке – последний элемент копируется первым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marL="0" indent="0" algn="ctr"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  <a:tr h="1015443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merge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swap_ranges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/>
                        <a:t>Объединяет</a:t>
                      </a:r>
                      <a:r>
                        <a:rPr lang="ru-RU"/>
                        <a:t> два интервала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/>
                        <a:t>Заполняет второй интервал элементами первого, а первый интервал – элементами  второго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Изменяющие (</a:t>
            </a:r>
            <a:r>
              <a:rPr lang="en-US" sz="2800"/>
              <a:t>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85591" cy="55142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111607"/>
                <a:gridCol w="8077840"/>
                <a:gridCol w="1296144"/>
              </a:tblGrid>
              <a:tr h="78492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</a:t>
                      </a:r>
                      <a:r>
                        <a:rPr lang="ru-RU" sz="1400"/>
                        <a:t> по </a:t>
                      </a:r>
                      <a:r>
                        <a:rPr lang="ru-RU" sz="1400"/>
                        <a:t>времени</a:t>
                      </a:r>
                      <a:endParaRPr lang="en-US" sz="1400"/>
                    </a:p>
                  </a:txBody>
                  <a:tcPr anchor="ctr"/>
                </a:tc>
              </a:tr>
              <a:tr h="2005148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fill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fill_n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generate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generate_n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каждый элемент</a:t>
                      </a:r>
                      <a:r>
                        <a:rPr lang="ru-RU" sz="1600"/>
                        <a:t> в интервале данным значением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 данным значением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каждый элемент в интервале результатом выполнения операции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Заменяет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 результатом выполнения операции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lang="en-US" sz="1600"/>
                    </a:p>
                  </a:txBody>
                  <a:tcPr anchor="ctr"/>
                </a:tc>
              </a:tr>
              <a:tr h="2724163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replace_if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replace_copy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replace_copy</a:t>
                      </a:r>
                      <a:r>
                        <a:rPr lang="ru-RU" sz="1600"/>
                        <a:t>_</a:t>
                      </a:r>
                      <a:r>
                        <a:rPr lang="en-US" sz="1600"/>
                        <a:t>if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элементы с данным значением на другое значение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</a:t>
                      </a:r>
                      <a:r>
                        <a:rPr lang="ru-RU" sz="1600"/>
                        <a:t> элементы, удовлетворяющие условию, на другое значение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</a:t>
                      </a:r>
                      <a:r>
                        <a:rPr lang="ru-RU" sz="1600"/>
                        <a:t> из одного интервала в другой, заменяя значения элементов, равных данному, на другое данное значение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79376" y="908721"/>
          <a:ext cx="11454957" cy="374680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105975"/>
                <a:gridCol w="8056295"/>
                <a:gridCol w="1292687"/>
              </a:tblGrid>
              <a:tr h="43709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</a:t>
                      </a:r>
                      <a:r>
                        <a:rPr lang="ru-RU" sz="1400"/>
                        <a:t> по </a:t>
                      </a:r>
                      <a:r>
                        <a:rPr lang="ru-RU" sz="1400"/>
                        <a:t>времени</a:t>
                      </a:r>
                      <a:endParaRPr lang="en-US" sz="1400"/>
                    </a:p>
                  </a:txBody>
                  <a:tcPr anchor="ctr"/>
                </a:tc>
              </a:tr>
              <a:tr h="1516963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remove_if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remove_copy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remove_copy_if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Удаляет</a:t>
                      </a:r>
                      <a:r>
                        <a:rPr lang="ru-RU" sz="1600"/>
                        <a:t> (на самом деле не совсем) из интервала элементы, равные данному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Удаляет</a:t>
                      </a:r>
                      <a:r>
                        <a:rPr lang="ru-RU" sz="1600"/>
                        <a:t> (на самом деле не совсем) из интервала элементы, для которых выполняется данное условие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 за исключением элементов, равных данному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lang="en-US" sz="1600"/>
                    </a:p>
                  </a:txBody>
                  <a:tcPr anchor="ctr"/>
                </a:tc>
              </a:tr>
              <a:tr h="1430321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unique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unique_copy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Удаляет</a:t>
                      </a:r>
                      <a:r>
                        <a:rPr lang="ru-RU" sz="1600"/>
                        <a:t> (на самом деле не совсем) из интервала прилегающие (следующие друг за другом) дубликаты элементов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Удаляющие (</a:t>
            </a:r>
            <a:r>
              <a:rPr lang="en-US" sz="2800"/>
              <a:t>removing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43672" y="5502786"/>
            <a:ext cx="5286730" cy="1107829"/>
          </a:xfrm>
          <a:prstGeom prst="rect">
            <a:avLst/>
          </a:prstGeom>
        </p:spPr>
      </p:pic>
      <p:sp>
        <p:nvSpPr>
          <p:cNvPr id="7" name="TextBox 6" hidden="0"/>
          <p:cNvSpPr txBox="1"/>
          <p:nvPr isPhoto="0" userDrawn="0"/>
        </p:nvSpPr>
        <p:spPr bwMode="auto">
          <a:xfrm>
            <a:off x="335360" y="4725144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Было:</a:t>
            </a:r>
            <a:endParaRPr/>
          </a:p>
          <a:p>
            <a:pPr>
              <a:defRPr/>
            </a:pPr>
            <a:r>
              <a:rPr lang="en-US"/>
              <a:t>std</a:t>
            </a:r>
            <a:r>
              <a:rPr lang="en-US"/>
              <a:t>::list{6, 5, 4, 3, 2, 1, 1, 2, 3, 4, 5, 6}</a:t>
            </a:r>
            <a:endParaRPr lang="en-US"/>
          </a:p>
        </p:txBody>
      </p:sp>
      <p:sp>
        <p:nvSpPr>
          <p:cNvPr id="8" name="Стрелка углом вверх 7" hidden="0"/>
          <p:cNvSpPr/>
          <p:nvPr isPhoto="0" userDrawn="0"/>
        </p:nvSpPr>
        <p:spPr bwMode="auto">
          <a:xfrm rot="5400000">
            <a:off x="2135560" y="5155451"/>
            <a:ext cx="792087" cy="122413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383055" y="617919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std</a:t>
            </a:r>
            <a:r>
              <a:rPr lang="en-US"/>
              <a:t>::remove(beg, end, 3)</a:t>
            </a: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7646209" y="4725144"/>
            <a:ext cx="43091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Стало:</a:t>
            </a:r>
            <a:endParaRPr/>
          </a:p>
          <a:p>
            <a:pPr>
              <a:defRPr/>
            </a:pPr>
            <a:r>
              <a:rPr lang="en-US"/>
              <a:t>std</a:t>
            </a:r>
            <a:r>
              <a:rPr lang="en-US"/>
              <a:t>::list{6, 5, 4, 2, 1, 1, 2, 4, 5, 6</a:t>
            </a:r>
            <a:r>
              <a:rPr lang="ru-RU"/>
              <a:t>, 5, 6</a:t>
            </a:r>
            <a:r>
              <a:rPr lang="en-US"/>
              <a:t>}</a:t>
            </a:r>
            <a:endParaRPr lang="en-US"/>
          </a:p>
        </p:txBody>
      </p:sp>
      <p:sp>
        <p:nvSpPr>
          <p:cNvPr id="11" name="Стрелка углом вверх 10" hidden="0"/>
          <p:cNvSpPr/>
          <p:nvPr isPhoto="0" userDrawn="0"/>
        </p:nvSpPr>
        <p:spPr bwMode="auto">
          <a:xfrm>
            <a:off x="8533433" y="5424852"/>
            <a:ext cx="874936" cy="75434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Стрелка вниз 11" hidden="0"/>
          <p:cNvSpPr/>
          <p:nvPr isPhoto="0" userDrawn="0"/>
        </p:nvSpPr>
        <p:spPr bwMode="auto">
          <a:xfrm>
            <a:off x="11280576" y="5454669"/>
            <a:ext cx="288032" cy="60203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9287038" y="6131909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Возвращает</a:t>
            </a:r>
            <a:r>
              <a:rPr lang="en-US"/>
              <a:t> past-the-end </a:t>
            </a:r>
            <a:endParaRPr/>
          </a:p>
          <a:p>
            <a:pPr>
              <a:defRPr/>
            </a:pPr>
            <a:r>
              <a:rPr lang="ru-RU"/>
              <a:t>итератор на результат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Перестанавливающие </a:t>
            </a:r>
            <a:r>
              <a:rPr lang="ru-RU" sz="2800"/>
              <a:t>(</a:t>
            </a:r>
            <a:r>
              <a:rPr lang="en-US" sz="2800"/>
              <a:t>mutating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79376" y="908721"/>
          <a:ext cx="11454957" cy="517473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232248"/>
                <a:gridCol w="7930022"/>
                <a:gridCol w="1292687"/>
              </a:tblGrid>
              <a:tr h="43709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</a:t>
                      </a:r>
                      <a:r>
                        <a:rPr lang="ru-RU" sz="1400"/>
                        <a:t> по </a:t>
                      </a:r>
                      <a:r>
                        <a:rPr lang="ru-RU" sz="1400"/>
                        <a:t>времени</a:t>
                      </a:r>
                      <a:endParaRPr lang="en-US" sz="1400"/>
                    </a:p>
                  </a:txBody>
                  <a:tcPr anchor="ctr"/>
                </a:tc>
              </a:tr>
              <a:tr h="1210031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reverse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reverse_copy</a:t>
                      </a:r>
                      <a:endParaRPr lang="en-US" sz="1600"/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Перестанавливает</a:t>
                      </a:r>
                      <a:r>
                        <a:rPr lang="ru-RU" sz="1600"/>
                        <a:t> элементы интервала в обратном порядке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интервала в другой интервал, перестанавливая</a:t>
                      </a:r>
                      <a:r>
                        <a:rPr lang="ru-RU" sz="1600"/>
                        <a:t> их в обратном порядке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rotate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rotate_copy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Выполняет циклический сдвиг элементов в интервале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интервала в другой интервал,</a:t>
                      </a:r>
                      <a:r>
                        <a:rPr lang="ru-RU" sz="1600"/>
                        <a:t> в</a:t>
                      </a:r>
                      <a:r>
                        <a:rPr lang="ru-RU" sz="1600"/>
                        <a:t>ыполняя</a:t>
                      </a:r>
                      <a:r>
                        <a:rPr lang="ru-RU" sz="1600"/>
                        <a:t> их</a:t>
                      </a:r>
                      <a:r>
                        <a:rPr lang="ru-RU" sz="1600"/>
                        <a:t> циклический сдвиг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next_permutation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prev_permutation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282575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Выполняют</a:t>
                      </a:r>
                      <a:r>
                        <a:rPr lang="ru-RU" sz="1600"/>
                        <a:t> перестановки элементов в интервале, пока он не будет отсортирован в лексикографическом порядке</a:t>
                      </a: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1430321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shuffle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random_shuffle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2825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Переставляют элементы в случайном порядке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Сортирующие </a:t>
            </a:r>
            <a:r>
              <a:rPr lang="ru-RU" sz="2800"/>
              <a:t>(</a:t>
            </a:r>
            <a:r>
              <a:rPr lang="en-US" sz="2800"/>
              <a:t>sorting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67487" y="836712"/>
          <a:ext cx="11454957" cy="57606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160240"/>
                <a:gridCol w="7488832"/>
                <a:gridCol w="1805885"/>
              </a:tblGrid>
              <a:tr h="55960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</a:t>
                      </a:r>
                      <a:r>
                        <a:rPr lang="ru-RU" sz="1400"/>
                        <a:t> по </a:t>
                      </a:r>
                      <a:r>
                        <a:rPr lang="ru-RU" sz="1400"/>
                        <a:t>времени</a:t>
                      </a:r>
                      <a:endParaRPr lang="en-US" sz="1400"/>
                    </a:p>
                  </a:txBody>
                  <a:tcPr anchor="ctr"/>
                </a:tc>
              </a:tr>
              <a:tr h="194215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sort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stable_sort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partial_sort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partial_sort_copy</a:t>
                      </a:r>
                      <a:endParaRPr lang="en-US" sz="1600"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 элементов в интервале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элементов в интервале </a:t>
                      </a:r>
                      <a:r>
                        <a:rPr lang="ru-RU" sz="1600"/>
                        <a:t>с сохранением относительного порядка элементов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 </a:t>
                      </a:r>
                      <a:r>
                        <a:rPr lang="ru-RU" sz="1600"/>
                        <a:t>элементов в интервале </a:t>
                      </a:r>
                      <a:r>
                        <a:rPr lang="ru-RU" sz="1600"/>
                        <a:t>до тех пор, пока не будут упорядочены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 </a:t>
                      </a:r>
                      <a:r>
                        <a:rPr lang="ru-RU" sz="1600"/>
                        <a:t>элементов в интервале </a:t>
                      </a:r>
                      <a:r>
                        <a:rPr lang="ru-RU" sz="1600"/>
                        <a:t>до тех пор, пока не будут упорядочены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элементов, и копирование их в другой интервал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 algn="l"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ru-RU" sz="1600" b="0" i="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en-US" sz="1400" i="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i="0"/>
                    </a:p>
                  </a:txBody>
                  <a:tcPr anchor="ctr"/>
                </a:tc>
              </a:tr>
              <a:tr h="3258876"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nth_element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partition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stable_partition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partition_copy</a:t>
                      </a:r>
                      <a:endParaRPr lang="en-US" sz="1600"/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Распределяет элементы на два </a:t>
                      </a:r>
                      <a:r>
                        <a:rPr lang="ru-RU" sz="1600"/>
                        <a:t>подинтервала</a:t>
                      </a:r>
                      <a:r>
                        <a:rPr lang="ru-RU" sz="1600"/>
                        <a:t> в зависимости от того, удовлетворяют ли они условию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Распределяет элементы на два </a:t>
                      </a:r>
                      <a:r>
                        <a:rPr lang="ru-RU" sz="1600"/>
                        <a:t>подинтервала</a:t>
                      </a:r>
                      <a:r>
                        <a:rPr lang="ru-RU" sz="1600"/>
                        <a:t> в зависимости от того, удовлетворяют ли они условию, с сохранением их относительного порядка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Распределяет элементы на два </a:t>
                      </a:r>
                      <a:r>
                        <a:rPr lang="ru-RU" sz="1600"/>
                        <a:t>подинтервала</a:t>
                      </a:r>
                      <a:r>
                        <a:rPr lang="ru-RU" sz="1600"/>
                        <a:t> в зависимости от того, удовлетворяют ли они условию, и копирует результат в другой интервал</a:t>
                      </a: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Сортирующие </a:t>
            </a:r>
            <a:r>
              <a:rPr lang="ru-RU" sz="2800"/>
              <a:t>(</a:t>
            </a:r>
            <a:r>
              <a:rPr lang="en-US" sz="2800"/>
              <a:t>sorting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  <a:endParaRPr lang="en-US" sz="2800"/>
          </a:p>
        </p:txBody>
      </p:sp>
      <p:graphicFrame>
        <p:nvGraphicFramePr>
          <p:cNvPr id="6" name="Таблица 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67487" y="836712"/>
          <a:ext cx="11454957" cy="568863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160240"/>
                <a:gridCol w="7488832"/>
                <a:gridCol w="1805885"/>
              </a:tblGrid>
              <a:tr h="5588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</a:t>
                      </a:r>
                      <a:r>
                        <a:rPr lang="ru-RU" sz="1400"/>
                        <a:t> по </a:t>
                      </a:r>
                      <a:r>
                        <a:rPr lang="ru-RU" sz="1400"/>
                        <a:t>времени</a:t>
                      </a:r>
                      <a:endParaRPr lang="en-US" sz="1400"/>
                    </a:p>
                  </a:txBody>
                  <a:tcPr anchor="ctr"/>
                </a:tc>
              </a:tr>
              <a:tr h="512980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make_heap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push_heap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pop_heap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sort_heap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Сортирует</a:t>
                      </a:r>
                      <a:r>
                        <a:rPr lang="ru-RU" sz="1600"/>
                        <a:t> интервал как сортирующее дерево (</a:t>
                      </a:r>
                      <a:r>
                        <a:rPr lang="en-US" sz="1600"/>
                        <a:t>max-heap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Вставляет элемент в сортирующее</a:t>
                      </a:r>
                      <a:r>
                        <a:rPr lang="ru-RU" sz="1600"/>
                        <a:t> дерево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Удаляет элемент из сортирующего дерева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Сортирует элементы интервала</a:t>
                      </a:r>
                      <a:r>
                        <a:rPr lang="ru-RU" sz="1600"/>
                        <a:t> (например, по возрастанию - после этого они уже не представляют собой </a:t>
                      </a:r>
                      <a:r>
                        <a:rPr lang="en-US" sz="1600"/>
                        <a:t>max-heap</a:t>
                      </a:r>
                      <a:r>
                        <a:rPr lang="ru-RU" sz="1600"/>
                        <a:t>)</a:t>
                      </a: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63352" y="692696"/>
          <a:ext cx="11737304" cy="58186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972132"/>
                <a:gridCol w="6914774"/>
                <a:gridCol w="1850397"/>
              </a:tblGrid>
              <a:tr h="50405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</a:t>
                      </a:r>
                      <a:r>
                        <a:rPr lang="ru-RU" sz="1400"/>
                        <a:t> по </a:t>
                      </a:r>
                      <a:r>
                        <a:rPr lang="ru-RU" sz="1400"/>
                        <a:t>времени</a:t>
                      </a:r>
                      <a:endParaRPr lang="en-US" sz="1400"/>
                    </a:p>
                  </a:txBody>
                  <a:tcPr anchor="ctr"/>
                </a:tc>
              </a:tr>
              <a:tr h="1796497"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binary_search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Includes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lower_bound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upper_bound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equal_range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 на наличие в интервале элемента,</a:t>
                      </a:r>
                      <a:r>
                        <a:rPr lang="ru-RU" sz="1600"/>
                        <a:t> имеющего данное значение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Проверка, содержится ли каждый элемент интервала в другом интервале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в интервале первого элемента, больше либо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Поиск в интервале первого элемента, строго больше данного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indent="-3175" algn="l">
                        <a:buAutoNum type="arabicPeriod"/>
                        <a:defRPr/>
                      </a:pPr>
                      <a:r>
                        <a:rPr lang="en-US" sz="1600" i="0"/>
                        <a:t>O(N)</a:t>
                      </a:r>
                      <a:endParaRPr lang="ru-RU" sz="1600" i="0"/>
                    </a:p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i="0"/>
                    </a:p>
                  </a:txBody>
                  <a:tcPr anchor="ctr"/>
                </a:tc>
              </a:tr>
              <a:tr h="3014460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set_union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set_difference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set_intersection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set_symmetric_difference</a:t>
                      </a:r>
                      <a:endParaRPr lang="en-US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Объединение</a:t>
                      </a:r>
                      <a:r>
                        <a:rPr lang="ru-RU" sz="1600"/>
                        <a:t> двух интервалов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первого интервала, отсутствующие</a:t>
                      </a:r>
                      <a:r>
                        <a:rPr lang="ru-RU" sz="1600"/>
                        <a:t> во втором интервале, в третий интервал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элементы, присутствующие одновременно в первом и втором интервале,</a:t>
                      </a:r>
                      <a:r>
                        <a:rPr lang="ru-RU" sz="1600"/>
                        <a:t> в третий интервал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элементы, не присутствующие в первом и втором интервале одновременно,</a:t>
                      </a:r>
                      <a:r>
                        <a:rPr lang="ru-RU" sz="1600"/>
                        <a:t> в третий интервал</a:t>
                      </a: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lang="ru-RU" sz="160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 hidden="0"/>
          <p:cNvSpPr txBox="1"/>
          <p:nvPr isPhoto="0" userDrawn="0"/>
        </p:nvSpPr>
        <p:spPr bwMode="auto">
          <a:xfrm>
            <a:off x="263352" y="116632"/>
            <a:ext cx="11737304" cy="419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000"/>
              <a:t>Алгоритмы для работы с отсортированными интервалами (</a:t>
            </a:r>
            <a:r>
              <a:rPr lang="en-US" sz="2000"/>
              <a:t>sorted range</a:t>
            </a:r>
            <a:r>
              <a:rPr lang="ru-RU" sz="2000"/>
              <a:t>)</a:t>
            </a:r>
            <a:r>
              <a:rPr lang="en-US" sz="2000"/>
              <a:t>: &lt;numeric&gt;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35360" y="692696"/>
          <a:ext cx="11665296" cy="554461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3506738"/>
                <a:gridCol w="8158558"/>
              </a:tblGrid>
              <a:tr h="46839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</a:tr>
              <a:tr h="2275049"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accumulate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inner_product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adjacent_difference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partial_sum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сумму всех</a:t>
                      </a:r>
                      <a:r>
                        <a:rPr lang="ru-RU" sz="1600"/>
                        <a:t> значений в интервале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сумму попарных произведений элементов двух интервалов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lang="en-US" sz="1600"/>
                    </a:p>
                  </a:txBody>
                  <a:tcPr anchor="ctr"/>
                </a:tc>
              </a:tr>
              <a:tr h="2801176"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gdc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lcm</a:t>
                      </a:r>
                      <a:endParaRPr/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наибольший общий делитель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наименьшее общее кратное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 hidden="0"/>
          <p:cNvSpPr txBox="1"/>
          <p:nvPr isPhoto="0" userDrawn="0"/>
        </p:nvSpPr>
        <p:spPr bwMode="auto">
          <a:xfrm>
            <a:off x="335360" y="116632"/>
            <a:ext cx="11665296" cy="419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000"/>
              <a:t>Численные алгоритмы</a:t>
            </a:r>
            <a:r>
              <a:rPr lang="en-US" sz="2000"/>
              <a:t>: &lt;numeric&gt;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518873" y="808323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Заголовки с реализацией алгоритмов 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Алгоритмы в </a:t>
            </a:r>
            <a:r>
              <a:rPr lang="en-US" sz="2800"/>
              <a:t>STL</a:t>
            </a:r>
            <a:endParaRPr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54683" y="904109"/>
            <a:ext cx="2149026" cy="289585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207156" y="1230109"/>
            <a:ext cx="2011854" cy="29720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188695" y="2138752"/>
            <a:ext cx="2278577" cy="304826"/>
          </a:xfrm>
          <a:prstGeom prst="rect">
            <a:avLst/>
          </a:prstGeom>
        </p:spPr>
      </p:pic>
      <p:pic>
        <p:nvPicPr>
          <p:cNvPr id="8" name="Picture 3" hidden="0"/>
          <p:cNvPicPr>
            <a:picLocks noChangeAspect="1"/>
          </p:cNvPicPr>
          <p:nvPr isPhoto="0" userDrawn="0"/>
        </p:nvPicPr>
        <p:blipFill>
          <a:blip r:embed="rId5"/>
          <a:srcRect l="0" t="1031" r="1007" b="2712"/>
          <a:stretch/>
        </p:blipFill>
        <p:spPr bwMode="auto">
          <a:xfrm>
            <a:off x="443058" y="905627"/>
            <a:ext cx="5464236" cy="2215444"/>
          </a:xfrm>
          <a:prstGeom prst="rect">
            <a:avLst/>
          </a:prstGeom>
        </p:spPr>
      </p:pic>
      <p:sp>
        <p:nvSpPr>
          <p:cNvPr id="9" name="Объект 2" hidden="0"/>
          <p:cNvSpPr txBox="1"/>
          <p:nvPr isPhoto="0" userDrawn="0"/>
        </p:nvSpPr>
        <p:spPr bwMode="auto">
          <a:xfrm>
            <a:off x="8518873" y="2095006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Функциональные объекты для изменения поведения алгоритмов</a:t>
            </a:r>
            <a:endParaRPr lang="en-US"/>
          </a:p>
        </p:txBody>
      </p:sp>
      <p:sp>
        <p:nvSpPr>
          <p:cNvPr id="10" name="Объект 2" hidden="0"/>
          <p:cNvSpPr txBox="1"/>
          <p:nvPr isPhoto="0" userDrawn="0"/>
        </p:nvSpPr>
        <p:spPr bwMode="auto">
          <a:xfrm>
            <a:off x="339365" y="3359841"/>
            <a:ext cx="11594968" cy="34086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</a:t>
            </a:r>
            <a:r>
              <a:rPr lang="en-US"/>
              <a:t>STL </a:t>
            </a:r>
            <a:r>
              <a:rPr lang="ru-RU"/>
              <a:t>работают с интервалами элементов контейнера (</a:t>
            </a:r>
            <a:r>
              <a:rPr lang="en-US"/>
              <a:t>range</a:t>
            </a:r>
            <a:r>
              <a:rPr lang="ru-RU"/>
              <a:t>), которые передаются им при помощи итераторов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Интервал является полуоткрытым</a:t>
            </a:r>
            <a:r>
              <a:rPr lang="en-US"/>
              <a:t>: [begin, end).</a:t>
            </a:r>
            <a:r>
              <a:rPr lang="ru-RU"/>
              <a:t> Алгоритм начинает «действовать» с первого элемента и заканчивает на предпоследнем.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 этой причине </a:t>
            </a:r>
            <a:r>
              <a:rPr lang="en-US"/>
              <a:t>end() </a:t>
            </a:r>
            <a:r>
              <a:rPr lang="ru-RU"/>
              <a:t>возвращает итератор на элемент, следующий за последним (</a:t>
            </a:r>
            <a:r>
              <a:rPr lang="en-US"/>
              <a:t>past-the-end iterator</a:t>
            </a:r>
            <a:r>
              <a:rPr lang="ru-RU"/>
              <a:t>) – иначе никак не заставить алгоритм работать с последним элементом контейнера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 может принимать более одного интервала. Тогда один из них передаётся как  </a:t>
            </a:r>
            <a:r>
              <a:rPr lang="en-US"/>
              <a:t>[begin, end)</a:t>
            </a:r>
            <a:r>
              <a:rPr lang="ru-RU"/>
              <a:t>, а последующие – только как </a:t>
            </a:r>
            <a:r>
              <a:rPr lang="en-US"/>
              <a:t>begin. </a:t>
            </a:r>
            <a:r>
              <a:rPr lang="ru-RU"/>
              <a:t>Количество элементов в последних следует из </a:t>
            </a:r>
            <a:r>
              <a:rPr lang="en-US"/>
              <a:t>distance(begin, end).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63352" y="801143"/>
            <a:ext cx="11665296" cy="64807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Управляют объектом через указатель на него – определяют правила передачи владения объектом и условия вызова деструктора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Умные указатели</a:t>
            </a:r>
            <a:endParaRPr lang="en-US" sz="32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rcRect l="0" t="0" r="0" b="6555"/>
          <a:stretch/>
        </p:blipFill>
        <p:spPr bwMode="auto">
          <a:xfrm>
            <a:off x="335360" y="1493104"/>
            <a:ext cx="5067739" cy="1239062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893740" y="1557662"/>
            <a:ext cx="6106916" cy="1199956"/>
          </a:xfrm>
          <a:prstGeom prst="rect">
            <a:avLst/>
          </a:prstGeom>
        </p:spPr>
      </p:pic>
      <p:sp>
        <p:nvSpPr>
          <p:cNvPr id="7" name="Объект 2" hidden="0"/>
          <p:cNvSpPr txBox="1"/>
          <p:nvPr isPhoto="0" userDrawn="0"/>
        </p:nvSpPr>
        <p:spPr bwMode="auto">
          <a:xfrm>
            <a:off x="263352" y="2924944"/>
            <a:ext cx="5472608" cy="3744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Не допускает копирования указателя – копирующие операции удалены. Можно только передавать </a:t>
            </a:r>
            <a:r>
              <a:rPr lang="en-US"/>
              <a:t>unique_ptr</a:t>
            </a:r>
            <a:r>
              <a:rPr lang="en-US"/>
              <a:t> </a:t>
            </a:r>
            <a:r>
              <a:rPr lang="ru-RU"/>
              <a:t> при помощи перемещающих операций. Таким образом, у управляемого объекта может быть только один владелец</a:t>
            </a:r>
            <a:endParaRPr/>
          </a:p>
          <a:p>
            <a:pPr>
              <a:defRPr/>
            </a:pPr>
            <a:r>
              <a:rPr lang="ru-RU"/>
              <a:t>Для некоторых объектов копирование бессмысленно (котики) или вредно (большие области данных, </a:t>
            </a:r>
            <a:r>
              <a:rPr lang="ru-RU"/>
              <a:t>хэндлы</a:t>
            </a:r>
            <a:r>
              <a:rPr lang="ru-RU"/>
              <a:t> системных ресурсов)</a:t>
            </a:r>
            <a:endParaRPr/>
          </a:p>
          <a:p>
            <a:pPr>
              <a:defRPr/>
            </a:pPr>
            <a:r>
              <a:rPr lang="ru-RU"/>
              <a:t>Удаляет объект, которым управляет, в своём деструкторе</a:t>
            </a:r>
            <a:endParaRPr/>
          </a:p>
          <a:p>
            <a:pPr>
              <a:defRPr/>
            </a:pPr>
            <a:r>
              <a:rPr lang="ru-RU"/>
              <a:t>Имеет метод </a:t>
            </a:r>
            <a:r>
              <a:rPr lang="en-US"/>
              <a:t>release, </a:t>
            </a:r>
            <a:r>
              <a:rPr lang="ru-RU"/>
              <a:t>возвращающий указатель и прекращающий владение им</a:t>
            </a:r>
            <a:endParaRPr lang="en-US"/>
          </a:p>
        </p:txBody>
      </p:sp>
      <p:sp>
        <p:nvSpPr>
          <p:cNvPr id="8" name="Объект 2" hidden="0"/>
          <p:cNvSpPr txBox="1"/>
          <p:nvPr isPhoto="0" userDrawn="0"/>
        </p:nvSpPr>
        <p:spPr bwMode="auto">
          <a:xfrm>
            <a:off x="5951984" y="2875895"/>
            <a:ext cx="6048672" cy="3824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Ведёт подсчёт экземпляров </a:t>
            </a:r>
            <a:r>
              <a:rPr lang="en-US"/>
              <a:t>shared_ptr</a:t>
            </a:r>
            <a:r>
              <a:rPr lang="ru-RU"/>
              <a:t>, ссылающихся на данный объект на текущий момент – у управляемого объекта может быть множество владельцев.</a:t>
            </a:r>
            <a:endParaRPr/>
          </a:p>
          <a:p>
            <a:pPr>
              <a:defRPr/>
            </a:pPr>
            <a:r>
              <a:rPr lang="ru-RU"/>
              <a:t>Когда на управляемый объект больше никто не ссылается, удаляет его, в противном случае, уменьшает счётчик ссылок</a:t>
            </a:r>
            <a:endParaRPr/>
          </a:p>
          <a:p>
            <a:pPr>
              <a:defRPr/>
            </a:pPr>
            <a:r>
              <a:rPr lang="ru-RU"/>
              <a:t>Последние действия выполняются методами:</a:t>
            </a:r>
            <a:endParaRPr/>
          </a:p>
          <a:p>
            <a:pPr>
              <a:defRPr/>
            </a:pPr>
            <a:r>
              <a:rPr lang="ru-RU"/>
              <a:t>Присваивание (копирующее и перемещающее)</a:t>
            </a:r>
            <a:endParaRPr/>
          </a:p>
          <a:p>
            <a:pPr>
              <a:defRPr/>
            </a:pPr>
            <a:r>
              <a:rPr lang="en-US"/>
              <a:t>void reset(T* </a:t>
            </a:r>
            <a:r>
              <a:rPr lang="en-US"/>
              <a:t>ptr</a:t>
            </a:r>
            <a:r>
              <a:rPr lang="en-US"/>
              <a:t>)</a:t>
            </a:r>
            <a:endParaRPr/>
          </a:p>
          <a:p>
            <a:pPr>
              <a:defRPr/>
            </a:pPr>
            <a:r>
              <a:rPr lang="ru-RU"/>
              <a:t>Деструктор</a:t>
            </a:r>
            <a:endParaRPr lang="en-US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7368" y="1020041"/>
            <a:ext cx="3961407" cy="28617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ru-RU" sz="1600"/>
              <a:t>Правило трёх (</a:t>
            </a:r>
            <a:r>
              <a:rPr lang="en-US" sz="1600"/>
              <a:t>rule of three</a:t>
            </a:r>
            <a:r>
              <a:rPr lang="ru-RU" sz="1600"/>
              <a:t>, закон «Большой тройки»). </a:t>
            </a:r>
            <a:r>
              <a:rPr lang="en-US" sz="1600"/>
              <a:t>E</a:t>
            </a:r>
            <a:r>
              <a:rPr lang="ru-RU" sz="1600"/>
              <a:t>сли</a:t>
            </a:r>
            <a:r>
              <a:rPr lang="ru-RU" sz="1600"/>
              <a:t> классу необходим один из следующих методов: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Оператор копирующего присваивания,</a:t>
            </a:r>
            <a:endParaRPr/>
          </a:p>
          <a:p>
            <a:pPr marL="0" indent="0">
              <a:buNone/>
              <a:defRPr/>
            </a:pPr>
            <a:r>
              <a:rPr lang="ru-RU" sz="1600"/>
              <a:t>т</a:t>
            </a:r>
            <a:r>
              <a:rPr lang="ru-RU" sz="1600"/>
              <a:t>о класс должен определять все три.</a:t>
            </a:r>
            <a:endParaRPr/>
          </a:p>
          <a:p>
            <a:pPr marL="0" indent="0">
              <a:buNone/>
              <a:defRPr/>
            </a:pPr>
            <a:endParaRPr lang="en-US" sz="1600"/>
          </a:p>
        </p:txBody>
      </p:sp>
      <p:sp>
        <p:nvSpPr>
          <p:cNvPr id="5" name="Объект 2" hidden="0"/>
          <p:cNvSpPr txBox="1"/>
          <p:nvPr isPhoto="0" userDrawn="0"/>
        </p:nvSpPr>
        <p:spPr bwMode="auto">
          <a:xfrm>
            <a:off x="6672064" y="980728"/>
            <a:ext cx="5328591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С выходом С++11 правило трёх превратилось в правило пяти (</a:t>
            </a:r>
            <a:r>
              <a:rPr lang="en-US" sz="1600"/>
              <a:t>rule of five</a:t>
            </a:r>
            <a:r>
              <a:rPr lang="ru-RU" sz="1600"/>
              <a:t>): если классу необходим один из следующих методов: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копирующего присваивания</a:t>
            </a:r>
            <a:endParaRPr lang="en-US" sz="1600"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перемещения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перемещающего присваивания,</a:t>
            </a:r>
            <a:endParaRPr/>
          </a:p>
          <a:p>
            <a:pPr marL="0" indent="0">
              <a:buFont typeface="Wingdings 3"/>
              <a:buNone/>
              <a:defRPr/>
            </a:pPr>
            <a:r>
              <a:rPr lang="ru-RU" sz="1600"/>
              <a:t>то класс должен определять все </a:t>
            </a:r>
            <a:r>
              <a:rPr lang="ru-RU" sz="1600"/>
              <a:t>пять</a:t>
            </a:r>
            <a:endParaRPr lang="ru-RU" sz="1600"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6" name="Title 1" hidden="0"/>
          <p:cNvSpPr txBox="1"/>
          <p:nvPr isPhoto="0" userDrawn="0"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Правило трёх / правило пяти / правило нуля</a:t>
            </a:r>
            <a:endParaRPr lang="en-US" sz="3200"/>
          </a:p>
        </p:txBody>
      </p:sp>
      <p:sp>
        <p:nvSpPr>
          <p:cNvPr id="7" name="Стрелка вправо 6" hidden="0"/>
          <p:cNvSpPr/>
          <p:nvPr isPhoto="0" userDrawn="0"/>
        </p:nvSpPr>
        <p:spPr bwMode="auto">
          <a:xfrm>
            <a:off x="4548313" y="2231596"/>
            <a:ext cx="1944214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Объект 2" hidden="0"/>
          <p:cNvSpPr txBox="1"/>
          <p:nvPr isPhoto="0" userDrawn="0"/>
        </p:nvSpPr>
        <p:spPr bwMode="auto">
          <a:xfrm>
            <a:off x="1415479" y="4760393"/>
            <a:ext cx="8856985" cy="981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В результате распространения использования </a:t>
            </a:r>
            <a:r>
              <a:rPr lang="en-US" sz="1600"/>
              <a:t>11</a:t>
            </a:r>
            <a:r>
              <a:rPr lang="ru-RU" sz="1600"/>
              <a:t>го</a:t>
            </a:r>
            <a:r>
              <a:rPr lang="ru-RU" sz="1600"/>
              <a:t> стандарта было сформулировано правило нуля:</a:t>
            </a:r>
            <a:endParaRPr/>
          </a:p>
          <a:p>
            <a:pPr marL="631825" indent="-292100">
              <a:buFont typeface="Arial"/>
              <a:buChar char="•"/>
              <a:defRPr/>
            </a:pPr>
            <a:r>
              <a:rPr lang="ru-RU" sz="1600"/>
              <a:t>Используйте умные указатели, пусть они управляют памятью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9" name="Стрелка углом вверх 8" hidden="0"/>
          <p:cNvSpPr/>
          <p:nvPr isPhoto="0" userDrawn="0"/>
        </p:nvSpPr>
        <p:spPr bwMode="auto">
          <a:xfrm rot="10800000">
            <a:off x="5087888" y="3770496"/>
            <a:ext cx="1404639" cy="86409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263352" y="5961030"/>
            <a:ext cx="11665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 современном </a:t>
            </a:r>
            <a:r>
              <a:rPr lang="en-US"/>
              <a:t>C++ raw pointers </a:t>
            </a:r>
            <a:r>
              <a:rPr lang="ru-RU"/>
              <a:t>практически не используются. Практически в любой возможной ситуации выгоднее использовать умные указатели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52368" y="848239"/>
            <a:ext cx="8361576" cy="1171272"/>
          </a:xfrm>
          <a:prstGeom prst="rect">
            <a:avLst/>
          </a:prstGeom>
        </p:spPr>
      </p:pic>
      <p:sp>
        <p:nvSpPr>
          <p:cNvPr id="6" name="Объект 2" hidden="0"/>
          <p:cNvSpPr txBox="1"/>
          <p:nvPr isPhoto="0" userDrawn="0"/>
        </p:nvSpPr>
        <p:spPr bwMode="auto">
          <a:xfrm>
            <a:off x="292229" y="2220727"/>
            <a:ext cx="11642103" cy="1804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Некоторые алгоритмы принимают специальный параметр, расширяющий их функциональность</a:t>
            </a:r>
            <a:r>
              <a:rPr lang="en-US"/>
              <a:t> – </a:t>
            </a:r>
            <a:r>
              <a:rPr lang="ru-RU"/>
              <a:t>функцию</a:t>
            </a:r>
            <a:r>
              <a:rPr lang="en-US"/>
              <a:t> (</a:t>
            </a:r>
            <a:r>
              <a:rPr lang="ru-RU"/>
              <a:t>или что-то, что может вести себя как функция</a:t>
            </a:r>
            <a:r>
              <a:rPr lang="en-US"/>
              <a:t>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std::find_if – </a:t>
            </a:r>
            <a:r>
              <a:rPr lang="ru-RU"/>
              <a:t>возвращает итератор на первый элемент, для которого </a:t>
            </a:r>
            <a:r>
              <a:rPr lang="en-US"/>
              <a:t>p </a:t>
            </a:r>
            <a:r>
              <a:rPr lang="ru-RU"/>
              <a:t>возвращает </a:t>
            </a:r>
            <a:r>
              <a:rPr lang="en-US"/>
              <a:t>true. </a:t>
            </a:r>
            <a:r>
              <a:rPr lang="ru-RU"/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/>
              <a:t>p </a:t>
            </a:r>
            <a:r>
              <a:rPr lang="ru-RU"/>
              <a:t>один параметр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4741680" y="1610789"/>
            <a:ext cx="2894029" cy="3864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654406" y="4226460"/>
            <a:ext cx="9259012" cy="1118538"/>
          </a:xfrm>
          <a:prstGeom prst="rect">
            <a:avLst/>
          </a:prstGeom>
        </p:spPr>
      </p:pic>
      <p:sp>
        <p:nvSpPr>
          <p:cNvPr id="10" name="Прямоугольник 9" hidden="0"/>
          <p:cNvSpPr/>
          <p:nvPr isPhoto="0" userDrawn="0"/>
        </p:nvSpPr>
        <p:spPr bwMode="auto">
          <a:xfrm>
            <a:off x="5363168" y="4989102"/>
            <a:ext cx="2947938" cy="355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Объект 2" hidden="0"/>
          <p:cNvSpPr txBox="1"/>
          <p:nvPr isPhoto="0" userDrawn="0"/>
        </p:nvSpPr>
        <p:spPr bwMode="auto">
          <a:xfrm>
            <a:off x="292228" y="5465120"/>
            <a:ext cx="11642103" cy="12750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std::is_permutation –</a:t>
            </a:r>
            <a:r>
              <a:rPr lang="ru-RU"/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/>
              <a:t>.</a:t>
            </a:r>
            <a:r>
              <a:rPr lang="ru-RU"/>
              <a:t> Этот алгоритм принимает бинарный предикат </a:t>
            </a:r>
            <a:r>
              <a:rPr lang="en-US"/>
              <a:t>p – </a:t>
            </a:r>
            <a:r>
              <a:rPr lang="ru-RU"/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5015" y="3194372"/>
            <a:ext cx="2281288" cy="360204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384932" y="2042622"/>
            <a:ext cx="2830993" cy="1586333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487531" y="845287"/>
            <a:ext cx="2956257" cy="92333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  <a:defRPr/>
            </a:pPr>
            <a:r>
              <a:rPr lang="ru-RU"/>
              <a:t>Указатель на функцию</a:t>
            </a:r>
            <a:endParaRPr lang="en-US"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4284127" y="790508"/>
            <a:ext cx="307208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2. </a:t>
            </a:r>
            <a:r>
              <a:rPr lang="ru-RU"/>
              <a:t>Пользовательские 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8408709" y="845287"/>
            <a:ext cx="3332622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3. </a:t>
            </a:r>
            <a:r>
              <a:rPr lang="ru-RU"/>
              <a:t>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  <a:p>
            <a:pPr algn="ctr">
              <a:defRPr/>
            </a:pPr>
            <a:r>
              <a:rPr lang="en-US"/>
              <a:t>STL</a:t>
            </a:r>
            <a:endParaRPr/>
          </a:p>
        </p:txBody>
      </p:sp>
      <p:pic>
        <p:nvPicPr>
          <p:cNvPr id="10" name="Объект 9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4"/>
          <a:stretch/>
        </p:blipFill>
        <p:spPr bwMode="auto">
          <a:xfrm>
            <a:off x="8157068" y="1876991"/>
            <a:ext cx="3835904" cy="4329533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40219" y="2004477"/>
            <a:ext cx="1621859" cy="954035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87531" y="5349064"/>
            <a:ext cx="6728394" cy="465146"/>
          </a:xfrm>
          <a:prstGeom prst="rect">
            <a:avLst/>
          </a:prstGeom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491349" y="4216956"/>
            <a:ext cx="295243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4. </a:t>
            </a:r>
            <a:r>
              <a:rPr lang="ru-RU"/>
              <a:t>Лямбда-выражения</a:t>
            </a:r>
            <a:endParaRPr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8205" y="903632"/>
            <a:ext cx="10942753" cy="756492"/>
          </a:xfrm>
          <a:prstGeom prst="rect">
            <a:avLst/>
          </a:prstGeom>
        </p:spPr>
      </p:pic>
      <p:sp>
        <p:nvSpPr>
          <p:cNvPr id="5" name="TextBox 4" hidden="0"/>
          <p:cNvSpPr txBox="1"/>
          <p:nvPr isPhoto="0" userDrawn="0"/>
        </p:nvSpPr>
        <p:spPr bwMode="auto">
          <a:xfrm>
            <a:off x="203360" y="1922098"/>
            <a:ext cx="2714445" cy="4628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Захват переменных </a:t>
            </a:r>
            <a:endParaRPr/>
          </a:p>
          <a:p>
            <a:pPr>
              <a:defRPr/>
            </a:pPr>
            <a:r>
              <a:rPr lang="ru-RU" sz="1600"/>
              <a:t>из внешних областей </a:t>
            </a:r>
            <a:endParaRPr/>
          </a:p>
          <a:p>
            <a:pPr>
              <a:defRPr/>
            </a:pPr>
            <a:r>
              <a:rPr lang="ru-RU" sz="1600"/>
              <a:t>видимости</a:t>
            </a:r>
            <a:endParaRPr/>
          </a:p>
          <a:p>
            <a:pPr>
              <a:defRPr/>
            </a:pPr>
            <a:r>
              <a:rPr lang="ru-RU" sz="1600"/>
              <a:t>(иначе они не доступны)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 i="1"/>
              <a:t> </a:t>
            </a:r>
            <a:r>
              <a:rPr lang="en-US" sz="1600"/>
              <a:t>– x </a:t>
            </a:r>
            <a:r>
              <a:rPr lang="ru-RU" sz="1600"/>
              <a:t>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>
                <a:latin typeface="Times New Roman"/>
                <a:cs typeface="Times New Roman"/>
              </a:rPr>
              <a:t>&amp;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/>
              <a:t> – x </a:t>
            </a:r>
            <a:r>
              <a:rPr lang="ru-RU" sz="1600"/>
              <a:t>по ссылке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/>
              <a:t>=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значению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&amp;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ссылке</a:t>
            </a:r>
            <a:endParaRPr/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this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члены данного класса через указатель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 b="1" i="1"/>
              <a:t>[*this] </a:t>
            </a:r>
            <a:r>
              <a:rPr lang="ru-RU" sz="1600" b="0" i="0"/>
              <a:t>- все члены класса через копию this</a:t>
            </a:r>
            <a:r>
              <a:rPr lang="ru-RU" sz="1600"/>
              <a:t>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[]</a:t>
            </a:r>
            <a:r>
              <a:rPr lang="en-US" sz="1600"/>
              <a:t> –</a:t>
            </a:r>
            <a:r>
              <a:rPr lang="ru-RU" sz="1600"/>
              <a:t> ничего не захватывается</a:t>
            </a:r>
            <a:endParaRPr lang="en-US" sz="1600"/>
          </a:p>
        </p:txBody>
      </p:sp>
      <p:cxnSp>
        <p:nvCxnSpPr>
          <p:cNvPr id="6" name="Прямая соединительная линия 5" hidden="0"/>
          <p:cNvCxnSpPr>
            <a:cxnSpLocks/>
          </p:cNvCxnSpPr>
          <p:nvPr isPhoto="0" userDrawn="0"/>
        </p:nvCxnSpPr>
        <p:spPr bwMode="auto">
          <a:xfrm>
            <a:off x="2805218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 hidden="0"/>
          <p:cNvSpPr txBox="1"/>
          <p:nvPr isPhoto="0" userDrawn="0"/>
        </p:nvSpPr>
        <p:spPr bwMode="auto">
          <a:xfrm>
            <a:off x="3034438" y="1922097"/>
            <a:ext cx="1599705" cy="107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Параметры функции – здесь всё как обычно</a:t>
            </a:r>
            <a:endParaRPr lang="en-US" sz="1600"/>
          </a:p>
        </p:txBody>
      </p:sp>
      <p:sp>
        <p:nvSpPr>
          <p:cNvPr id="8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Подробнее о лямбда-выражениях</a:t>
            </a:r>
            <a:endParaRPr lang="en-US" sz="2800"/>
          </a:p>
        </p:txBody>
      </p:sp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>
            <a:off x="4634144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 hidden="0"/>
          <p:cNvSpPr txBox="1"/>
          <p:nvPr isPhoto="0" userDrawn="0"/>
        </p:nvSpPr>
        <p:spPr bwMode="auto">
          <a:xfrm>
            <a:off x="4861682" y="1884398"/>
            <a:ext cx="3032449" cy="46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61850" indent="-261850">
              <a:buAutoNum type="arabicParenR"/>
              <a:defRPr/>
            </a:pPr>
            <a:r>
              <a:rPr lang="ru-RU" sz="1600"/>
              <a:t>Спецификаторы: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mutable</a:t>
            </a:r>
            <a:r>
              <a:rPr lang="en-US" sz="1600"/>
              <a:t> –</a:t>
            </a:r>
            <a:r>
              <a:rPr lang="ru-RU" sz="1600"/>
              <a:t> разрешает изменять значения переменных, захваченных 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constexpr</a:t>
            </a:r>
            <a:r>
              <a:rPr lang="en-US" sz="1600"/>
              <a:t> – </a:t>
            </a:r>
            <a:r>
              <a:rPr lang="ru-RU" sz="1600"/>
              <a:t>показывает, что значение функции может (и должно) быть вычислено во время компиляции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/>
              <a:t>И не только</a:t>
            </a:r>
            <a:endParaRPr/>
          </a:p>
          <a:p>
            <a:pPr>
              <a:defRPr/>
            </a:pPr>
            <a:r>
              <a:rPr lang="en-US" sz="1600"/>
              <a:t>2) Исключения (например, noexcept)</a:t>
            </a:r>
            <a:endParaRPr/>
          </a:p>
          <a:p>
            <a:pPr>
              <a:defRPr/>
            </a:pPr>
            <a:r>
              <a:rPr lang="en-US" sz="1600"/>
              <a:t>3) Атрибуты (см.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https://en.cppreference.com/w/cpp/language/attributes</a:t>
            </a:r>
            <a:r>
              <a:rPr lang="en-US" sz="1600"/>
              <a:t>)</a:t>
            </a:r>
            <a:endParaRPr/>
          </a:p>
          <a:p>
            <a:pPr>
              <a:defRPr/>
            </a:pPr>
            <a:r>
              <a:rPr lang="en-US" sz="1600"/>
              <a:t>4) Возвращаемый тип (-&gt;)</a:t>
            </a:r>
            <a:endParaRPr/>
          </a:p>
        </p:txBody>
      </p:sp>
      <p:cxnSp>
        <p:nvCxnSpPr>
          <p:cNvPr id="13" name="Прямая соединительная линия 12" hidden="0"/>
          <p:cNvCxnSpPr>
            <a:cxnSpLocks/>
          </p:cNvCxnSpPr>
          <p:nvPr isPhoto="0" userDrawn="0"/>
        </p:nvCxnSpPr>
        <p:spPr bwMode="auto">
          <a:xfrm>
            <a:off x="7480114" y="1435848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 hidden="0"/>
          <p:cNvSpPr txBox="1"/>
          <p:nvPr isPhoto="0" userDrawn="0"/>
        </p:nvSpPr>
        <p:spPr bwMode="auto">
          <a:xfrm>
            <a:off x="10280373" y="1921408"/>
            <a:ext cx="11808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Тело функции</a:t>
            </a:r>
            <a:endParaRPr lang="en-US" sz="1600"/>
          </a:p>
        </p:txBody>
      </p:sp>
      <p:cxnSp>
        <p:nvCxnSpPr>
          <p:cNvPr id="19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7" flipV="1">
            <a:off x="11181414" y="1697822"/>
            <a:ext cx="559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 hidden="0"/>
          <p:cNvCxnSpPr>
            <a:cxnSpLocks/>
            <a:endCxn id="13" idx="0"/>
          </p:cNvCxnSpPr>
          <p:nvPr isPhoto="0" userDrawn="0"/>
        </p:nvCxnSpPr>
        <p:spPr bwMode="auto">
          <a:xfrm flipV="1">
            <a:off x="4822805" y="1437158"/>
            <a:ext cx="2657308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95359" name="Прямая соединительная линия 223995358" hidden="0"/>
          <p:cNvCxnSpPr>
            <a:cxnSpLocks/>
          </p:cNvCxnSpPr>
          <p:nvPr isPhoto="0" userDrawn="0"/>
        </p:nvCxnSpPr>
        <p:spPr bwMode="auto">
          <a:xfrm>
            <a:off x="779540" y="1473545"/>
            <a:ext cx="2025676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251003" name="Прямая соединительная линия 706251002" hidden="0"/>
          <p:cNvCxnSpPr>
            <a:cxnSpLocks/>
          </p:cNvCxnSpPr>
          <p:nvPr isPhoto="0" userDrawn="0"/>
        </p:nvCxnSpPr>
        <p:spPr bwMode="auto">
          <a:xfrm>
            <a:off x="3151071" y="1473545"/>
            <a:ext cx="148307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435416" name="Прямая соединительная линия 2130435415" hidden="0"/>
          <p:cNvCxnSpPr>
            <a:cxnSpLocks/>
          </p:cNvCxnSpPr>
          <p:nvPr isPhoto="0" userDrawn="0"/>
        </p:nvCxnSpPr>
        <p:spPr bwMode="auto">
          <a:xfrm flipV="1">
            <a:off x="10265663" y="1437157"/>
            <a:ext cx="11955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967540" name="TextBox 11" hidden="0"/>
          <p:cNvSpPr txBox="1"/>
          <p:nvPr isPhoto="0" userDrawn="0"/>
        </p:nvSpPr>
        <p:spPr bwMode="auto">
          <a:xfrm>
            <a:off x="8146836" y="1884397"/>
            <a:ext cx="2041071" cy="2197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600"/>
              <a:t>Ограничения на вывод типа. Больше применимо к шаблонным лямбда-выражения (да, они могут быть шаблонами)</a:t>
            </a:r>
            <a:endParaRPr/>
          </a:p>
        </p:txBody>
      </p:sp>
      <p:cxnSp>
        <p:nvCxnSpPr>
          <p:cNvPr id="1394905830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7" flipV="1">
            <a:off x="8758871" y="1632490"/>
            <a:ext cx="467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0085225" name="Прямая соединительная линия 1930085224" hidden="0"/>
          <p:cNvCxnSpPr>
            <a:cxnSpLocks/>
          </p:cNvCxnSpPr>
          <p:nvPr isPhoto="0" userDrawn="0"/>
        </p:nvCxnSpPr>
        <p:spPr bwMode="auto">
          <a:xfrm flipV="1">
            <a:off x="7796938" y="1418007"/>
            <a:ext cx="1195562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603874" name="Title 1" hidden="0"/>
          <p:cNvSpPr txBox="1"/>
          <p:nvPr isPhoto="0" userDrawn="0"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Подробнее о лямбда-выражениях</a:t>
            </a:r>
            <a:endParaRPr/>
          </a:p>
        </p:txBody>
      </p:sp>
      <p:sp>
        <p:nvSpPr>
          <p:cNvPr id="914191297" name="Объект 2" hidden="0"/>
          <p:cNvSpPr>
            <a:spLocks noGrp="1"/>
          </p:cNvSpPr>
          <p:nvPr isPhoto="0" userDrawn="0"/>
        </p:nvSpPr>
        <p:spPr bwMode="auto">
          <a:xfrm>
            <a:off x="6028009" y="991377"/>
            <a:ext cx="5889946" cy="550117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Лямбда-выражение возвращает объект-замыкание (</a:t>
            </a:r>
            <a:r>
              <a:rPr lang="en-US" sz="2000"/>
              <a:t>closure</a:t>
            </a:r>
            <a:r>
              <a:rPr lang="ru-RU" sz="2000"/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/>
              <a:t>decltype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 Конструктор по умолчанию этого объекта удалён (=</a:t>
            </a:r>
            <a:r>
              <a:rPr lang="en-US" sz="2000"/>
              <a:t>delete</a:t>
            </a:r>
            <a:r>
              <a:rPr lang="ru-RU" sz="2000"/>
              <a:t>)</a:t>
            </a:r>
            <a:r>
              <a:rPr lang="en-US" sz="2000"/>
              <a:t> – </a:t>
            </a:r>
            <a:r>
              <a:rPr lang="ru-RU" sz="2000"/>
              <a:t>получив тип замыкания, создать объект этого типа нельзя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Захваченные переменные становятся членами данных объекта-замыкания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По умолчанию захваченные по значению переменные нельзя 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изменять, т.к. Оператор вызова - константный</a:t>
            </a: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/>
          </a:p>
        </p:txBody>
      </p:sp>
      <p:pic>
        <p:nvPicPr>
          <p:cNvPr id="1395551046" name="Рисунок 139555104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85301" y="1057760"/>
            <a:ext cx="5099255" cy="672289"/>
          </a:xfrm>
          <a:prstGeom prst="rect">
            <a:avLst/>
          </a:prstGeom>
        </p:spPr>
      </p:pic>
      <p:pic>
        <p:nvPicPr>
          <p:cNvPr id="856796844" name="Рисунок 85679684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88560" y="3370682"/>
            <a:ext cx="4963898" cy="2091612"/>
          </a:xfrm>
          <a:prstGeom prst="rect">
            <a:avLst/>
          </a:prstGeom>
        </p:spPr>
      </p:pic>
      <p:sp>
        <p:nvSpPr>
          <p:cNvPr id="1021869497" name="Стрелка вниз 1021869496" hidden="0"/>
          <p:cNvSpPr/>
          <p:nvPr isPhoto="0" userDrawn="0"/>
        </p:nvSpPr>
        <p:spPr bwMode="auto">
          <a:xfrm>
            <a:off x="2723418" y="2099387"/>
            <a:ext cx="447091" cy="7775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5803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377907" y="838198"/>
            <a:ext cx="5498108" cy="30289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определить тип как auto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шаблоны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std::function</a:t>
            </a:r>
            <a:endParaRPr/>
          </a:p>
        </p:txBody>
      </p:sp>
      <p:sp>
        <p:nvSpPr>
          <p:cNvPr id="1428104893" name="Title 1" hidden="0"/>
          <p:cNvSpPr txBox="1"/>
          <p:nvPr isPhoto="0" userDrawn="0"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Trebuchet MS"/>
                <a:ea typeface="Arial"/>
                <a:cs typeface="Arial"/>
              </a:rPr>
              <a:t>std::function</a:t>
            </a:r>
            <a:endParaRPr/>
          </a:p>
        </p:txBody>
      </p:sp>
      <p:pic>
        <p:nvPicPr>
          <p:cNvPr id="1538016761" name="Рисунок 153801676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1999" y="1859221"/>
            <a:ext cx="5551411" cy="1836478"/>
          </a:xfrm>
          <a:prstGeom prst="rect">
            <a:avLst/>
          </a:prstGeom>
        </p:spPr>
      </p:pic>
      <p:sp>
        <p:nvSpPr>
          <p:cNvPr id="1031273003" name="Content Placeholder 2" hidden="0"/>
          <p:cNvSpPr>
            <a:spLocks noGrp="1"/>
          </p:cNvSpPr>
          <p:nvPr isPhoto="0" userDrawn="0"/>
        </p:nvSpPr>
        <p:spPr bwMode="auto">
          <a:xfrm>
            <a:off x="369816" y="4095749"/>
            <a:ext cx="11506199" cy="24166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sz="2000"/>
          </a:p>
        </p:txBody>
      </p:sp>
      <p:sp>
        <p:nvSpPr>
          <p:cNvPr id="1951776792" name="TextBox 1951776791" hidden="0"/>
          <p:cNvSpPr txBox="1"/>
          <p:nvPr isPhoto="0" userDrawn="0"/>
        </p:nvSpPr>
        <p:spPr bwMode="auto">
          <a:xfrm>
            <a:off x="211499" y="1032509"/>
            <a:ext cx="6244922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600"/>
              <a:t>https://en.cppreference.com/w/cpp/utility/functional/function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60" y="923830"/>
          <a:ext cx="11491272" cy="336536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507529"/>
                <a:gridCol w="2028648"/>
                <a:gridCol w="2328420"/>
                <a:gridCol w="2328420"/>
                <a:gridCol w="2298255"/>
              </a:tblGrid>
              <a:tr h="65717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Свойства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Указатель на функцию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Пользовательские 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  <a:p>
                      <a:pPr algn="ctr">
                        <a:defRPr/>
                      </a:pPr>
                      <a:r>
                        <a:rPr lang="en-US"/>
                        <a:t>STL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Лямбда-выражение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(анонимный функтор)</a:t>
                      </a:r>
                      <a:endParaRPr lang="en-US"/>
                    </a:p>
                  </a:txBody>
                  <a:tcPr anchor="ctr"/>
                </a:tc>
              </a:tr>
              <a:tr h="65717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Состояние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65717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Параметризация времени выполнения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862282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Читаемость кода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38043" y="2218323"/>
            <a:ext cx="409575" cy="46808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72258" y="2167297"/>
            <a:ext cx="519113" cy="519113"/>
          </a:xfrm>
          <a:prstGeom prst="rect">
            <a:avLst/>
          </a:prstGeom>
        </p:spPr>
      </p:pic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17678" y="2218323"/>
            <a:ext cx="519113" cy="519113"/>
          </a:xfrm>
          <a:prstGeom prst="rect">
            <a:avLst/>
          </a:prstGeom>
        </p:spPr>
      </p:pic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579226" y="2218323"/>
            <a:ext cx="519113" cy="519113"/>
          </a:xfrm>
          <a:prstGeom prst="rect">
            <a:avLst/>
          </a:prstGeom>
        </p:spPr>
      </p:pic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38043" y="2895858"/>
            <a:ext cx="409575" cy="468086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78452" y="2844151"/>
            <a:ext cx="409575" cy="468086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79262" y="2865534"/>
            <a:ext cx="409575" cy="468086"/>
          </a:xfrm>
          <a:prstGeom prst="rect">
            <a:avLst/>
          </a:prstGeom>
        </p:spPr>
      </p:pic>
      <p:pic>
        <p:nvPicPr>
          <p:cNvPr id="13" name="Рисунок 1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72258" y="2870345"/>
            <a:ext cx="519113" cy="519113"/>
          </a:xfrm>
          <a:prstGeom prst="rect">
            <a:avLst/>
          </a:prstGeom>
        </p:spPr>
      </p:pic>
      <p:pic>
        <p:nvPicPr>
          <p:cNvPr id="14" name="Рисунок 1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815067" y="3489103"/>
            <a:ext cx="747257" cy="808887"/>
          </a:xfrm>
          <a:prstGeom prst="rect">
            <a:avLst/>
          </a:prstGeom>
        </p:spPr>
      </p:pic>
      <p:pic>
        <p:nvPicPr>
          <p:cNvPr id="15" name="Рисунок 1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463097" y="3528772"/>
            <a:ext cx="737436" cy="729549"/>
          </a:xfrm>
          <a:prstGeom prst="rect">
            <a:avLst/>
          </a:prstGeom>
        </p:spPr>
      </p:pic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8033991" y="3452590"/>
            <a:ext cx="824600" cy="849462"/>
          </a:xfrm>
          <a:prstGeom prst="rect">
            <a:avLst/>
          </a:prstGeom>
        </p:spPr>
      </p:pic>
      <p:sp>
        <p:nvSpPr>
          <p:cNvPr id="18" name="Объект 2" hidden="0"/>
          <p:cNvSpPr txBox="1"/>
          <p:nvPr isPhoto="0" userDrawn="0"/>
        </p:nvSpPr>
        <p:spPr bwMode="auto">
          <a:xfrm>
            <a:off x="443056" y="4432225"/>
            <a:ext cx="11491275" cy="2136791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4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lang="en-US" sz="1600"/>
              <a:t>decltype</a:t>
            </a:r>
            <a:r>
              <a:rPr lang="ru-RU" sz="1600"/>
              <a:t>. Если нужно передать лямбду как обычный параметр функции – это должна быть шаблонная функция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Каждый функциональный объект имеет свой собственный тип, даже если их операторы </a:t>
            </a:r>
            <a:r>
              <a:rPr lang="en-US" sz="1600"/>
              <a:t>operator()</a:t>
            </a:r>
            <a:r>
              <a:rPr lang="ru-RU" sz="1600"/>
              <a:t> делают одно и то же. Тип указателя на функцию определяется сигнатурой функции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могут быть быстрее указателей на функцию в силу реализации компилятора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удобно передавать в функции и возвращать из функций</a:t>
            </a:r>
            <a:endParaRPr lang="en-US" sz="1600"/>
          </a:p>
          <a:p>
            <a:pPr>
              <a:defRPr/>
            </a:pPr>
            <a:endParaRPr lang="en-US" sz="1600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368351" y="3488736"/>
            <a:ext cx="729989" cy="7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алгоритмы: </a:t>
            </a:r>
            <a:r>
              <a:rPr lang="en-US" sz="2800"/>
              <a:t>&lt;algorithm&gt;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79"/>
          <a:ext cx="11491276" cy="573026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{4FEF7C57-BB6A-CDCA-EEBC-2947F47A9CEB}</a:tableStyleId>
              </a:tblPr>
              <a:tblGrid>
                <a:gridCol w="2541627"/>
                <a:gridCol w="7359788"/>
                <a:gridCol w="1589861"/>
              </a:tblGrid>
              <a:tr h="6082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Сложность</a:t>
                      </a:r>
                      <a:r>
                        <a:rPr lang="ru-RU" sz="1600"/>
                        <a:t> по времени</a:t>
                      </a:r>
                      <a:endParaRPr lang="en-US" sz="1600"/>
                    </a:p>
                  </a:txBody>
                  <a:tcPr anchor="ctr"/>
                </a:tc>
              </a:tr>
              <a:tr h="1347680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all_of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any_of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none_of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Проверка, удовлетворяют ли определённому критерию: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Все элементы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Хотя бы один элемент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Ни один элемент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lang="en-US" sz="1600"/>
                    </a:p>
                  </a:txBody>
                  <a:tcPr anchor="ctr"/>
                </a:tc>
              </a:tr>
              <a:tr h="1122353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count_if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1. Подсчёт элементов, равных данному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ru-RU" sz="1600"/>
                        <a:t>2. Подсчёт элементов, удовлетворяющих заданному критерию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/>
                        <a:t>O(N)</a:t>
                      </a:r>
                      <a:endParaRPr lang="en-US" sz="1600"/>
                    </a:p>
                  </a:txBody>
                  <a:tcPr anchor="ctr"/>
                </a:tc>
              </a:tr>
              <a:tr h="1062760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min_element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max_element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minmax_element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минимального элемента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максимального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 startAt="3"/>
                        <a:defRPr/>
                      </a:pPr>
                      <a:r>
                        <a:rPr lang="ru-RU" sz="1600"/>
                        <a:t>Поиск минимального и максимального элементов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lang="en-US" sz="1600"/>
                    </a:p>
                  </a:txBody>
                  <a:tcPr anchor="ctr"/>
                </a:tc>
              </a:tr>
              <a:tr h="1589171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find_if_not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удовлетворяющего условию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не удовлетворяющего условию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ONLYOFFICE/6.4.2.6</Application>
  <DocSecurity>0</DocSecurity>
  <PresentationFormat>Широкоэкранный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127</cp:revision>
  <dcterms:created xsi:type="dcterms:W3CDTF">2021-11-10T08:25:22Z</dcterms:created>
  <dcterms:modified xsi:type="dcterms:W3CDTF">2021-12-11T10:16:49Z</dcterms:modified>
  <cp:category/>
  <cp:contentStatus/>
  <cp:version/>
</cp:coreProperties>
</file>