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9" r:id="rId6"/>
    <p:sldId id="270" r:id="rId7"/>
    <p:sldId id="268" r:id="rId8"/>
    <p:sldId id="257" r:id="rId9"/>
    <p:sldId id="258" r:id="rId10"/>
    <p:sldId id="261" r:id="rId11"/>
    <p:sldId id="259" r:id="rId12"/>
    <p:sldId id="260" r:id="rId13"/>
    <p:sldId id="263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BB7"/>
    <a:srgbClr val="9C92C4"/>
    <a:srgbClr val="CBC6E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A21B6-FFE3-4901-B539-5F8778E9763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363D-E87F-4A4B-B4BB-7DDC2859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2540-7972-4844-A80F-A0E7778FE5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43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80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8CF8-401F-4FFA-86E8-4E6A2A051B1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Перегрузка операторов </a:t>
            </a:r>
            <a:r>
              <a:rPr lang="en-US" sz="2800" dirty="0" smtClean="0"/>
              <a:t>new </a:t>
            </a:r>
            <a:r>
              <a:rPr lang="ru-RU" sz="2800" dirty="0" smtClean="0"/>
              <a:t>и </a:t>
            </a:r>
            <a:r>
              <a:rPr lang="en-US" sz="2800" dirty="0" smtClean="0"/>
              <a:t>delete</a:t>
            </a:r>
            <a:endParaRPr lang="en-US" sz="2800" dirty="0" smtClean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/>
              <a:t>Rvalue</a:t>
            </a:r>
            <a:r>
              <a:rPr lang="en-US" sz="2800" dirty="0" smtClean="0"/>
              <a:t>-</a:t>
            </a:r>
            <a:r>
              <a:rPr lang="ru-RU" sz="2800" dirty="0"/>
              <a:t>ссылки и семантика перемещения</a:t>
            </a:r>
            <a:endParaRPr lang="en-US" sz="2800" dirty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Deleted functions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Default functions</a:t>
            </a:r>
          </a:p>
        </p:txBody>
      </p:sp>
    </p:spTree>
    <p:extLst>
      <p:ext uri="{BB962C8B-B14F-4D97-AF65-F5344CB8AC3E}">
        <p14:creationId xmlns:p14="http://schemas.microsoft.com/office/powerpoint/2010/main" val="260020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1" y="1359311"/>
            <a:ext cx="6032106" cy="457957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/>
              <a:t>Правило трёх (</a:t>
            </a:r>
            <a:r>
              <a:rPr lang="en-US" sz="2400" dirty="0"/>
              <a:t>rule of three</a:t>
            </a:r>
            <a:r>
              <a:rPr lang="ru-RU" sz="2400" dirty="0"/>
              <a:t>, закон «Большой тройки»). </a:t>
            </a:r>
            <a:r>
              <a:rPr lang="en-US" sz="2400" dirty="0"/>
              <a:t>E</a:t>
            </a:r>
            <a:r>
              <a:rPr lang="ru-RU" sz="2400" dirty="0" err="1"/>
              <a:t>сли</a:t>
            </a:r>
            <a:r>
              <a:rPr lang="ru-RU" sz="2400" dirty="0"/>
              <a:t> классу необходим один из следующих методов: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2400" dirty="0"/>
              <a:t>Деструктор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2400" dirty="0"/>
              <a:t>Конструктор копирования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2400" dirty="0"/>
              <a:t>Оператор копирующего присваивания,</a:t>
            </a:r>
          </a:p>
          <a:p>
            <a:pPr marL="0" indent="0">
              <a:buNone/>
            </a:pPr>
            <a:r>
              <a:rPr lang="ru-RU" sz="2400" dirty="0"/>
              <a:t>то класс должен определять все три.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/>
              <a:t>Rule of tree / rule of five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53666" y="1359311"/>
            <a:ext cx="5570479" cy="44004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 выходом С++11 правило трёх превратилось в правило пяти (</a:t>
            </a:r>
            <a:r>
              <a:rPr lang="en-US" sz="2000" dirty="0"/>
              <a:t>rule of five</a:t>
            </a:r>
            <a:r>
              <a:rPr lang="ru-RU" sz="2000" dirty="0"/>
              <a:t>): если классу необходим один из следующих методов: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Деструктор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Конструктор копирования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Оператор копирующего присваивания</a:t>
            </a:r>
            <a:endParaRPr lang="en-US" sz="2000" dirty="0"/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Конструктор перемещения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Оператор перемещающего присваивания,</a:t>
            </a:r>
          </a:p>
          <a:p>
            <a:pPr marL="0" indent="0">
              <a:buFont typeface="Wingdings 3" charset="2"/>
              <a:buNone/>
            </a:pPr>
            <a:r>
              <a:rPr lang="ru-RU" sz="2000" dirty="0"/>
              <a:t>то класс должен определять все пять.</a:t>
            </a:r>
          </a:p>
          <a:p>
            <a:pPr marL="0" indent="0">
              <a:buFont typeface="Wingdings 3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157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2" y="3668876"/>
            <a:ext cx="5438218" cy="28167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RVO (return value optimization)</a:t>
            </a:r>
            <a:r>
              <a:rPr lang="ru-RU" dirty="0"/>
              <a:t> – возвращение из функции временного объекта, созданного в операнде </a:t>
            </a:r>
            <a:r>
              <a:rPr lang="en-US" dirty="0"/>
              <a:t>return</a:t>
            </a:r>
            <a:r>
              <a:rPr lang="ru-RU" dirty="0"/>
              <a:t>. Объект создаётся напрямую на стеке вызывающей функции</a:t>
            </a:r>
          </a:p>
          <a:p>
            <a:r>
              <a:rPr lang="ru-RU" dirty="0"/>
              <a:t>Создание объекта копированием/перемещением из временного объекта того же типа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Пропуск копии (</a:t>
            </a:r>
            <a:r>
              <a:rPr lang="en-US" sz="2800" dirty="0"/>
              <a:t>copy elision</a:t>
            </a:r>
            <a:r>
              <a:rPr lang="ru-RU" sz="2800" dirty="0"/>
              <a:t>)</a:t>
            </a:r>
            <a:endParaRPr lang="en-US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6401" y="3082571"/>
            <a:ext cx="5202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Обязательные, начиная с </a:t>
            </a:r>
            <a:r>
              <a:rPr lang="en-US" b="1" dirty="0"/>
              <a:t>C++ 17</a:t>
            </a:r>
            <a:endParaRPr lang="ru-RU" b="1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6117996" y="3451903"/>
            <a:ext cx="5806149" cy="3033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NRVO (named return value optimization) – </a:t>
            </a:r>
            <a:r>
              <a:rPr lang="ru-RU" dirty="0"/>
              <a:t>возвращение объекта с автоматическим временем хранения, не являющегося параметром функции или </a:t>
            </a:r>
            <a:r>
              <a:rPr lang="en-US" dirty="0"/>
              <a:t>catch-</a:t>
            </a:r>
            <a:r>
              <a:rPr lang="ru-RU" dirty="0"/>
              <a:t>блока</a:t>
            </a:r>
          </a:p>
          <a:p>
            <a:r>
              <a:rPr lang="ru-RU" dirty="0"/>
              <a:t>Объект с автоматическим временем хранения, являющийся операндом </a:t>
            </a:r>
            <a:r>
              <a:rPr lang="en-US" dirty="0"/>
              <a:t>throw (</a:t>
            </a:r>
            <a:r>
              <a:rPr lang="ru-RU" dirty="0"/>
              <a:t>не являющийся при этом параметром функции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 передаче параметра</a:t>
            </a:r>
            <a:r>
              <a:rPr lang="en-US" dirty="0"/>
              <a:t>-</a:t>
            </a:r>
            <a:r>
              <a:rPr lang="ru-RU" dirty="0"/>
              <a:t>исключения в </a:t>
            </a:r>
            <a:r>
              <a:rPr lang="en-US" dirty="0"/>
              <a:t>catch-</a:t>
            </a:r>
            <a:r>
              <a:rPr lang="ru-RU" dirty="0"/>
              <a:t>блок</a:t>
            </a:r>
            <a:r>
              <a:rPr lang="en-US" dirty="0"/>
              <a:t> </a:t>
            </a:r>
            <a:r>
              <a:rPr lang="ru-RU" dirty="0"/>
              <a:t>по значению 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117996" y="3082571"/>
            <a:ext cx="58061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Необязательные</a:t>
            </a: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406401" y="1150070"/>
            <a:ext cx="11517744" cy="19325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Пропуск копии (</a:t>
            </a:r>
            <a:r>
              <a:rPr lang="en-US" dirty="0"/>
              <a:t>copy elision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оптимизация компилятора, позволяющая в некоторых случая избегать копирования/перемещения</a:t>
            </a:r>
          </a:p>
          <a:p>
            <a:r>
              <a:rPr lang="ru-RU" dirty="0"/>
              <a:t>В </a:t>
            </a:r>
            <a:r>
              <a:rPr lang="en-US" dirty="0"/>
              <a:t>g++ </a:t>
            </a:r>
            <a:r>
              <a:rPr lang="ru-RU" dirty="0"/>
              <a:t>отключается флагом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-elide-constructors</a:t>
            </a:r>
            <a:endParaRPr lang="ru-RU" dirty="0"/>
          </a:p>
          <a:p>
            <a:r>
              <a:rPr lang="ru-RU" dirty="0"/>
              <a:t>Конструкторы копирования/перемещения не должны иметь сторонних эффектов, т.к. их вызов зависит от реализации компилятора</a:t>
            </a:r>
          </a:p>
          <a:p>
            <a:r>
              <a:rPr lang="ru-RU" dirty="0"/>
              <a:t>Можно запретить применять оптимизацию, объявив объект как </a:t>
            </a:r>
            <a:r>
              <a:rPr lang="en-US" dirty="0"/>
              <a:t>volatile (</a:t>
            </a:r>
            <a:r>
              <a:rPr lang="ru-RU" dirty="0"/>
              <a:t>используется редко</a:t>
            </a:r>
            <a:r>
              <a:rPr lang="en-US" dirty="0"/>
              <a:t>)</a:t>
            </a:r>
            <a:r>
              <a:rPr lang="ru-RU" dirty="0"/>
              <a:t>. Нижесказаное относится только к </a:t>
            </a:r>
            <a:r>
              <a:rPr lang="en-US" dirty="0"/>
              <a:t>non-volatile </a:t>
            </a:r>
            <a:r>
              <a:rPr lang="ru-RU" dirty="0"/>
              <a:t>объектам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3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254" y="927530"/>
            <a:ext cx="11517744" cy="19023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std</a:t>
            </a:r>
            <a:r>
              <a:rPr lang="en-US" dirty="0"/>
              <a:t>::move – </a:t>
            </a:r>
            <a:r>
              <a:rPr lang="ru-RU" dirty="0"/>
              <a:t>способ использовать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en-US" dirty="0" err="1"/>
              <a:t>rvalue</a:t>
            </a:r>
            <a:r>
              <a:rPr lang="en-US" dirty="0"/>
              <a:t>. </a:t>
            </a:r>
            <a:r>
              <a:rPr lang="ru-RU" dirty="0"/>
              <a:t>Таким образом, можно «навязывать» семантику перемещения там, где не нужно копирование</a:t>
            </a:r>
          </a:p>
          <a:p>
            <a:r>
              <a:rPr lang="en-US" dirty="0" err="1"/>
              <a:t>std</a:t>
            </a:r>
            <a:r>
              <a:rPr lang="en-US" dirty="0"/>
              <a:t>::move </a:t>
            </a:r>
            <a:r>
              <a:rPr lang="ru-RU" dirty="0"/>
              <a:t>определяется в заголовочном файле </a:t>
            </a:r>
            <a:r>
              <a:rPr lang="en-US" dirty="0"/>
              <a:t>&lt;utility&gt;</a:t>
            </a:r>
          </a:p>
          <a:p>
            <a:r>
              <a:rPr lang="en-US" dirty="0" err="1"/>
              <a:t>std</a:t>
            </a:r>
            <a:r>
              <a:rPr lang="en-US" dirty="0"/>
              <a:t>::move </a:t>
            </a:r>
            <a:r>
              <a:rPr lang="ru-RU" dirty="0"/>
              <a:t>ничего никуда не перемещает – это просто </a:t>
            </a:r>
            <a:r>
              <a:rPr lang="en-US" dirty="0"/>
              <a:t>type cast</a:t>
            </a:r>
            <a:r>
              <a:rPr lang="ru-RU" dirty="0"/>
              <a:t>. За счёт него вызывается перемещающая перегрузка конструктора или оператора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4" y="173909"/>
            <a:ext cx="11517744" cy="57080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std</a:t>
            </a:r>
            <a:r>
              <a:rPr lang="en-US" sz="2800" dirty="0"/>
              <a:t>::move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7" y="2829893"/>
            <a:ext cx="8115438" cy="35845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5254" y="5811105"/>
            <a:ext cx="5071621" cy="67873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750178" y="3012705"/>
            <a:ext cx="3192820" cy="3707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std</a:t>
            </a:r>
            <a:r>
              <a:rPr lang="en-US" dirty="0"/>
              <a:t>::move </a:t>
            </a:r>
            <a:r>
              <a:rPr lang="ru-RU" dirty="0"/>
              <a:t>можно использовать с параметрами функции, с возвращаемыми значениями и даже с простыми типами (поскольку это просто преобразование типа к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506C0-286A-4F00-AEFF-EB928020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58" y="1083192"/>
            <a:ext cx="5475591" cy="54376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err="1"/>
              <a:t>glvalue</a:t>
            </a:r>
            <a:r>
              <a:rPr lang="en-US" sz="2000" dirty="0"/>
              <a:t> (generalized </a:t>
            </a:r>
            <a:r>
              <a:rPr lang="en-US" sz="2000" dirty="0" err="1"/>
              <a:t>lvalue</a:t>
            </a:r>
            <a:r>
              <a:rPr lang="en-US" sz="2000" dirty="0"/>
              <a:t>)</a:t>
            </a:r>
            <a:r>
              <a:rPr lang="ru-RU" sz="2000" dirty="0"/>
              <a:t>: имеет идентичность (условно постоянный адрес в памяти)</a:t>
            </a:r>
            <a:endParaRPr lang="en-US" sz="2000" dirty="0"/>
          </a:p>
          <a:p>
            <a:r>
              <a:rPr lang="en-US" sz="2000" dirty="0" err="1"/>
              <a:t>lvalue</a:t>
            </a:r>
            <a:r>
              <a:rPr lang="en-US" sz="2000" dirty="0"/>
              <a:t> – </a:t>
            </a:r>
            <a:r>
              <a:rPr lang="ru-RU" sz="2000" dirty="0"/>
              <a:t>подмноженство </a:t>
            </a:r>
            <a:r>
              <a:rPr lang="en-US" sz="2000" dirty="0" err="1"/>
              <a:t>glvalue</a:t>
            </a:r>
            <a:r>
              <a:rPr lang="ru-RU" sz="2000" dirty="0"/>
              <a:t>. Нельзя безопасно перемещать</a:t>
            </a:r>
          </a:p>
          <a:p>
            <a:r>
              <a:rPr lang="en-US" sz="2000" dirty="0" err="1"/>
              <a:t>xlvalue</a:t>
            </a:r>
            <a:r>
              <a:rPr lang="en-US" sz="2000" dirty="0"/>
              <a:t> (expiring </a:t>
            </a:r>
            <a:r>
              <a:rPr lang="en-US" sz="2000" dirty="0" err="1"/>
              <a:t>lvalue</a:t>
            </a:r>
            <a:r>
              <a:rPr lang="en-US" sz="2000" dirty="0"/>
              <a:t>) – </a:t>
            </a:r>
            <a:r>
              <a:rPr lang="en-US" sz="2000" dirty="0" err="1"/>
              <a:t>lvalue</a:t>
            </a:r>
            <a:r>
              <a:rPr lang="en-US" sz="2000" dirty="0"/>
              <a:t>, </a:t>
            </a:r>
            <a:r>
              <a:rPr lang="ru-RU" sz="2000" dirty="0"/>
              <a:t>ресурсы которого можно повторно использвоать, т.е. </a:t>
            </a:r>
            <a:r>
              <a:rPr lang="en-US" sz="2000" dirty="0" err="1"/>
              <a:t>lvalue</a:t>
            </a:r>
            <a:r>
              <a:rPr lang="en-US" sz="2000" dirty="0"/>
              <a:t> </a:t>
            </a:r>
            <a:r>
              <a:rPr lang="ru-RU" sz="2000" dirty="0"/>
              <a:t>вблизи конца своего срока использвоания</a:t>
            </a:r>
            <a:r>
              <a:rPr lang="en-US" sz="2000" dirty="0"/>
              <a:t>. </a:t>
            </a:r>
            <a:r>
              <a:rPr lang="ru-RU" sz="2000" dirty="0"/>
              <a:t>Можно безопасно перемещать</a:t>
            </a:r>
            <a:r>
              <a:rPr lang="en-US" sz="2000" dirty="0"/>
              <a:t>. </a:t>
            </a:r>
            <a:r>
              <a:rPr lang="ru-RU" sz="2000" dirty="0"/>
              <a:t>Самый простой пример: </a:t>
            </a:r>
            <a:r>
              <a:rPr lang="en-US" sz="2000" dirty="0"/>
              <a:t>std::move(x) </a:t>
            </a:r>
            <a:r>
              <a:rPr lang="ru-RU" sz="2000" dirty="0"/>
              <a:t>или </a:t>
            </a:r>
            <a:r>
              <a:rPr lang="en-US" sz="2000" dirty="0" err="1"/>
              <a:t>static_cast</a:t>
            </a:r>
            <a:r>
              <a:rPr lang="en-US" sz="2000" dirty="0"/>
              <a:t>&lt;T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dirty="0"/>
              <a:t>&gt;(x)</a:t>
            </a:r>
          </a:p>
          <a:p>
            <a:r>
              <a:rPr lang="en-US" sz="2000" dirty="0" err="1"/>
              <a:t>prvalue</a:t>
            </a:r>
            <a:r>
              <a:rPr lang="en-US" sz="2000" dirty="0"/>
              <a:t> (pure </a:t>
            </a:r>
            <a:r>
              <a:rPr lang="en-US" sz="2000" dirty="0" err="1"/>
              <a:t>rvalue</a:t>
            </a:r>
            <a:r>
              <a:rPr lang="en-US" sz="2000" dirty="0"/>
              <a:t>)</a:t>
            </a:r>
            <a:r>
              <a:rPr lang="ru-RU" sz="2000" dirty="0"/>
              <a:t> – то же, что и </a:t>
            </a:r>
            <a:r>
              <a:rPr lang="en-US" sz="2000" dirty="0" err="1"/>
              <a:t>rvalue</a:t>
            </a:r>
            <a:r>
              <a:rPr lang="en-US" sz="2000" dirty="0"/>
              <a:t> </a:t>
            </a:r>
            <a:r>
              <a:rPr lang="ru-RU" sz="2000" dirty="0"/>
              <a:t>до </a:t>
            </a:r>
            <a:r>
              <a:rPr lang="en-US" sz="2000" dirty="0"/>
              <a:t>C</a:t>
            </a:r>
            <a:r>
              <a:rPr lang="ru-RU" sz="2000" dirty="0"/>
              <a:t>++11. Можно безопасно перемещать, но начиная с С++17 не все </a:t>
            </a:r>
            <a:r>
              <a:rPr lang="en-US" sz="2000" dirty="0" err="1"/>
              <a:t>prvalue</a:t>
            </a:r>
            <a:r>
              <a:rPr lang="en-US" sz="2000" dirty="0"/>
              <a:t> </a:t>
            </a:r>
            <a:r>
              <a:rPr lang="ru-RU" sz="2000" dirty="0"/>
              <a:t>перемещаются, т.к. В некоторых случаях действуют оптимизации компилятора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22C92D1-F450-4578-B435-5FB90A56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4" y="173909"/>
            <a:ext cx="11517744" cy="57080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Категории значений начиная с С++ 11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D9AB3B0-3EC4-4686-9876-D41C6C321D1E}"/>
              </a:ext>
            </a:extLst>
          </p:cNvPr>
          <p:cNvSpPr/>
          <p:nvPr/>
        </p:nvSpPr>
        <p:spPr>
          <a:xfrm>
            <a:off x="1583034" y="997455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glvalue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7B913BF-C8CF-4901-B303-D72828E67997}"/>
              </a:ext>
            </a:extLst>
          </p:cNvPr>
          <p:cNvSpPr/>
          <p:nvPr/>
        </p:nvSpPr>
        <p:spPr>
          <a:xfrm>
            <a:off x="3521505" y="997454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5A5C719-E500-4FE9-8D6C-84D2CADC32B3}"/>
              </a:ext>
            </a:extLst>
          </p:cNvPr>
          <p:cNvSpPr/>
          <p:nvPr/>
        </p:nvSpPr>
        <p:spPr>
          <a:xfrm>
            <a:off x="624481" y="2380640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lvalue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47B41B2-8114-4B02-95DC-EE6E56C3CDF0}"/>
              </a:ext>
            </a:extLst>
          </p:cNvPr>
          <p:cNvSpPr/>
          <p:nvPr/>
        </p:nvSpPr>
        <p:spPr>
          <a:xfrm>
            <a:off x="2580043" y="2380638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xlvalue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20CC489-832A-43C6-986B-D90970CA6CAE}"/>
              </a:ext>
            </a:extLst>
          </p:cNvPr>
          <p:cNvSpPr/>
          <p:nvPr/>
        </p:nvSpPr>
        <p:spPr>
          <a:xfrm>
            <a:off x="4566070" y="2380637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prvalue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9BCF031-045B-4431-ABDE-74341F65B6BC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89446" y="1610778"/>
            <a:ext cx="417641" cy="769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7F1C478-0FDA-4DFB-A1E1-A5BF119DAA0F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2888911" y="1610778"/>
            <a:ext cx="456097" cy="76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7FA3E93-DDDC-4282-882C-1C3256EE1EF7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3345008" y="1610777"/>
            <a:ext cx="400550" cy="76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A578A15-4163-4DC0-BEF1-65A744CB5F4F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4827382" y="1610777"/>
            <a:ext cx="503653" cy="76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7DF7C80-3C61-4F7D-8396-E0194D905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4" t="12265" r="8370" b="12702"/>
          <a:stretch/>
        </p:blipFill>
        <p:spPr>
          <a:xfrm>
            <a:off x="1273389" y="3673294"/>
            <a:ext cx="4143237" cy="29373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A547219-BE2D-43FE-8190-99A9A4750C32}"/>
              </a:ext>
            </a:extLst>
          </p:cNvPr>
          <p:cNvSpPr txBox="1"/>
          <p:nvPr/>
        </p:nvSpPr>
        <p:spPr>
          <a:xfrm>
            <a:off x="241751" y="3802032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Имеют </a:t>
            </a:r>
          </a:p>
          <a:p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идентичность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98EC4D-501B-467A-BFAD-DB56A7293193}"/>
              </a:ext>
            </a:extLst>
          </p:cNvPr>
          <p:cNvSpPr txBox="1"/>
          <p:nvPr/>
        </p:nvSpPr>
        <p:spPr>
          <a:xfrm>
            <a:off x="5032996" y="3869050"/>
            <a:ext cx="136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rgbClr val="867BB7"/>
                </a:solidFill>
              </a:rPr>
              <a:t>Можно </a:t>
            </a:r>
          </a:p>
          <a:p>
            <a:pPr algn="r"/>
            <a:r>
              <a:rPr lang="ru-RU" sz="1600" dirty="0">
                <a:solidFill>
                  <a:srgbClr val="867BB7"/>
                </a:solidFill>
              </a:rPr>
              <a:t>безопасно </a:t>
            </a:r>
          </a:p>
          <a:p>
            <a:pPr algn="r"/>
            <a:r>
              <a:rPr lang="ru-RU" sz="1600" dirty="0">
                <a:solidFill>
                  <a:srgbClr val="867BB7"/>
                </a:solidFill>
              </a:rPr>
              <a:t>перемещать</a:t>
            </a:r>
            <a:endParaRPr lang="en-US" sz="1600" dirty="0">
              <a:solidFill>
                <a:srgbClr val="867B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238" y="3207603"/>
            <a:ext cx="11435695" cy="328350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/>
              <a:t>Это имеет смысл для методов, которые могут генерироваться компилятором – конструкторы, операторы присваивания</a:t>
            </a:r>
          </a:p>
          <a:p>
            <a:r>
              <a:rPr lang="ru-RU" sz="2400" dirty="0"/>
              <a:t>Можно также удалить нежелательную перегрузку функции, частично запретив таким образом неявное преобразование типов при передече параметров</a:t>
            </a:r>
          </a:p>
          <a:p>
            <a:r>
              <a:rPr lang="ru-RU" sz="2400" dirty="0"/>
              <a:t>До С++ 11 это тоже было возможно – запрещаемые методы объявлялись как </a:t>
            </a:r>
            <a:r>
              <a:rPr lang="en-US" sz="2400" dirty="0"/>
              <a:t>private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4" y="173909"/>
            <a:ext cx="11517744" cy="57080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/>
              <a:t>Deleted functions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882326" y="919683"/>
            <a:ext cx="6079668" cy="22879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Начиная с </a:t>
            </a:r>
            <a:r>
              <a:rPr lang="en-US" sz="2400" dirty="0"/>
              <a:t>C++ 11 </a:t>
            </a:r>
            <a:r>
              <a:rPr lang="ru-RU" sz="2400" dirty="0"/>
              <a:t>можно запрещать использование методов, объявляя их как </a:t>
            </a:r>
            <a:r>
              <a:rPr lang="en-US" sz="2400" dirty="0"/>
              <a:t>deleted</a:t>
            </a:r>
            <a:r>
              <a:rPr lang="ru-RU" sz="2400" dirty="0"/>
              <a:t>. Код, вызывающий удалённую функцию, не скомпилируется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5FAD12E-3606-4E8B-ADA5-17DEDEF0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8" y="1012606"/>
            <a:ext cx="4837853" cy="21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25A25-DDFA-4456-AFEE-6810ADD5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363" y="1029033"/>
            <a:ext cx="7278635" cy="359838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/>
              <a:t>Объявление функции с</a:t>
            </a:r>
            <a:r>
              <a:rPr lang="en-US" dirty="0"/>
              <a:t> =default</a:t>
            </a:r>
            <a:r>
              <a:rPr lang="ru-RU" dirty="0"/>
              <a:t> говорит компилятору сгенерировать её определение. После этого самостоятельно определять функцию не требуется</a:t>
            </a:r>
          </a:p>
          <a:p>
            <a:r>
              <a:rPr lang="ru-RU" dirty="0"/>
              <a:t>Может использоваться для всех функций-членов, у которых может быть реализация по умолчанию (конструкторы, операторы присваивания)</a:t>
            </a:r>
          </a:p>
          <a:p>
            <a:r>
              <a:rPr lang="ru-RU" dirty="0"/>
              <a:t>Может также применяться для документирования, в явной форме показывая, что в данном случае используется реализация по умолчанию (например, конструктора копирования)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40A3C8A-AB5A-43DC-8EE8-D23412EE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4" y="173909"/>
            <a:ext cx="11517744" cy="57080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/>
              <a:t>Default functions. In-class initialization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5CFABE-DDF2-444F-A0A8-E926E97A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01" y="1511634"/>
            <a:ext cx="4014888" cy="19173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B4A4559-C826-433C-BF80-8CF1CD82C385}"/>
              </a:ext>
            </a:extLst>
          </p:cNvPr>
          <p:cNvSpPr txBox="1">
            <a:spLocks/>
          </p:cNvSpPr>
          <p:nvPr/>
        </p:nvSpPr>
        <p:spPr>
          <a:xfrm>
            <a:off x="337127" y="4337262"/>
            <a:ext cx="11605871" cy="18196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 </a:t>
            </a:r>
            <a:r>
              <a:rPr lang="en-US" dirty="0"/>
              <a:t>C++ 11</a:t>
            </a:r>
            <a:r>
              <a:rPr lang="ru-RU" dirty="0"/>
              <a:t> при объявлении класса можно было инициализировать только констанстные статические членых целочисленных типов (</a:t>
            </a:r>
            <a:r>
              <a:rPr lang="en-US" dirty="0"/>
              <a:t>in-class initialization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Начиная с С++ 11 ограничений нет</a:t>
            </a:r>
          </a:p>
          <a:p>
            <a:r>
              <a:rPr lang="ru-RU" dirty="0"/>
              <a:t>Инициализация в конструкторе имеет приоритет над </a:t>
            </a:r>
            <a:r>
              <a:rPr lang="en-US" dirty="0"/>
              <a:t>in-class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6920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5" y="1017944"/>
            <a:ext cx="11517744" cy="153687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Оператор </a:t>
            </a:r>
            <a:r>
              <a:rPr lang="en-US" sz="1600" dirty="0" smtClean="0"/>
              <a:t>new (new-expression) </a:t>
            </a:r>
            <a:r>
              <a:rPr lang="ru-RU" sz="1600" dirty="0" smtClean="0"/>
              <a:t>и </a:t>
            </a:r>
            <a:r>
              <a:rPr lang="en-US" sz="1600" dirty="0" smtClean="0"/>
              <a:t>operator new – </a:t>
            </a:r>
            <a:r>
              <a:rPr lang="ru-RU" sz="1600" dirty="0" smtClean="0"/>
              <a:t>разные вещи. Во </a:t>
            </a:r>
            <a:r>
              <a:rPr lang="ru-RU" sz="1600" dirty="0"/>
              <a:t>избежание </a:t>
            </a:r>
            <a:r>
              <a:rPr lang="ru-RU" sz="1600" dirty="0" smtClean="0"/>
              <a:t>путаницы, </a:t>
            </a:r>
            <a:r>
              <a:rPr lang="ru-RU" sz="1600" dirty="0"/>
              <a:t>п</a:t>
            </a:r>
            <a:r>
              <a:rPr lang="ru-RU" sz="1600" dirty="0" smtClean="0"/>
              <a:t>ервый будем называть «инструкция </a:t>
            </a:r>
            <a:r>
              <a:rPr lang="en-US" sz="1600" dirty="0" smtClean="0"/>
              <a:t>new</a:t>
            </a:r>
            <a:r>
              <a:rPr lang="ru-RU" sz="1600" dirty="0" smtClean="0"/>
              <a:t>»</a:t>
            </a:r>
          </a:p>
          <a:p>
            <a:r>
              <a:rPr lang="ru-RU" sz="1600" dirty="0" smtClean="0"/>
              <a:t>Инструкция </a:t>
            </a:r>
            <a:r>
              <a:rPr lang="en-US" sz="1600" dirty="0" smtClean="0"/>
              <a:t>new</a:t>
            </a:r>
            <a:r>
              <a:rPr lang="ru-RU" sz="1600" dirty="0" smtClean="0"/>
              <a:t> – такое же зарезервированное слово, как </a:t>
            </a:r>
            <a:r>
              <a:rPr lang="en-US" sz="1600" dirty="0" smtClean="0"/>
              <a:t>if, else, class </a:t>
            </a:r>
            <a:r>
              <a:rPr lang="ru-RU" sz="1600" dirty="0" smtClean="0"/>
              <a:t>и др. Компилятор преобразует их в соответствующие машинные команды</a:t>
            </a:r>
          </a:p>
          <a:p>
            <a:r>
              <a:rPr lang="ru-RU" sz="1600" dirty="0" smtClean="0"/>
              <a:t>Во что преобразуется инструкция </a:t>
            </a:r>
            <a:r>
              <a:rPr lang="en-US" sz="1600" dirty="0" smtClean="0"/>
              <a:t>new?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7387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Operator new </a:t>
            </a:r>
            <a:r>
              <a:rPr lang="ru-RU" sz="2800" dirty="0" smtClean="0"/>
              <a:t>и </a:t>
            </a:r>
            <a:r>
              <a:rPr lang="en-US" sz="2800" dirty="0" smtClean="0"/>
              <a:t>new-expression</a:t>
            </a: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700"/>
          <a:stretch/>
        </p:blipFill>
        <p:spPr>
          <a:xfrm>
            <a:off x="532217" y="3024796"/>
            <a:ext cx="8449764" cy="435520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>
            <a:off x="3680747" y="3275121"/>
            <a:ext cx="241011" cy="337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1758" y="2938129"/>
            <a:ext cx="4881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0963" y="256455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инструкция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new </a:t>
            </a:r>
            <a:r>
              <a:rPr lang="en-US" dirty="0">
                <a:solidFill>
                  <a:srgbClr val="92D050"/>
                </a:solidFill>
              </a:rPr>
              <a:t>(new-expression)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409952" y="2861966"/>
            <a:ext cx="347147" cy="7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t="9348"/>
          <a:stretch/>
        </p:blipFill>
        <p:spPr>
          <a:xfrm>
            <a:off x="532216" y="3654898"/>
            <a:ext cx="6892117" cy="16689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8898" y="3723640"/>
            <a:ext cx="171450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4343398" y="3556000"/>
            <a:ext cx="495300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6942" y="332349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operator new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6705598" y="3908306"/>
            <a:ext cx="127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52329" y="3370947"/>
            <a:ext cx="387030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Оператор </a:t>
            </a:r>
            <a:r>
              <a:rPr lang="en-US" sz="1600" dirty="0" smtClean="0"/>
              <a:t>new </a:t>
            </a:r>
            <a:r>
              <a:rPr lang="ru-RU" sz="1600" dirty="0" smtClean="0"/>
              <a:t>выделяет нужное </a:t>
            </a:r>
          </a:p>
          <a:p>
            <a:r>
              <a:rPr lang="ru-RU" sz="1600" dirty="0" smtClean="0"/>
              <a:t>количество памяти</a:t>
            </a:r>
          </a:p>
        </p:txBody>
      </p:sp>
      <p:cxnSp>
        <p:nvCxnSpPr>
          <p:cNvPr id="25" name="Прямая соединительная линия 24"/>
          <p:cNvCxnSpPr>
            <a:stCxn id="13" idx="3"/>
          </p:cNvCxnSpPr>
          <p:nvPr/>
        </p:nvCxnSpPr>
        <p:spPr>
          <a:xfrm flipV="1">
            <a:off x="7424333" y="4485355"/>
            <a:ext cx="553805" cy="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3158" y="4302760"/>
            <a:ext cx="86868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52327" y="4263860"/>
            <a:ext cx="387030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В данной памяти создаётся </a:t>
            </a:r>
            <a:r>
              <a:rPr lang="ru-RU" sz="1600" dirty="0" smtClean="0"/>
              <a:t>объект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77536" y="5223305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(псевдокод)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52327" y="5018146"/>
            <a:ext cx="38703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Тип указателя на данную область памяти преобразуется к  указателю на тип (класс) объекта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6929120" y="5128845"/>
            <a:ext cx="1123207" cy="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>
            <a:spLocks/>
          </p:cNvSpPr>
          <p:nvPr/>
        </p:nvSpPr>
        <p:spPr>
          <a:xfrm>
            <a:off x="404894" y="6125778"/>
            <a:ext cx="11517744" cy="611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operator new </a:t>
            </a:r>
            <a:r>
              <a:rPr lang="ru-RU" sz="1600" dirty="0" smtClean="0"/>
              <a:t>реализует только часть действий, выполняемых инструкцией </a:t>
            </a:r>
            <a:r>
              <a:rPr lang="en-US" sz="1600" dirty="0" smtClean="0"/>
              <a:t>new - </a:t>
            </a:r>
            <a:r>
              <a:rPr lang="ru-RU" sz="1600" dirty="0" smtClean="0"/>
              <a:t> определяет, как именно будет выделяться память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6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4897" y="1400114"/>
            <a:ext cx="11518879" cy="2539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405" y="4264575"/>
            <a:ext cx="11589236" cy="240287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1600" dirty="0" smtClean="0"/>
              <a:t>Выделяет </a:t>
            </a:r>
            <a:r>
              <a:rPr lang="en-US" sz="1600" dirty="0" smtClean="0"/>
              <a:t>count </a:t>
            </a:r>
            <a:r>
              <a:rPr lang="ru-RU" sz="1600" dirty="0" smtClean="0"/>
              <a:t>байт памяти. В случае невозможности выделения памяти генерирует исключение </a:t>
            </a:r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bad_alloc</a:t>
            </a:r>
            <a:endParaRPr lang="ru-RU" sz="1600" dirty="0" smtClean="0"/>
          </a:p>
          <a:p>
            <a:pPr>
              <a:buFont typeface="+mj-lt"/>
              <a:buAutoNum type="arabicPeriod"/>
            </a:pPr>
            <a:r>
              <a:rPr lang="ru-RU" sz="1600" dirty="0" smtClean="0"/>
              <a:t>То же, что и (1), но позволяет управлять выравниванием. Выравнивание – оптимизация расположения данных в оперативной памяти с точки зрения скорости доступа. Определяется границами машинных слов</a:t>
            </a:r>
          </a:p>
          <a:p>
            <a:pPr>
              <a:buFont typeface="+mj-lt"/>
              <a:buAutoNum type="arabicPeriod"/>
            </a:pPr>
            <a:r>
              <a:rPr lang="ru-RU" sz="1600" dirty="0" smtClean="0"/>
              <a:t>Выделяет </a:t>
            </a:r>
            <a:r>
              <a:rPr lang="en-US" sz="1600" dirty="0"/>
              <a:t>count </a:t>
            </a:r>
            <a:r>
              <a:rPr lang="ru-RU" sz="1600" dirty="0"/>
              <a:t>байт </a:t>
            </a:r>
            <a:r>
              <a:rPr lang="ru-RU" sz="1600" dirty="0" smtClean="0"/>
              <a:t>памяти. В случае невозможности выделения памяти</a:t>
            </a:r>
            <a:r>
              <a:rPr lang="en-US" sz="1600" dirty="0" smtClean="0"/>
              <a:t> </a:t>
            </a:r>
            <a:r>
              <a:rPr lang="ru-RU" sz="1600" dirty="0" smtClean="0"/>
              <a:t>возвращает </a:t>
            </a:r>
            <a:r>
              <a:rPr lang="en-US" sz="1600" dirty="0" err="1" smtClean="0"/>
              <a:t>nullptr</a:t>
            </a:r>
            <a:r>
              <a:rPr lang="en-US" sz="1600" dirty="0" smtClean="0"/>
              <a:t>. </a:t>
            </a:r>
            <a:r>
              <a:rPr lang="ru-RU" sz="1600" dirty="0" smtClean="0"/>
              <a:t>Исключения не генерирует</a:t>
            </a:r>
          </a:p>
          <a:p>
            <a:pPr>
              <a:buFont typeface="+mj-lt"/>
              <a:buAutoNum type="arabicPeriod"/>
            </a:pPr>
            <a:r>
              <a:rPr lang="ru-RU" sz="1600" dirty="0" smtClean="0"/>
              <a:t>Не выделяет память, возвращает значение параметра </a:t>
            </a:r>
            <a:r>
              <a:rPr lang="en-US" sz="1600" dirty="0" err="1" smtClean="0"/>
              <a:t>ptr</a:t>
            </a:r>
            <a:r>
              <a:rPr lang="en-US" sz="1600" dirty="0" smtClean="0"/>
              <a:t> </a:t>
            </a:r>
            <a:r>
              <a:rPr lang="ru-RU" sz="1600" dirty="0" smtClean="0"/>
              <a:t>в неизменном виде. Используется буферизованной инструкцией </a:t>
            </a:r>
            <a:r>
              <a:rPr lang="en-US" sz="1600" dirty="0" smtClean="0"/>
              <a:t>new (placement-new)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глобального </a:t>
            </a:r>
            <a:r>
              <a:rPr lang="en-US" sz="2800" dirty="0" smtClean="0"/>
              <a:t>operator new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6822" r="1402" b="14678"/>
          <a:stretch/>
        </p:blipFill>
        <p:spPr>
          <a:xfrm>
            <a:off x="1238189" y="1484785"/>
            <a:ext cx="5916410" cy="3604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7860" b="-1"/>
          <a:stretch/>
        </p:blipFill>
        <p:spPr>
          <a:xfrm>
            <a:off x="1238189" y="2032938"/>
            <a:ext cx="8865932" cy="3427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7500" b="11563"/>
          <a:stretch/>
        </p:blipFill>
        <p:spPr>
          <a:xfrm>
            <a:off x="1308557" y="2526252"/>
            <a:ext cx="9405743" cy="352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t="1" b="14724"/>
          <a:stretch/>
        </p:blipFill>
        <p:spPr>
          <a:xfrm>
            <a:off x="1144360" y="3042510"/>
            <a:ext cx="7481085" cy="326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7690" y="1502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1113" y="1991893"/>
            <a:ext cx="3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5124" y="2508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5124" y="3054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4902" y="3492090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Аналогично для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operator new[]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4300" y="2517663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noexcept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6999" y="3028656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noexcept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7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404897" y="975829"/>
            <a:ext cx="11517744" cy="56449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733245"/>
            <a:ext cx="11517744" cy="49179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Выделяет новую область в памяти при помощи </a:t>
            </a:r>
            <a:r>
              <a:rPr lang="en-US" dirty="0" smtClean="0"/>
              <a:t>operator new </a:t>
            </a:r>
            <a:r>
              <a:rPr lang="ru-RU" dirty="0" smtClean="0"/>
              <a:t>и создаёт в ней объект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placement-new</a:t>
            </a:r>
            <a:endParaRPr lang="en-US" sz="2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04897" y="975829"/>
            <a:ext cx="11517744" cy="757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Стандартная инструкция </a:t>
            </a:r>
            <a:r>
              <a:rPr lang="en-US" dirty="0" smtClean="0"/>
              <a:t>new</a:t>
            </a:r>
            <a:r>
              <a:rPr lang="ru-RU" dirty="0" smtClean="0"/>
              <a:t>: 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09" y="1093125"/>
            <a:ext cx="2679915" cy="473722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35208" y="2575300"/>
            <a:ext cx="11387433" cy="703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Инструкция </a:t>
            </a:r>
            <a:r>
              <a:rPr lang="en-US" dirty="0" smtClean="0"/>
              <a:t>placement-new</a:t>
            </a:r>
            <a:r>
              <a:rPr lang="ru-RU" dirty="0" smtClean="0"/>
              <a:t>: </a:t>
            </a:r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09" y="2575300"/>
            <a:ext cx="3470018" cy="47372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4897" y="3278555"/>
            <a:ext cx="1151774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Необходимая область </a:t>
            </a:r>
            <a:r>
              <a:rPr lang="ru-RU" dirty="0" smtClean="0"/>
              <a:t>памяти уже выделена </a:t>
            </a:r>
            <a:r>
              <a:rPr lang="ru-RU" dirty="0"/>
              <a:t>ранее, </a:t>
            </a:r>
            <a:r>
              <a:rPr lang="ru-RU" dirty="0" smtClean="0"/>
              <a:t>и на </a:t>
            </a:r>
            <a:r>
              <a:rPr lang="ru-RU" dirty="0"/>
              <a:t>неё </a:t>
            </a:r>
            <a:r>
              <a:rPr lang="ru-RU" dirty="0" smtClean="0"/>
              <a:t>указывает </a:t>
            </a:r>
            <a:r>
              <a:rPr lang="en-US" dirty="0" smtClean="0"/>
              <a:t>address, </a:t>
            </a:r>
            <a:r>
              <a:rPr lang="ru-RU" dirty="0" smtClean="0"/>
              <a:t>поэтому</a:t>
            </a:r>
            <a:r>
              <a:rPr lang="en-US" dirty="0" smtClean="0"/>
              <a:t> operator new </a:t>
            </a:r>
            <a:r>
              <a:rPr lang="ru-RU" dirty="0" smtClean="0"/>
              <a:t>ничего не делает: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47174" y="5093100"/>
            <a:ext cx="1147546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В этой области памяти создаётся объект </a:t>
            </a:r>
            <a:endParaRPr lang="en-US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040" y="3950547"/>
            <a:ext cx="6949439" cy="112447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69" y="6141951"/>
            <a:ext cx="6815346" cy="478806"/>
          </a:xfrm>
          <a:prstGeom prst="rect">
            <a:avLst/>
          </a:prstGeom>
        </p:spPr>
      </p:pic>
      <p:sp>
        <p:nvSpPr>
          <p:cNvPr id="21" name="Объект 2"/>
          <p:cNvSpPr txBox="1">
            <a:spLocks/>
          </p:cNvSpPr>
          <p:nvPr/>
        </p:nvSpPr>
        <p:spPr>
          <a:xfrm>
            <a:off x="492931" y="5632506"/>
            <a:ext cx="11387433" cy="5094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Инструкция </a:t>
            </a:r>
            <a:r>
              <a:rPr lang="en-US" dirty="0" smtClean="0"/>
              <a:t>placement-new</a:t>
            </a:r>
            <a:r>
              <a:rPr lang="ru-RU" dirty="0"/>
              <a:t> </a:t>
            </a:r>
            <a:r>
              <a:rPr lang="ru-RU" dirty="0" smtClean="0"/>
              <a:t>позволяет реализовать строку псевдокода: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099695"/>
            <a:ext cx="11517744" cy="139541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Инструкция </a:t>
            </a:r>
            <a:r>
              <a:rPr lang="en-US" sz="2000" dirty="0" smtClean="0"/>
              <a:t>delete </a:t>
            </a:r>
            <a:r>
              <a:rPr lang="ru-RU" sz="2000" dirty="0" smtClean="0"/>
              <a:t>и </a:t>
            </a:r>
            <a:r>
              <a:rPr lang="en-US" sz="2000" dirty="0" smtClean="0"/>
              <a:t>operator delete </a:t>
            </a:r>
            <a:r>
              <a:rPr lang="ru-RU" sz="2000" dirty="0" smtClean="0"/>
              <a:t>соотносятся между собой так же, как и инструкция </a:t>
            </a:r>
            <a:r>
              <a:rPr lang="en-US" sz="2000" dirty="0" smtClean="0"/>
              <a:t>new </a:t>
            </a:r>
            <a:r>
              <a:rPr lang="ru-RU" sz="2000" dirty="0" smtClean="0"/>
              <a:t>и </a:t>
            </a:r>
            <a:r>
              <a:rPr lang="en-US" sz="2000" dirty="0" smtClean="0"/>
              <a:t>operator new</a:t>
            </a:r>
          </a:p>
          <a:p>
            <a:r>
              <a:rPr lang="ru-RU" sz="2000" dirty="0" smtClean="0"/>
              <a:t>Выполнение инструкция </a:t>
            </a:r>
            <a:r>
              <a:rPr lang="en-US" sz="2000" dirty="0" smtClean="0"/>
              <a:t>delete</a:t>
            </a:r>
            <a:r>
              <a:rPr lang="ru-RU" sz="2000" dirty="0" smtClean="0"/>
              <a:t> в общем случае происходит приблизительно в следующем порядке: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глобального </a:t>
            </a:r>
            <a:r>
              <a:rPr lang="en-US" sz="2800" dirty="0" smtClean="0"/>
              <a:t>operator delete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19" y="2655086"/>
            <a:ext cx="2781097" cy="4876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52" y="3928577"/>
            <a:ext cx="6023747" cy="5542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2" y="4789560"/>
            <a:ext cx="4968767" cy="774543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2651760" y="3224046"/>
            <a:ext cx="35560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857019" y="3993388"/>
            <a:ext cx="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680119" y="4874474"/>
            <a:ext cx="2071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2080" y="3359084"/>
            <a:ext cx="4170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Вызов деструктора объекта, на который указывает  </a:t>
            </a:r>
            <a:r>
              <a:rPr lang="en-US" dirty="0" err="1" smtClean="0"/>
              <a:t>stringPtr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52080" y="4863434"/>
            <a:ext cx="4170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Освобождение области памяти, на которую указывает </a:t>
            </a:r>
            <a:r>
              <a:rPr lang="en-US" dirty="0" err="1" smtClean="0"/>
              <a:t>stringPtr</a:t>
            </a:r>
            <a:endParaRPr lang="en-US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84577" y="5942167"/>
            <a:ext cx="11517744" cy="6066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Пример </a:t>
            </a:r>
            <a:r>
              <a:rPr lang="ru-RU" dirty="0" smtClean="0"/>
              <a:t>использования</a:t>
            </a:r>
            <a:r>
              <a:rPr lang="en-US" dirty="0" smtClean="0"/>
              <a:t> </a:t>
            </a:r>
            <a:r>
              <a:rPr lang="ru-RU" dirty="0" smtClean="0"/>
              <a:t>перегрузки глобальных операторов </a:t>
            </a:r>
            <a:r>
              <a:rPr lang="en-US" dirty="0" smtClean="0"/>
              <a:t>new </a:t>
            </a:r>
            <a:r>
              <a:rPr lang="ru-RU" dirty="0" smtClean="0"/>
              <a:t>и </a:t>
            </a:r>
            <a:r>
              <a:rPr lang="en-US" dirty="0" smtClean="0"/>
              <a:t>delete</a:t>
            </a:r>
            <a:r>
              <a:rPr lang="ru-RU" dirty="0" smtClean="0"/>
              <a:t>: </a:t>
            </a:r>
            <a:r>
              <a:rPr lang="ru-RU" dirty="0" smtClean="0"/>
              <a:t>подсчёт </a:t>
            </a:r>
            <a:r>
              <a:rPr lang="ru-RU" dirty="0" err="1" smtClean="0"/>
              <a:t>аллокаций</a:t>
            </a:r>
            <a:r>
              <a:rPr lang="ru-RU" dirty="0" smtClean="0"/>
              <a:t> и </a:t>
            </a:r>
            <a:r>
              <a:rPr lang="ru-RU" dirty="0" err="1" smtClean="0"/>
              <a:t>деаллокаций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smtClean="0"/>
              <a:t>выявления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4465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61085" y="998794"/>
            <a:ext cx="11661556" cy="2539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707" y="3733242"/>
            <a:ext cx="11710934" cy="30129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Все стандартные операторы </a:t>
            </a:r>
            <a:r>
              <a:rPr lang="en-US" sz="2000" dirty="0" smtClean="0"/>
              <a:t>delete </a:t>
            </a:r>
            <a:r>
              <a:rPr lang="ru-RU" sz="2000" dirty="0" smtClean="0"/>
              <a:t>не генерируют исключений. Указатель </a:t>
            </a:r>
            <a:r>
              <a:rPr lang="en-US" sz="2000" dirty="0" err="1" smtClean="0"/>
              <a:t>ptr</a:t>
            </a:r>
            <a:r>
              <a:rPr lang="en-US" sz="2000" dirty="0" smtClean="0"/>
              <a:t>*, </a:t>
            </a:r>
            <a:r>
              <a:rPr lang="ru-RU" sz="2000" dirty="0" smtClean="0"/>
              <a:t>указывающий на область памяти, которую </a:t>
            </a:r>
            <a:r>
              <a:rPr lang="ru-RU" sz="2000" dirty="0" smtClean="0"/>
              <a:t>требует</a:t>
            </a:r>
            <a:r>
              <a:rPr lang="ru-RU" sz="2000" dirty="0" smtClean="0"/>
              <a:t>ся</a:t>
            </a:r>
            <a:r>
              <a:rPr lang="ru-RU" sz="2000" dirty="0" smtClean="0"/>
              <a:t> </a:t>
            </a:r>
            <a:r>
              <a:rPr lang="ru-RU" sz="2000" dirty="0" smtClean="0"/>
              <a:t>освободить, может быть указателем, полученным ранее в результате выполнения инструкции </a:t>
            </a:r>
            <a:r>
              <a:rPr lang="en-US" sz="2000" dirty="0" smtClean="0"/>
              <a:t>new </a:t>
            </a:r>
            <a:r>
              <a:rPr lang="ru-RU" sz="2000" dirty="0" smtClean="0"/>
              <a:t>либо нулевым указателем </a:t>
            </a:r>
            <a:r>
              <a:rPr lang="en-US" sz="2000" dirty="0" err="1" smtClean="0"/>
              <a:t>nullptr</a:t>
            </a:r>
            <a:r>
              <a:rPr lang="en-US" sz="2000" dirty="0" smtClean="0"/>
              <a:t>. </a:t>
            </a:r>
            <a:r>
              <a:rPr lang="ru-RU" sz="2000" dirty="0" smtClean="0"/>
              <a:t>В противном случае, поведение </a:t>
            </a:r>
            <a:r>
              <a:rPr lang="ru-RU" sz="2000" dirty="0" err="1" smtClean="0"/>
              <a:t>неопределено</a:t>
            </a:r>
            <a:endParaRPr lang="ru-RU" sz="2000" dirty="0" smtClean="0"/>
          </a:p>
          <a:p>
            <a:r>
              <a:rPr lang="ru-RU" sz="2000" dirty="0" smtClean="0"/>
              <a:t>Оператор (3) вызывается перегрузкой оператора </a:t>
            </a:r>
            <a:r>
              <a:rPr lang="en-US" sz="2000" dirty="0" smtClean="0"/>
              <a:t>new</a:t>
            </a:r>
            <a:r>
              <a:rPr lang="ru-RU" sz="2000" dirty="0" smtClean="0"/>
              <a:t>, не генерирующей исключений,</a:t>
            </a:r>
            <a:r>
              <a:rPr lang="en-US" sz="2000" dirty="0" smtClean="0"/>
              <a:t> </a:t>
            </a:r>
            <a:r>
              <a:rPr lang="ru-RU" sz="2000" dirty="0" smtClean="0"/>
              <a:t>в случае, когда не удалось выделить память</a:t>
            </a:r>
          </a:p>
          <a:p>
            <a:r>
              <a:rPr lang="ru-RU" sz="2000" dirty="0" smtClean="0"/>
              <a:t>Аналогично, оператор (4) вызывается </a:t>
            </a:r>
            <a:r>
              <a:rPr lang="en-US" sz="2000" dirty="0" smtClean="0"/>
              <a:t>placement-new-</a:t>
            </a:r>
            <a:r>
              <a:rPr lang="ru-RU" sz="2000" dirty="0" smtClean="0"/>
              <a:t>версией оператора </a:t>
            </a:r>
            <a:r>
              <a:rPr lang="en-US" sz="2000" dirty="0" smtClean="0"/>
              <a:t>new. </a:t>
            </a:r>
            <a:r>
              <a:rPr lang="ru-RU" sz="2000" dirty="0" smtClean="0"/>
              <a:t>Тоже ничего не делает, так как в этом случае за управление памятью отвечает кто-то другой</a:t>
            </a:r>
            <a:endParaRPr lang="en-US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9277" b="9225"/>
          <a:stretch/>
        </p:blipFill>
        <p:spPr>
          <a:xfrm>
            <a:off x="760687" y="1056343"/>
            <a:ext cx="6965992" cy="314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глобального </a:t>
            </a:r>
            <a:r>
              <a:rPr lang="en-US" sz="2800" dirty="0" smtClean="0"/>
              <a:t>operator delete</a:t>
            </a:r>
            <a:endParaRPr lang="en-US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1184" t="5181"/>
          <a:stretch/>
        </p:blipFill>
        <p:spPr>
          <a:xfrm>
            <a:off x="711390" y="1523703"/>
            <a:ext cx="10215689" cy="3962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945" t="10531" b="7895"/>
          <a:stretch/>
        </p:blipFill>
        <p:spPr>
          <a:xfrm>
            <a:off x="711391" y="2139700"/>
            <a:ext cx="11211249" cy="3430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819" t="16951" b="-1"/>
          <a:stretch/>
        </p:blipFill>
        <p:spPr>
          <a:xfrm>
            <a:off x="711390" y="2734630"/>
            <a:ext cx="9063545" cy="3390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759" y="9987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809" y="1523147"/>
            <a:ext cx="3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896" y="2102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896" y="26850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9790" y="3059675"/>
            <a:ext cx="336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Аналогично для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operator delete[]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8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7184" y="1074250"/>
            <a:ext cx="4735457" cy="5116236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Выделение памяти и создание в ней объекта – разные операции</a:t>
            </a:r>
          </a:p>
          <a:p>
            <a:r>
              <a:rPr lang="ru-RU" dirty="0" smtClean="0"/>
              <a:t>В случае, когда в конструкторе объекта было сгенерировано исключение, оно перехватывается, чтобы </a:t>
            </a:r>
            <a:r>
              <a:rPr lang="ru-RU" dirty="0" smtClean="0"/>
              <a:t>можно было освободить </a:t>
            </a:r>
            <a:r>
              <a:rPr lang="ru-RU" dirty="0" smtClean="0"/>
              <a:t>выделенную память</a:t>
            </a:r>
          </a:p>
          <a:p>
            <a:r>
              <a:rPr lang="ru-RU" dirty="0" smtClean="0"/>
              <a:t>После перехваченное исключение генерируется повторно, т.к. логика управления памятью не может включать дальнейшую обработку исключений</a:t>
            </a:r>
          </a:p>
          <a:p>
            <a:r>
              <a:rPr lang="en-US" dirty="0" smtClean="0"/>
              <a:t>C</a:t>
            </a:r>
            <a:r>
              <a:rPr lang="ru-RU" dirty="0" smtClean="0"/>
              <a:t> </a:t>
            </a:r>
            <a:r>
              <a:rPr lang="en-US" dirty="0" smtClean="0"/>
              <a:t>placement-new </a:t>
            </a:r>
            <a:r>
              <a:rPr lang="ru-RU" dirty="0" smtClean="0"/>
              <a:t>всё не так просто, т.к. </a:t>
            </a:r>
            <a:r>
              <a:rPr lang="en-US" dirty="0" smtClean="0"/>
              <a:t>placement-new </a:t>
            </a:r>
            <a:r>
              <a:rPr lang="ru-RU" dirty="0" smtClean="0"/>
              <a:t>не выделяет память, а значит, не может её освобождать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Обработка исключений при выделении памяти для объекта</a:t>
            </a: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7" y="1074250"/>
            <a:ext cx="6488828" cy="50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4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766" y="1465131"/>
            <a:ext cx="5484305" cy="4988935"/>
          </a:xfrm>
        </p:spPr>
        <p:txBody>
          <a:bodyPr>
            <a:normAutofit/>
          </a:bodyPr>
          <a:lstStyle/>
          <a:p>
            <a:r>
              <a:rPr lang="ru-RU" dirty="0"/>
              <a:t>«обычная» ссылка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dirty="0"/>
              <a:t>» - это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ссылка</a:t>
            </a:r>
          </a:p>
          <a:p>
            <a:r>
              <a:rPr lang="ru-RU" dirty="0"/>
              <a:t>Имеет (условно) постоянный адрес в области оперативной памяти процесса, который можно получить при помощи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ссылки</a:t>
            </a:r>
          </a:p>
          <a:p>
            <a:r>
              <a:rPr lang="ru-RU" dirty="0"/>
              <a:t>Может стоять как по левую, так и по правую сторону знака равенства</a:t>
            </a:r>
          </a:p>
          <a:p>
            <a:r>
              <a:rPr lang="ru-RU" dirty="0"/>
              <a:t>Может быть передан как по константной, так и по </a:t>
            </a:r>
            <a:r>
              <a:rPr lang="ru-RU" dirty="0" err="1"/>
              <a:t>неконстантной</a:t>
            </a:r>
            <a:r>
              <a:rPr lang="ru-RU" dirty="0"/>
              <a:t>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ссылке</a:t>
            </a:r>
          </a:p>
          <a:p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может неявно конвертироваться в </a:t>
            </a:r>
            <a:r>
              <a:rPr lang="en-US" dirty="0" err="1"/>
              <a:t>rvalue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Lvalue</a:t>
            </a:r>
            <a:r>
              <a:rPr lang="en-US" sz="2800" dirty="0"/>
              <a:t> vs. </a:t>
            </a:r>
            <a:r>
              <a:rPr lang="en-US" sz="2800" dirty="0" err="1"/>
              <a:t>Rvalue</a:t>
            </a:r>
            <a:r>
              <a:rPr lang="en-US" sz="2800" dirty="0"/>
              <a:t> (</a:t>
            </a:r>
            <a:r>
              <a:rPr lang="ru-RU" sz="2800" dirty="0"/>
              <a:t>до</a:t>
            </a:r>
            <a:r>
              <a:rPr lang="en-US" sz="2800" dirty="0"/>
              <a:t> C++ 11)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402" y="1045533"/>
            <a:ext cx="56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lvalue</a:t>
            </a:r>
            <a:endParaRPr lang="en-US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3434" y="3037794"/>
            <a:ext cx="5088377" cy="71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5146" y="1045533"/>
            <a:ext cx="5338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rvalue</a:t>
            </a:r>
            <a:endParaRPr lang="en-US" b="1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957740" y="1414864"/>
            <a:ext cx="5966404" cy="2703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Временный объект, т.е. (условно) не имеет (условно) постоянного адреса в памяти. Тогда где он хранится? Зависит от реализации компилятора, от платформы и др. Варианты: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ru-RU" sz="1600" dirty="0"/>
              <a:t>В регистре процессора (для маленьких объектов)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ru-RU" sz="1600" dirty="0"/>
              <a:t>В оперативной памяти на стеке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ru-RU" sz="1600" dirty="0"/>
              <a:t>Нигде (если объект определён, но не используется)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Wingdings 3" charset="2"/>
              <a:buNone/>
            </a:pPr>
            <a:endParaRPr lang="ru-RU" sz="1600" dirty="0"/>
          </a:p>
          <a:p>
            <a:endParaRPr lang="en-US" sz="16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080290" y="3755649"/>
            <a:ext cx="5843854" cy="2527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Может стоять только по правую сторону знака равенства</a:t>
            </a:r>
          </a:p>
          <a:p>
            <a:r>
              <a:rPr lang="ru-RU" sz="1600" dirty="0"/>
              <a:t>Может быть передан только по константной ссылке</a:t>
            </a:r>
            <a:endParaRPr lang="en-US" sz="1600" dirty="0"/>
          </a:p>
          <a:p>
            <a:r>
              <a:rPr lang="en-US" sz="1600" dirty="0" err="1"/>
              <a:t>Rvalue</a:t>
            </a:r>
            <a:r>
              <a:rPr lang="en-US" sz="1600" dirty="0"/>
              <a:t> </a:t>
            </a:r>
            <a:r>
              <a:rPr lang="ru-RU" sz="1600" dirty="0"/>
              <a:t>не может неявно конвертироваться в </a:t>
            </a:r>
            <a:r>
              <a:rPr lang="en-US" sz="1600" dirty="0" err="1"/>
              <a:t>lvalue</a:t>
            </a:r>
            <a:endParaRPr lang="en-US" sz="1600" dirty="0"/>
          </a:p>
          <a:p>
            <a:r>
              <a:rPr lang="ru-RU" sz="1600" dirty="0"/>
              <a:t>Можно получить адрес временного (и только временного) объекта при помощи </a:t>
            </a:r>
            <a:r>
              <a:rPr lang="en-US" sz="1600" dirty="0" err="1"/>
              <a:t>rvalue</a:t>
            </a:r>
            <a:r>
              <a:rPr lang="en-US" sz="1600" dirty="0"/>
              <a:t>-</a:t>
            </a:r>
            <a:r>
              <a:rPr lang="ru-RU" sz="1600" dirty="0"/>
              <a:t>ссылки – 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ru-RU" sz="1600" dirty="0"/>
              <a:t>»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Font typeface="Wingdings 3" charset="2"/>
              <a:buNone/>
            </a:pPr>
            <a:endParaRPr lang="ru-RU" sz="1400" dirty="0"/>
          </a:p>
          <a:p>
            <a:pPr marL="0" indent="0">
              <a:buFont typeface="Wingdings 3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940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5571" y="1281699"/>
            <a:ext cx="6588574" cy="539247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dirty="0"/>
              <a:t>Поскольку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ссылки позволяют «отличать» временные объекты от (условно) постоянных, с их помощью можно реализовать семантику перемещения. В этом случае  у временного объекта «изымаются» его ресурсы. Поскольку объект временный, дальнейшая его судьба не важна, и такое изъятие не нанесёт ущерба </a:t>
            </a:r>
            <a:endParaRPr lang="en-US" dirty="0"/>
          </a:p>
          <a:p>
            <a:r>
              <a:rPr lang="ru-RU" dirty="0"/>
              <a:t>Конструктор перемещения и оператор перемещающего присваивания принимают </a:t>
            </a:r>
            <a:r>
              <a:rPr lang="ru-RU" dirty="0" err="1"/>
              <a:t>неконстантные</a:t>
            </a:r>
            <a:r>
              <a:rPr lang="ru-RU" dirty="0"/>
              <a:t>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ссылки на перемещаемый объект. </a:t>
            </a:r>
            <a:r>
              <a:rPr lang="en-US" dirty="0"/>
              <a:t>other – </a:t>
            </a:r>
            <a:r>
              <a:rPr lang="ru-RU" dirty="0"/>
              <a:t>всегда изменяемый временный объект</a:t>
            </a:r>
            <a:endParaRPr lang="en-US" dirty="0"/>
          </a:p>
          <a:p>
            <a:r>
              <a:rPr lang="ru-RU" dirty="0"/>
              <a:t>Различия между </a:t>
            </a:r>
            <a:r>
              <a:rPr lang="en-US" dirty="0"/>
              <a:t>move construction </a:t>
            </a:r>
            <a:r>
              <a:rPr lang="ru-RU" dirty="0"/>
              <a:t>и </a:t>
            </a:r>
            <a:r>
              <a:rPr lang="en-US" dirty="0"/>
              <a:t>move assignment </a:t>
            </a:r>
            <a:r>
              <a:rPr lang="ru-RU" dirty="0"/>
              <a:t>аналогичны различиям между </a:t>
            </a:r>
            <a:r>
              <a:rPr lang="en-US" dirty="0"/>
              <a:t>copy construction </a:t>
            </a:r>
            <a:r>
              <a:rPr lang="ru-RU" dirty="0"/>
              <a:t>и </a:t>
            </a:r>
            <a:r>
              <a:rPr lang="en-US" dirty="0"/>
              <a:t>copy assignment, </a:t>
            </a:r>
            <a:r>
              <a:rPr lang="ru-RU" dirty="0"/>
              <a:t>только в данном случае речь идёт о временных объектах</a:t>
            </a:r>
            <a:r>
              <a:rPr lang="en-US" dirty="0"/>
              <a:t>:</a:t>
            </a:r>
            <a:r>
              <a:rPr lang="ru-RU" dirty="0"/>
              <a:t> конструктор перемещения вызывается, когда слева от знака присваивания стоит ранее неинициализированный объект, в противном случае вызывается оператор перемещающего присваивания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Семантика перемещения (</a:t>
            </a:r>
            <a:r>
              <a:rPr lang="en-US" sz="2800" dirty="0"/>
              <a:t>move semantics</a:t>
            </a:r>
            <a:r>
              <a:rPr lang="ru-RU" sz="2800" dirty="0"/>
              <a:t>)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809601"/>
            <a:ext cx="4325397" cy="12389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3977937"/>
            <a:ext cx="5100885" cy="1602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097" y="1214120"/>
            <a:ext cx="38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Move constructor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988" y="3500830"/>
            <a:ext cx="38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7714665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13118</TotalTime>
  <Words>1450</Words>
  <Application>Microsoft Office PowerPoint</Application>
  <PresentationFormat>Широкоэкранный</PresentationFormat>
  <Paragraphs>137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Грань</vt:lpstr>
      <vt:lpstr>Методы и стандарты программирования</vt:lpstr>
      <vt:lpstr>Operator new и new-expression</vt:lpstr>
      <vt:lpstr>Перегрузка глобального operator new</vt:lpstr>
      <vt:lpstr>placement-new</vt:lpstr>
      <vt:lpstr>Перегрузка глобального operator delete</vt:lpstr>
      <vt:lpstr>Перегрузка глобального operator delete</vt:lpstr>
      <vt:lpstr>Обработка исключений при выделении памяти для объекта</vt:lpstr>
      <vt:lpstr>Lvalue vs. Rvalue (до C++ 11)</vt:lpstr>
      <vt:lpstr>Семантика перемещения (move semantics)</vt:lpstr>
      <vt:lpstr>Rule of tree / rule of five</vt:lpstr>
      <vt:lpstr>Пропуск копии (copy elision)</vt:lpstr>
      <vt:lpstr>std::move</vt:lpstr>
      <vt:lpstr>Категории значений начиная с С++ 11</vt:lpstr>
      <vt:lpstr>Deleted functions</vt:lpstr>
      <vt:lpstr>Default functions. In-class initialization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96</cp:revision>
  <dcterms:created xsi:type="dcterms:W3CDTF">2021-04-12T15:24:23Z</dcterms:created>
  <dcterms:modified xsi:type="dcterms:W3CDTF">2022-05-05T11:43:41Z</dcterms:modified>
</cp:coreProperties>
</file>