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s/slide21.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2C430B8-AA8F-4369-AAE5-887FD1941810}"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59F9DFF-DCD7-45D1-A586-B3C398205C3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g"/><Relationship Id="rId3"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48640" y="243470"/>
            <a:ext cx="10891520" cy="1450757"/>
          </a:xfrm>
          <a:prstGeom prst="rect">
            <a:avLst/>
          </a:prstGeom>
          <a:solidFill>
            <a:schemeClr val="bg1"/>
          </a:solidFill>
          <a:ln w="28575">
            <a:solidFill>
              <a:schemeClr val="tx1"/>
            </a:solidFill>
          </a:ln>
        </p:spPr>
        <p:txBody>
          <a:bodyPr anchor="ctr" anchorCtr="0">
            <a:normAutofit/>
          </a:bodyPr>
          <a:lstStyle/>
          <a:p>
            <a:pPr algn="ctr">
              <a:defRPr/>
            </a:pPr>
            <a:r>
              <a:rPr lang="ru-RU" b="1"/>
              <a:t>Методы и стандарты программирования</a:t>
            </a:r>
            <a:endParaRPr lang="en-US" b="1"/>
          </a:p>
        </p:txBody>
      </p:sp>
      <p:sp>
        <p:nvSpPr>
          <p:cNvPr id="3" name="Объект 2"/>
          <p:cNvSpPr>
            <a:spLocks noGrp="1"/>
          </p:cNvSpPr>
          <p:nvPr>
            <p:ph idx="1"/>
          </p:nvPr>
        </p:nvSpPr>
        <p:spPr bwMode="auto">
          <a:xfrm>
            <a:off x="677334" y="2011680"/>
            <a:ext cx="10762826" cy="4416552"/>
          </a:xfrm>
          <a:prstGeom prst="rect">
            <a:avLst/>
          </a:prstGeom>
          <a:solidFill>
            <a:schemeClr val="bg1"/>
          </a:solidFill>
        </p:spPr>
        <p:txBody>
          <a:bodyPr>
            <a:normAutofit fontScale="77500" lnSpcReduction="20000"/>
          </a:bodyPr>
          <a:lstStyle/>
          <a:p>
            <a:pPr marL="0" indent="0">
              <a:buNone/>
              <a:defRPr/>
            </a:pPr>
            <a:endParaRPr lang="ru-RU" sz="2800"/>
          </a:p>
          <a:p>
            <a:pPr>
              <a:buFont typeface="Arial"/>
              <a:buChar char="•"/>
              <a:defRPr/>
            </a:pPr>
            <a:r>
              <a:rPr lang="ru-RU" sz="2800"/>
              <a:t>Парадигмы программирования</a:t>
            </a:r>
            <a:endParaRPr lang="en-US" sz="2800"/>
          </a:p>
          <a:p>
            <a:pPr>
              <a:buFont typeface="Arial"/>
              <a:buChar char="•"/>
              <a:defRPr/>
            </a:pPr>
            <a:r>
              <a:rPr lang="ru-RU" sz="2800"/>
              <a:t>Объектно-ориентированное программирование:</a:t>
            </a:r>
            <a:endParaRPr/>
          </a:p>
          <a:p>
            <a:pPr marL="969963" indent="-284163">
              <a:buFont typeface="Arial"/>
              <a:buChar char="•"/>
              <a:defRPr/>
            </a:pPr>
            <a:r>
              <a:rPr lang="ru-RU" sz="2800"/>
              <a:t>Инкапсуляция</a:t>
            </a:r>
            <a:endParaRPr/>
          </a:p>
          <a:p>
            <a:pPr marL="969963" indent="-284163">
              <a:buFont typeface="Arial"/>
              <a:buChar char="•"/>
              <a:defRPr/>
            </a:pPr>
            <a:r>
              <a:rPr lang="ru-RU" sz="2800"/>
              <a:t>Состояние / поведение / идентичность</a:t>
            </a:r>
            <a:endParaRPr/>
          </a:p>
          <a:p>
            <a:pPr>
              <a:buFont typeface="Arial"/>
              <a:buChar char="•"/>
              <a:defRPr/>
            </a:pPr>
            <a:r>
              <a:rPr lang="ru-RU" sz="2800"/>
              <a:t>Объектно-ориентированное программирование в</a:t>
            </a:r>
            <a:r>
              <a:rPr lang="ru-RU" sz="2800"/>
              <a:t> </a:t>
            </a:r>
            <a:r>
              <a:rPr lang="en-US" sz="2800"/>
              <a:t>C++:</a:t>
            </a:r>
            <a:endParaRPr/>
          </a:p>
          <a:p>
            <a:pPr marL="969963" indent="-284163">
              <a:buFont typeface="Arial"/>
              <a:buChar char="•"/>
              <a:defRPr/>
            </a:pPr>
            <a:r>
              <a:rPr lang="ru-RU" sz="2800"/>
              <a:t>Конструкторы</a:t>
            </a:r>
            <a:endParaRPr/>
          </a:p>
          <a:p>
            <a:pPr marL="969963" indent="-284163">
              <a:buFont typeface="Arial"/>
              <a:buChar char="•"/>
              <a:defRPr/>
            </a:pPr>
            <a:r>
              <a:rPr lang="ru-RU" sz="2800"/>
              <a:t>Деструкторы</a:t>
            </a:r>
            <a:endParaRPr/>
          </a:p>
          <a:p>
            <a:pPr marL="969963" indent="-284163">
              <a:buFont typeface="Arial"/>
              <a:buChar char="•"/>
              <a:defRPr/>
            </a:pPr>
            <a:r>
              <a:rPr lang="ru-RU" sz="2800"/>
              <a:t>Статические и константные члены класса</a:t>
            </a:r>
            <a:endParaRPr/>
          </a:p>
          <a:p>
            <a:pPr marL="0" indent="0" algn="r">
              <a:buNone/>
              <a:defRPr/>
            </a:pPr>
            <a:endParaRPr lang="ru-RU" sz="2800"/>
          </a:p>
          <a:p>
            <a:pPr marL="0" indent="0" algn="r">
              <a:buNone/>
              <a:defRPr/>
            </a:pPr>
            <a:r>
              <a:rPr lang="ru-RU" sz="2800"/>
              <a:t>Кочерова Анна Александровна</a:t>
            </a:r>
            <a:endParaRPr lang="en-US"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81655"/>
            <a:ext cx="11771586" cy="4319751"/>
          </a:xfrm>
          <a:prstGeom prst="rect">
            <a:avLst/>
          </a:prstGeom>
          <a:solidFill>
            <a:schemeClr val="bg1"/>
          </a:solidFill>
        </p:spPr>
        <p:txBody>
          <a:bodyPr>
            <a:normAutofit/>
          </a:bodyPr>
          <a:lstStyle/>
          <a:p>
            <a:pPr lvl="0">
              <a:buClr>
                <a:schemeClr val="accent1"/>
              </a:buClr>
              <a:buSzPct val="80000"/>
              <a:buFont typeface="Wingdings"/>
              <a:buChar char="Ø"/>
              <a:defRPr/>
            </a:pPr>
            <a:r>
              <a:rPr lang="ru-RU" sz="2400"/>
              <a:t>соотносится со структурным программированием: программа разбивается на подпрограммы (процедуры, функции) в целях повторного использования кода и разграничения участков кода по смыслу (хороший тон – от общего к частному) и областям видимости </a:t>
            </a:r>
            <a:r>
              <a:rPr lang="ru-RU" sz="2400"/>
              <a:t>переменных</a:t>
            </a:r>
            <a:endParaRPr lang="en-US" sz="2400"/>
          </a:p>
          <a:p>
            <a:pPr lvl="0">
              <a:buClr>
                <a:schemeClr val="accent1"/>
              </a:buClr>
              <a:buSzPct val="80000"/>
              <a:buFont typeface="Wingdings"/>
              <a:buChar char="Ø"/>
              <a:defRPr/>
            </a:pPr>
            <a:r>
              <a:rPr lang="ru-RU" sz="2400"/>
              <a:t>данные отделяются от поведения. Данные хранятся в глобальных переменных, за счет чего обеспечивается их разделение между функциями (</a:t>
            </a:r>
            <a:r>
              <a:rPr lang="en-US" sz="2400"/>
              <a:t>shared state</a:t>
            </a:r>
            <a:r>
              <a:rPr lang="ru-RU" sz="2400"/>
              <a:t>). Допустимо изменение глобальных переменных внутри </a:t>
            </a:r>
            <a:r>
              <a:rPr lang="ru-RU" sz="2400"/>
              <a:t>функций</a:t>
            </a:r>
            <a:endParaRPr lang="en-US" sz="2400"/>
          </a:p>
          <a:p>
            <a:pPr>
              <a:buClr>
                <a:schemeClr val="accent1"/>
              </a:buClr>
              <a:buSzPct val="80000"/>
              <a:buFont typeface="Wingdings"/>
              <a:buChar char="Ø"/>
              <a:defRPr/>
            </a:pPr>
            <a:endParaRPr lang="en-US" sz="2000"/>
          </a:p>
        </p:txBody>
      </p:sp>
      <p:sp>
        <p:nvSpPr>
          <p:cNvPr id="4" name="Заголовок 1"/>
          <p:cNvSpPr>
            <a:spLocks noGrp="1"/>
          </p:cNvSpPr>
          <p:nvPr>
            <p:ph type="title"/>
          </p:nvPr>
        </p:nvSpPr>
        <p:spPr bwMode="auto">
          <a:xfrm>
            <a:off x="283779" y="210557"/>
            <a:ext cx="11771586"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456275"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
        <p:nvSpPr>
          <p:cNvPr id="5" name="Крест 4"/>
          <p:cNvSpPr/>
          <p:nvPr/>
        </p:nvSpPr>
        <p:spPr bwMode="auto">
          <a:xfrm>
            <a:off x="528402" y="1898277"/>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TextBox 5"/>
          <p:cNvSpPr txBox="1"/>
          <p:nvPr/>
        </p:nvSpPr>
        <p:spPr bwMode="auto">
          <a:xfrm>
            <a:off x="1286726" y="1912746"/>
            <a:ext cx="2206053" cy="369332"/>
          </a:xfrm>
          <a:prstGeom prst="rect">
            <a:avLst/>
          </a:prstGeom>
          <a:noFill/>
        </p:spPr>
        <p:txBody>
          <a:bodyPr wrap="none" rtlCol="0">
            <a:spAutoFit/>
          </a:bodyPr>
          <a:lstStyle/>
          <a:p>
            <a:pPr>
              <a:defRPr/>
            </a:pPr>
            <a:r>
              <a:rPr lang="ru-RU"/>
              <a:t>Простота освоения</a:t>
            </a:r>
            <a:endParaRPr lang="en-US"/>
          </a:p>
        </p:txBody>
      </p:sp>
      <p:sp>
        <p:nvSpPr>
          <p:cNvPr id="8" name="TextBox 7"/>
          <p:cNvSpPr txBox="1"/>
          <p:nvPr/>
        </p:nvSpPr>
        <p:spPr bwMode="auto">
          <a:xfrm>
            <a:off x="5707117" y="1622267"/>
            <a:ext cx="6032937" cy="646331"/>
          </a:xfrm>
          <a:prstGeom prst="rect">
            <a:avLst/>
          </a:prstGeom>
          <a:solidFill>
            <a:schemeClr val="bg1"/>
          </a:solidFill>
        </p:spPr>
        <p:txBody>
          <a:bodyPr wrap="square" rtlCol="0">
            <a:spAutoFit/>
          </a:bodyPr>
          <a:lstStyle/>
          <a:p>
            <a:pPr>
              <a:defRPr/>
            </a:pPr>
            <a:r>
              <a:rPr lang="ru-RU"/>
              <a:t>трудно отслеживать изменения глобальных переменных внутри </a:t>
            </a:r>
            <a:r>
              <a:rPr lang="ru-RU"/>
              <a:t>процедур</a:t>
            </a:r>
            <a:endParaRPr lang="en-US"/>
          </a:p>
        </p:txBody>
      </p:sp>
      <p:sp>
        <p:nvSpPr>
          <p:cNvPr id="10" name="TextBox 9"/>
          <p:cNvSpPr txBox="1"/>
          <p:nvPr/>
        </p:nvSpPr>
        <p:spPr bwMode="auto">
          <a:xfrm>
            <a:off x="5707117" y="2415798"/>
            <a:ext cx="6032937" cy="646331"/>
          </a:xfrm>
          <a:prstGeom prst="rect">
            <a:avLst/>
          </a:prstGeom>
          <a:solidFill>
            <a:schemeClr val="bg1"/>
          </a:solidFill>
        </p:spPr>
        <p:txBody>
          <a:bodyPr wrap="square" rtlCol="0">
            <a:spAutoFit/>
          </a:bodyPr>
          <a:lstStyle/>
          <a:p>
            <a:pPr>
              <a:defRPr/>
            </a:pPr>
            <a:r>
              <a:rPr lang="ru-RU"/>
              <a:t>зависимость функций от структуры глобальных переменных</a:t>
            </a:r>
            <a:endParaRPr lang="en-US"/>
          </a:p>
        </p:txBody>
      </p:sp>
      <p:pic>
        <p:nvPicPr>
          <p:cNvPr id="11" name="Рисунок 10"/>
          <p:cNvPicPr/>
          <p:nvPr/>
        </p:nvPicPr>
        <p:blipFill>
          <a:blip r:embed="rId2"/>
          <a:stretch/>
        </p:blipFill>
        <p:spPr bwMode="auto">
          <a:xfrm>
            <a:off x="528402" y="3212796"/>
            <a:ext cx="4542362" cy="3027457"/>
          </a:xfrm>
          <a:prstGeom prst="rect">
            <a:avLst/>
          </a:prstGeom>
        </p:spPr>
      </p:pic>
      <p:pic>
        <p:nvPicPr>
          <p:cNvPr id="12" name="Рисунок 11"/>
          <p:cNvPicPr/>
          <p:nvPr/>
        </p:nvPicPr>
        <p:blipFill>
          <a:blip r:embed="rId3"/>
          <a:stretch/>
        </p:blipFill>
        <p:spPr bwMode="auto">
          <a:xfrm>
            <a:off x="5475890" y="3359996"/>
            <a:ext cx="6264164" cy="3082368"/>
          </a:xfrm>
          <a:prstGeom prst="rect">
            <a:avLst/>
          </a:prstGeom>
        </p:spPr>
      </p:pic>
      <p:sp>
        <p:nvSpPr>
          <p:cNvPr id="13" name="Прямоугольник 12"/>
          <p:cNvSpPr/>
          <p:nvPr/>
        </p:nvSpPr>
        <p:spPr bwMode="auto">
          <a:xfrm flipV="1">
            <a:off x="5196090" y="191274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4" name="Прямоугольник 13"/>
          <p:cNvSpPr/>
          <p:nvPr/>
        </p:nvSpPr>
        <p:spPr bwMode="auto">
          <a:xfrm flipV="1">
            <a:off x="5196090" y="259998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7" name="Объект 2"/>
          <p:cNvSpPr>
            <a:spLocks noGrp="1"/>
          </p:cNvSpPr>
          <p:nvPr>
            <p:ph idx="1"/>
          </p:nvPr>
        </p:nvSpPr>
        <p:spPr bwMode="auto">
          <a:xfrm>
            <a:off x="283778" y="1562470"/>
            <a:ext cx="11545613" cy="3284738"/>
          </a:xfrm>
          <a:prstGeom prst="rect">
            <a:avLst/>
          </a:prstGeom>
          <a:solidFill>
            <a:schemeClr val="bg1"/>
          </a:solidFill>
        </p:spPr>
        <p:txBody>
          <a:bodyPr>
            <a:normAutofit fontScale="85000" lnSpcReduction="20000"/>
          </a:bodyPr>
          <a:lstStyle/>
          <a:p>
            <a:pPr lvl="0">
              <a:buClr>
                <a:schemeClr val="accent1"/>
              </a:buClr>
              <a:buSzPct val="80000"/>
              <a:buFont typeface="Wingdings"/>
              <a:buChar char="Ø"/>
              <a:defRPr/>
            </a:pPr>
            <a:r>
              <a:rPr lang="ru-RU" sz="2000"/>
              <a:t>П</a:t>
            </a:r>
            <a:r>
              <a:rPr lang="ru-RU" sz="2000"/>
              <a:t>ромежуточное </a:t>
            </a:r>
            <a:r>
              <a:rPr lang="ru-RU" sz="2000"/>
              <a:t>состояние программ не сохраняется в глобальных переменных, т. е. функции должны являться чистыми (</a:t>
            </a:r>
            <a:r>
              <a:rPr lang="en-US" sz="2000"/>
              <a:t>pure</a:t>
            </a:r>
            <a:r>
              <a:rPr lang="ru-RU" sz="2000"/>
              <a:t>). Чистыми называют функции, которые не имеют</a:t>
            </a:r>
            <a:r>
              <a:rPr lang="en-US" sz="2000"/>
              <a:t> </a:t>
            </a:r>
            <a:r>
              <a:rPr lang="ru-RU" sz="2000"/>
              <a:t>побочных эффектов</a:t>
            </a:r>
            <a:r>
              <a:rPr lang="en-US" sz="2000"/>
              <a:t> </a:t>
            </a:r>
            <a:r>
              <a:rPr lang="ru-RU" sz="2000"/>
              <a:t>ввода-вывода </a:t>
            </a:r>
            <a:r>
              <a:rPr lang="ru-RU" sz="2000"/>
              <a:t>и использования памяти (</a:t>
            </a:r>
            <a:r>
              <a:rPr lang="ru-RU" sz="2000"/>
              <a:t>они зависят только от своих параметров и </a:t>
            </a:r>
            <a:r>
              <a:rPr lang="ru-RU" sz="2000"/>
              <a:t>все их действия сводятся к возвращению результата). Свойства чистых функций:</a:t>
            </a:r>
            <a:endParaRPr/>
          </a:p>
          <a:p>
            <a:pPr marL="346075" indent="287338">
              <a:buFont typeface="Arial"/>
              <a:buChar char="•"/>
              <a:tabLst>
                <a:tab pos="860425" algn="l"/>
              </a:tabLst>
              <a:defRPr/>
            </a:pPr>
            <a:r>
              <a:rPr lang="ru-RU" sz="2000"/>
              <a:t>Возвращают одно и то же значение при передаче одних и тех же </a:t>
            </a:r>
            <a:r>
              <a:rPr lang="ru-RU" sz="2000"/>
              <a:t>параметров</a:t>
            </a:r>
            <a:endParaRPr lang="en-US" sz="2000"/>
          </a:p>
          <a:p>
            <a:pPr marL="346075" indent="287338">
              <a:buFont typeface="Arial"/>
              <a:buChar char="•"/>
              <a:tabLst>
                <a:tab pos="860425" algn="l"/>
              </a:tabLst>
              <a:defRPr/>
            </a:pPr>
            <a:r>
              <a:rPr lang="ru-RU" sz="2000"/>
              <a:t>Если результат чистой функции не используется, её вызов может быть удалён без вреда для других </a:t>
            </a:r>
            <a:r>
              <a:rPr lang="ru-RU" sz="2000"/>
              <a:t>выражений</a:t>
            </a:r>
            <a:endParaRPr lang="en-US" sz="2000"/>
          </a:p>
          <a:p>
            <a:pPr marL="346075" indent="287338">
              <a:buFont typeface="Arial"/>
              <a:buChar char="•"/>
              <a:tabLst>
                <a:tab pos="860425" algn="l"/>
              </a:tabLst>
              <a:defRPr/>
            </a:pPr>
            <a:r>
              <a:rPr lang="ru-RU" sz="2000"/>
              <a:t>Результат вызова чистой функции может быть сохранён в таблице значений вместе с аргументами вызова. Если в дальнейшем функция вызывается с этими же аргументами, её результат может быть взят прямо из таблицы, </a:t>
            </a:r>
            <a:r>
              <a:rPr lang="ru-RU" sz="2000"/>
              <a:t>без вычисления</a:t>
            </a:r>
            <a:endParaRPr lang="en-US" sz="2000"/>
          </a:p>
          <a:p>
            <a:pPr marL="346075" indent="287338">
              <a:buFont typeface="Arial"/>
              <a:buChar char="•"/>
              <a:tabLst>
                <a:tab pos="860425" algn="l"/>
              </a:tabLst>
              <a:defRPr/>
            </a:pPr>
            <a:r>
              <a:rPr lang="ru-RU" sz="2000"/>
              <a:t>Если логика алгоритма не требует последовательного вызова функций, они могут быть вызваны в произвольном порядке, в т. ч. параллельно. </a:t>
            </a:r>
            <a:endParaRPr lang="en-US" sz="2000"/>
          </a:p>
          <a:p>
            <a:pPr lvl="0">
              <a:defRPr/>
            </a:pPr>
            <a:endParaRPr lang="ru-RU" sz="2000"/>
          </a:p>
          <a:p>
            <a:pPr lvl="0">
              <a:tabLst>
                <a:tab pos="968375" algn="l"/>
              </a:tabLst>
              <a:defRPr/>
            </a:pPr>
            <a:endParaRPr lang="ru-RU" sz="2000"/>
          </a:p>
          <a:p>
            <a:pPr lvl="0">
              <a:defRPr/>
            </a:pPr>
            <a:endParaRPr lang="en-US" sz="2000"/>
          </a:p>
          <a:p>
            <a:pPr marL="0" indent="0">
              <a:buNone/>
              <a:defRPr/>
            </a:pPr>
            <a:endParaRPr lang="en-US"/>
          </a:p>
        </p:txBody>
      </p:sp>
      <p:pic>
        <p:nvPicPr>
          <p:cNvPr id="6" name="Рисунок 5"/>
          <p:cNvPicPr/>
          <p:nvPr/>
        </p:nvPicPr>
        <p:blipFill>
          <a:blip r:embed="rId2"/>
          <a:stretch/>
        </p:blipFill>
        <p:spPr bwMode="auto">
          <a:xfrm>
            <a:off x="4395038" y="4682415"/>
            <a:ext cx="2494034" cy="1452054"/>
          </a:xfrm>
          <a:prstGeom prst="rect">
            <a:avLst/>
          </a:prstGeom>
        </p:spPr>
      </p:pic>
      <p:pic>
        <p:nvPicPr>
          <p:cNvPr id="8" name="Рисунок 7"/>
          <p:cNvPicPr/>
          <p:nvPr/>
        </p:nvPicPr>
        <p:blipFill>
          <a:blip r:embed="rId3"/>
          <a:stretch/>
        </p:blipFill>
        <p:spPr bwMode="auto">
          <a:xfrm>
            <a:off x="736543" y="4939178"/>
            <a:ext cx="2992078" cy="1195290"/>
          </a:xfrm>
          <a:prstGeom prst="rect">
            <a:avLst/>
          </a:prstGeom>
        </p:spPr>
      </p:pic>
      <p:pic>
        <p:nvPicPr>
          <p:cNvPr id="9" name="Рисунок 8"/>
          <p:cNvPicPr/>
          <p:nvPr/>
        </p:nvPicPr>
        <p:blipFill>
          <a:blip r:embed="rId4"/>
          <a:stretch/>
        </p:blipFill>
        <p:spPr bwMode="auto">
          <a:xfrm>
            <a:off x="8045335" y="4965012"/>
            <a:ext cx="3187084" cy="1289527"/>
          </a:xfrm>
          <a:prstGeom prst="rect">
            <a:avLst/>
          </a:prstGeom>
        </p:spPr>
      </p:pic>
      <p:sp>
        <p:nvSpPr>
          <p:cNvPr id="2" name="TextBox 1"/>
          <p:cNvSpPr txBox="1"/>
          <p:nvPr/>
        </p:nvSpPr>
        <p:spPr bwMode="auto">
          <a:xfrm>
            <a:off x="964470" y="6226438"/>
            <a:ext cx="1903085" cy="369332"/>
          </a:xfrm>
          <a:prstGeom prst="rect">
            <a:avLst/>
          </a:prstGeom>
          <a:noFill/>
        </p:spPr>
        <p:txBody>
          <a:bodyPr wrap="none" rtlCol="0">
            <a:spAutoFit/>
          </a:bodyPr>
          <a:lstStyle/>
          <a:p>
            <a:pPr>
              <a:defRPr/>
            </a:pPr>
            <a:r>
              <a:rPr lang="ru-RU"/>
              <a:t>Чистая функция</a:t>
            </a:r>
            <a:endParaRPr lang="en-US"/>
          </a:p>
        </p:txBody>
      </p:sp>
      <p:sp>
        <p:nvSpPr>
          <p:cNvPr id="10" name="TextBox 9"/>
          <p:cNvSpPr txBox="1"/>
          <p:nvPr/>
        </p:nvSpPr>
        <p:spPr bwMode="auto">
          <a:xfrm>
            <a:off x="4208058" y="6118717"/>
            <a:ext cx="3259145" cy="584775"/>
          </a:xfrm>
          <a:prstGeom prst="rect">
            <a:avLst/>
          </a:prstGeom>
          <a:noFill/>
        </p:spPr>
        <p:txBody>
          <a:bodyPr wrap="square" rtlCol="0">
            <a:spAutoFit/>
          </a:bodyPr>
          <a:lstStyle/>
          <a:p>
            <a:pPr>
              <a:defRPr/>
            </a:pPr>
            <a:r>
              <a:rPr lang="ru-RU" sz="1600"/>
              <a:t>Можно считать чистой, если </a:t>
            </a:r>
            <a:r>
              <a:rPr lang="en-US" sz="1600"/>
              <a:t>COUNT</a:t>
            </a:r>
            <a:r>
              <a:rPr lang="ru-RU" sz="1600"/>
              <a:t> нигде не используется</a:t>
            </a:r>
            <a:endParaRPr lang="en-US" sz="1600"/>
          </a:p>
        </p:txBody>
      </p:sp>
      <p:sp>
        <p:nvSpPr>
          <p:cNvPr id="11" name="TextBox 10"/>
          <p:cNvSpPr txBox="1"/>
          <p:nvPr/>
        </p:nvSpPr>
        <p:spPr bwMode="auto">
          <a:xfrm>
            <a:off x="8045335" y="6254539"/>
            <a:ext cx="3187083" cy="369332"/>
          </a:xfrm>
          <a:prstGeom prst="rect">
            <a:avLst/>
          </a:prstGeom>
          <a:solidFill>
            <a:schemeClr val="bg1"/>
          </a:solidFill>
        </p:spPr>
        <p:txBody>
          <a:bodyPr wrap="square" rtlCol="0">
            <a:spAutoFit/>
          </a:bodyPr>
          <a:lstStyle/>
          <a:p>
            <a:pPr algn="ctr">
              <a:defRPr/>
            </a:pPr>
            <a:r>
              <a:rPr lang="ru-RU"/>
              <a:t>Точно нет</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5" name="Объект 2"/>
          <p:cNvSpPr>
            <a:spLocks noGrp="1"/>
          </p:cNvSpPr>
          <p:nvPr>
            <p:ph idx="1"/>
          </p:nvPr>
        </p:nvSpPr>
        <p:spPr bwMode="auto">
          <a:xfrm>
            <a:off x="283778" y="1600201"/>
            <a:ext cx="11545613" cy="4896660"/>
          </a:xfrm>
          <a:prstGeom prst="rect">
            <a:avLst/>
          </a:prstGeom>
          <a:solidFill>
            <a:schemeClr val="bg1"/>
          </a:solidFill>
        </p:spPr>
        <p:txBody>
          <a:bodyPr>
            <a:noAutofit/>
          </a:bodyPr>
          <a:lstStyle/>
          <a:p>
            <a:pPr>
              <a:buClr>
                <a:schemeClr val="accent1"/>
              </a:buClr>
              <a:buSzPct val="80000"/>
              <a:buFont typeface="Wingdings"/>
              <a:buChar char="Ø"/>
              <a:defRPr/>
            </a:pPr>
            <a:r>
              <a:rPr lang="ru-RU" sz="2000"/>
              <a:t>Чистые </a:t>
            </a:r>
            <a:r>
              <a:rPr lang="ru-RU" sz="2000"/>
              <a:t>функции обладают свойством ссылочной прозрачности (</a:t>
            </a:r>
            <a:r>
              <a:rPr lang="en-US" sz="2000"/>
              <a:t>referential transparency</a:t>
            </a:r>
            <a:r>
              <a:rPr lang="ru-RU" sz="2000"/>
              <a:t>, </a:t>
            </a:r>
            <a:r>
              <a:rPr lang="en-US" sz="2000"/>
              <a:t>referential opacity</a:t>
            </a:r>
            <a:r>
              <a:rPr lang="ru-RU" sz="2000"/>
              <a:t>). Выражение является </a:t>
            </a:r>
            <a:r>
              <a:rPr lang="ru-RU" sz="2000"/>
              <a:t>ссылочно</a:t>
            </a:r>
            <a:r>
              <a:rPr lang="ru-RU" sz="2000"/>
              <a:t>-</a:t>
            </a:r>
            <a:r>
              <a:rPr lang="ru-RU" sz="2000"/>
              <a:t>прозрачным</a:t>
            </a:r>
            <a:r>
              <a:rPr lang="ru-RU" sz="2000"/>
              <a:t>, если его можно заменить на соответствующее значение без изменения поведения </a:t>
            </a:r>
            <a:r>
              <a:rPr lang="ru-RU" sz="2000"/>
              <a:t>программы</a:t>
            </a:r>
            <a:endParaRPr/>
          </a:p>
          <a:p>
            <a:pPr>
              <a:buClr>
                <a:schemeClr val="accent1"/>
              </a:buClr>
              <a:buSzPct val="80000"/>
              <a:buFont typeface="Wingdings"/>
              <a:buChar char="Ø"/>
              <a:defRPr/>
            </a:pPr>
            <a:r>
              <a:rPr lang="ru-RU" sz="2000"/>
              <a:t>Повторное присваивание не является </a:t>
            </a:r>
            <a:r>
              <a:rPr lang="ru-RU" sz="2000"/>
              <a:t>ссылочно</a:t>
            </a:r>
            <a:r>
              <a:rPr lang="ru-RU" sz="2000"/>
              <a:t>-прозрачной операцией. Пример: </a:t>
            </a:r>
            <a:r>
              <a:rPr lang="en-US" sz="2000"/>
              <a:t>x</a:t>
            </a:r>
            <a:r>
              <a:rPr lang="ru-RU" sz="2000"/>
              <a:t> = </a:t>
            </a:r>
            <a:r>
              <a:rPr lang="en-US" sz="2000"/>
              <a:t>x</a:t>
            </a:r>
            <a:r>
              <a:rPr lang="ru-RU" sz="2000"/>
              <a:t> * 10 принимает различные значения в зависимости от начального значения </a:t>
            </a:r>
            <a:r>
              <a:rPr lang="en-US" sz="2000"/>
              <a:t>x</a:t>
            </a:r>
            <a:r>
              <a:rPr lang="ru-RU" sz="2000"/>
              <a:t>, поэтому в чисто функциональной парадигме не </a:t>
            </a:r>
            <a:r>
              <a:rPr lang="ru-RU" sz="2000"/>
              <a:t>используется. </a:t>
            </a:r>
            <a:r>
              <a:rPr lang="ru-RU" sz="2000"/>
              <a:t>Поэтому все переменные – </a:t>
            </a:r>
            <a:r>
              <a:rPr lang="ru-RU" sz="2000"/>
              <a:t>константы </a:t>
            </a:r>
            <a:endParaRPr/>
          </a:p>
          <a:p>
            <a:pPr>
              <a:buClr>
                <a:schemeClr val="accent1"/>
              </a:buClr>
              <a:buSzPct val="80000"/>
              <a:buFont typeface="Wingdings"/>
              <a:buChar char="Ø"/>
              <a:defRPr/>
            </a:pPr>
            <a:r>
              <a:rPr lang="ru-RU" sz="2000"/>
              <a:t>Вместо циклов – рекурсия</a:t>
            </a:r>
            <a:endParaRPr/>
          </a:p>
          <a:p>
            <a:pPr>
              <a:buClr>
                <a:schemeClr val="accent1"/>
              </a:buClr>
              <a:buSzPct val="80000"/>
              <a:buFont typeface="Wingdings"/>
              <a:buChar char="Ø"/>
              <a:defRPr/>
            </a:pPr>
            <a:r>
              <a:rPr lang="ru-RU" sz="2000"/>
              <a:t>Функции высшего порядка (</a:t>
            </a:r>
            <a:r>
              <a:rPr lang="en-US" sz="2000"/>
              <a:t>higher order functions</a:t>
            </a:r>
            <a:r>
              <a:rPr lang="ru-RU" sz="2000"/>
              <a:t>) – «функции от других функций», т.е. функции, которые могут принимать другие функции как параметры и (или) возвращать другие </a:t>
            </a:r>
            <a:r>
              <a:rPr lang="ru-RU" sz="2000"/>
              <a:t>функции. Аналогия: оператор дифференцирования из курса </a:t>
            </a:r>
            <a:r>
              <a:rPr lang="ru-RU" sz="2000"/>
              <a:t>матанализа</a:t>
            </a:r>
            <a:endParaRPr lang="ru-RU" sz="2000"/>
          </a:p>
          <a:p>
            <a:pPr lvl="0">
              <a:buClr>
                <a:schemeClr val="accent1"/>
              </a:buClr>
              <a:buSzPct val="80000"/>
              <a:buFont typeface="Wingdings"/>
              <a:buChar char="Ø"/>
              <a:defRPr/>
            </a:pPr>
            <a:endParaRPr lang="en-US" sz="2000"/>
          </a:p>
          <a:p>
            <a:pPr>
              <a:buClr>
                <a:schemeClr val="accent1"/>
              </a:buClr>
              <a:buSzPct val="80000"/>
              <a:buFont typeface="Wingdings"/>
              <a:buChar char="Ø"/>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41764"/>
            <a:ext cx="11545613" cy="482138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Функции</a:t>
            </a:r>
            <a:r>
              <a:rPr lang="ru-RU" sz="2000"/>
              <a:t>, которые можно передавать другим функциям как параметр и возвращать из функций, являются функциями первого порядка (класса) (</a:t>
            </a:r>
            <a:r>
              <a:rPr lang="en-US" sz="2000"/>
              <a:t>first</a:t>
            </a:r>
            <a:r>
              <a:rPr lang="ru-RU" sz="2000"/>
              <a:t>-</a:t>
            </a:r>
            <a:r>
              <a:rPr lang="en-US" sz="2000"/>
              <a:t>class functions</a:t>
            </a:r>
            <a:r>
              <a:rPr lang="ru-RU" sz="2000"/>
              <a:t>). Это функции, которые являются объектами первого класса (</a:t>
            </a:r>
            <a:r>
              <a:rPr lang="en-US" sz="2000"/>
              <a:t>first class citizens</a:t>
            </a:r>
            <a:r>
              <a:rPr lang="ru-RU" sz="2000"/>
              <a:t>), т. е. могут быть:</a:t>
            </a:r>
            <a:endParaRPr lang="en-US" sz="2000"/>
          </a:p>
          <a:p>
            <a:pPr marL="862013" lvl="0" indent="228600">
              <a:buFont typeface="Arial"/>
              <a:buChar char="•"/>
              <a:defRPr/>
            </a:pPr>
            <a:r>
              <a:rPr lang="ru-RU" sz="2000"/>
              <a:t>Аргументами других </a:t>
            </a:r>
            <a:r>
              <a:rPr lang="ru-RU" sz="2000"/>
              <a:t>функций</a:t>
            </a:r>
            <a:endParaRPr lang="en-US" sz="2000"/>
          </a:p>
          <a:p>
            <a:pPr marL="862013" lvl="0" indent="228600">
              <a:buFont typeface="Arial"/>
              <a:buChar char="•"/>
              <a:defRPr/>
            </a:pPr>
            <a:r>
              <a:rPr lang="ru-RU" sz="2000"/>
              <a:t>Возвращаемыми значениями других </a:t>
            </a:r>
            <a:r>
              <a:rPr lang="ru-RU" sz="2000"/>
              <a:t>функций</a:t>
            </a:r>
            <a:endParaRPr lang="en-US" sz="2000"/>
          </a:p>
          <a:p>
            <a:pPr marL="862013" lvl="0" indent="228600">
              <a:buFont typeface="Arial"/>
              <a:buChar char="•"/>
              <a:defRPr/>
            </a:pPr>
            <a:r>
              <a:rPr lang="ru-RU" sz="2000"/>
              <a:t>Созданы во время </a:t>
            </a:r>
            <a:r>
              <a:rPr lang="ru-RU" sz="2000"/>
              <a:t>выполнения</a:t>
            </a:r>
            <a:endParaRPr lang="en-US" sz="2000"/>
          </a:p>
          <a:p>
            <a:pPr marL="862013" lvl="0" indent="228600">
              <a:buFont typeface="Arial"/>
              <a:buChar char="•"/>
              <a:defRPr/>
            </a:pPr>
            <a:r>
              <a:rPr lang="ru-RU" sz="2000"/>
              <a:t>Сохранены в переменных или в структурах </a:t>
            </a:r>
            <a:r>
              <a:rPr lang="ru-RU" sz="2000"/>
              <a:t>данных</a:t>
            </a:r>
            <a:endParaRPr lang="en-US" sz="2000"/>
          </a:p>
          <a:p>
            <a:pPr>
              <a:buClr>
                <a:schemeClr val="accent1"/>
              </a:buClr>
              <a:buSzPct val="80000"/>
              <a:buFont typeface="Wingdings"/>
              <a:buChar char="Ø"/>
              <a:defRPr/>
            </a:pPr>
            <a:r>
              <a:rPr lang="ru-RU" sz="2000"/>
              <a:t>В С++ функции не являются объектами первого рода, т.к. не могут быть созданы во время выполнения, только во время компиляции</a:t>
            </a:r>
            <a:endParaRPr/>
          </a:p>
          <a:p>
            <a:pPr>
              <a:buClr>
                <a:schemeClr val="accent1"/>
              </a:buClr>
              <a:buSzPct val="80000"/>
              <a:buFont typeface="Wingdings"/>
              <a:buChar char="Ø"/>
              <a:defRPr/>
            </a:pPr>
            <a:r>
              <a:rPr lang="ru-RU" sz="2000"/>
              <a:t>В </a:t>
            </a:r>
            <a:r>
              <a:rPr lang="en-US" sz="2000"/>
              <a:t>Python – </a:t>
            </a:r>
            <a:r>
              <a:rPr lang="ru-RU" sz="2000"/>
              <a:t>являются</a:t>
            </a:r>
            <a:endParaRPr lang="en-US" sz="2000"/>
          </a:p>
        </p:txBody>
      </p:sp>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a:bodyPr>
          <a:lstStyle/>
          <a:p>
            <a:pPr algn="ctr">
              <a:defRPr/>
            </a:pPr>
            <a:r>
              <a:rPr lang="en-US" sz="2800" b="1"/>
              <a:t>1.4</a:t>
            </a:r>
            <a:r>
              <a:rPr lang="ru-RU" sz="2800" b="1"/>
              <a:t> Декларативные</a:t>
            </a:r>
            <a:r>
              <a:rPr lang="en-US" sz="2800" b="1"/>
              <a:t> </a:t>
            </a:r>
            <a:r>
              <a:rPr lang="ru-RU" sz="2800" b="1"/>
              <a:t>парадигмы: функциональное программирование (</a:t>
            </a:r>
            <a:r>
              <a:rPr lang="en-US" sz="2800" b="1"/>
              <a:t>functional programming</a:t>
            </a:r>
            <a:r>
              <a:rPr lang="ru-RU" sz="2800" b="1"/>
              <a:t>). Плюсы и минусы</a:t>
            </a:r>
            <a:endParaRPr lang="en-US" sz="2800" b="1"/>
          </a:p>
        </p:txBody>
      </p:sp>
      <p:sp>
        <p:nvSpPr>
          <p:cNvPr id="6" name="Крест 5"/>
          <p:cNvSpPr/>
          <p:nvPr/>
        </p:nvSpPr>
        <p:spPr bwMode="auto">
          <a:xfrm>
            <a:off x="528402" y="1617723"/>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TextBox 6"/>
          <p:cNvSpPr txBox="1"/>
          <p:nvPr/>
        </p:nvSpPr>
        <p:spPr bwMode="auto">
          <a:xfrm>
            <a:off x="955963" y="1544986"/>
            <a:ext cx="4457702" cy="2031325"/>
          </a:xfrm>
          <a:prstGeom prst="rect">
            <a:avLst/>
          </a:prstGeom>
          <a:noFill/>
        </p:spPr>
        <p:txBody>
          <a:bodyPr wrap="square" rtlCol="0">
            <a:spAutoFit/>
          </a:bodyPr>
          <a:lstStyle/>
          <a:p>
            <a:pPr lvl="0">
              <a:defRPr/>
            </a:pPr>
            <a:r>
              <a:rPr lang="ru-RU"/>
              <a:t>Код, содержащий только чистые функции, проще читать и отлаживать, т.к. не нужно отслеживать изменения глобальных переменных и прочие сторонние эффекты вроде различного ввода/вывода.</a:t>
            </a:r>
            <a:endParaRPr lang="en-US"/>
          </a:p>
          <a:p>
            <a:pPr>
              <a:defRPr/>
            </a:pPr>
            <a:endParaRPr lang="en-US"/>
          </a:p>
        </p:txBody>
      </p:sp>
      <p:sp>
        <p:nvSpPr>
          <p:cNvPr id="8" name="TextBox 7"/>
          <p:cNvSpPr txBox="1"/>
          <p:nvPr/>
        </p:nvSpPr>
        <p:spPr bwMode="auto">
          <a:xfrm>
            <a:off x="1049482" y="3429000"/>
            <a:ext cx="4613564" cy="2308324"/>
          </a:xfrm>
          <a:prstGeom prst="rect">
            <a:avLst/>
          </a:prstGeom>
          <a:noFill/>
        </p:spPr>
        <p:txBody>
          <a:bodyPr wrap="square" rtlCol="0">
            <a:spAutoFit/>
          </a:bodyPr>
          <a:lstStyle/>
          <a:p>
            <a:pPr lvl="0">
              <a:defRPr/>
            </a:pPr>
            <a:r>
              <a:rPr lang="ru-RU"/>
              <a:t>Чистые функции удобны для параллельных вычислений, т.к. являются </a:t>
            </a:r>
            <a:r>
              <a:rPr lang="ru-RU"/>
              <a:t>потокобезопасными</a:t>
            </a:r>
            <a:r>
              <a:rPr lang="ru-RU"/>
              <a:t>. Поскольку они по определению работают только с локальными переменными и не имеют сторонних эффектов, не нужно следить за синхронизацией доступа к ресурсам со стороны разных </a:t>
            </a:r>
            <a:r>
              <a:rPr lang="ru-RU"/>
              <a:t>потоков</a:t>
            </a:r>
            <a:endParaRPr lang="en-US"/>
          </a:p>
        </p:txBody>
      </p:sp>
      <p:sp>
        <p:nvSpPr>
          <p:cNvPr id="9" name="Крест 8"/>
          <p:cNvSpPr/>
          <p:nvPr/>
        </p:nvSpPr>
        <p:spPr bwMode="auto">
          <a:xfrm>
            <a:off x="528402" y="3429000"/>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TextBox 9"/>
          <p:cNvSpPr txBox="1"/>
          <p:nvPr/>
        </p:nvSpPr>
        <p:spPr bwMode="auto">
          <a:xfrm>
            <a:off x="6650181" y="1630879"/>
            <a:ext cx="5179211" cy="369332"/>
          </a:xfrm>
          <a:prstGeom prst="rect">
            <a:avLst/>
          </a:prstGeom>
          <a:solidFill>
            <a:schemeClr val="bg1"/>
          </a:solidFill>
        </p:spPr>
        <p:txBody>
          <a:bodyPr wrap="square" rtlCol="0">
            <a:spAutoFit/>
          </a:bodyPr>
          <a:lstStyle/>
          <a:p>
            <a:pPr lvl="0">
              <a:defRPr/>
            </a:pPr>
            <a:r>
              <a:rPr lang="ru-RU"/>
              <a:t>Иногда приводит к трудночитаемому коду</a:t>
            </a:r>
            <a:endParaRPr lang="en-US"/>
          </a:p>
        </p:txBody>
      </p:sp>
      <p:sp>
        <p:nvSpPr>
          <p:cNvPr id="11" name="Прямоугольник 10"/>
          <p:cNvSpPr/>
          <p:nvPr/>
        </p:nvSpPr>
        <p:spPr bwMode="auto">
          <a:xfrm flipV="1">
            <a:off x="6056585" y="1785884"/>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2" name="TextBox 11"/>
          <p:cNvSpPr txBox="1"/>
          <p:nvPr/>
        </p:nvSpPr>
        <p:spPr bwMode="auto">
          <a:xfrm>
            <a:off x="6650181" y="2188716"/>
            <a:ext cx="5179211" cy="646331"/>
          </a:xfrm>
          <a:prstGeom prst="rect">
            <a:avLst/>
          </a:prstGeom>
          <a:solidFill>
            <a:schemeClr val="bg1"/>
          </a:solidFill>
        </p:spPr>
        <p:txBody>
          <a:bodyPr wrap="square" rtlCol="0">
            <a:spAutoFit/>
          </a:bodyPr>
          <a:lstStyle/>
          <a:p>
            <a:pPr lvl="0">
              <a:defRPr/>
            </a:pPr>
            <a:r>
              <a:rPr lang="ru-RU"/>
              <a:t>Чистые функции может быть неудобно совмещать с выводом в файл или консоль</a:t>
            </a:r>
            <a:endParaRPr lang="en-US"/>
          </a:p>
        </p:txBody>
      </p:sp>
      <p:sp>
        <p:nvSpPr>
          <p:cNvPr id="13" name="Прямоугольник 12"/>
          <p:cNvSpPr/>
          <p:nvPr/>
        </p:nvSpPr>
        <p:spPr bwMode="auto">
          <a:xfrm flipV="1">
            <a:off x="6060933" y="2494312"/>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6" name="TextBox 15"/>
          <p:cNvSpPr txBox="1"/>
          <p:nvPr/>
        </p:nvSpPr>
        <p:spPr bwMode="auto">
          <a:xfrm>
            <a:off x="6650181" y="3080375"/>
            <a:ext cx="5179211" cy="1477328"/>
          </a:xfrm>
          <a:prstGeom prst="rect">
            <a:avLst/>
          </a:prstGeom>
          <a:solidFill>
            <a:schemeClr val="bg1"/>
          </a:solidFill>
        </p:spPr>
        <p:txBody>
          <a:bodyPr wrap="square" rtlCol="0">
            <a:spAutoFit/>
          </a:bodyPr>
          <a:lstStyle/>
          <a:p>
            <a:pPr lvl="0">
              <a:defRPr/>
            </a:pPr>
            <a:r>
              <a:rPr lang="ru-RU"/>
              <a:t>Рекурсия вместо циклов – непривычно. Ограничение на размер стека. Чтобы обойти это, рекурсия всё равно может переводится компилятором в итеративную форму, но не в каждом случае это возможно</a:t>
            </a:r>
            <a:endParaRPr lang="en-US"/>
          </a:p>
        </p:txBody>
      </p:sp>
      <p:sp>
        <p:nvSpPr>
          <p:cNvPr id="17" name="Прямоугольник 16"/>
          <p:cNvSpPr/>
          <p:nvPr/>
        </p:nvSpPr>
        <p:spPr bwMode="auto">
          <a:xfrm flipV="1">
            <a:off x="6056585" y="3202740"/>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Объект 2"/>
          <p:cNvSpPr>
            <a:spLocks noGrp="1"/>
          </p:cNvSpPr>
          <p:nvPr>
            <p:ph idx="1"/>
          </p:nvPr>
        </p:nvSpPr>
        <p:spPr bwMode="auto">
          <a:xfrm>
            <a:off x="477447" y="1362154"/>
            <a:ext cx="11304649" cy="834509"/>
          </a:xfrm>
          <a:prstGeom prst="rect">
            <a:avLst/>
          </a:prstGeom>
          <a:solidFill>
            <a:schemeClr val="bg1"/>
          </a:solidFill>
        </p:spPr>
        <p:txBody>
          <a:bodyPr/>
          <a:lstStyle/>
          <a:p>
            <a:pPr>
              <a:defRPr/>
            </a:pPr>
            <a:r>
              <a:rPr lang="en-US" b="1">
                <a:solidFill>
                  <a:schemeClr val="accent1"/>
                </a:solidFill>
              </a:rPr>
              <a:t> </a:t>
            </a:r>
            <a:r>
              <a:rPr lang="ru-RU"/>
              <a:t>Обо</a:t>
            </a:r>
            <a:r>
              <a:rPr lang="ru-RU"/>
              <a:t>б</a:t>
            </a:r>
            <a:r>
              <a:rPr lang="ru-RU"/>
              <a:t>щенное программирование (</a:t>
            </a:r>
            <a:r>
              <a:rPr lang="en-US"/>
              <a:t>generic programming</a:t>
            </a:r>
            <a:r>
              <a:rPr lang="ru-RU"/>
              <a:t>) </a:t>
            </a:r>
            <a:r>
              <a:rPr lang="ru-RU"/>
              <a:t>– заключающаяся в таком описании данных и алгоритмов, которое можно применять к различным типам данных, не меняя само это описание. </a:t>
            </a:r>
            <a:endParaRPr lang="en-US"/>
          </a:p>
        </p:txBody>
      </p:sp>
      <p:sp>
        <p:nvSpPr>
          <p:cNvPr id="7" name="Заголовок 1"/>
          <p:cNvSpPr>
            <a:spLocks noGrp="1"/>
          </p:cNvSpPr>
          <p:nvPr>
            <p:ph type="title"/>
          </p:nvPr>
        </p:nvSpPr>
        <p:spPr bwMode="auto">
          <a:xfrm>
            <a:off x="525517" y="155925"/>
            <a:ext cx="11256580" cy="1074837"/>
          </a:xfrm>
          <a:prstGeom prst="rect">
            <a:avLst/>
          </a:prstGeom>
          <a:solidFill>
            <a:schemeClr val="bg1"/>
          </a:solidFill>
          <a:ln>
            <a:solidFill>
              <a:schemeClr val="tx1"/>
            </a:solidFill>
          </a:ln>
        </p:spPr>
        <p:txBody>
          <a:bodyPr anchor="ctr" anchorCtr="0">
            <a:normAutofit fontScale="90000"/>
          </a:bodyPr>
          <a:lstStyle/>
          <a:p>
            <a:pPr algn="ctr">
              <a:defRPr/>
            </a:pPr>
            <a:r>
              <a:rPr lang="en-US" b="1"/>
              <a:t>1.5. </a:t>
            </a:r>
            <a:r>
              <a:rPr lang="ru-RU" b="1"/>
              <a:t>Императивные парадигмы: обобщенное программирование (</a:t>
            </a:r>
            <a:r>
              <a:rPr lang="en-US" b="1"/>
              <a:t>generic programming</a:t>
            </a:r>
            <a:r>
              <a:rPr lang="ru-RU" b="1"/>
              <a:t>)</a:t>
            </a:r>
            <a:endParaRPr lang="en-US" b="1"/>
          </a:p>
        </p:txBody>
      </p:sp>
      <p:pic>
        <p:nvPicPr>
          <p:cNvPr id="8" name="Рисунок 7"/>
          <p:cNvPicPr>
            <a:picLocks noChangeAspect="1"/>
          </p:cNvPicPr>
          <p:nvPr/>
        </p:nvPicPr>
        <p:blipFill>
          <a:blip r:embed="rId2"/>
          <a:stretch/>
        </p:blipFill>
        <p:spPr bwMode="auto">
          <a:xfrm>
            <a:off x="557690" y="2412412"/>
            <a:ext cx="3253157" cy="2225040"/>
          </a:xfrm>
          <a:prstGeom prst="rect">
            <a:avLst/>
          </a:prstGeom>
        </p:spPr>
      </p:pic>
      <p:sp>
        <p:nvSpPr>
          <p:cNvPr id="9" name="TextBox 8"/>
          <p:cNvSpPr txBox="1"/>
          <p:nvPr/>
        </p:nvSpPr>
        <p:spPr bwMode="auto">
          <a:xfrm>
            <a:off x="509619" y="4692031"/>
            <a:ext cx="3301228" cy="1477328"/>
          </a:xfrm>
          <a:prstGeom prst="rect">
            <a:avLst/>
          </a:prstGeom>
          <a:noFill/>
        </p:spPr>
        <p:txBody>
          <a:bodyPr wrap="square" rtlCol="0">
            <a:spAutoFit/>
          </a:bodyPr>
          <a:lstStyle/>
          <a:p>
            <a:pPr>
              <a:defRPr/>
            </a:pPr>
            <a:r>
              <a:rPr lang="ru-RU"/>
              <a:t>Шаблон описывается один раз, но в дальнейшем позволяет создавать массивы с элементами любых типов.</a:t>
            </a:r>
            <a:endParaRPr lang="en-US"/>
          </a:p>
        </p:txBody>
      </p:sp>
      <p:sp>
        <p:nvSpPr>
          <p:cNvPr id="10" name="TextBox 9"/>
          <p:cNvSpPr txBox="1"/>
          <p:nvPr/>
        </p:nvSpPr>
        <p:spPr bwMode="auto">
          <a:xfrm>
            <a:off x="3863898" y="5863337"/>
            <a:ext cx="7918198" cy="646331"/>
          </a:xfrm>
          <a:prstGeom prst="rect">
            <a:avLst/>
          </a:prstGeom>
          <a:solidFill>
            <a:schemeClr val="bg1"/>
          </a:solidFill>
          <a:ln>
            <a:noFill/>
          </a:ln>
        </p:spPr>
        <p:txBody>
          <a:bodyPr wrap="square" rtlCol="0">
            <a:spAutoFit/>
          </a:bodyPr>
          <a:lstStyle/>
          <a:p>
            <a:pPr>
              <a:defRPr/>
            </a:pPr>
            <a:r>
              <a:rPr lang="ru-RU"/>
              <a:t>Фрагмент кода стандартной библиотеки шаблонов (</a:t>
            </a:r>
            <a:r>
              <a:rPr lang="en-US"/>
              <a:t>standard template library, STL</a:t>
            </a:r>
            <a:r>
              <a:rPr lang="ru-RU"/>
              <a:t>)</a:t>
            </a:r>
            <a:r>
              <a:rPr lang="en-US"/>
              <a:t> C++</a:t>
            </a:r>
            <a:endParaRPr lang="en-US"/>
          </a:p>
        </p:txBody>
      </p:sp>
      <p:pic>
        <p:nvPicPr>
          <p:cNvPr id="11" name="Рисунок 10"/>
          <p:cNvPicPr>
            <a:picLocks noChangeAspect="1"/>
          </p:cNvPicPr>
          <p:nvPr/>
        </p:nvPicPr>
        <p:blipFill>
          <a:blip r:embed="rId3"/>
          <a:stretch/>
        </p:blipFill>
        <p:spPr bwMode="auto">
          <a:xfrm>
            <a:off x="3745517" y="2357833"/>
            <a:ext cx="8036578" cy="35055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465119"/>
            <a:ext cx="11545613" cy="5174672"/>
          </a:xfrm>
          <a:prstGeom prst="rect">
            <a:avLst/>
          </a:prstGeom>
          <a:solidFill>
            <a:schemeClr val="bg1"/>
          </a:solidFill>
        </p:spPr>
        <p:txBody>
          <a:bodyPr>
            <a:normAutofit lnSpcReduction="10000"/>
          </a:bodyPr>
          <a:lstStyle/>
          <a:p>
            <a:pPr marL="285750" marR="0" lvl="1" indent="-285750" algn="just">
              <a:buClr>
                <a:schemeClr val="accent1"/>
              </a:buClr>
              <a:buSzPct val="80000"/>
              <a:buFont typeface="Wingdings"/>
              <a:buChar char="Ø"/>
              <a:defRPr/>
            </a:pPr>
            <a:r>
              <a:rPr lang="ru-RU" sz="1800"/>
              <a:t>Существует </a:t>
            </a:r>
            <a:r>
              <a:rPr lang="ru-RU" sz="1800"/>
              <a:t>с начала 1960-х годов. Только во второй половине 1990-х годов объектно-ориентированная парадигма начала набирать обороты, несмотря на тот факт, что популярные объектно-ориентированные языки программирования вроде </a:t>
            </a:r>
            <a:r>
              <a:rPr lang="en-US" sz="1800"/>
              <a:t>Smalltalk</a:t>
            </a:r>
            <a:r>
              <a:rPr lang="ru-RU" sz="1800"/>
              <a:t> и </a:t>
            </a:r>
            <a:r>
              <a:rPr lang="en-US" sz="1800"/>
              <a:t>C</a:t>
            </a:r>
            <a:r>
              <a:rPr lang="ru-RU" sz="1800"/>
              <a:t>++ уже широко использовались. Первый язык, поддерживающий ООП – </a:t>
            </a:r>
            <a:r>
              <a:rPr lang="en-US" sz="1800"/>
              <a:t>Simula</a:t>
            </a:r>
            <a:r>
              <a:rPr lang="en-US" sz="1800"/>
              <a:t> 67</a:t>
            </a:r>
            <a:r>
              <a:rPr lang="en-US" sz="1800"/>
              <a:t>.</a:t>
            </a:r>
            <a:endParaRPr lang="ru-RU" sz="1800"/>
          </a:p>
          <a:p>
            <a:pPr marL="285750" marR="0" lvl="1" indent="-285750" algn="just">
              <a:buClr>
                <a:schemeClr val="accent1"/>
              </a:buClr>
              <a:buSzPct val="80000"/>
              <a:buFont typeface="Wingdings"/>
              <a:buChar char="Ø"/>
              <a:defRPr/>
            </a:pPr>
            <a:r>
              <a:rPr lang="ru-RU" sz="1800"/>
              <a:t>Если процедурное программирование основано на разделении данных и поведения, то объектно-ориентированное программирование, наоборот, на их </a:t>
            </a:r>
            <a:r>
              <a:rPr lang="ru-RU" sz="1800"/>
              <a:t>объединении</a:t>
            </a:r>
            <a:endParaRPr/>
          </a:p>
          <a:p>
            <a:pPr marL="285750" marR="0" lvl="1" indent="-285750" algn="just">
              <a:buClr>
                <a:schemeClr val="accent1"/>
              </a:buClr>
              <a:buSzPct val="80000"/>
              <a:buFont typeface="Wingdings"/>
              <a:buChar char="Ø"/>
              <a:defRPr/>
            </a:pPr>
            <a:r>
              <a:rPr lang="ru-RU" sz="1800"/>
              <a:t>Удобно для моделирования реального мира: человек мыслит </a:t>
            </a:r>
            <a:r>
              <a:rPr lang="ru-RU" sz="1800"/>
              <a:t>объектно</a:t>
            </a:r>
            <a:endParaRPr lang="en-US" sz="1800"/>
          </a:p>
          <a:p>
            <a:pPr marL="285750" marR="0" lvl="1" indent="-285750" algn="just">
              <a:buClr>
                <a:schemeClr val="accent1"/>
              </a:buClr>
              <a:buSzPct val="80000"/>
              <a:buFont typeface="Wingdings"/>
              <a:buChar char="Ø"/>
              <a:defRPr/>
            </a:pPr>
            <a:r>
              <a:rPr lang="ru-RU" sz="1800"/>
              <a:t>Основные понятия:</a:t>
            </a:r>
            <a:endParaRPr/>
          </a:p>
          <a:p>
            <a:pPr marL="571500" lvl="1" indent="0" algn="just">
              <a:buFont typeface="Arial"/>
              <a:buChar char="•"/>
              <a:defRPr/>
            </a:pPr>
            <a:r>
              <a:rPr lang="ru-RU" sz="1800"/>
              <a:t>	</a:t>
            </a:r>
            <a:r>
              <a:rPr lang="ru-RU" sz="1800"/>
              <a:t>класс</a:t>
            </a:r>
            <a:endParaRPr/>
          </a:p>
          <a:p>
            <a:pPr marL="862013" lvl="1" indent="-290513" algn="just">
              <a:buFont typeface="Arial"/>
              <a:buChar char="•"/>
              <a:tabLst>
                <a:tab pos="1028700" algn="l"/>
              </a:tabLst>
              <a:defRPr/>
            </a:pPr>
            <a:r>
              <a:rPr lang="ru-RU" sz="1800"/>
              <a:t>объект</a:t>
            </a:r>
            <a:endParaRPr lang="en-US" sz="1800"/>
          </a:p>
          <a:p>
            <a:pPr>
              <a:buClr>
                <a:schemeClr val="accent1"/>
              </a:buClr>
              <a:buSzPct val="80000"/>
              <a:buFont typeface="Wingdings"/>
              <a:buChar char="Ø"/>
              <a:defRPr/>
            </a:pPr>
            <a:r>
              <a:rPr lang="ru-RU"/>
              <a:t>Принципы:</a:t>
            </a:r>
            <a:endParaRPr/>
          </a:p>
          <a:p>
            <a:pPr marL="862013" lvl="1">
              <a:buFont typeface="Arial"/>
              <a:buChar char="•"/>
              <a:defRPr/>
            </a:pPr>
            <a:r>
              <a:rPr lang="ru-RU"/>
              <a:t>Инкапсуляция</a:t>
            </a:r>
            <a:endParaRPr/>
          </a:p>
          <a:p>
            <a:pPr marL="862013" lvl="1">
              <a:buFont typeface="Arial"/>
              <a:buChar char="•"/>
              <a:defRPr/>
            </a:pPr>
            <a:r>
              <a:rPr lang="ru-RU"/>
              <a:t>Наследование</a:t>
            </a:r>
            <a:endParaRPr/>
          </a:p>
          <a:p>
            <a:pPr marL="862013" lvl="1">
              <a:buFont typeface="Arial"/>
              <a:buChar char="•"/>
              <a:defRPr/>
            </a:pPr>
            <a:r>
              <a:rPr lang="ru-RU"/>
              <a:t>Полиморфизм</a:t>
            </a:r>
            <a:endParaRPr/>
          </a:p>
          <a:p>
            <a:pPr marL="862013" lvl="1">
              <a:buFont typeface="Arial"/>
              <a:buChar char="•"/>
              <a:defRPr/>
            </a:pPr>
            <a:r>
              <a:rPr lang="ru-RU"/>
              <a:t>Иногда сюда добавляют абстракцию,но является ли она самостоятельным принципом – спорный вопрос</a:t>
            </a:r>
            <a:endParaRPr lang="en-US"/>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ru-RU" sz="2800" b="1"/>
              <a:t>1</a:t>
            </a:r>
            <a:r>
              <a:rPr lang="en-US" sz="2800" b="1"/>
              <a:t>.6.</a:t>
            </a:r>
            <a:r>
              <a:rPr lang="ru-RU" sz="2800" b="1"/>
              <a:t> Императивные</a:t>
            </a:r>
            <a:r>
              <a:rPr lang="en-US" sz="2800" b="1"/>
              <a:t> </a:t>
            </a:r>
            <a:r>
              <a:rPr lang="ru-RU" sz="2800" b="1"/>
              <a:t>парадигмы: объектно-ориентированное программирование (</a:t>
            </a:r>
            <a:r>
              <a:rPr lang="en-US" sz="2800" b="1"/>
              <a:t>object oriented programming</a:t>
            </a:r>
            <a:r>
              <a:rPr lang="ru-RU" sz="2800" b="1"/>
              <a:t>). Принципы</a:t>
            </a:r>
            <a:endParaRPr lang="en-US" sz="2800" b="1"/>
          </a:p>
        </p:txBody>
      </p:sp>
      <p:pic>
        <p:nvPicPr>
          <p:cNvPr id="8" name="Рисунок 7"/>
          <p:cNvPicPr>
            <a:picLocks noChangeAspect="1"/>
          </p:cNvPicPr>
          <p:nvPr/>
        </p:nvPicPr>
        <p:blipFill>
          <a:blip r:embed="rId2"/>
          <a:stretch/>
        </p:blipFill>
        <p:spPr bwMode="auto">
          <a:xfrm>
            <a:off x="3884170" y="3632976"/>
            <a:ext cx="2092991" cy="2283882"/>
          </a:xfrm>
          <a:prstGeom prst="rect">
            <a:avLst/>
          </a:prstGeom>
        </p:spPr>
      </p:pic>
      <p:sp>
        <p:nvSpPr>
          <p:cNvPr id="9" name="TextBox 8"/>
          <p:cNvSpPr txBox="1"/>
          <p:nvPr/>
        </p:nvSpPr>
        <p:spPr bwMode="auto">
          <a:xfrm>
            <a:off x="5762536" y="3632976"/>
            <a:ext cx="2638096" cy="923330"/>
          </a:xfrm>
          <a:prstGeom prst="rect">
            <a:avLst/>
          </a:prstGeom>
          <a:noFill/>
        </p:spPr>
        <p:txBody>
          <a:bodyPr wrap="square" rtlCol="0">
            <a:spAutoFit/>
          </a:bodyPr>
          <a:lstStyle/>
          <a:p>
            <a:pPr algn="ctr">
              <a:defRPr/>
            </a:pPr>
            <a:r>
              <a:rPr lang="ru-RU"/>
              <a:t>Бьёрн</a:t>
            </a:r>
            <a:r>
              <a:rPr lang="ru-RU"/>
              <a:t> Страуструп</a:t>
            </a:r>
            <a:endParaRPr/>
          </a:p>
          <a:p>
            <a:pPr algn="ctr">
              <a:defRPr/>
            </a:pPr>
            <a:r>
              <a:rPr lang="ru-RU"/>
              <a:t>(</a:t>
            </a:r>
            <a:r>
              <a:rPr lang="en-US" i="1"/>
              <a:t>Bjarne </a:t>
            </a:r>
            <a:r>
              <a:rPr lang="en-US" i="1"/>
              <a:t>Stroustrup</a:t>
            </a:r>
            <a:r>
              <a:rPr lang="ru-RU"/>
              <a:t>)</a:t>
            </a:r>
            <a:endParaRPr/>
          </a:p>
          <a:p>
            <a:pPr algn="ctr">
              <a:defRPr/>
            </a:pPr>
            <a:r>
              <a:rPr lang="ru-RU"/>
              <a:t>Создатель С++</a:t>
            </a:r>
            <a:endParaRPr lang="en-US"/>
          </a:p>
        </p:txBody>
      </p:sp>
      <p:sp>
        <p:nvSpPr>
          <p:cNvPr id="10" name="TextBox 9"/>
          <p:cNvSpPr txBox="1"/>
          <p:nvPr/>
        </p:nvSpPr>
        <p:spPr bwMode="auto">
          <a:xfrm flipH="0" flipV="0">
            <a:off x="5977161" y="4644096"/>
            <a:ext cx="5676621" cy="1554840"/>
          </a:xfrm>
          <a:prstGeom prst="rect">
            <a:avLst/>
          </a:prstGeom>
          <a:solidFill>
            <a:schemeClr val="bg1"/>
          </a:solidFill>
        </p:spPr>
        <p:txBody>
          <a:bodyPr wrap="square" rtlCol="0">
            <a:spAutoFit/>
          </a:bodyPr>
          <a:lstStyle/>
          <a:p>
            <a:pPr>
              <a:defRPr/>
            </a:pPr>
            <a:r>
              <a:rPr lang="ru-RU" sz="1600"/>
              <a:t>1979 – "С </a:t>
            </a:r>
            <a:r>
              <a:rPr lang="ru-RU" sz="1600"/>
              <a:t>с классами" (С </a:t>
            </a:r>
            <a:r>
              <a:rPr lang="ru-RU" sz="1600"/>
              <a:t>with</a:t>
            </a:r>
            <a:r>
              <a:rPr lang="ru-RU" sz="1600"/>
              <a:t> </a:t>
            </a:r>
            <a:r>
              <a:rPr lang="ru-RU" sz="1600"/>
              <a:t>Classes</a:t>
            </a:r>
            <a:r>
              <a:rPr lang="ru-RU" sz="1600"/>
              <a:t>)</a:t>
            </a:r>
            <a:endParaRPr sz="1600"/>
          </a:p>
          <a:p>
            <a:pPr>
              <a:defRPr/>
            </a:pPr>
            <a:r>
              <a:rPr lang="ru-RU" sz="1600"/>
              <a:t>с 1983 года – C++</a:t>
            </a:r>
            <a:endParaRPr sz="1600"/>
          </a:p>
          <a:p>
            <a:pPr>
              <a:defRPr/>
            </a:pPr>
            <a:r>
              <a:rPr lang="ru-RU" sz="1600"/>
              <a:t>С не является подмножеством С++ !</a:t>
            </a:r>
            <a:endParaRPr sz="1600"/>
          </a:p>
          <a:p>
            <a:pPr>
              <a:defRPr/>
            </a:pPr>
            <a:r>
              <a:rPr lang="en-US" sz="1600"/>
              <a:t>Google “Compatibility </a:t>
            </a:r>
            <a:r>
              <a:rPr lang="en-US" sz="1600"/>
              <a:t>of C and C</a:t>
            </a:r>
            <a:r>
              <a:rPr lang="en-US" sz="1600"/>
              <a:t>++”</a:t>
            </a:r>
            <a:endParaRPr lang="en-US" sz="1600"/>
          </a:p>
          <a:p>
            <a:pPr>
              <a:defRPr/>
            </a:pPr>
            <a:r>
              <a:rPr lang="en-US" sz="1600"/>
              <a:t>C++ - мультипарадигменный язык (не только ООП)</a:t>
            </a:r>
            <a:endParaRPr lang="en-US" sz="1600"/>
          </a:p>
          <a:p>
            <a:pPr>
              <a:defRPr/>
            </a:pP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59228"/>
            <a:ext cx="11545613" cy="1434665"/>
          </a:xfrm>
          <a:prstGeom prst="rect">
            <a:avLst/>
          </a:prstGeom>
          <a:solidFill>
            <a:schemeClr val="bg1"/>
          </a:solidFill>
        </p:spPr>
        <p:txBody>
          <a:bodyPr>
            <a:normAutofit/>
          </a:bodyPr>
          <a:lstStyle/>
          <a:p>
            <a:pPr lvl="0">
              <a:buClr>
                <a:schemeClr val="accent1"/>
              </a:buClr>
              <a:buSzPct val="80000"/>
              <a:buFont typeface="Wingdings"/>
              <a:buChar char="Ø"/>
              <a:defRPr/>
            </a:pPr>
            <a:r>
              <a:rPr lang="ru-RU"/>
              <a:t>Класс. Определение: класс представляет собой определение нового типа данных, в котором задается формат объекта. В определении класса описываются как данные (свойства, атрибуты, переменные-члены, члены данных), так и код, предназначенный для выполнения различных операций (методы, функции-члены).</a:t>
            </a:r>
            <a:endParaRPr lang="en-US"/>
          </a:p>
          <a:p>
            <a:pPr marL="0" indent="0">
              <a:buNone/>
              <a:defRPr/>
            </a:pPr>
            <a:endParaRPr lang="ru-RU"/>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Объявление класса</a:t>
            </a:r>
            <a:endParaRPr lang="en-US" sz="2800" b="1"/>
          </a:p>
        </p:txBody>
      </p:sp>
      <p:pic>
        <p:nvPicPr>
          <p:cNvPr id="6" name="Рисунок 5"/>
          <p:cNvPicPr/>
          <p:nvPr/>
        </p:nvPicPr>
        <p:blipFill>
          <a:blip r:embed="rId2"/>
          <a:stretch/>
        </p:blipFill>
        <p:spPr bwMode="auto">
          <a:xfrm>
            <a:off x="948690" y="3265517"/>
            <a:ext cx="3851910" cy="2511828"/>
          </a:xfrm>
          <a:prstGeom prst="rect">
            <a:avLst/>
          </a:prstGeom>
        </p:spPr>
      </p:pic>
      <p:sp>
        <p:nvSpPr>
          <p:cNvPr id="8" name="TextBox 7"/>
          <p:cNvSpPr txBox="1"/>
          <p:nvPr/>
        </p:nvSpPr>
        <p:spPr bwMode="auto">
          <a:xfrm>
            <a:off x="820882" y="6244937"/>
            <a:ext cx="4530437" cy="369332"/>
          </a:xfrm>
          <a:prstGeom prst="rect">
            <a:avLst/>
          </a:prstGeom>
          <a:noFill/>
        </p:spPr>
        <p:txBody>
          <a:bodyPr wrap="square" rtlCol="0">
            <a:spAutoFit/>
          </a:bodyPr>
          <a:lstStyle/>
          <a:p>
            <a:pPr>
              <a:defRPr/>
            </a:pPr>
            <a:r>
              <a:rPr lang="ru-RU"/>
              <a:t>Синтаксис объявления класса</a:t>
            </a:r>
            <a:endParaRPr lang="en-US"/>
          </a:p>
        </p:txBody>
      </p:sp>
      <p:sp>
        <p:nvSpPr>
          <p:cNvPr id="11" name="Прямоугольник 10"/>
          <p:cNvSpPr/>
          <p:nvPr/>
        </p:nvSpPr>
        <p:spPr bwMode="auto">
          <a:xfrm>
            <a:off x="1251751" y="5432985"/>
            <a:ext cx="2010994" cy="34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Объект 2"/>
          <p:cNvSpPr txBox="1"/>
          <p:nvPr/>
        </p:nvSpPr>
        <p:spPr bwMode="auto">
          <a:xfrm>
            <a:off x="5496792" y="3132194"/>
            <a:ext cx="6332599" cy="143466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По умолчанию все члены класса закрыты (</a:t>
            </a:r>
            <a:r>
              <a:rPr lang="en-US"/>
              <a:t>private</a:t>
            </a:r>
            <a:r>
              <a:rPr lang="ru-RU"/>
              <a:t>)</a:t>
            </a:r>
            <a:r>
              <a:rPr lang="en-US"/>
              <a:t>. </a:t>
            </a:r>
            <a:r>
              <a:rPr lang="ru-RU"/>
              <a:t>К ним могут получить доступ только другие члены класса, извне они недоступны</a:t>
            </a:r>
            <a:endParaRPr lang="en-US"/>
          </a:p>
        </p:txBody>
      </p:sp>
      <p:sp>
        <p:nvSpPr>
          <p:cNvPr id="19" name="Объект 2"/>
          <p:cNvSpPr txBox="1"/>
          <p:nvPr/>
        </p:nvSpPr>
        <p:spPr bwMode="auto">
          <a:xfrm>
            <a:off x="5496792" y="4881049"/>
            <a:ext cx="6332599" cy="110387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Члены класса, объявленные в секции </a:t>
            </a:r>
            <a:r>
              <a:rPr lang="en-US"/>
              <a:t>public</a:t>
            </a:r>
            <a:r>
              <a:rPr lang="ru-RU"/>
              <a:t> – открытые. Они доступны как для других членов класса, так и из любых других частей программы</a:t>
            </a:r>
            <a:endParaRPr lang="en-US"/>
          </a:p>
        </p:txBody>
      </p:sp>
      <p:sp>
        <p:nvSpPr>
          <p:cNvPr id="1488272337" name=""/>
          <p:cNvSpPr txBox="1"/>
          <p:nvPr/>
        </p:nvSpPr>
        <p:spPr bwMode="auto">
          <a:xfrm flipH="0" flipV="0">
            <a:off x="8191369" y="5984919"/>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Инкапсуляция</a:t>
            </a:r>
            <a:endParaRPr lang="en-US" sz="2800" b="1"/>
          </a:p>
        </p:txBody>
      </p:sp>
      <p:sp>
        <p:nvSpPr>
          <p:cNvPr id="6" name="Объект 2"/>
          <p:cNvSpPr>
            <a:spLocks noGrp="1"/>
          </p:cNvSpPr>
          <p:nvPr>
            <p:ph idx="1"/>
          </p:nvPr>
        </p:nvSpPr>
        <p:spPr bwMode="auto">
          <a:xfrm>
            <a:off x="283779" y="1480166"/>
            <a:ext cx="11545613" cy="4805224"/>
          </a:xfrm>
          <a:prstGeom prst="rect">
            <a:avLst/>
          </a:prstGeom>
          <a:solidFill>
            <a:schemeClr val="bg1"/>
          </a:solidFill>
        </p:spPr>
        <p:txBody>
          <a:bodyPr>
            <a:normAutofit/>
          </a:bodyPr>
          <a:lstStyle/>
          <a:p>
            <a:pPr>
              <a:buClr>
                <a:schemeClr val="accent1"/>
              </a:buClr>
              <a:buSzPct val="80000"/>
              <a:buFont typeface="Wingdings"/>
              <a:buChar char="Ø"/>
              <a:defRPr/>
            </a:pPr>
            <a:r>
              <a:rPr lang="ru-RU"/>
              <a:t>Инкапсуляция </a:t>
            </a:r>
            <a:r>
              <a:rPr lang="ru-RU"/>
              <a:t>— это механизм программирования, который связывает воедино код и данные, которые он обрабатывает, чтобы обезопасить их как от внешнего вмешательства, так и от неправильного </a:t>
            </a:r>
            <a:r>
              <a:rPr lang="ru-RU"/>
              <a:t>использования</a:t>
            </a:r>
            <a:endParaRPr lang="en-US"/>
          </a:p>
          <a:p>
            <a:pPr>
              <a:buClr>
                <a:schemeClr val="accent1"/>
              </a:buClr>
              <a:buSzPct val="80000"/>
              <a:buFont typeface="Wingdings"/>
              <a:buChar char="Ø"/>
              <a:defRPr/>
            </a:pPr>
            <a:r>
              <a:rPr lang="ru-RU"/>
              <a:t>Инкапсуляция:</a:t>
            </a:r>
            <a:endParaRPr/>
          </a:p>
          <a:p>
            <a:pPr marL="1090613" indent="-176213">
              <a:buFont typeface="Arial"/>
              <a:buChar char="•"/>
              <a:tabLst>
                <a:tab pos="1143000" algn="l"/>
                <a:tab pos="1371600" algn="l"/>
              </a:tabLst>
              <a:defRPr/>
            </a:pPr>
            <a:r>
              <a:rPr lang="ru-RU"/>
              <a:t>Защищает данные от произвольного доступа извне</a:t>
            </a:r>
            <a:endParaRPr/>
          </a:p>
          <a:p>
            <a:pPr marL="1090613" indent="-176213">
              <a:buFont typeface="Arial"/>
              <a:buChar char="•"/>
              <a:tabLst>
                <a:tab pos="1143000" algn="l"/>
                <a:tab pos="1371600" algn="l"/>
              </a:tabLst>
              <a:defRPr/>
            </a:pPr>
            <a:r>
              <a:rPr lang="ru-RU"/>
              <a:t>Определяет допустимую логику изменения данных</a:t>
            </a:r>
            <a:endParaRPr/>
          </a:p>
          <a:p>
            <a:pPr marL="1090613" indent="-176213">
              <a:buFont typeface="Arial"/>
              <a:buChar char="•"/>
              <a:tabLst>
                <a:tab pos="1143000" algn="l"/>
                <a:tab pos="1371600" algn="l"/>
              </a:tabLst>
              <a:defRPr/>
            </a:pPr>
            <a:r>
              <a:rPr lang="ru-RU"/>
              <a:t>Обеспечивает более точное моделирование объекта</a:t>
            </a:r>
            <a:endParaRPr/>
          </a:p>
          <a:p>
            <a:pPr marL="1090613" indent="-176213">
              <a:buFont typeface="Arial"/>
              <a:buChar char="•"/>
              <a:tabLst>
                <a:tab pos="1143000" algn="l"/>
                <a:tab pos="1371600" algn="l"/>
              </a:tabLst>
              <a:defRPr/>
            </a:pPr>
            <a:r>
              <a:rPr lang="ru-RU"/>
              <a:t>Обеспечивает объединение данных и поведения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58800" y="327243"/>
            <a:ext cx="11104880"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
        <p:nvSpPr>
          <p:cNvPr id="3" name="Объект 2"/>
          <p:cNvSpPr>
            <a:spLocks noGrp="1"/>
          </p:cNvSpPr>
          <p:nvPr>
            <p:ph idx="1"/>
          </p:nvPr>
        </p:nvSpPr>
        <p:spPr bwMode="auto">
          <a:xfrm>
            <a:off x="762000" y="1784774"/>
            <a:ext cx="10901680" cy="4605866"/>
          </a:xfrm>
          <a:prstGeom prst="rect">
            <a:avLst/>
          </a:prstGeom>
          <a:solidFill>
            <a:schemeClr val="bg1"/>
          </a:solidFill>
        </p:spPr>
        <p:txBody>
          <a:bodyPr>
            <a:normAutofit/>
          </a:bodyPr>
          <a:lstStyle/>
          <a:p>
            <a:pPr>
              <a:buSzPct val="100000"/>
              <a:buFont typeface="Wingdings"/>
              <a:buChar char="Ø"/>
              <a:defRPr/>
            </a:pPr>
            <a:r>
              <a:rPr lang="ru-RU" sz="2800" b="1"/>
              <a:t>Паради́гма</a:t>
            </a:r>
            <a:r>
              <a:rPr lang="en-US" sz="2800"/>
              <a:t> </a:t>
            </a:r>
            <a:r>
              <a:rPr lang="ru-RU" sz="2800"/>
              <a:t>(от</a:t>
            </a:r>
            <a:r>
              <a:rPr lang="en-US" sz="2800"/>
              <a:t> </a:t>
            </a:r>
            <a:r>
              <a:rPr lang="ru-RU" sz="2800">
                <a:solidFill>
                  <a:schemeClr val="tx1"/>
                </a:solidFill>
              </a:rPr>
              <a:t>греч.</a:t>
            </a:r>
            <a:r>
              <a:rPr lang="en-US" sz="2800">
                <a:solidFill>
                  <a:schemeClr val="tx1"/>
                </a:solidFill>
              </a:rPr>
              <a:t> </a:t>
            </a:r>
            <a:r>
              <a:rPr lang="el-GR" sz="2800"/>
              <a:t>παράδειγμα</a:t>
            </a:r>
            <a:r>
              <a:rPr lang="ru-RU" sz="2800"/>
              <a:t>, «пример, модель, образец») – определённый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a:t>
            </a:r>
            <a:r>
              <a:rPr lang="ru-RU" sz="2800"/>
              <a:t>эксперименты</a:t>
            </a:r>
            <a:endParaRPr lang="ru-RU" sz="2800"/>
          </a:p>
          <a:p>
            <a:pPr>
              <a:buSzPct val="100000"/>
              <a:buFont typeface="Wingdings"/>
              <a:buChar char="Ø"/>
              <a:defRPr/>
            </a:pPr>
            <a:r>
              <a:rPr lang="ru-RU" sz="2800" b="1"/>
              <a:t>Парадигма </a:t>
            </a:r>
            <a:r>
              <a:rPr lang="ru-RU" sz="2800" b="1"/>
              <a:t>программирования </a:t>
            </a:r>
            <a:r>
              <a:rPr lang="ru-RU" sz="2800"/>
              <a:t>– это совокупность идей и понятий, определяющих стиль написания</a:t>
            </a:r>
            <a:r>
              <a:rPr lang="en-US" sz="2800"/>
              <a:t> </a:t>
            </a:r>
            <a:r>
              <a:rPr lang="ru-RU" sz="2800"/>
              <a:t>компьютерных программ</a:t>
            </a:r>
            <a:r>
              <a:rPr lang="en-US" sz="2800"/>
              <a:t> </a:t>
            </a:r>
            <a:r>
              <a:rPr lang="ru-RU" sz="2800"/>
              <a:t>(подход к программированию</a:t>
            </a:r>
            <a:r>
              <a:rPr lang="ru-RU" sz="2800"/>
              <a:t>)</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Определение функций-членов</a:t>
            </a:r>
            <a:endParaRPr lang="en-US" sz="2800" b="1"/>
          </a:p>
        </p:txBody>
      </p:sp>
      <p:sp>
        <p:nvSpPr>
          <p:cNvPr id="5" name="Объект 2"/>
          <p:cNvSpPr txBox="1"/>
          <p:nvPr/>
        </p:nvSpPr>
        <p:spPr bwMode="auto">
          <a:xfrm>
            <a:off x="283778" y="1543907"/>
            <a:ext cx="11545613" cy="4821382"/>
          </a:xfrm>
          <a:prstGeom prst="rect">
            <a:avLst/>
          </a:prstGeom>
          <a:solidFill>
            <a:schemeClr val="bg1"/>
          </a:solidFill>
        </p:spPr>
        <p:txBody>
          <a:bodyPr vert="horz" lIns="91440" tIns="45720" rIns="91440" bIns="45720" rtlCol="0">
            <a:no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Определение класса записывается в файл *.</a:t>
            </a:r>
            <a:r>
              <a:rPr lang="en-US" sz="2000"/>
              <a:t>h (header file) </a:t>
            </a:r>
            <a:r>
              <a:rPr lang="ru-RU" sz="2000"/>
              <a:t>и содержит только определение членов данных и прототипы функций.</a:t>
            </a:r>
            <a:endParaRPr sz="2000"/>
          </a:p>
          <a:p>
            <a:pPr>
              <a:buClr>
                <a:schemeClr val="accent1"/>
              </a:buClr>
              <a:buSzPct val="80000"/>
              <a:buFont typeface="Wingdings"/>
              <a:buChar char="Ø"/>
              <a:defRPr/>
            </a:pPr>
            <a:r>
              <a:rPr lang="ru-RU" sz="2000"/>
              <a:t>Синтаксис допускает определение функций-членов прямо внутри определении класса, но, как правило, определения выносятся в отдельный файл </a:t>
            </a:r>
            <a:r>
              <a:rPr lang="en-US" sz="2000"/>
              <a:t>*.</a:t>
            </a:r>
            <a:r>
              <a:rPr lang="en-US" sz="2000"/>
              <a:t>cpp</a:t>
            </a:r>
            <a:endParaRPr lang="ru-RU" sz="2000"/>
          </a:p>
          <a:p>
            <a:pPr>
              <a:buClr>
                <a:schemeClr val="accent1"/>
              </a:buClr>
              <a:buSzPct val="80000"/>
              <a:buFont typeface="Wingdings"/>
              <a:buChar char="Ø"/>
              <a:defRPr/>
            </a:pPr>
            <a:r>
              <a:rPr lang="ru-RU" sz="2000"/>
              <a:t>Чтобы реализовать функцию, которая является членом класса, необходимо сообщить компилятору, какому классу она принадлежит, квалифицировав имя этой функции с именем класса. Оператор "::" называется оператором разрешения области </a:t>
            </a:r>
            <a:r>
              <a:rPr lang="ru-RU" sz="2000"/>
              <a:t>видимости</a:t>
            </a:r>
            <a:endParaRPr sz="2000"/>
          </a:p>
          <a:p>
            <a:pPr>
              <a:buClr>
                <a:schemeClr val="accent1"/>
              </a:buClr>
              <a:buSzPct val="80000"/>
              <a:buFont typeface="Wingdings"/>
              <a:buChar char="Ø"/>
              <a:defRPr/>
            </a:pPr>
            <a:r>
              <a:rPr lang="ru-RU" sz="2000"/>
              <a:t>Класс создает пространство имён (</a:t>
            </a:r>
            <a:r>
              <a:rPr lang="en-US" sz="2000"/>
              <a:t>namespace</a:t>
            </a:r>
            <a:r>
              <a:rPr lang="ru-RU" sz="2000"/>
              <a:t>) </a:t>
            </a:r>
            <a:r>
              <a:rPr lang="ru-RU" sz="2000"/>
              <a:t> - декларативную </a:t>
            </a:r>
            <a:r>
              <a:rPr lang="ru-RU" sz="2000"/>
              <a:t>область, в которой могут размещаться различные элементы программы. Другими словами, имена, объявленные в одном пространстве имен, не будут конфликтовать с такими же именами, объявленными в другом. </a:t>
            </a:r>
            <a:r>
              <a:rPr lang="ru-RU" sz="2000"/>
              <a:t>Как </a:t>
            </a:r>
            <a:r>
              <a:rPr lang="ru-RU" sz="2000"/>
              <a:t>следствие, разные классы могут содержать данные и методы с одинаковыми именами, и это будут разные </a:t>
            </a:r>
            <a:r>
              <a:rPr lang="ru-RU" sz="2000" b="0" i="0" u="none" strike="noStrike" cap="none" spc="0">
                <a:solidFill>
                  <a:schemeClr val="tx1">
                    <a:lumMod val="75000"/>
                    <a:lumOff val="25000"/>
                  </a:schemeClr>
                </a:solidFill>
                <a:latin typeface="+mn-lt"/>
                <a:ea typeface="+mn-ea"/>
                <a:cs typeface="+mn-cs"/>
              </a:rPr>
              <a:t>данные и методы </a:t>
            </a:r>
            <a:r>
              <a:rPr lang="ru-RU" sz="2000"/>
              <a:t>. </a:t>
            </a:r>
            <a:endParaRPr lang="en-US" sz="2000"/>
          </a:p>
          <a:p>
            <a:pPr marL="0" indent="0">
              <a:buClr>
                <a:schemeClr val="accent1"/>
              </a:buClr>
              <a:buSzPct val="80000"/>
              <a:buFont typeface="Wingdings"/>
              <a:buNone/>
              <a:defRPr/>
            </a:pPr>
            <a:endParaRPr lang="ru-RU" sz="2000"/>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ru-RU"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объекты</a:t>
            </a:r>
            <a:endParaRPr lang="en-US" sz="2800" b="1"/>
          </a:p>
        </p:txBody>
      </p:sp>
      <p:sp>
        <p:nvSpPr>
          <p:cNvPr id="4" name="Объект 2"/>
          <p:cNvSpPr>
            <a:spLocks noGrp="1"/>
          </p:cNvSpPr>
          <p:nvPr>
            <p:ph idx="1"/>
          </p:nvPr>
        </p:nvSpPr>
        <p:spPr bwMode="auto">
          <a:xfrm>
            <a:off x="283779" y="1480165"/>
            <a:ext cx="11545613" cy="2904799"/>
          </a:xfrm>
          <a:prstGeom prst="rect">
            <a:avLst/>
          </a:prstGeom>
          <a:solidFill>
            <a:schemeClr val="bg1"/>
          </a:solidFill>
        </p:spPr>
        <p:txBody>
          <a:bodyPr>
            <a:noAutofit/>
          </a:bodyPr>
          <a:lstStyle/>
          <a:p>
            <a:pPr>
              <a:buClr>
                <a:schemeClr val="accent1"/>
              </a:buClr>
              <a:buSzPct val="80000"/>
              <a:buFont typeface="Wingdings"/>
              <a:buChar char="Ø"/>
              <a:defRPr/>
            </a:pPr>
            <a:r>
              <a:rPr lang="ru-RU"/>
              <a:t>Класс </a:t>
            </a:r>
            <a:r>
              <a:rPr lang="ru-RU"/>
              <a:t>представляет собой набор инструкций, которые определяют, как строить </a:t>
            </a:r>
            <a:r>
              <a:rPr lang="ru-RU"/>
              <a:t>объект.</a:t>
            </a:r>
            <a:endParaRPr/>
          </a:p>
          <a:p>
            <a:pPr>
              <a:buClr>
                <a:schemeClr val="accent1"/>
              </a:buClr>
              <a:buSzPct val="80000"/>
              <a:buFont typeface="Wingdings"/>
              <a:buChar char="Ø"/>
              <a:defRPr/>
            </a:pPr>
            <a:r>
              <a:rPr lang="ru-RU"/>
              <a:t>Класс </a:t>
            </a:r>
            <a:r>
              <a:rPr lang="ru-RU"/>
              <a:t>— это логическая абстракция, которая реально не существует до тех пор, пока не будет создан объект этого класса, т.е. то, что станет физическим представлением этого класса в памяти </a:t>
            </a:r>
            <a:r>
              <a:rPr lang="ru-RU"/>
              <a:t>компьютера</a:t>
            </a:r>
            <a:endParaRPr/>
          </a:p>
          <a:p>
            <a:pPr>
              <a:buClr>
                <a:schemeClr val="accent1"/>
              </a:buClr>
              <a:buSzPct val="80000"/>
              <a:buFont typeface="Wingdings"/>
              <a:buChar char="Ø"/>
              <a:defRPr/>
            </a:pPr>
            <a:r>
              <a:rPr lang="ru-RU"/>
              <a:t>Объект характеризуется физическим существованием и является конкретным экземпляром класса (</a:t>
            </a:r>
            <a:r>
              <a:rPr lang="ru-RU"/>
              <a:t>инстансом</a:t>
            </a:r>
            <a:r>
              <a:rPr lang="ru-RU"/>
              <a:t>, </a:t>
            </a:r>
            <a:r>
              <a:rPr lang="en-US"/>
              <a:t>instance</a:t>
            </a:r>
            <a:r>
              <a:rPr lang="ru-RU"/>
              <a:t>). Объект </a:t>
            </a:r>
            <a:r>
              <a:rPr lang="ru-RU"/>
              <a:t>занимает определенную область памяти, а </a:t>
            </a:r>
            <a:r>
              <a:rPr lang="ru-RU"/>
              <a:t>класс </a:t>
            </a:r>
            <a:r>
              <a:rPr lang="ru-RU"/>
              <a:t>— </a:t>
            </a:r>
            <a:r>
              <a:rPr lang="ru-RU"/>
              <a:t>нет) </a:t>
            </a:r>
            <a:endParaRPr/>
          </a:p>
          <a:p>
            <a:pPr>
              <a:buClr>
                <a:schemeClr val="accent1"/>
              </a:buClr>
              <a:buSzPct val="80000"/>
              <a:buFont typeface="Wingdings"/>
              <a:buChar char="Ø"/>
              <a:defRPr/>
            </a:pPr>
            <a:r>
              <a:rPr lang="ru-RU"/>
              <a:t>Каждый </a:t>
            </a:r>
            <a:r>
              <a:rPr lang="ru-RU"/>
              <a:t>объект класса имеет собственную копию </a:t>
            </a:r>
            <a:r>
              <a:rPr lang="ru-RU"/>
              <a:t>нестатических данных</a:t>
            </a:r>
            <a:r>
              <a:rPr lang="ru-RU"/>
              <a:t>, </a:t>
            </a:r>
            <a:r>
              <a:rPr lang="ru-RU"/>
              <a:t>определенных </a:t>
            </a:r>
            <a:r>
              <a:rPr lang="ru-RU"/>
              <a:t>в этом </a:t>
            </a:r>
            <a:r>
              <a:rPr lang="ru-RU"/>
              <a:t>классе</a:t>
            </a:r>
            <a:endParaRPr lang="en-US"/>
          </a:p>
        </p:txBody>
      </p:sp>
      <p:pic>
        <p:nvPicPr>
          <p:cNvPr id="6" name="Рисунок 5"/>
          <p:cNvPicPr/>
          <p:nvPr/>
        </p:nvPicPr>
        <p:blipFill>
          <a:blip r:embed="rId2"/>
          <a:srcRect l="0" t="0" r="0" b="13462"/>
          <a:stretch/>
        </p:blipFill>
        <p:spPr bwMode="auto">
          <a:xfrm>
            <a:off x="544829" y="4384964"/>
            <a:ext cx="5804015" cy="602672"/>
          </a:xfrm>
          <a:prstGeom prst="rect">
            <a:avLst/>
          </a:prstGeom>
          <a:ln>
            <a:noFill/>
          </a:ln>
        </p:spPr>
      </p:pic>
      <p:sp>
        <p:nvSpPr>
          <p:cNvPr id="7" name="TextBox 6"/>
          <p:cNvSpPr txBox="1"/>
          <p:nvPr/>
        </p:nvSpPr>
        <p:spPr bwMode="auto">
          <a:xfrm>
            <a:off x="544829" y="5081155"/>
            <a:ext cx="4806488" cy="646331"/>
          </a:xfrm>
          <a:prstGeom prst="rect">
            <a:avLst/>
          </a:prstGeom>
          <a:noFill/>
        </p:spPr>
        <p:txBody>
          <a:bodyPr wrap="square" rtlCol="0">
            <a:spAutoFit/>
          </a:bodyPr>
          <a:lstStyle/>
          <a:p>
            <a:pPr>
              <a:defRPr/>
            </a:pPr>
            <a:r>
              <a:rPr lang="ru-RU"/>
              <a:t>Эти утверждения аналогичны, т.к. </a:t>
            </a:r>
            <a:r>
              <a:rPr lang="ru-RU"/>
              <a:t>к</a:t>
            </a:r>
            <a:r>
              <a:rPr lang="ru-RU"/>
              <a:t>ласс – это тоже тип данных</a:t>
            </a:r>
            <a:endParaRPr lang="en-US"/>
          </a:p>
        </p:txBody>
      </p:sp>
      <p:pic>
        <p:nvPicPr>
          <p:cNvPr id="8" name="Рисунок 7"/>
          <p:cNvPicPr/>
          <p:nvPr/>
        </p:nvPicPr>
        <p:blipFill>
          <a:blip r:embed="rId3"/>
          <a:stretch/>
        </p:blipFill>
        <p:spPr bwMode="auto">
          <a:xfrm>
            <a:off x="6234544" y="4219092"/>
            <a:ext cx="3484245" cy="2370454"/>
          </a:xfrm>
          <a:prstGeom prst="rect">
            <a:avLst/>
          </a:prstGeom>
        </p:spPr>
      </p:pic>
      <p:sp>
        <p:nvSpPr>
          <p:cNvPr id="9" name="TextBox 8"/>
          <p:cNvSpPr txBox="1"/>
          <p:nvPr/>
        </p:nvSpPr>
        <p:spPr bwMode="auto">
          <a:xfrm>
            <a:off x="9794418" y="4219092"/>
            <a:ext cx="2030765" cy="2308324"/>
          </a:xfrm>
          <a:prstGeom prst="rect">
            <a:avLst/>
          </a:prstGeom>
          <a:solidFill>
            <a:schemeClr val="bg1"/>
          </a:solidFill>
          <a:ln>
            <a:noFill/>
          </a:ln>
        </p:spPr>
        <p:txBody>
          <a:bodyPr wrap="square" rtlCol="0">
            <a:spAutoFit/>
          </a:bodyPr>
          <a:lstStyle/>
          <a:p>
            <a:pPr>
              <a:defRPr/>
            </a:pPr>
            <a:r>
              <a:rPr lang="ru-RU"/>
              <a:t>Аналогия: класс – формочка, объект – печенки, сделанные при помощи этой формочки </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3712464" y="1319645"/>
            <a:ext cx="8226691" cy="5117731"/>
          </a:xfrm>
          <a:prstGeom prst="rect">
            <a:avLst/>
          </a:prstGeom>
          <a:solidFill>
            <a:schemeClr val="bg1"/>
          </a:solidFill>
        </p:spPr>
        <p:txBody>
          <a:bodyPr>
            <a:normAutofit fontScale="92500"/>
          </a:bodyPr>
          <a:lstStyle/>
          <a:p>
            <a:pPr>
              <a:buClr>
                <a:schemeClr val="accent1"/>
              </a:buClr>
              <a:buSzPct val="80000"/>
              <a:buFont typeface="Wingdings"/>
              <a:buChar char="Ø"/>
              <a:defRPr/>
            </a:pPr>
            <a:r>
              <a:rPr lang="ru-RU"/>
              <a:t>Ч</a:t>
            </a:r>
            <a:r>
              <a:rPr lang="ru-RU"/>
              <a:t>тобы </a:t>
            </a:r>
            <a:r>
              <a:rPr lang="ru-RU"/>
              <a:t>«пользоваться» классом, как правило, нужно создать его </a:t>
            </a:r>
            <a:r>
              <a:rPr lang="ru-RU"/>
              <a:t>экземпляр</a:t>
            </a:r>
            <a:endParaRPr/>
          </a:p>
          <a:p>
            <a:pPr>
              <a:buClr>
                <a:schemeClr val="accent1"/>
              </a:buClr>
              <a:buSzPct val="80000"/>
              <a:buFont typeface="Wingdings"/>
              <a:buChar char="Ø"/>
              <a:defRPr/>
            </a:pPr>
            <a:r>
              <a:rPr lang="ru-RU"/>
              <a:t>Перед использованием нужно подготовить объект к работе – инициализировать члены данных, и, возможно, выполнить еще какие-то действия. Для этого существует специальный метод – конструктор</a:t>
            </a:r>
            <a:endParaRPr/>
          </a:p>
          <a:p>
            <a:pPr>
              <a:buClr>
                <a:schemeClr val="accent1"/>
              </a:buClr>
              <a:buSzPct val="80000"/>
              <a:buFont typeface="Wingdings"/>
              <a:buChar char="Ø"/>
              <a:defRPr/>
            </a:pPr>
            <a:r>
              <a:rPr lang="ru-RU"/>
              <a:t>Конструктор имеет то же имя, что и класс и не возвращает значения (даже </a:t>
            </a:r>
            <a:r>
              <a:rPr lang="en-US"/>
              <a:t>void </a:t>
            </a:r>
            <a:r>
              <a:rPr lang="ru-RU"/>
              <a:t>не возвращает) </a:t>
            </a:r>
            <a:endParaRPr/>
          </a:p>
          <a:p>
            <a:pPr>
              <a:buClr>
                <a:schemeClr val="accent1"/>
              </a:buClr>
              <a:buSzPct val="80000"/>
              <a:buFont typeface="Wingdings"/>
              <a:buChar char="Ø"/>
              <a:defRPr/>
            </a:pPr>
            <a:r>
              <a:rPr lang="ru-RU"/>
              <a:t>Конструктор вызывается автоматически при создании объекта</a:t>
            </a:r>
            <a:endParaRPr/>
          </a:p>
          <a:p>
            <a:pPr>
              <a:buClr>
                <a:schemeClr val="accent1"/>
              </a:buClr>
              <a:buSzPct val="80000"/>
              <a:buFont typeface="Wingdings"/>
              <a:buChar char="Ø"/>
              <a:defRPr/>
            </a:pPr>
            <a:r>
              <a:rPr lang="ru-RU"/>
              <a:t>Конструктор должен использоваться только для инициализации объекта</a:t>
            </a:r>
            <a:endParaRPr/>
          </a:p>
          <a:p>
            <a:pPr>
              <a:buClr>
                <a:schemeClr val="accent1"/>
              </a:buClr>
              <a:buSzPct val="80000"/>
              <a:buFont typeface="Wingdings"/>
              <a:buChar char="Ø"/>
              <a:defRPr/>
            </a:pPr>
            <a:r>
              <a:rPr lang="ru-RU"/>
              <a:t>Класс </a:t>
            </a:r>
            <a:r>
              <a:rPr lang="ru-RU"/>
              <a:t>может иметь любое число перегрузок конструкторов, отличающихся числом и составом аргументов, главное - соблюдать вышеописанные </a:t>
            </a:r>
            <a:r>
              <a:rPr lang="ru-RU"/>
              <a:t>принципы</a:t>
            </a:r>
            <a:endParaRPr/>
          </a:p>
          <a:p>
            <a:pPr>
              <a:buClr>
                <a:schemeClr val="accent1"/>
              </a:buClr>
              <a:buSzPct val="80000"/>
              <a:buFont typeface="Wingdings"/>
              <a:buChar char="Ø"/>
              <a:defRPr/>
            </a:pPr>
            <a:r>
              <a:rPr lang="ru-RU"/>
              <a:t>Конструктор, не принимающий аргументов – конструктор по умолчанию</a:t>
            </a:r>
            <a:endParaRPr/>
          </a:p>
          <a:p>
            <a:pPr>
              <a:buClr>
                <a:schemeClr val="accent1"/>
              </a:buClr>
              <a:buSzPct val="80000"/>
              <a:buFont typeface="Wingdings"/>
              <a:buChar char="Ø"/>
              <a:defRPr/>
            </a:pPr>
            <a:r>
              <a:rPr lang="ru-RU"/>
              <a:t>В </a:t>
            </a:r>
            <a:r>
              <a:rPr lang="ru-RU"/>
              <a:t>случае, когда никаких специальных действий для подготовки объекта к работе не требуется, можно не определять </a:t>
            </a:r>
            <a:r>
              <a:rPr lang="ru-RU"/>
              <a:t>конструктор. Такой конструктор компилятор сгенерирует сам</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pic>
        <p:nvPicPr>
          <p:cNvPr id="2" name="Рисунок 1"/>
          <p:cNvPicPr>
            <a:picLocks noChangeAspect="1"/>
          </p:cNvPicPr>
          <p:nvPr/>
        </p:nvPicPr>
        <p:blipFill>
          <a:blip r:embed="rId2"/>
          <a:stretch/>
        </p:blipFill>
        <p:spPr bwMode="auto">
          <a:xfrm>
            <a:off x="530302" y="2043650"/>
            <a:ext cx="2883156" cy="919006"/>
          </a:xfrm>
          <a:prstGeom prst="rect">
            <a:avLst/>
          </a:prstGeom>
        </p:spPr>
      </p:pic>
      <p:pic>
        <p:nvPicPr>
          <p:cNvPr id="5" name="Рисунок 4"/>
          <p:cNvPicPr>
            <a:picLocks noChangeAspect="1"/>
          </p:cNvPicPr>
          <p:nvPr/>
        </p:nvPicPr>
        <p:blipFill>
          <a:blip r:embed="rId3"/>
          <a:stretch/>
        </p:blipFill>
        <p:spPr bwMode="auto">
          <a:xfrm>
            <a:off x="469286" y="3878509"/>
            <a:ext cx="2944173" cy="940378"/>
          </a:xfrm>
          <a:prstGeom prst="rect">
            <a:avLst/>
          </a:prstGeom>
        </p:spPr>
      </p:pic>
      <p:sp>
        <p:nvSpPr>
          <p:cNvPr id="6" name="TextBox 5"/>
          <p:cNvSpPr txBox="1"/>
          <p:nvPr/>
        </p:nvSpPr>
        <p:spPr bwMode="auto">
          <a:xfrm>
            <a:off x="348628" y="1468216"/>
            <a:ext cx="3185487" cy="369332"/>
          </a:xfrm>
          <a:prstGeom prst="rect">
            <a:avLst/>
          </a:prstGeom>
          <a:noFill/>
        </p:spPr>
        <p:txBody>
          <a:bodyPr wrap="none" rtlCol="0">
            <a:spAutoFit/>
          </a:bodyPr>
          <a:lstStyle/>
          <a:p>
            <a:pPr>
              <a:defRPr/>
            </a:pPr>
            <a:r>
              <a:rPr lang="ru-RU"/>
              <a:t>Конструктор с параметрами</a:t>
            </a:r>
            <a:endParaRPr lang="en-US"/>
          </a:p>
        </p:txBody>
      </p:sp>
      <p:sp>
        <p:nvSpPr>
          <p:cNvPr id="7" name="TextBox 6"/>
          <p:cNvSpPr txBox="1"/>
          <p:nvPr/>
        </p:nvSpPr>
        <p:spPr bwMode="auto">
          <a:xfrm>
            <a:off x="391908" y="3421984"/>
            <a:ext cx="3098925" cy="369332"/>
          </a:xfrm>
          <a:prstGeom prst="rect">
            <a:avLst/>
          </a:prstGeom>
          <a:noFill/>
        </p:spPr>
        <p:txBody>
          <a:bodyPr wrap="none" rtlCol="0">
            <a:spAutoFit/>
          </a:bodyPr>
          <a:lstStyle/>
          <a:p>
            <a:pPr>
              <a:defRPr/>
            </a:pPr>
            <a:r>
              <a:rPr lang="ru-RU"/>
              <a:t>Конструктор по умолчанию</a:t>
            </a:r>
            <a:endParaRPr lang="en-US"/>
          </a:p>
        </p:txBody>
      </p:sp>
      <p:pic>
        <p:nvPicPr>
          <p:cNvPr id="8" name="Рисунок 7"/>
          <p:cNvPicPr/>
          <p:nvPr/>
        </p:nvPicPr>
        <p:blipFill>
          <a:blip r:embed="rId4"/>
          <a:srcRect l="0" t="45238" r="84454" b="13462"/>
          <a:stretch/>
        </p:blipFill>
        <p:spPr bwMode="auto">
          <a:xfrm>
            <a:off x="348627" y="5425883"/>
            <a:ext cx="1369892" cy="403256"/>
          </a:xfrm>
          <a:prstGeom prst="rect">
            <a:avLst/>
          </a:prstGeom>
          <a:ln>
            <a:noFill/>
          </a:ln>
        </p:spPr>
      </p:pic>
      <p:sp>
        <p:nvSpPr>
          <p:cNvPr id="9" name="TextBox 8"/>
          <p:cNvSpPr txBox="1"/>
          <p:nvPr/>
        </p:nvSpPr>
        <p:spPr bwMode="auto">
          <a:xfrm>
            <a:off x="426006" y="5006420"/>
            <a:ext cx="3392275" cy="369332"/>
          </a:xfrm>
          <a:prstGeom prst="rect">
            <a:avLst/>
          </a:prstGeom>
          <a:noFill/>
        </p:spPr>
        <p:txBody>
          <a:bodyPr wrap="none" rtlCol="0">
            <a:spAutoFit/>
          </a:bodyPr>
          <a:lstStyle/>
          <a:p>
            <a:pPr>
              <a:defRPr/>
            </a:pPr>
            <a:r>
              <a:rPr lang="ru-RU"/>
              <a:t>Вызывается, например, здесь</a:t>
            </a:r>
            <a:endParaRPr lang="en-US"/>
          </a:p>
        </p:txBody>
      </p:sp>
      <p:sp>
        <p:nvSpPr>
          <p:cNvPr id="636556963"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sp>
        <p:nvSpPr>
          <p:cNvPr id="5" name="Объект 2"/>
          <p:cNvSpPr>
            <a:spLocks noGrp="1"/>
          </p:cNvSpPr>
          <p:nvPr>
            <p:ph idx="1"/>
          </p:nvPr>
        </p:nvSpPr>
        <p:spPr bwMode="auto">
          <a:xfrm>
            <a:off x="283778" y="1496291"/>
            <a:ext cx="11655377" cy="4042476"/>
          </a:xfrm>
          <a:prstGeom prst="rect">
            <a:avLst/>
          </a:prstGeom>
          <a:solidFill>
            <a:schemeClr val="bg1"/>
          </a:solidFill>
        </p:spPr>
        <p:txBody>
          <a:bodyPr>
            <a:normAutofit fontScale="92500" lnSpcReduction="10000"/>
          </a:bodyPr>
          <a:lstStyle/>
          <a:p>
            <a:pPr>
              <a:buClr>
                <a:schemeClr val="accent1"/>
              </a:buClr>
              <a:buSzPct val="80000"/>
              <a:buFont typeface="Wingdings"/>
              <a:buChar char="Ø"/>
              <a:defRPr/>
            </a:pPr>
            <a:r>
              <a:rPr lang="ru-RU" sz="2000"/>
              <a:t>При создании объекта класса каждый объект получает свою собственную копию нестатических свойств </a:t>
            </a:r>
            <a:endParaRPr lang="ru-RU" sz="2000"/>
          </a:p>
          <a:p>
            <a:pPr>
              <a:buClr>
                <a:schemeClr val="accent1"/>
              </a:buClr>
              <a:buSzPct val="80000"/>
              <a:buFont typeface="Wingdings"/>
              <a:buChar char="Ø"/>
              <a:defRPr/>
            </a:pPr>
            <a:r>
              <a:rPr lang="ru-RU" sz="2000"/>
              <a:t>Статические </a:t>
            </a:r>
            <a:r>
              <a:rPr lang="ru-RU" sz="2000"/>
              <a:t>члены класса, т. е. объявленные как  </a:t>
            </a:r>
            <a:r>
              <a:rPr lang="en-US" sz="2000"/>
              <a:t>static</a:t>
            </a:r>
            <a:r>
              <a:rPr lang="ru-RU" sz="2000"/>
              <a:t>, относятся к классу как к пространству имен, а не к конкретному объекту, поэтому они при создании новых объектов не копируются, но объекты, будучи экземплярами класса, тоже имеют к ним </a:t>
            </a:r>
            <a:r>
              <a:rPr lang="ru-RU" sz="2000"/>
              <a:t>доступ</a:t>
            </a:r>
            <a:endParaRPr lang="en-US" sz="2000"/>
          </a:p>
          <a:p>
            <a:pPr>
              <a:buClr>
                <a:schemeClr val="accent1"/>
              </a:buClr>
              <a:buSzPct val="80000"/>
              <a:buFont typeface="Wingdings"/>
              <a:buChar char="Ø"/>
              <a:defRPr/>
            </a:pPr>
            <a:r>
              <a:rPr lang="ru-RU" sz="2000"/>
              <a:t>По этой причине из статических методов нельзя обращаться к нестатическим членам класса – это не их уровень абстракции. Объект является экземпляром класса, поэтому он «видит» всё, что в нём есть, однако, статические члены принадлежат классу, а не объекту. Как правило, статическими объявляют простые «служебные» </a:t>
            </a:r>
            <a:r>
              <a:rPr lang="ru-RU" sz="2000"/>
              <a:t>методы</a:t>
            </a:r>
            <a:endParaRPr/>
          </a:p>
          <a:p>
            <a:pPr>
              <a:buClr>
                <a:schemeClr val="accent1"/>
              </a:buClr>
              <a:buSzPct val="80000"/>
              <a:buFont typeface="Wingdings"/>
              <a:buChar char="Ø"/>
              <a:defRPr/>
            </a:pPr>
            <a:r>
              <a:rPr lang="ru-RU" sz="2000"/>
              <a:t>Статические переменные класса – это, как правило, константы. Поэтому они часто объявляются как </a:t>
            </a:r>
            <a:r>
              <a:rPr lang="en-US" sz="2000"/>
              <a:t>static </a:t>
            </a:r>
            <a:r>
              <a:rPr lang="en-US" sz="2000"/>
              <a:t>const</a:t>
            </a:r>
            <a:endParaRPr lang="ru-RU" sz="2000"/>
          </a:p>
          <a:p>
            <a:pPr>
              <a:buClr>
                <a:schemeClr val="accent1"/>
              </a:buClr>
              <a:buSzPct val="80000"/>
              <a:buFont typeface="Wingdings"/>
              <a:buChar char="Ø"/>
              <a:defRPr/>
            </a:pPr>
            <a:r>
              <a:rPr lang="ru-RU" sz="2000"/>
              <a:t>Статические переменные </a:t>
            </a:r>
            <a:r>
              <a:rPr lang="ru-RU" sz="2000"/>
              <a:t>класса не инициализируются в конструкторе, т.к. не относятся к конкретному объекту</a:t>
            </a:r>
            <a:endParaRPr/>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en-US" sz="2400"/>
          </a:p>
        </p:txBody>
      </p:sp>
      <p:sp>
        <p:nvSpPr>
          <p:cNvPr id="6" name="TextBox 5"/>
          <p:cNvSpPr txBox="1"/>
          <p:nvPr/>
        </p:nvSpPr>
        <p:spPr bwMode="auto">
          <a:xfrm>
            <a:off x="576485" y="5538768"/>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7" name="TextBox 6"/>
          <p:cNvSpPr txBox="1"/>
          <p:nvPr/>
        </p:nvSpPr>
        <p:spPr bwMode="auto">
          <a:xfrm>
            <a:off x="7003216" y="5826384"/>
            <a:ext cx="1051891" cy="369332"/>
          </a:xfrm>
          <a:prstGeom prst="rect">
            <a:avLst/>
          </a:prstGeom>
          <a:noFill/>
        </p:spPr>
        <p:txBody>
          <a:bodyPr wrap="none" rtlCol="0">
            <a:spAutoFit/>
          </a:bodyPr>
          <a:lstStyle/>
          <a:p>
            <a:pPr>
              <a:defRPr/>
            </a:pPr>
            <a:r>
              <a:rPr lang="en-US"/>
              <a:t>cat.cpp</a:t>
            </a:r>
            <a:r>
              <a:rPr lang="ru-RU"/>
              <a:t>:</a:t>
            </a:r>
            <a:endParaRPr lang="en-US"/>
          </a:p>
        </p:txBody>
      </p:sp>
      <p:pic>
        <p:nvPicPr>
          <p:cNvPr id="3" name="Рисунок 2"/>
          <p:cNvPicPr>
            <a:picLocks noChangeAspect="1"/>
          </p:cNvPicPr>
          <p:nvPr/>
        </p:nvPicPr>
        <p:blipFill>
          <a:blip r:embed="rId2"/>
          <a:stretch/>
        </p:blipFill>
        <p:spPr bwMode="auto">
          <a:xfrm>
            <a:off x="3194468" y="5808744"/>
            <a:ext cx="2740850" cy="519320"/>
          </a:xfrm>
          <a:prstGeom prst="rect">
            <a:avLst/>
          </a:prstGeom>
        </p:spPr>
      </p:pic>
      <p:pic>
        <p:nvPicPr>
          <p:cNvPr id="10" name="Рисунок 9"/>
          <p:cNvPicPr>
            <a:picLocks noChangeAspect="1"/>
          </p:cNvPicPr>
          <p:nvPr/>
        </p:nvPicPr>
        <p:blipFill>
          <a:blip r:embed="rId3"/>
          <a:stretch/>
        </p:blipFill>
        <p:spPr bwMode="auto">
          <a:xfrm>
            <a:off x="8252730" y="5747181"/>
            <a:ext cx="3278204" cy="506503"/>
          </a:xfrm>
          <a:prstGeom prst="rect">
            <a:avLst/>
          </a:prstGeom>
        </p:spPr>
      </p:pic>
      <p:sp>
        <p:nvSpPr>
          <p:cNvPr id="843281296" name=""/>
          <p:cNvSpPr txBox="1"/>
          <p:nvPr/>
        </p:nvSpPr>
        <p:spPr bwMode="auto">
          <a:xfrm flipH="0" flipV="0">
            <a:off x="10110943" y="6328063"/>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822715"/>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Характеристики объекта</a:t>
            </a:r>
            <a:endParaRPr lang="en-US" sz="2800" b="1"/>
          </a:p>
        </p:txBody>
      </p:sp>
      <p:sp>
        <p:nvSpPr>
          <p:cNvPr id="5" name="Объект 2"/>
          <p:cNvSpPr>
            <a:spLocks noGrp="1"/>
          </p:cNvSpPr>
          <p:nvPr>
            <p:ph idx="1"/>
          </p:nvPr>
        </p:nvSpPr>
        <p:spPr bwMode="auto">
          <a:xfrm>
            <a:off x="283778" y="1234441"/>
            <a:ext cx="11655377" cy="540535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Состояние объекта </a:t>
            </a:r>
            <a:r>
              <a:rPr lang="ru-RU" sz="2000"/>
              <a:t>характеризуется перечнем </a:t>
            </a:r>
            <a:r>
              <a:rPr lang="ru-RU" sz="2000"/>
              <a:t>всех </a:t>
            </a:r>
            <a:r>
              <a:rPr lang="ru-RU" sz="2000"/>
              <a:t>свойств данного объекта и текущими </a:t>
            </a:r>
            <a:r>
              <a:rPr lang="ru-RU" sz="2000"/>
              <a:t>значениями </a:t>
            </a:r>
            <a:r>
              <a:rPr lang="ru-RU" sz="2000"/>
              <a:t>каждого из этих </a:t>
            </a:r>
            <a:r>
              <a:rPr lang="ru-RU" sz="2000"/>
              <a:t>свойств, т.е. отражает его «историю»</a:t>
            </a:r>
            <a:endParaRPr/>
          </a:p>
          <a:p>
            <a:pPr>
              <a:buClr>
                <a:schemeClr val="accent1"/>
              </a:buClr>
              <a:buSzPct val="80000"/>
              <a:buFont typeface="Wingdings"/>
              <a:buChar char="Ø"/>
              <a:defRPr/>
            </a:pPr>
            <a:r>
              <a:rPr lang="ru-RU" sz="2000"/>
              <a:t>Поведение </a:t>
            </a:r>
            <a:r>
              <a:rPr lang="ru-RU" sz="2000"/>
              <a:t>объекта - это его наблюдаемая и проверяемая извне </a:t>
            </a:r>
            <a:r>
              <a:rPr lang="ru-RU" sz="2000"/>
              <a:t>деятельность. </a:t>
            </a:r>
            <a:r>
              <a:rPr lang="ru-RU" sz="2000"/>
              <a:t>Объекты не существуют изолированно, а подвергаются воздействию или сами воздействуют на другие </a:t>
            </a:r>
            <a:r>
              <a:rPr lang="ru-RU" sz="2000"/>
              <a:t>объекты. То, что объекты могут делать и то, что можно делать с ними, определяется реализацией его открытых функций-членов (публичных методов) и его состоянием</a:t>
            </a:r>
            <a:endParaRPr/>
          </a:p>
          <a:p>
            <a:pPr>
              <a:buClr>
                <a:schemeClr val="accent1"/>
              </a:buClr>
              <a:buSzPct val="80000"/>
              <a:buFont typeface="Wingdings"/>
              <a:buChar char="Ø"/>
              <a:defRPr/>
            </a:pPr>
            <a:r>
              <a:rPr lang="ru-RU" sz="2000"/>
              <a:t>Идентичность (уникальность) – это такое свойство объекта, которое отличает его от всех других </a:t>
            </a:r>
            <a:r>
              <a:rPr lang="ru-RU" sz="2000"/>
              <a:t>объектов. Равенство, идентичность и имя – разные вещи. Идентичны объекты, имеющие один и тот же адрес в памяти</a:t>
            </a:r>
            <a:endParaRPr lang="en-US" sz="2400"/>
          </a:p>
        </p:txBody>
      </p:sp>
      <p:pic>
        <p:nvPicPr>
          <p:cNvPr id="10" name="Рисунок 9"/>
          <p:cNvPicPr>
            <a:picLocks noChangeAspect="1"/>
          </p:cNvPicPr>
          <p:nvPr/>
        </p:nvPicPr>
        <p:blipFill>
          <a:blip r:embed="rId2"/>
          <a:srcRect l="0" t="0" r="0" b="29483"/>
          <a:stretch/>
        </p:blipFill>
        <p:spPr bwMode="auto">
          <a:xfrm>
            <a:off x="658340" y="4762051"/>
            <a:ext cx="5570055" cy="672334"/>
          </a:xfrm>
          <a:prstGeom prst="rect">
            <a:avLst/>
          </a:prstGeom>
        </p:spPr>
      </p:pic>
      <p:sp>
        <p:nvSpPr>
          <p:cNvPr id="11" name="TextBox 10"/>
          <p:cNvSpPr txBox="1"/>
          <p:nvPr/>
        </p:nvSpPr>
        <p:spPr bwMode="auto">
          <a:xfrm>
            <a:off x="541411" y="5506463"/>
            <a:ext cx="5100853" cy="646331"/>
          </a:xfrm>
          <a:prstGeom prst="rect">
            <a:avLst/>
          </a:prstGeom>
          <a:noFill/>
        </p:spPr>
        <p:txBody>
          <a:bodyPr wrap="square" rtlCol="0">
            <a:spAutoFit/>
          </a:bodyPr>
          <a:lstStyle/>
          <a:p>
            <a:pPr algn="ctr">
              <a:defRPr/>
            </a:pPr>
            <a:r>
              <a:rPr lang="ru-RU"/>
              <a:t>Первая кошка такая же, как вторая кошка, но это две разные кошки</a:t>
            </a:r>
            <a:endParaRPr lang="en-US"/>
          </a:p>
        </p:txBody>
      </p:sp>
      <p:sp>
        <p:nvSpPr>
          <p:cNvPr id="13" name="TextBox 12"/>
          <p:cNvSpPr txBox="1"/>
          <p:nvPr/>
        </p:nvSpPr>
        <p:spPr bwMode="auto">
          <a:xfrm>
            <a:off x="6145268" y="5484962"/>
            <a:ext cx="5412052" cy="646331"/>
          </a:xfrm>
          <a:prstGeom prst="rect">
            <a:avLst/>
          </a:prstGeom>
          <a:noFill/>
        </p:spPr>
        <p:txBody>
          <a:bodyPr wrap="square" rtlCol="0">
            <a:spAutoFit/>
          </a:bodyPr>
          <a:lstStyle/>
          <a:p>
            <a:pPr algn="ctr">
              <a:defRPr/>
            </a:pPr>
            <a:r>
              <a:rPr lang="ru-RU"/>
              <a:t>Первая кошка такая же, как вторая кошка, потому что это одна и та же кошка</a:t>
            </a:r>
            <a:endParaRPr lang="en-US"/>
          </a:p>
        </p:txBody>
      </p:sp>
      <p:pic>
        <p:nvPicPr>
          <p:cNvPr id="14" name="Рисунок 13"/>
          <p:cNvPicPr>
            <a:picLocks noChangeAspect="1"/>
          </p:cNvPicPr>
          <p:nvPr/>
        </p:nvPicPr>
        <p:blipFill>
          <a:blip r:embed="rId3"/>
          <a:stretch/>
        </p:blipFill>
        <p:spPr bwMode="auto">
          <a:xfrm>
            <a:off x="6247695" y="4787434"/>
            <a:ext cx="5227365" cy="6469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169798"/>
            <a:ext cx="11655376" cy="769909"/>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Обращение к объектам</a:t>
            </a:r>
            <a:endParaRPr lang="en-US" sz="2800" b="1"/>
          </a:p>
        </p:txBody>
      </p:sp>
      <p:sp>
        <p:nvSpPr>
          <p:cNvPr id="5" name="Объект 2"/>
          <p:cNvSpPr>
            <a:spLocks noGrp="1"/>
          </p:cNvSpPr>
          <p:nvPr>
            <p:ph idx="1"/>
          </p:nvPr>
        </p:nvSpPr>
        <p:spPr bwMode="auto">
          <a:xfrm>
            <a:off x="283779" y="1170828"/>
            <a:ext cx="4662293" cy="5077849"/>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Со стороны членов  класса:</a:t>
            </a:r>
            <a:endParaRPr/>
          </a:p>
          <a:p>
            <a:pPr marL="519113" indent="280988">
              <a:buFont typeface="Arial"/>
              <a:buChar char="•"/>
              <a:defRPr/>
            </a:pPr>
            <a:r>
              <a:rPr lang="ru-RU" sz="2400"/>
              <a:t>Из </a:t>
            </a:r>
            <a:r>
              <a:rPr lang="ru-RU" sz="2400"/>
              <a:t>методов </a:t>
            </a:r>
            <a:r>
              <a:rPr lang="ru-RU" sz="2400"/>
              <a:t>класса можно обращаться </a:t>
            </a:r>
            <a:r>
              <a:rPr lang="ru-RU" sz="2400"/>
              <a:t>к любым </a:t>
            </a:r>
            <a:r>
              <a:rPr lang="ru-RU" sz="2400"/>
              <a:t>другим свойствам и методам </a:t>
            </a:r>
            <a:r>
              <a:rPr lang="ru-RU" sz="2400"/>
              <a:t>класса (открытым, закрытым, статическим</a:t>
            </a:r>
            <a:r>
              <a:rPr lang="ru-RU" sz="2400"/>
              <a:t>, </a:t>
            </a:r>
            <a:r>
              <a:rPr lang="ru-RU" sz="2400"/>
              <a:t>нестатическим</a:t>
            </a:r>
            <a:r>
              <a:rPr lang="ru-RU" sz="2400"/>
              <a:t> </a:t>
            </a:r>
            <a:r>
              <a:rPr lang="ru-RU" sz="2400"/>
              <a:t>– любым) </a:t>
            </a:r>
            <a:r>
              <a:rPr lang="ru-RU" sz="2400"/>
              <a:t>напрямую по </a:t>
            </a:r>
            <a:r>
              <a:rPr lang="ru-RU" sz="2400"/>
              <a:t>имени</a:t>
            </a:r>
            <a:endParaRPr/>
          </a:p>
          <a:p>
            <a:pPr marL="519113" indent="280988">
              <a:buFont typeface="Arial"/>
              <a:buChar char="•"/>
              <a:defRPr/>
            </a:pPr>
            <a:r>
              <a:rPr lang="ru-RU" sz="2400"/>
              <a:t>Это верно за исключением ограничений, связанных со статическими и константными методами</a:t>
            </a:r>
            <a:endParaRPr/>
          </a:p>
          <a:p>
            <a:pPr marL="0" indent="0">
              <a:buNone/>
              <a:defRPr/>
            </a:pPr>
            <a:endParaRPr lang="en-US" sz="2400"/>
          </a:p>
        </p:txBody>
      </p:sp>
      <p:sp>
        <p:nvSpPr>
          <p:cNvPr id="6" name="Объект 2"/>
          <p:cNvSpPr txBox="1"/>
          <p:nvPr/>
        </p:nvSpPr>
        <p:spPr bwMode="auto">
          <a:xfrm>
            <a:off x="5133109" y="1170828"/>
            <a:ext cx="6806046" cy="331139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Со стороны других частей программы (внешних по отношению к классу):</a:t>
            </a:r>
            <a:endParaRPr/>
          </a:p>
          <a:p>
            <a:pPr marL="519113" indent="290513">
              <a:buFont typeface="Arial"/>
              <a:buChar char="•"/>
              <a:defRPr/>
            </a:pPr>
            <a:r>
              <a:rPr lang="ru-RU" sz="2400"/>
              <a:t>Обращаться можно только к открытым методам (к закрытым нельзя). Открытые переменные-члены используются редко, т.к. это нарушает инкапсуляцию. Если инкапсуляция не требуется, тогда нужно ли использовать ООП?</a:t>
            </a:r>
            <a:endParaRPr/>
          </a:p>
          <a:p>
            <a:pPr marL="519113" indent="290513">
              <a:buFont typeface="Arial"/>
              <a:buChar char="•"/>
              <a:defRPr/>
            </a:pPr>
            <a:endParaRPr lang="ru-RU" sz="2400"/>
          </a:p>
          <a:p>
            <a:pPr marL="0" indent="0">
              <a:buNone/>
              <a:defRPr/>
            </a:pPr>
            <a:endParaRPr lang="ru-RU" sz="2400"/>
          </a:p>
          <a:p>
            <a:pPr marL="0" indent="0">
              <a:buFont typeface="Wingdings 3"/>
              <a:buNone/>
              <a:defRPr/>
            </a:pPr>
            <a:endParaRPr lang="en-US" sz="2400"/>
          </a:p>
        </p:txBody>
      </p:sp>
      <p:pic>
        <p:nvPicPr>
          <p:cNvPr id="7" name="Рисунок 6"/>
          <p:cNvPicPr>
            <a:picLocks noChangeAspect="1"/>
          </p:cNvPicPr>
          <p:nvPr/>
        </p:nvPicPr>
        <p:blipFill>
          <a:blip r:embed="rId2"/>
          <a:stretch/>
        </p:blipFill>
        <p:spPr bwMode="auto">
          <a:xfrm>
            <a:off x="5829963" y="4394682"/>
            <a:ext cx="2113054" cy="924460"/>
          </a:xfrm>
          <a:prstGeom prst="rect">
            <a:avLst/>
          </a:prstGeom>
        </p:spPr>
      </p:pic>
      <p:pic>
        <p:nvPicPr>
          <p:cNvPr id="8" name="Рисунок 7"/>
          <p:cNvPicPr>
            <a:picLocks noChangeAspect="1"/>
          </p:cNvPicPr>
          <p:nvPr/>
        </p:nvPicPr>
        <p:blipFill>
          <a:blip r:embed="rId3"/>
          <a:stretch/>
        </p:blipFill>
        <p:spPr bwMode="auto">
          <a:xfrm>
            <a:off x="8733151" y="4341173"/>
            <a:ext cx="3206004" cy="1206560"/>
          </a:xfrm>
          <a:prstGeom prst="rect">
            <a:avLst/>
          </a:prstGeom>
        </p:spPr>
      </p:pic>
      <p:sp>
        <p:nvSpPr>
          <p:cNvPr id="9" name="TextBox 8"/>
          <p:cNvSpPr txBox="1"/>
          <p:nvPr/>
        </p:nvSpPr>
        <p:spPr bwMode="auto">
          <a:xfrm>
            <a:off x="8733151" y="5387115"/>
            <a:ext cx="3206038" cy="365795"/>
          </a:xfrm>
          <a:prstGeom prst="rect">
            <a:avLst/>
          </a:prstGeom>
          <a:solidFill>
            <a:schemeClr val="bg1"/>
          </a:solidFill>
        </p:spPr>
        <p:txBody>
          <a:bodyPr wrap="square" rtlCol="0">
            <a:spAutoFit/>
          </a:bodyPr>
          <a:lstStyle/>
          <a:p>
            <a:pPr>
              <a:defRPr/>
            </a:pPr>
            <a:r>
              <a:rPr lang="ru-RU"/>
              <a:t>	На куче</a:t>
            </a:r>
            <a:endParaRPr lang="en-US"/>
          </a:p>
        </p:txBody>
      </p:sp>
      <p:sp>
        <p:nvSpPr>
          <p:cNvPr id="10" name="TextBox 9"/>
          <p:cNvSpPr txBox="1"/>
          <p:nvPr/>
        </p:nvSpPr>
        <p:spPr bwMode="auto">
          <a:xfrm>
            <a:off x="6228517" y="5387116"/>
            <a:ext cx="1714500" cy="369332"/>
          </a:xfrm>
          <a:prstGeom prst="rect">
            <a:avLst/>
          </a:prstGeom>
          <a:solidFill>
            <a:schemeClr val="bg1"/>
          </a:solidFill>
        </p:spPr>
        <p:txBody>
          <a:bodyPr wrap="square" rtlCol="0">
            <a:spAutoFit/>
          </a:bodyPr>
          <a:lstStyle/>
          <a:p>
            <a:pPr>
              <a:defRPr/>
            </a:pPr>
            <a:r>
              <a:rPr lang="ru-RU"/>
              <a:t>На стеке</a:t>
            </a:r>
            <a:endParaRPr lang="en-US"/>
          </a:p>
        </p:txBody>
      </p:sp>
      <p:sp>
        <p:nvSpPr>
          <p:cNvPr id="11" name="TextBox 10"/>
          <p:cNvSpPr txBox="1"/>
          <p:nvPr/>
        </p:nvSpPr>
        <p:spPr bwMode="auto">
          <a:xfrm flipH="0" flipV="0">
            <a:off x="5436315" y="5806294"/>
            <a:ext cx="6502911" cy="640115"/>
          </a:xfrm>
          <a:prstGeom prst="rect">
            <a:avLst/>
          </a:prstGeom>
          <a:solidFill>
            <a:schemeClr val="bg1"/>
          </a:solidFill>
        </p:spPr>
        <p:txBody>
          <a:bodyPr wrap="square" rtlCol="0">
            <a:spAutoFit/>
          </a:bodyPr>
          <a:lstStyle/>
          <a:p>
            <a:pPr>
              <a:defRPr/>
            </a:pPr>
            <a:r>
              <a:rPr lang="ru-RU"/>
              <a:t>Весь объект, со всеми его членами размещается в той области памяти, где он был выделен</a:t>
            </a:r>
            <a:endParaRPr lang="en-US"/>
          </a:p>
        </p:txBody>
      </p:sp>
      <p:sp>
        <p:nvSpPr>
          <p:cNvPr id="207365444" name=""/>
          <p:cNvSpPr txBox="1"/>
          <p:nvPr/>
        </p:nvSpPr>
        <p:spPr bwMode="auto">
          <a:xfrm flipH="0" flipV="0">
            <a:off x="10110942"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a:t>
            </a:r>
            <a:r>
              <a:rPr lang="ru-RU" sz="2800" b="1"/>
              <a:t>Деинициализация</a:t>
            </a:r>
            <a:r>
              <a:rPr lang="ru-RU" sz="2800" b="1"/>
              <a:t> объекта</a:t>
            </a:r>
            <a:endParaRPr lang="en-US" sz="2800" b="1"/>
          </a:p>
        </p:txBody>
      </p:sp>
      <p:sp>
        <p:nvSpPr>
          <p:cNvPr id="5" name="Объект 2"/>
          <p:cNvSpPr>
            <a:spLocks noGrp="1"/>
          </p:cNvSpPr>
          <p:nvPr>
            <p:ph idx="1"/>
          </p:nvPr>
        </p:nvSpPr>
        <p:spPr bwMode="auto">
          <a:xfrm flipH="0" flipV="0">
            <a:off x="4544567" y="1417716"/>
            <a:ext cx="7394586" cy="483068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buClr>
                <a:schemeClr val="accent1"/>
              </a:buClr>
              <a:buSzPct val="80000"/>
              <a:buFont typeface="Wingdings"/>
              <a:buChar char="Ø"/>
              <a:defRPr/>
            </a:pPr>
            <a:r>
              <a:rPr lang="ru-RU" sz="2600"/>
              <a:t>Деструктор — это функция, которая вызывается при деинициализации («разрушении») </a:t>
            </a:r>
            <a:r>
              <a:rPr lang="ru-RU" sz="2600"/>
              <a:t>объекта</a:t>
            </a:r>
            <a:endParaRPr lang="ru-RU" sz="2600"/>
          </a:p>
          <a:p>
            <a:pPr>
              <a:buClr>
                <a:schemeClr val="accent1"/>
              </a:buClr>
              <a:buSzPct val="80000"/>
              <a:buFont typeface="Wingdings"/>
              <a:buChar char="Ø"/>
              <a:defRPr/>
            </a:pPr>
            <a:r>
              <a:rPr lang="ru-RU" sz="2600"/>
              <a:t>Деструктор используется только для </a:t>
            </a:r>
            <a:r>
              <a:rPr lang="ru-RU" sz="2600"/>
              <a:t>деинициализации</a:t>
            </a:r>
            <a:r>
              <a:rPr lang="ru-RU" sz="2600"/>
              <a:t> объекта – во </a:t>
            </a:r>
            <a:r>
              <a:rPr lang="ru-RU" sz="2600"/>
              <a:t>многих случаях при </a:t>
            </a:r>
            <a:r>
              <a:rPr lang="ru-RU" sz="2600"/>
              <a:t>завершении работы объекту </a:t>
            </a:r>
            <a:r>
              <a:rPr lang="ru-RU" sz="2600"/>
              <a:t>необходимо выполнить </a:t>
            </a:r>
            <a:r>
              <a:rPr lang="ru-RU" sz="2600"/>
              <a:t>некоторую </a:t>
            </a:r>
            <a:r>
              <a:rPr lang="ru-RU" sz="2600"/>
              <a:t>последовательность </a:t>
            </a:r>
            <a:r>
              <a:rPr lang="ru-RU" sz="2600"/>
              <a:t>действий. Например, освободить память или другие ресурсы, которые объект использовал</a:t>
            </a:r>
            <a:endParaRPr lang="ru-RU" sz="2600"/>
          </a:p>
          <a:p>
            <a:pPr>
              <a:buClr>
                <a:schemeClr val="accent1"/>
              </a:buClr>
              <a:buSzPct val="80000"/>
              <a:buFont typeface="Wingdings"/>
              <a:buChar char="Ø"/>
              <a:defRPr/>
            </a:pPr>
            <a:r>
              <a:rPr lang="ru-RU" sz="2600"/>
              <a:t>Деструктор имеет имя класса, предварённое «</a:t>
            </a:r>
            <a:r>
              <a:rPr lang="en-US" sz="2600"/>
              <a:t>~</a:t>
            </a:r>
            <a:r>
              <a:rPr lang="ru-RU" sz="2600"/>
              <a:t>»</a:t>
            </a:r>
            <a:r>
              <a:rPr lang="en-US" sz="2600"/>
              <a:t>: ~Cat(), </a:t>
            </a:r>
            <a:r>
              <a:rPr lang="ru-RU" sz="2600"/>
              <a:t>не принимает аргументов и не возвращает значения (даже </a:t>
            </a:r>
            <a:r>
              <a:rPr lang="en-US" sz="2600"/>
              <a:t>void </a:t>
            </a:r>
            <a:r>
              <a:rPr lang="ru-RU" sz="2600"/>
              <a:t>не возвращает)</a:t>
            </a:r>
            <a:endParaRPr sz="2000"/>
          </a:p>
          <a:p>
            <a:pPr>
              <a:buClr>
                <a:schemeClr val="accent1"/>
              </a:buClr>
              <a:buSzPct val="80000"/>
              <a:buFont typeface="Wingdings"/>
              <a:buChar char="Ø"/>
              <a:defRPr/>
            </a:pPr>
            <a:r>
              <a:rPr lang="ru-RU" sz="2600"/>
              <a:t>Если никаких действий при удалении объекта не требуется, деструктор можно не </a:t>
            </a:r>
            <a:r>
              <a:rPr lang="ru-RU" sz="2600"/>
              <a:t>определять – компилятор сгенерирует его сам</a:t>
            </a:r>
            <a:endParaRPr lang="en-US" sz="2600"/>
          </a:p>
        </p:txBody>
      </p:sp>
      <p:pic>
        <p:nvPicPr>
          <p:cNvPr id="2" name="Рисунок 1"/>
          <p:cNvPicPr>
            <a:picLocks noChangeAspect="1"/>
          </p:cNvPicPr>
          <p:nvPr/>
        </p:nvPicPr>
        <p:blipFill>
          <a:blip r:embed="rId2"/>
          <a:stretch/>
        </p:blipFill>
        <p:spPr bwMode="auto">
          <a:xfrm>
            <a:off x="370220" y="2456653"/>
            <a:ext cx="3944985" cy="1228379"/>
          </a:xfrm>
          <a:prstGeom prst="rect">
            <a:avLst/>
          </a:prstGeom>
        </p:spPr>
      </p:pic>
      <p:sp>
        <p:nvSpPr>
          <p:cNvPr id="84046984"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flipH="0" flipV="0">
            <a:off x="5011150" y="1316735"/>
            <a:ext cx="6928003" cy="498881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a:t>Для простой инициализации членов данных объекта предусмотрен список инициализации</a:t>
            </a:r>
            <a:endParaRPr/>
          </a:p>
          <a:p>
            <a:pPr>
              <a:buClr>
                <a:schemeClr val="accent1"/>
              </a:buClr>
              <a:buSzPct val="80000"/>
              <a:buFont typeface="Wingdings"/>
              <a:buChar char="Ø"/>
              <a:defRPr/>
            </a:pPr>
            <a:r>
              <a:rPr lang="ru-RU"/>
              <a:t>Члены данных, не инициализированные в списке инициализации, сначала создаются при помощи конструкторов по умолчанию (если это объекты, а не переменные встроенных типов), и только потом поток выполнения переходит в конструктор</a:t>
            </a:r>
            <a:endParaRPr/>
          </a:p>
          <a:p>
            <a:pPr>
              <a:buClr>
                <a:schemeClr val="accent1"/>
              </a:buClr>
              <a:buSzPct val="80000"/>
              <a:buFont typeface="Wingdings"/>
              <a:buChar char="Ø"/>
              <a:defRPr/>
            </a:pPr>
            <a:r>
              <a:rPr lang="ru-RU"/>
              <a:t>При инициализации в списке инициализации предварительного создания объекта-члена данных с конструктором по умолчанию не происходит</a:t>
            </a:r>
            <a:endParaRPr/>
          </a:p>
          <a:p>
            <a:pPr>
              <a:buClr>
                <a:schemeClr val="accent1"/>
              </a:buClr>
              <a:buSzPct val="80000"/>
              <a:buFont typeface="Wingdings"/>
              <a:buChar char="Ø"/>
              <a:defRPr/>
            </a:pPr>
            <a:r>
              <a:rPr lang="ru-RU"/>
              <a:t>Если для инициализации объекта-члена данных класса достаточно конструктора по умолчанию указанного объекта-члена данных, в явном виде вызывать его конструктор не нужно</a:t>
            </a:r>
            <a:endParaRPr/>
          </a:p>
          <a:p>
            <a:pPr>
              <a:buClr>
                <a:schemeClr val="accent1"/>
              </a:buClr>
              <a:buSzPct val="80000"/>
              <a:buFont typeface="Wingdings"/>
              <a:buChar char="Ø"/>
              <a:defRPr/>
            </a:pPr>
            <a:r>
              <a:rPr lang="ru-RU"/>
              <a:t>Ч</a:t>
            </a:r>
            <a:r>
              <a:rPr lang="ru-RU"/>
              <a:t>лены данных, являющиеся нестатическими константами (см. дальше), могут быть инициализированы с параметрами только в списке инициализации</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Список инициализации</a:t>
            </a:r>
            <a:endParaRPr lang="en-US" sz="2800" b="1"/>
          </a:p>
        </p:txBody>
      </p:sp>
      <p:pic>
        <p:nvPicPr>
          <p:cNvPr id="5" name="Рисунок 4"/>
          <p:cNvPicPr>
            <a:picLocks noChangeAspect="1"/>
          </p:cNvPicPr>
          <p:nvPr/>
        </p:nvPicPr>
        <p:blipFill>
          <a:blip r:embed="rId2"/>
          <a:stretch/>
        </p:blipFill>
        <p:spPr bwMode="auto">
          <a:xfrm>
            <a:off x="613263" y="2073302"/>
            <a:ext cx="4214708" cy="2882746"/>
          </a:xfrm>
          <a:prstGeom prst="rect">
            <a:avLst/>
          </a:prstGeom>
        </p:spPr>
      </p:pic>
      <p:sp>
        <p:nvSpPr>
          <p:cNvPr id="6" name="Прямоугольник 5"/>
          <p:cNvSpPr/>
          <p:nvPr/>
        </p:nvSpPr>
        <p:spPr bwMode="auto">
          <a:xfrm>
            <a:off x="1207008" y="2304287"/>
            <a:ext cx="2340864" cy="512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Прямоугольник 6"/>
          <p:cNvSpPr/>
          <p:nvPr/>
        </p:nvSpPr>
        <p:spPr bwMode="auto">
          <a:xfrm>
            <a:off x="1207008" y="3764280"/>
            <a:ext cx="3529584" cy="512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 name="Прямая соединительная линия 8"/>
          <p:cNvCxnSpPr>
            <a:cxnSpLocks/>
          </p:cNvCxnSpPr>
          <p:nvPr/>
        </p:nvCxnSpPr>
        <p:spPr bwMode="auto">
          <a:xfrm flipH="1">
            <a:off x="430083" y="2304288"/>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bwMode="auto">
          <a:xfrm>
            <a:off x="430083" y="2304288"/>
            <a:ext cx="0" cy="3182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cxnSpLocks/>
          </p:cNvCxnSpPr>
          <p:nvPr/>
        </p:nvCxnSpPr>
        <p:spPr bwMode="auto">
          <a:xfrm flipH="1">
            <a:off x="430083" y="3764280"/>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430083" y="5373099"/>
            <a:ext cx="2648482" cy="369332"/>
          </a:xfrm>
          <a:prstGeom prst="rect">
            <a:avLst/>
          </a:prstGeom>
          <a:noFill/>
        </p:spPr>
        <p:txBody>
          <a:bodyPr wrap="none" rtlCol="0">
            <a:spAutoFit/>
          </a:bodyPr>
          <a:lstStyle/>
          <a:p>
            <a:pPr>
              <a:defRPr/>
            </a:pPr>
            <a:r>
              <a:rPr lang="ru-RU"/>
              <a:t>Список инициализации</a:t>
            </a:r>
            <a:endParaRPr lang="en-US"/>
          </a:p>
        </p:txBody>
      </p:sp>
      <p:sp>
        <p:nvSpPr>
          <p:cNvPr id="567220444" name=""/>
          <p:cNvSpPr txBox="1"/>
          <p:nvPr/>
        </p:nvSpPr>
        <p:spPr bwMode="auto">
          <a:xfrm flipH="0" flipV="0">
            <a:off x="8286618" y="6305549"/>
            <a:ext cx="363802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examples/2_default_construction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426860"/>
            <a:ext cx="11655377" cy="2328998"/>
          </a:xfrm>
          <a:prstGeom prst="rect">
            <a:avLst/>
          </a:prstGeom>
          <a:solidFill>
            <a:schemeClr val="bg1"/>
          </a:solidFill>
        </p:spPr>
        <p:txBody>
          <a:bodyPr>
            <a:normAutofit/>
          </a:bodyPr>
          <a:lstStyle/>
          <a:p>
            <a:pPr>
              <a:buClr>
                <a:schemeClr val="accent1"/>
              </a:buClr>
              <a:buSzPct val="80000"/>
              <a:buFont typeface="Wingdings"/>
              <a:buChar char="Ø"/>
              <a:defRPr/>
            </a:pPr>
            <a:r>
              <a:rPr lang="ru-RU" sz="2400"/>
              <a:t>Как закрытые, так и открытые методы могут быть константными. Тогда они гарантируют, что не будут изменять никакие члены данных. По этой причине они могут вызывать только другие константные или статические методы класса. Статические методы нет смысла объявлять константными – они не имеют доступа к другим членам класса, а значит, не могут их изменить</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en-US" sz="2400"/>
          </a:p>
        </p:txBody>
      </p:sp>
      <p:pic>
        <p:nvPicPr>
          <p:cNvPr id="6" name="Рисунок 5"/>
          <p:cNvPicPr>
            <a:picLocks noChangeAspect="1"/>
          </p:cNvPicPr>
          <p:nvPr/>
        </p:nvPicPr>
        <p:blipFill>
          <a:blip r:embed="rId2"/>
          <a:stretch/>
        </p:blipFill>
        <p:spPr bwMode="auto">
          <a:xfrm>
            <a:off x="3942965" y="3953721"/>
            <a:ext cx="3529709" cy="687200"/>
          </a:xfrm>
          <a:prstGeom prst="rect">
            <a:avLst/>
          </a:prstGeom>
        </p:spPr>
      </p:pic>
      <p:pic>
        <p:nvPicPr>
          <p:cNvPr id="8" name="Рисунок 7"/>
          <p:cNvPicPr>
            <a:picLocks noChangeAspect="1"/>
          </p:cNvPicPr>
          <p:nvPr/>
        </p:nvPicPr>
        <p:blipFill>
          <a:blip r:embed="rId3"/>
          <a:stretch/>
        </p:blipFill>
        <p:spPr bwMode="auto">
          <a:xfrm>
            <a:off x="3942965" y="4898218"/>
            <a:ext cx="3760387" cy="1342995"/>
          </a:xfrm>
          <a:prstGeom prst="rect">
            <a:avLst/>
          </a:prstGeom>
        </p:spPr>
      </p:pic>
      <p:sp>
        <p:nvSpPr>
          <p:cNvPr id="10" name="TextBox 9"/>
          <p:cNvSpPr txBox="1"/>
          <p:nvPr/>
        </p:nvSpPr>
        <p:spPr bwMode="auto">
          <a:xfrm>
            <a:off x="2317746" y="5200383"/>
            <a:ext cx="1051891" cy="369332"/>
          </a:xfrm>
          <a:prstGeom prst="rect">
            <a:avLst/>
          </a:prstGeom>
          <a:noFill/>
        </p:spPr>
        <p:txBody>
          <a:bodyPr wrap="none" rtlCol="0">
            <a:spAutoFit/>
          </a:bodyPr>
          <a:lstStyle/>
          <a:p>
            <a:pPr>
              <a:defRPr/>
            </a:pPr>
            <a:r>
              <a:rPr lang="en-US"/>
              <a:t>cat.cpp</a:t>
            </a:r>
            <a:r>
              <a:rPr lang="ru-RU"/>
              <a:t>:</a:t>
            </a:r>
            <a:endParaRPr lang="en-US"/>
          </a:p>
        </p:txBody>
      </p:sp>
      <p:sp>
        <p:nvSpPr>
          <p:cNvPr id="13" name="TextBox 12"/>
          <p:cNvSpPr txBox="1"/>
          <p:nvPr/>
        </p:nvSpPr>
        <p:spPr bwMode="auto">
          <a:xfrm>
            <a:off x="1572351" y="3696423"/>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141583794" name=""/>
          <p:cNvSpPr txBox="1"/>
          <p:nvPr/>
        </p:nvSpPr>
        <p:spPr bwMode="auto">
          <a:xfrm flipH="0" flipV="0">
            <a:off x="10058268" y="6241212"/>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910163"/>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280556"/>
            <a:ext cx="11655377" cy="807185"/>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Методы могут быть встраиваемыми (</a:t>
            </a:r>
            <a:r>
              <a:rPr lang="en-US" sz="2400"/>
              <a:t>inline</a:t>
            </a:r>
            <a:r>
              <a:rPr lang="ru-RU" sz="2400"/>
              <a:t>)</a:t>
            </a:r>
            <a:r>
              <a:rPr lang="en-US" sz="2400"/>
              <a:t>. </a:t>
            </a:r>
            <a:r>
              <a:rPr lang="ru-RU" sz="2400"/>
              <a:t>Тогда они компилируются не как функции, а напрямую встраиваются в машинный код. Это быстрее</a:t>
            </a:r>
            <a:endParaRPr lang="en-US" sz="2400"/>
          </a:p>
        </p:txBody>
      </p:sp>
      <p:pic>
        <p:nvPicPr>
          <p:cNvPr id="6" name="Рисунок 5" descr="Image result for C++ стек вызова функции"/>
          <p:cNvPicPr/>
          <p:nvPr/>
        </p:nvPicPr>
        <p:blipFill>
          <a:blip r:embed="rId2"/>
          <a:stretch/>
        </p:blipFill>
        <p:spPr bwMode="auto">
          <a:xfrm>
            <a:off x="1039957" y="2285169"/>
            <a:ext cx="3261879" cy="3699166"/>
          </a:xfrm>
          <a:prstGeom prst="rect">
            <a:avLst/>
          </a:prstGeom>
          <a:noFill/>
          <a:ln>
            <a:noFill/>
          </a:ln>
        </p:spPr>
      </p:pic>
      <p:sp>
        <p:nvSpPr>
          <p:cNvPr id="7" name="TextBox 6"/>
          <p:cNvSpPr txBox="1"/>
          <p:nvPr/>
        </p:nvSpPr>
        <p:spPr bwMode="auto">
          <a:xfrm>
            <a:off x="768927" y="6181761"/>
            <a:ext cx="6234544" cy="369332"/>
          </a:xfrm>
          <a:prstGeom prst="rect">
            <a:avLst/>
          </a:prstGeom>
          <a:noFill/>
        </p:spPr>
        <p:txBody>
          <a:bodyPr wrap="square" rtlCol="0">
            <a:spAutoFit/>
          </a:bodyPr>
          <a:lstStyle/>
          <a:p>
            <a:pPr>
              <a:defRPr/>
            </a:pPr>
            <a:r>
              <a:rPr lang="ru-RU"/>
              <a:t>Пример стека при вызове функции, если она не </a:t>
            </a:r>
            <a:r>
              <a:rPr lang="en-US"/>
              <a:t>inline</a:t>
            </a:r>
            <a:endParaRPr lang="en-US"/>
          </a:p>
        </p:txBody>
      </p:sp>
      <p:sp>
        <p:nvSpPr>
          <p:cNvPr id="9" name="Объект 2"/>
          <p:cNvSpPr txBox="1"/>
          <p:nvPr/>
        </p:nvSpPr>
        <p:spPr bwMode="auto">
          <a:xfrm>
            <a:off x="4668742" y="2087741"/>
            <a:ext cx="7270413" cy="415721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Как правило, встраиваемыми объявляются небольшие служебные функции. Практика показывает, что это удачный компромисс между быстродействием и объемом машинного кода</a:t>
            </a:r>
            <a:endParaRPr/>
          </a:p>
          <a:p>
            <a:pPr>
              <a:buClr>
                <a:schemeClr val="accent1"/>
              </a:buClr>
              <a:buSzPct val="80000"/>
              <a:buFont typeface="Wingdings"/>
              <a:buChar char="Ø"/>
              <a:defRPr/>
            </a:pPr>
            <a:r>
              <a:rPr lang="ru-RU" sz="2400"/>
              <a:t>Компилятор может делать это автоматически, но это не точно</a:t>
            </a:r>
            <a:endParaRPr lang="en-US" sz="2400"/>
          </a:p>
        </p:txBody>
      </p:sp>
      <p:pic>
        <p:nvPicPr>
          <p:cNvPr id="10" name="Рисунок 9"/>
          <p:cNvPicPr>
            <a:picLocks noChangeAspect="1"/>
          </p:cNvPicPr>
          <p:nvPr/>
        </p:nvPicPr>
        <p:blipFill>
          <a:blip r:embed="rId3"/>
          <a:stretch/>
        </p:blipFill>
        <p:spPr bwMode="auto">
          <a:xfrm>
            <a:off x="7003472" y="4927004"/>
            <a:ext cx="4564263" cy="1317949"/>
          </a:xfrm>
          <a:prstGeom prst="rect">
            <a:avLst/>
          </a:prstGeom>
        </p:spPr>
      </p:pic>
      <p:sp>
        <p:nvSpPr>
          <p:cNvPr id="11" name="TextBox 10"/>
          <p:cNvSpPr txBox="1"/>
          <p:nvPr/>
        </p:nvSpPr>
        <p:spPr bwMode="auto">
          <a:xfrm>
            <a:off x="5768128" y="5272019"/>
            <a:ext cx="1051891" cy="369332"/>
          </a:xfrm>
          <a:prstGeom prst="rect">
            <a:avLst/>
          </a:prstGeom>
          <a:noFill/>
        </p:spPr>
        <p:txBody>
          <a:bodyPr wrap="none" rtlCol="0">
            <a:spAutoFit/>
          </a:bodyPr>
          <a:lstStyle/>
          <a:p>
            <a:pPr>
              <a:defRPr/>
            </a:pPr>
            <a:r>
              <a:rPr lang="en-US"/>
              <a:t>cat.cpp</a:t>
            </a:r>
            <a:r>
              <a:rPr lang="ru-RU"/>
              <a:t>:</a:t>
            </a:r>
            <a:endParaRPr lang="en-US"/>
          </a:p>
        </p:txBody>
      </p:sp>
      <p:sp>
        <p:nvSpPr>
          <p:cNvPr id="1811917201" name=""/>
          <p:cNvSpPr txBox="1"/>
          <p:nvPr/>
        </p:nvSpPr>
        <p:spPr bwMode="auto">
          <a:xfrm flipH="0" flipV="0">
            <a:off x="10110943"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36418" y="1569027"/>
            <a:ext cx="11419608" cy="4472335"/>
          </a:xfrm>
          <a:prstGeom prst="rect">
            <a:avLst/>
          </a:prstGeom>
          <a:solidFill>
            <a:schemeClr val="bg1"/>
          </a:solidFill>
        </p:spPr>
        <p:txBody>
          <a:bodyPr/>
          <a:lstStyle/>
          <a:p>
            <a:pPr>
              <a:buClr>
                <a:schemeClr val="accent1"/>
              </a:buClr>
              <a:buSzPct val="80000"/>
              <a:buFont typeface="Wingdings"/>
              <a:buChar char="Ø"/>
              <a:defRPr/>
            </a:pPr>
            <a:r>
              <a:rPr lang="ru-RU"/>
              <a:t>Язык </a:t>
            </a:r>
            <a:r>
              <a:rPr lang="ru-RU"/>
              <a:t>поддерживает </a:t>
            </a:r>
            <a:r>
              <a:rPr lang="ru-RU"/>
              <a:t>парадигму программирования, </a:t>
            </a:r>
            <a:r>
              <a:rPr lang="ru-RU"/>
              <a:t>если он предоставляет средства, которые делают использование стиля удобным (достаточно простым, надежным и эффективным</a:t>
            </a:r>
            <a:r>
              <a:rPr lang="ru-RU"/>
              <a:t>)</a:t>
            </a:r>
            <a:endParaRPr/>
          </a:p>
          <a:p>
            <a:pPr>
              <a:buClr>
                <a:schemeClr val="accent1"/>
              </a:buClr>
              <a:buSzPct val="80000"/>
              <a:buFont typeface="Wingdings"/>
              <a:buChar char="Ø"/>
              <a:defRPr/>
            </a:pPr>
            <a:r>
              <a:rPr lang="ru-RU"/>
              <a:t>Язык </a:t>
            </a:r>
            <a:r>
              <a:rPr lang="ru-RU"/>
              <a:t>не поддерживает </a:t>
            </a:r>
            <a:r>
              <a:rPr lang="ru-RU"/>
              <a:t>парадигму </a:t>
            </a:r>
            <a:r>
              <a:rPr lang="ru-RU"/>
              <a:t>программирования, если для написания </a:t>
            </a:r>
            <a:r>
              <a:rPr lang="ru-RU"/>
              <a:t>программы в данной парадигме требуются </a:t>
            </a:r>
            <a:r>
              <a:rPr lang="ru-RU"/>
              <a:t>чрезмерные усилия либо </a:t>
            </a:r>
            <a:r>
              <a:rPr lang="ru-RU"/>
              <a:t>мастерство. Можно писать на </a:t>
            </a:r>
            <a:r>
              <a:rPr lang="en-US"/>
              <a:t>C </a:t>
            </a:r>
            <a:r>
              <a:rPr lang="ru-RU"/>
              <a:t>в объектно-ориентированном стиле, но на С++ это гораздо удобнее, поэтому С не поддерживает объектно-ориентированное программирование, а С++ – поддерживает </a:t>
            </a:r>
            <a:endParaRPr/>
          </a:p>
          <a:p>
            <a:pPr>
              <a:buClr>
                <a:schemeClr val="accent1"/>
              </a:buClr>
              <a:buSzPct val="80000"/>
              <a:buFont typeface="Wingdings"/>
              <a:buChar char="Ø"/>
              <a:defRPr/>
            </a:pPr>
            <a:r>
              <a:rPr lang="ru-RU"/>
              <a:t>Язык может поддерживать несколько парадигм программирования. На </a:t>
            </a:r>
            <a:r>
              <a:rPr lang="en-US"/>
              <a:t>python </a:t>
            </a:r>
            <a:r>
              <a:rPr lang="ru-RU"/>
              <a:t>можно писать как в объектно-ориентированном стиле, так и в функциональном. С++ поддерживает как объектно-ориентированное, так и обобщенное программирование</a:t>
            </a:r>
            <a:endParaRPr/>
          </a:p>
          <a:p>
            <a:pPr>
              <a:buClr>
                <a:schemeClr val="accent1"/>
              </a:buClr>
              <a:buSzPct val="80000"/>
              <a:buFont typeface="Wingdings"/>
              <a:buChar char="Ø"/>
              <a:defRPr/>
            </a:pPr>
            <a:r>
              <a:rPr lang="ru-RU"/>
              <a:t>На практике элементы различных парадигм часто смешиваются в одной программе, хотя это не всегда хорошая идея</a:t>
            </a:r>
            <a:endParaRPr/>
          </a:p>
          <a:p>
            <a:pPr>
              <a:buClr>
                <a:schemeClr val="accent1"/>
              </a:buClr>
              <a:buSzPct val="80000"/>
              <a:buFont typeface="Wingdings"/>
              <a:buChar char="Ø"/>
              <a:defRPr/>
            </a:pPr>
            <a:r>
              <a:rPr lang="ru-RU"/>
              <a:t>Поддержка парадигм программирования в различных языках:</a:t>
            </a:r>
            <a:endParaRPr lang="ru-RU"/>
          </a:p>
          <a:p>
            <a:pPr>
              <a:buClr>
                <a:schemeClr val="accent1"/>
              </a:buClr>
              <a:buSzPct val="80000"/>
              <a:buFont typeface="Wingdings"/>
              <a:buChar char="Ø"/>
              <a:defRPr/>
            </a:pPr>
            <a:r>
              <a:rPr lang="ru-RU"/>
              <a:t>	</a:t>
            </a:r>
            <a:r>
              <a:rPr lang="en-US"/>
              <a:t>https</a:t>
            </a:r>
            <a:r>
              <a:rPr lang="en-US"/>
              <a:t>://</a:t>
            </a:r>
            <a:r>
              <a:rPr lang="en-US"/>
              <a:t>ru.wikipedia.org/wiki/</a:t>
            </a:r>
            <a:r>
              <a:rPr lang="ru-RU"/>
              <a:t>Сравнение_языков_программирования</a:t>
            </a:r>
            <a:endParaRPr lang="en-US"/>
          </a:p>
        </p:txBody>
      </p:sp>
      <p:sp>
        <p:nvSpPr>
          <p:cNvPr id="4" name="Заголовок 1"/>
          <p:cNvSpPr>
            <a:spLocks noGrp="1"/>
          </p:cNvSpPr>
          <p:nvPr>
            <p:ph type="title"/>
          </p:nvPr>
        </p:nvSpPr>
        <p:spPr bwMode="auto">
          <a:xfrm>
            <a:off x="436417" y="327243"/>
            <a:ext cx="11419609"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структуры</a:t>
            </a:r>
            <a:endParaRPr lang="en-US" sz="2800" b="1"/>
          </a:p>
        </p:txBody>
      </p:sp>
      <p:sp>
        <p:nvSpPr>
          <p:cNvPr id="5" name="Объект 2"/>
          <p:cNvSpPr>
            <a:spLocks noGrp="1"/>
          </p:cNvSpPr>
          <p:nvPr>
            <p:ph idx="1"/>
          </p:nvPr>
        </p:nvSpPr>
        <p:spPr bwMode="auto">
          <a:xfrm>
            <a:off x="283778" y="1426860"/>
            <a:ext cx="11655377" cy="4880422"/>
          </a:xfrm>
          <a:prstGeom prst="rect">
            <a:avLst/>
          </a:prstGeom>
          <a:solidFill>
            <a:schemeClr val="bg1"/>
          </a:solidFill>
        </p:spPr>
        <p:txBody>
          <a:bodyPr>
            <a:normAutofit/>
          </a:bodyPr>
          <a:lstStyle/>
          <a:p>
            <a:pPr>
              <a:buClr>
                <a:schemeClr val="accent1"/>
              </a:buClr>
              <a:buSzPct val="80000"/>
              <a:buFont typeface="Wingdings"/>
              <a:buChar char="Ø"/>
              <a:defRPr/>
            </a:pPr>
            <a:r>
              <a:rPr lang="ru-RU" sz="2400"/>
              <a:t>Структуры в современном С++ поддерживают все принципы ООП, могут иметь конструкторы и деструкторы</a:t>
            </a:r>
            <a:endParaRPr/>
          </a:p>
          <a:p>
            <a:pPr>
              <a:buClr>
                <a:schemeClr val="accent1"/>
              </a:buClr>
              <a:buSzPct val="80000"/>
              <a:buFont typeface="Wingdings"/>
              <a:buChar char="Ø"/>
              <a:defRPr/>
            </a:pPr>
            <a:r>
              <a:rPr lang="ru-RU" sz="2400"/>
              <a:t>Единственная разница между классами и структурами состоит в том, что все члены класса по умолчанию закрытые, в то время как все члены структуры по умолчанию открытые</a:t>
            </a:r>
            <a:endParaRPr/>
          </a:p>
          <a:p>
            <a:pPr>
              <a:buClr>
                <a:schemeClr val="accent1"/>
              </a:buClr>
              <a:buSzPct val="80000"/>
              <a:buFont typeface="Wingdings"/>
              <a:buChar char="Ø"/>
              <a:defRPr/>
            </a:pPr>
            <a:r>
              <a:rPr lang="ru-RU" sz="2400"/>
              <a:t>Это сделано для обратной совместимости с </a:t>
            </a:r>
            <a:r>
              <a:rPr lang="ru-RU" sz="2400"/>
              <a:t>С</a:t>
            </a:r>
            <a:r>
              <a:rPr lang="ru-RU" sz="2400"/>
              <a:t>, чтобы синтаксис объявления класса мог совершенствоваться, а старый код на С при </a:t>
            </a:r>
            <a:r>
              <a:rPr lang="ru-RU" sz="2400"/>
              <a:t>э</a:t>
            </a:r>
            <a:r>
              <a:rPr lang="ru-RU" sz="2400"/>
              <a:t>том продолжал поддерживаться. Вторая причина – семантическая. </a:t>
            </a:r>
            <a:r>
              <a:rPr lang="ru-RU" sz="2400"/>
              <a:t>К</a:t>
            </a:r>
            <a:r>
              <a:rPr lang="ru-RU" sz="2400"/>
              <a:t>ласс поддерживает инкапсуляцию по умолчанию, а структура нет. Это важное различие</a:t>
            </a:r>
            <a:endParaRPr/>
          </a:p>
          <a:p>
            <a:pPr>
              <a:buClr>
                <a:schemeClr val="accent1"/>
              </a:buClr>
              <a:buSzPct val="80000"/>
              <a:buFont typeface="Wingdings"/>
              <a:buChar char="Ø"/>
              <a:defRPr/>
            </a:pPr>
            <a:r>
              <a:rPr lang="ru-RU" sz="2400"/>
              <a:t>Структуры как правило используются как контейнер для данных – данных в них больше, чем в классах, а поведения меньше</a:t>
            </a:r>
            <a:endParaRPr/>
          </a:p>
          <a:p>
            <a:pPr>
              <a:buClr>
                <a:schemeClr val="accent1"/>
              </a:buClr>
              <a:buSzPct val="80000"/>
              <a:buFont typeface="Wingdings"/>
              <a:buChar char="Ø"/>
              <a:defRPr/>
            </a:pP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767851"/>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Объектно-ориентированное проектирование</a:t>
            </a:r>
            <a:endParaRPr lang="en-US" sz="2800" b="1"/>
          </a:p>
        </p:txBody>
      </p:sp>
      <p:sp>
        <p:nvSpPr>
          <p:cNvPr id="5" name="Объект 2"/>
          <p:cNvSpPr>
            <a:spLocks noGrp="1"/>
          </p:cNvSpPr>
          <p:nvPr>
            <p:ph idx="1"/>
          </p:nvPr>
        </p:nvSpPr>
        <p:spPr bwMode="auto">
          <a:xfrm>
            <a:off x="283778" y="1216151"/>
            <a:ext cx="11655377" cy="3064902"/>
          </a:xfrm>
          <a:prstGeom prst="rect">
            <a:avLst/>
          </a:prstGeom>
          <a:solidFill>
            <a:schemeClr val="bg1"/>
          </a:solidFill>
        </p:spPr>
        <p:txBody>
          <a:bodyPr>
            <a:normAutofit fontScale="85000" lnSpcReduction="20000"/>
          </a:bodyPr>
          <a:lstStyle/>
          <a:p>
            <a:pPr>
              <a:buClr>
                <a:schemeClr val="accent1"/>
              </a:buClr>
              <a:buSzPct val="80000"/>
              <a:buFont typeface="Wingdings"/>
              <a:buChar char="Ø"/>
              <a:defRPr/>
            </a:pPr>
            <a:r>
              <a:rPr lang="ru-RU" sz="2400"/>
              <a:t>В структурной парадигме программа разбивается на функции «сверху - вниз», «от общего – к частному»,  так, чтобы они последовательно описывали ход выполнения программы</a:t>
            </a:r>
            <a:endParaRPr/>
          </a:p>
          <a:p>
            <a:pPr>
              <a:buClr>
                <a:schemeClr val="accent1"/>
              </a:buClr>
              <a:buSzPct val="80000"/>
              <a:buFont typeface="Wingdings"/>
              <a:buChar char="Ø"/>
              <a:defRPr/>
            </a:pPr>
            <a:r>
              <a:rPr lang="ru-RU" sz="2400"/>
              <a:t>В объектно-ориентированной парадигме программа разбивается на объекты, которые должны хранить необходимые данные и «уметь» делать необходимые вещи</a:t>
            </a:r>
            <a:endParaRPr/>
          </a:p>
          <a:p>
            <a:pPr>
              <a:buClr>
                <a:schemeClr val="accent1"/>
              </a:buClr>
              <a:buSzPct val="80000"/>
              <a:buFont typeface="Wingdings"/>
              <a:buChar char="Ø"/>
              <a:defRPr/>
            </a:pPr>
            <a:r>
              <a:rPr lang="ru-RU" sz="2400"/>
              <a:t>Объекты выделяются по принципу:</a:t>
            </a:r>
            <a:endParaRPr/>
          </a:p>
          <a:p>
            <a:pPr marL="633413" indent="342900">
              <a:buFont typeface="Arial"/>
              <a:buChar char="•"/>
              <a:defRPr/>
            </a:pPr>
            <a:r>
              <a:rPr lang="ru-RU" sz="2400"/>
              <a:t>Моделирования объектов реального мира (люди, машины, производственные процессы)</a:t>
            </a:r>
            <a:endParaRPr/>
          </a:p>
          <a:p>
            <a:pPr marL="633413" indent="342900">
              <a:buFont typeface="Arial"/>
              <a:buChar char="•"/>
              <a:defRPr/>
            </a:pPr>
            <a:r>
              <a:rPr lang="ru-RU" sz="2400"/>
              <a:t>По сферам ответственности (элементы графического интерфейса программы, управление доступом к ресурсам)</a:t>
            </a:r>
            <a:endParaRPr/>
          </a:p>
          <a:p>
            <a:pPr marL="633413" indent="342900">
              <a:buFont typeface="Arial"/>
              <a:buChar char="•"/>
              <a:defRPr/>
            </a:pPr>
            <a:endParaRPr lang="ru-RU" sz="2400"/>
          </a:p>
          <a:p>
            <a:pPr marL="633413" indent="342900">
              <a:buFont typeface="Arial"/>
              <a:buChar char="•"/>
              <a:defRPr/>
            </a:pPr>
            <a:endParaRPr lang="ru-RU" sz="2400"/>
          </a:p>
          <a:p>
            <a:pPr marL="633413" indent="0">
              <a:buNone/>
              <a:defRPr/>
            </a:pPr>
            <a:endParaRPr lang="ru-RU" sz="2400"/>
          </a:p>
        </p:txBody>
      </p:sp>
      <p:sp>
        <p:nvSpPr>
          <p:cNvPr id="6" name="Объект 2"/>
          <p:cNvSpPr txBox="1"/>
          <p:nvPr/>
        </p:nvSpPr>
        <p:spPr bwMode="auto">
          <a:xfrm>
            <a:off x="180108" y="4281054"/>
            <a:ext cx="11759047" cy="2150919"/>
          </a:xfrm>
          <a:prstGeom prst="rect">
            <a:avLst/>
          </a:prstGeom>
          <a:solidFill>
            <a:schemeClr val="bg1"/>
          </a:solidFill>
        </p:spPr>
        <p:txBody>
          <a:bodyPr vert="horz" lIns="91440" tIns="45720" rIns="91440" bIns="45720" rtlCol="0">
            <a:normAutofit fontScale="77500" lnSpcReduction="2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Членами свойствами объекта должны становиться параметры, без которых он не может выполнять свою роль (моделировать нужный реальный объект, выполнять требуемые действия). Остальные данные можно передавать как параметры в методы</a:t>
            </a:r>
            <a:endParaRPr/>
          </a:p>
          <a:p>
            <a:pPr>
              <a:buClr>
                <a:schemeClr val="accent1"/>
              </a:buClr>
              <a:buSzPct val="80000"/>
              <a:buFont typeface="Wingdings"/>
              <a:buChar char="Ø"/>
              <a:defRPr/>
            </a:pPr>
            <a:r>
              <a:rPr lang="ru-RU" sz="2400"/>
              <a:t>Аналогично для методов. Для доступа к остальным методам может потребоваться создать другой объект</a:t>
            </a:r>
            <a:endParaRPr/>
          </a:p>
          <a:p>
            <a:pPr>
              <a:buClr>
                <a:schemeClr val="accent1"/>
              </a:buClr>
              <a:buSzPct val="80000"/>
              <a:buFont typeface="Wingdings"/>
              <a:buChar char="Ø"/>
              <a:defRPr/>
            </a:pPr>
            <a:r>
              <a:rPr lang="ru-RU" sz="2400"/>
              <a:t>Объекты могут и даже должны взаимодействовать друг с другом</a:t>
            </a:r>
            <a:endParaRPr/>
          </a:p>
          <a:p>
            <a:pPr>
              <a:buClr>
                <a:schemeClr val="accent1"/>
              </a:buClr>
              <a:buSzPct val="80000"/>
              <a:buFont typeface="Wingdings"/>
              <a:buChar char="Ø"/>
              <a:defRPr/>
            </a:pPr>
            <a:r>
              <a:rPr lang="ru-RU" sz="2400"/>
              <a:t>Один объект может быть членом данных другого объекта и наоборот (композиция)</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93986" y="113883"/>
            <a:ext cx="11129054" cy="1074837"/>
          </a:xfrm>
          <a:prstGeom prst="rect">
            <a:avLst/>
          </a:prstGeom>
          <a:solidFill>
            <a:schemeClr val="bg1"/>
          </a:solidFill>
          <a:ln>
            <a:solidFill>
              <a:schemeClr val="tx1"/>
            </a:solidFill>
          </a:ln>
        </p:spPr>
        <p:txBody>
          <a:bodyPr anchor="ctr" anchorCtr="0">
            <a:normAutofit/>
          </a:bodyPr>
          <a:lstStyle/>
          <a:p>
            <a:pPr algn="ctr">
              <a:defRPr/>
            </a:pPr>
            <a:r>
              <a:rPr lang="en-US" b="1"/>
              <a:t>1.	 </a:t>
            </a:r>
            <a:r>
              <a:rPr lang="ru-RU" b="1"/>
              <a:t>Парадигмы программирования</a:t>
            </a:r>
            <a:endParaRPr lang="en-US" b="1"/>
          </a:p>
        </p:txBody>
      </p:sp>
      <p:sp>
        <p:nvSpPr>
          <p:cNvPr id="3" name="Объект 2"/>
          <p:cNvSpPr>
            <a:spLocks noGrp="1"/>
          </p:cNvSpPr>
          <p:nvPr>
            <p:ph idx="1"/>
          </p:nvPr>
        </p:nvSpPr>
        <p:spPr bwMode="auto">
          <a:xfrm>
            <a:off x="493986" y="1290319"/>
            <a:ext cx="5368333" cy="4971626"/>
          </a:xfrm>
          <a:prstGeom prst="rect">
            <a:avLst/>
          </a:prstGeom>
          <a:solidFill>
            <a:schemeClr val="bg1"/>
          </a:solidFill>
        </p:spPr>
        <p:txBody>
          <a:bodyPr/>
          <a:lstStyle/>
          <a:p>
            <a:pPr marL="0" lvl="0" indent="0">
              <a:buNone/>
              <a:defRPr/>
            </a:pPr>
            <a:r>
              <a:rPr lang="ru-RU" b="1">
                <a:solidFill>
                  <a:schemeClr val="accent1"/>
                </a:solidFill>
              </a:rPr>
              <a:t>1. </a:t>
            </a:r>
            <a:r>
              <a:rPr lang="ru-RU"/>
              <a:t>Императивная парадигма предполагает </a:t>
            </a:r>
            <a:r>
              <a:rPr lang="ru-RU"/>
              <a:t>полное последовательное описание процесса решения задачи</a:t>
            </a:r>
            <a:endParaRPr lang="en-US"/>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lgn="ctr">
              <a:buNone/>
              <a:defRPr/>
            </a:pPr>
            <a:r>
              <a:rPr lang="ru-RU"/>
              <a:t>С</a:t>
            </a:r>
            <a:r>
              <a:rPr lang="en-US"/>
              <a:t>#</a:t>
            </a:r>
            <a:endParaRPr lang="en-US"/>
          </a:p>
        </p:txBody>
      </p:sp>
      <p:sp>
        <p:nvSpPr>
          <p:cNvPr id="4" name="TextBox 3"/>
          <p:cNvSpPr txBox="1"/>
          <p:nvPr/>
        </p:nvSpPr>
        <p:spPr bwMode="auto">
          <a:xfrm>
            <a:off x="5862318" y="1290319"/>
            <a:ext cx="5760721" cy="4154984"/>
          </a:xfrm>
          <a:prstGeom prst="rect">
            <a:avLst/>
          </a:prstGeom>
          <a:solidFill>
            <a:schemeClr val="bg1"/>
          </a:solidFill>
        </p:spPr>
        <p:txBody>
          <a:bodyPr wrap="square" rtlCol="0">
            <a:spAutoFit/>
          </a:bodyPr>
          <a:lstStyle/>
          <a:p>
            <a:pPr lvl="0">
              <a:defRPr/>
            </a:pPr>
            <a:r>
              <a:rPr lang="ru-RU" b="1">
                <a:solidFill>
                  <a:schemeClr val="accent1"/>
                </a:solidFill>
              </a:rPr>
              <a:t>2. </a:t>
            </a:r>
            <a:r>
              <a:rPr lang="ru-RU"/>
              <a:t>Декларативная предполагает описание исходной проблемы и необходимого </a:t>
            </a:r>
            <a:r>
              <a:rPr lang="ru-RU"/>
              <a:t>результата</a:t>
            </a:r>
            <a:endParaRPr/>
          </a:p>
          <a:p>
            <a:pPr lvl="0">
              <a:defRPr/>
            </a:pPr>
            <a:endParaRPr lang="ru-RU"/>
          </a:p>
          <a:p>
            <a:pPr lvl="0">
              <a:defRPr/>
            </a:pPr>
            <a:endParaRPr lang="ru-RU"/>
          </a:p>
          <a:p>
            <a:pPr lvl="0">
              <a:defRPr/>
            </a:pPr>
            <a:endParaRPr lang="en-US"/>
          </a:p>
          <a:p>
            <a:pPr lvl="0">
              <a:defRPr/>
            </a:pPr>
            <a:endParaRPr lang="en-US"/>
          </a:p>
          <a:p>
            <a:pPr lvl="0">
              <a:defRPr/>
            </a:pPr>
            <a:endParaRPr lang="en-US"/>
          </a:p>
          <a:p>
            <a:pPr lvl="0">
              <a:defRPr/>
            </a:pPr>
            <a:endParaRPr lang="ru-RU"/>
          </a:p>
          <a:p>
            <a:pPr>
              <a:defRPr/>
            </a:pPr>
            <a:r>
              <a:rPr lang="en-US"/>
              <a:t>SELECT </a:t>
            </a:r>
            <a:r>
              <a:rPr lang="en-US"/>
              <a:t>num</a:t>
            </a:r>
            <a:r>
              <a:rPr lang="en-US"/>
              <a:t> FROM N WHERE </a:t>
            </a:r>
            <a:r>
              <a:rPr lang="en-US"/>
              <a:t>num</a:t>
            </a:r>
            <a:r>
              <a:rPr lang="en-US"/>
              <a:t> &gt; 3 AND </a:t>
            </a:r>
            <a:r>
              <a:rPr lang="en-US"/>
              <a:t>num</a:t>
            </a:r>
            <a:r>
              <a:rPr lang="en-US"/>
              <a:t> &lt; </a:t>
            </a:r>
            <a:r>
              <a:rPr lang="en-US"/>
              <a:t>100</a:t>
            </a:r>
            <a:endParaRPr lang="ru-RU"/>
          </a:p>
          <a:p>
            <a:pPr>
              <a:defRPr/>
            </a:pPr>
            <a:endParaRPr lang="ru-RU" sz="2400">
              <a:latin typeface="Times New Roman"/>
              <a:ea typeface="Calibri"/>
              <a:cs typeface="Times New Roman"/>
            </a:endParaRPr>
          </a:p>
          <a:p>
            <a:pPr>
              <a:defRPr/>
            </a:pPr>
            <a:endParaRPr lang="ru-RU" sz="2400">
              <a:latin typeface="Times New Roman"/>
              <a:ea typeface="Calibri"/>
              <a:cs typeface="Times New Roman"/>
            </a:endParaRPr>
          </a:p>
          <a:p>
            <a:pPr lvl="0">
              <a:defRPr/>
            </a:pPr>
            <a:endParaRPr lang="en-US"/>
          </a:p>
          <a:p>
            <a:pPr>
              <a:defRPr/>
            </a:pPr>
            <a:endParaRPr lang="en-US"/>
          </a:p>
          <a:p>
            <a:pPr algn="ctr">
              <a:defRPr/>
            </a:pPr>
            <a:r>
              <a:rPr lang="en-US"/>
              <a:t>SQL</a:t>
            </a:r>
            <a:endParaRPr lang="en-US"/>
          </a:p>
        </p:txBody>
      </p:sp>
      <p:pic>
        <p:nvPicPr>
          <p:cNvPr id="5" name="Рисунок 4"/>
          <p:cNvPicPr/>
          <p:nvPr/>
        </p:nvPicPr>
        <p:blipFill>
          <a:blip r:embed="rId2"/>
          <a:stretch/>
        </p:blipFill>
        <p:spPr bwMode="auto">
          <a:xfrm>
            <a:off x="1803399" y="2208224"/>
            <a:ext cx="2749505" cy="2770235"/>
          </a:xfrm>
          <a:prstGeom prst="rect">
            <a:avLst/>
          </a:prstGeom>
        </p:spPr>
      </p:pic>
      <p:sp>
        <p:nvSpPr>
          <p:cNvPr id="7" name="Прямоугольник 6"/>
          <p:cNvSpPr/>
          <p:nvPr/>
        </p:nvSpPr>
        <p:spPr bwMode="auto">
          <a:xfrm>
            <a:off x="420414" y="5546904"/>
            <a:ext cx="11202625" cy="402546"/>
          </a:xfrm>
          <a:prstGeom prst="rect">
            <a:avLst/>
          </a:prstGeom>
          <a:solidFill>
            <a:schemeClr val="bg1"/>
          </a:solidFill>
        </p:spPr>
        <p:txBody>
          <a:bodyPr wrap="square">
            <a:spAutoFit/>
          </a:bodyPr>
          <a:lstStyle/>
          <a:p>
            <a:pPr indent="450215" algn="ctr">
              <a:lnSpc>
                <a:spcPct val="112000"/>
              </a:lnSpc>
              <a:spcAft>
                <a:spcPts val="0"/>
              </a:spcAft>
              <a:defRPr/>
            </a:pPr>
            <a:r>
              <a:rPr lang="ru-RU">
                <a:solidFill>
                  <a:srgbClr val="202122"/>
                </a:solidFill>
                <a:latin typeface="+mj-lt"/>
                <a:ea typeface="Calibri"/>
                <a:cs typeface="Times New Roman"/>
              </a:rPr>
              <a:t>получение элементов массива, больших, чем 3, но меньших, чем 100 </a:t>
            </a:r>
            <a:endParaRPr lang="en-US">
              <a:latin typeface="+mj-lt"/>
              <a:ea typeface="Calibri"/>
              <a:cs typeface="Times New Roman"/>
            </a:endParaRPr>
          </a:p>
        </p:txBody>
      </p:sp>
      <p:sp>
        <p:nvSpPr>
          <p:cNvPr id="8" name="TextBox 7"/>
          <p:cNvSpPr txBox="1"/>
          <p:nvPr/>
        </p:nvSpPr>
        <p:spPr bwMode="auto">
          <a:xfrm>
            <a:off x="420414" y="6152714"/>
            <a:ext cx="11202625" cy="338554"/>
          </a:xfrm>
          <a:prstGeom prst="rect">
            <a:avLst/>
          </a:prstGeom>
          <a:solidFill>
            <a:schemeClr val="bg1"/>
          </a:solidFill>
        </p:spPr>
        <p:txBody>
          <a:bodyPr wrap="square" rtlCol="0">
            <a:spAutoFit/>
          </a:bodyPr>
          <a:lstStyle/>
          <a:p>
            <a:pPr algn="just">
              <a:defRPr/>
            </a:pPr>
            <a:r>
              <a:rPr lang="ru-RU" sz="1600"/>
              <a:t>Парадигм программирования гораздо больше</a:t>
            </a:r>
            <a:r>
              <a:rPr lang="en-US" sz="1600"/>
              <a:t>:</a:t>
            </a:r>
            <a:r>
              <a:rPr lang="ru-RU" sz="1600"/>
              <a:t> визуальная, символьная, </a:t>
            </a:r>
            <a:r>
              <a:rPr lang="ru-RU" sz="1600"/>
              <a:t>метапрограммирование</a:t>
            </a:r>
            <a:r>
              <a:rPr lang="ru-RU" sz="1600"/>
              <a:t> и </a:t>
            </a:r>
            <a:r>
              <a:rPr lang="ru-RU" sz="1600"/>
              <a:t>тд</a:t>
            </a:r>
            <a:r>
              <a:rPr lang="ru-RU" sz="1600"/>
              <a:t>…</a:t>
            </a:r>
            <a:endParaRPr lang="en-US" sz="1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endParaRPr lang="en-US" b="1"/>
          </a:p>
        </p:txBody>
      </p:sp>
      <p:sp>
        <p:nvSpPr>
          <p:cNvPr id="4" name="Объект 3"/>
          <p:cNvSpPr>
            <a:spLocks noGrp="1"/>
          </p:cNvSpPr>
          <p:nvPr>
            <p:ph idx="1"/>
          </p:nvPr>
        </p:nvSpPr>
        <p:spPr bwMode="auto">
          <a:xfrm>
            <a:off x="748454" y="1797269"/>
            <a:ext cx="11037146" cy="4464811"/>
          </a:xfrm>
          <a:prstGeom prst="rect">
            <a:avLst/>
          </a:prstGeom>
          <a:solidFill>
            <a:schemeClr val="bg1"/>
          </a:solidFill>
        </p:spPr>
        <p:txBody>
          <a:bodyPr>
            <a:normAutofit/>
          </a:bodyPr>
          <a:lstStyle/>
          <a:p>
            <a:pPr lvl="1">
              <a:buClr>
                <a:schemeClr val="accent1"/>
              </a:buClr>
              <a:buSzPct val="80000"/>
              <a:buFont typeface="Wingdings"/>
              <a:buChar char="Ø"/>
              <a:defRPr/>
            </a:pPr>
            <a:r>
              <a:rPr lang="ru-RU" sz="2000"/>
              <a:t>Возникает в конце </a:t>
            </a:r>
            <a:r>
              <a:rPr lang="ru-RU" sz="2000"/>
              <a:t>50-ых</a:t>
            </a:r>
            <a:endParaRPr lang="en-US" sz="2000"/>
          </a:p>
          <a:p>
            <a:pPr lvl="1">
              <a:buClr>
                <a:schemeClr val="accent1"/>
              </a:buClr>
              <a:buSzPct val="80000"/>
              <a:buFont typeface="Wingdings"/>
              <a:buChar char="Ø"/>
              <a:defRPr/>
            </a:pPr>
            <a:r>
              <a:rPr lang="ru-RU" sz="2000"/>
              <a:t>Основное </a:t>
            </a:r>
            <a:r>
              <a:rPr lang="ru-RU" sz="2000"/>
              <a:t>связанное понятие – порядок выполнения</a:t>
            </a:r>
            <a:r>
              <a:rPr lang="en-US" sz="2000"/>
              <a:t> </a:t>
            </a:r>
            <a:r>
              <a:rPr lang="ru-RU" sz="2000"/>
              <a:t>(порядок исполнения,</a:t>
            </a:r>
            <a:r>
              <a:rPr lang="en-US" sz="2000"/>
              <a:t> </a:t>
            </a:r>
            <a:r>
              <a:rPr lang="ru-RU" sz="2000"/>
              <a:t>ход выполнения, порядок вычислений, англ. </a:t>
            </a:r>
            <a:r>
              <a:rPr lang="en-US" sz="2000"/>
              <a:t>control flow</a:t>
            </a:r>
            <a:r>
              <a:rPr lang="ru-RU" sz="2000"/>
              <a:t>, </a:t>
            </a:r>
            <a:r>
              <a:rPr lang="en-US" sz="2000"/>
              <a:t>flow of control</a:t>
            </a:r>
            <a:r>
              <a:rPr lang="ru-RU" sz="2000"/>
              <a:t>)</a:t>
            </a:r>
            <a:r>
              <a:rPr lang="en-US" sz="2000"/>
              <a:t> </a:t>
            </a:r>
            <a:r>
              <a:rPr lang="ru-RU" sz="2000"/>
              <a:t>– способ упорядочения инструкций</a:t>
            </a:r>
            <a:r>
              <a:rPr lang="en-US" sz="2000"/>
              <a:t> </a:t>
            </a:r>
            <a:r>
              <a:rPr lang="ru-RU" sz="2000"/>
              <a:t>программы</a:t>
            </a:r>
            <a:r>
              <a:rPr lang="en-US" sz="2000"/>
              <a:t> </a:t>
            </a:r>
            <a:r>
              <a:rPr lang="ru-RU" sz="2000"/>
              <a:t>в процессе её выполнения</a:t>
            </a:r>
            <a:r>
              <a:rPr lang="ru-RU"/>
              <a:t>. </a:t>
            </a:r>
            <a:endParaRPr lang="ru-RU"/>
          </a:p>
          <a:p>
            <a:pPr marL="115888" lvl="1" indent="0">
              <a:buNone/>
              <a:defRPr/>
            </a:pPr>
            <a:r>
              <a:rPr lang="ru-RU"/>
              <a:t>	</a:t>
            </a:r>
            <a:r>
              <a:rPr lang="ru-RU" sz="2000"/>
              <a:t>Способы </a:t>
            </a:r>
            <a:r>
              <a:rPr lang="ru-RU" sz="2000"/>
              <a:t>организации порядка выполнения (управляющие структуры, конструкции):</a:t>
            </a:r>
            <a:endParaRPr lang="en-US" sz="2000"/>
          </a:p>
          <a:p>
            <a:pPr marL="1147763" lvl="0" indent="-285750">
              <a:buFont typeface="Wingdings"/>
              <a:buChar char="§"/>
              <a:defRPr/>
            </a:pPr>
            <a:r>
              <a:rPr lang="ru-RU" sz="2000"/>
              <a:t>Последовательные утверждения (</a:t>
            </a:r>
            <a:r>
              <a:rPr lang="en-US" sz="2000"/>
              <a:t>sequence</a:t>
            </a:r>
            <a:r>
              <a:rPr lang="ru-RU" sz="2000"/>
              <a:t>); </a:t>
            </a:r>
            <a:endParaRPr lang="en-US" sz="2000"/>
          </a:p>
          <a:p>
            <a:pPr marL="1147763" indent="-285750">
              <a:buFont typeface="Arial"/>
              <a:buChar char="•"/>
              <a:defRPr/>
            </a:pPr>
            <a:r>
              <a:rPr lang="ru-RU" sz="2000"/>
              <a:t>Циклы (</a:t>
            </a:r>
            <a:r>
              <a:rPr lang="en-US" sz="2000"/>
              <a:t>iteration</a:t>
            </a:r>
            <a:r>
              <a:rPr lang="ru-RU" sz="2000"/>
              <a:t>);</a:t>
            </a:r>
            <a:endParaRPr lang="en-US" sz="2000"/>
          </a:p>
          <a:p>
            <a:pPr marL="1147763" lvl="0" indent="-285750">
              <a:buFont typeface="Arial"/>
              <a:buChar char="•"/>
              <a:defRPr/>
            </a:pPr>
            <a:r>
              <a:rPr lang="ru-RU" sz="2000"/>
              <a:t>Переходы (ветвления, </a:t>
            </a:r>
            <a:r>
              <a:rPr lang="en-US" sz="2000"/>
              <a:t>selection</a:t>
            </a:r>
            <a:r>
              <a:rPr lang="ru-RU" sz="2000"/>
              <a:t>): условные (</a:t>
            </a:r>
            <a:r>
              <a:rPr lang="en-US" sz="2000"/>
              <a:t>if</a:t>
            </a:r>
            <a:r>
              <a:rPr lang="ru-RU" sz="2000"/>
              <a:t> - </a:t>
            </a:r>
            <a:r>
              <a:rPr lang="en-US" sz="2000"/>
              <a:t>else</a:t>
            </a:r>
            <a:r>
              <a:rPr lang="ru-RU" sz="2000"/>
              <a:t>)</a:t>
            </a:r>
            <a:endParaRPr lang="en-US" sz="2000"/>
          </a:p>
          <a:p>
            <a:pPr marL="401638" lvl="1">
              <a:buFont typeface="Arial"/>
              <a:buChar char="•"/>
              <a:defRPr/>
            </a:pPr>
            <a:endParaRPr lang="en-US" sz="1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677334" y="1692166"/>
            <a:ext cx="11031190" cy="4624551"/>
          </a:xfrm>
          <a:prstGeom prst="rect">
            <a:avLst/>
          </a:prstGeom>
          <a:solidFill>
            <a:schemeClr val="bg1"/>
          </a:solidFill>
          <a:ln>
            <a:noFill/>
          </a:ln>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sz="2000"/>
              <a:t>Здесь же нет ничего особенного, зачем называть это отдельной парадигмой программирования?</a:t>
            </a:r>
            <a:endParaRPr lang="ru-RU" sz="2000"/>
          </a:p>
          <a:p>
            <a:pPr>
              <a:buClr>
                <a:schemeClr val="accent1"/>
              </a:buClr>
              <a:buSzPct val="80000"/>
              <a:buFont typeface="Wingdings"/>
              <a:buChar char="Ø"/>
              <a:defRPr/>
            </a:pPr>
            <a:r>
              <a:rPr lang="ru-RU" sz="2000"/>
              <a:t>Использование безусловных переходов (</a:t>
            </a:r>
            <a:r>
              <a:rPr lang="en-US" sz="2000"/>
              <a:t>goto</a:t>
            </a:r>
            <a:r>
              <a:rPr lang="ru-RU" sz="2000"/>
              <a:t>) в рамках структурного программирования не </a:t>
            </a:r>
            <a:r>
              <a:rPr lang="ru-RU" sz="2000"/>
              <a:t>допускается</a:t>
            </a:r>
            <a:endParaRPr lang="ru-RU" sz="2000"/>
          </a:p>
          <a:p>
            <a:pPr>
              <a:buClr>
                <a:schemeClr val="accent1"/>
              </a:buClr>
              <a:buSzPct val="80000"/>
              <a:buFont typeface="Wingdings"/>
              <a:buChar char="Ø"/>
              <a:defRPr/>
            </a:pPr>
            <a:r>
              <a:rPr lang="ru-RU" sz="2000">
                <a:solidFill>
                  <a:schemeClr val="tx1"/>
                </a:solidFill>
              </a:rPr>
              <a:t>Теорема</a:t>
            </a:r>
            <a:r>
              <a:rPr lang="en-US" sz="2000">
                <a:solidFill>
                  <a:schemeClr val="tx1"/>
                </a:solidFill>
              </a:rPr>
              <a:t> </a:t>
            </a:r>
            <a:r>
              <a:rPr lang="ru-RU" sz="2000">
                <a:solidFill>
                  <a:schemeClr val="tx1"/>
                </a:solidFill>
              </a:rPr>
              <a:t>Бёма-Якопини (</a:t>
            </a:r>
            <a:r>
              <a:rPr lang="en-US" sz="2000">
                <a:solidFill>
                  <a:schemeClr val="tx1"/>
                </a:solidFill>
              </a:rPr>
              <a:t>structured </a:t>
            </a:r>
            <a:r>
              <a:rPr lang="en-US" sz="2000"/>
              <a:t>program </a:t>
            </a:r>
            <a:r>
              <a:rPr lang="en-US" sz="2000"/>
              <a:t>theorem</a:t>
            </a:r>
            <a:r>
              <a:rPr lang="ru-RU" sz="2000"/>
              <a:t>, 1966) – положение</a:t>
            </a:r>
            <a:r>
              <a:rPr lang="en-US" sz="2000"/>
              <a:t> </a:t>
            </a:r>
            <a:r>
              <a:rPr lang="ru-RU" sz="2000"/>
              <a:t>структурного программирования, </a:t>
            </a:r>
            <a:r>
              <a:rPr lang="ru-RU" sz="2000"/>
              <a:t>согласно </a:t>
            </a:r>
            <a:r>
              <a:rPr lang="ru-RU" sz="2000"/>
              <a:t>которому любой исполняемый</a:t>
            </a:r>
            <a:r>
              <a:rPr lang="en-US" sz="2000"/>
              <a:t> </a:t>
            </a:r>
            <a:r>
              <a:rPr lang="ru-RU" sz="2000"/>
              <a:t>алгоритм</a:t>
            </a:r>
            <a:r>
              <a:rPr lang="en-US" sz="2000"/>
              <a:t> </a:t>
            </a:r>
            <a:r>
              <a:rPr lang="ru-RU" sz="2000"/>
              <a:t>может быть преобразован к структурированному виду, то есть такому виду, когда ход его выполнения определяется только при помощи трёх структур управления:</a:t>
            </a:r>
            <a:r>
              <a:rPr lang="en-US" sz="2000"/>
              <a:t> </a:t>
            </a:r>
            <a:r>
              <a:rPr lang="ru-RU" sz="2000"/>
              <a:t>последовательной</a:t>
            </a:r>
            <a:r>
              <a:rPr lang="en-US" sz="2000"/>
              <a:t> </a:t>
            </a:r>
            <a:r>
              <a:rPr lang="ru-RU" sz="2000"/>
              <a:t>(англ.</a:t>
            </a:r>
            <a:r>
              <a:rPr lang="en-US" sz="2000"/>
              <a:t> </a:t>
            </a:r>
            <a:r>
              <a:rPr lang="en-US" sz="2000" i="1"/>
              <a:t>sequence</a:t>
            </a:r>
            <a:r>
              <a:rPr lang="ru-RU" sz="2000"/>
              <a:t>),</a:t>
            </a:r>
            <a:r>
              <a:rPr lang="en-US" sz="2000"/>
              <a:t> </a:t>
            </a:r>
            <a:r>
              <a:rPr lang="ru-RU" sz="2000"/>
              <a:t>условных ветвлений</a:t>
            </a:r>
            <a:r>
              <a:rPr lang="en-US" sz="2000"/>
              <a:t> </a:t>
            </a:r>
            <a:r>
              <a:rPr lang="ru-RU" sz="2000"/>
              <a:t>(англ. </a:t>
            </a:r>
            <a:r>
              <a:rPr lang="en-US" sz="2000"/>
              <a:t>selection</a:t>
            </a:r>
            <a:r>
              <a:rPr lang="ru-RU" sz="2000"/>
              <a:t>) и повторов или</a:t>
            </a:r>
            <a:r>
              <a:rPr lang="en-US" sz="2000"/>
              <a:t> </a:t>
            </a:r>
            <a:r>
              <a:rPr lang="ru-RU" sz="2000"/>
              <a:t>циклов</a:t>
            </a:r>
            <a:r>
              <a:rPr lang="en-US" sz="2000"/>
              <a:t> </a:t>
            </a:r>
            <a:r>
              <a:rPr lang="ru-RU" sz="2000"/>
              <a:t>(англ. </a:t>
            </a:r>
            <a:r>
              <a:rPr lang="en-US" sz="2000"/>
              <a:t>iteration</a:t>
            </a:r>
            <a:r>
              <a:rPr lang="ru-RU" sz="2000"/>
              <a:t>). Как следствие, оператор </a:t>
            </a:r>
            <a:r>
              <a:rPr lang="en-US" sz="2000"/>
              <a:t>goto</a:t>
            </a:r>
            <a:r>
              <a:rPr lang="ru-RU" sz="2000"/>
              <a:t> не является необходимой языковой </a:t>
            </a:r>
            <a:r>
              <a:rPr lang="ru-RU" sz="2000"/>
              <a:t>конструкцией</a:t>
            </a:r>
            <a:endParaRPr/>
          </a:p>
          <a:p>
            <a:pPr>
              <a:buClr>
                <a:schemeClr val="accent1"/>
              </a:buClr>
              <a:buSzPct val="80000"/>
              <a:buFont typeface="Wingdings"/>
              <a:buChar char="Ø"/>
              <a:defRPr/>
            </a:pPr>
            <a:r>
              <a:rPr lang="en-US" sz="2000"/>
              <a:t>Dijkstra</a:t>
            </a:r>
            <a:r>
              <a:rPr lang="en-US" sz="2000"/>
              <a:t>, </a:t>
            </a:r>
            <a:r>
              <a:rPr lang="en-US" sz="2000"/>
              <a:t>Edsger</a:t>
            </a:r>
            <a:r>
              <a:rPr lang="en-US" sz="2000"/>
              <a:t> W. (March 1968). </a:t>
            </a:r>
            <a:r>
              <a:rPr lang="ru-RU" sz="2000"/>
              <a:t>"</a:t>
            </a:r>
            <a:r>
              <a:rPr lang="en-US" sz="2000"/>
              <a:t>Letters to the editor</a:t>
            </a:r>
            <a:r>
              <a:rPr lang="ru-RU" sz="2000"/>
              <a:t>: </a:t>
            </a:r>
            <a:r>
              <a:rPr lang="en-US" sz="2000"/>
              <a:t>Go to statement considered harmful</a:t>
            </a:r>
            <a:r>
              <a:rPr lang="ru-RU" sz="2000"/>
              <a:t>". Это утверждение шло вразрез со сложившейся на тот момент практикой программирования, где </a:t>
            </a:r>
            <a:r>
              <a:rPr lang="en-US" sz="2000"/>
              <a:t>goto</a:t>
            </a:r>
            <a:r>
              <a:rPr lang="ru-RU" sz="2000"/>
              <a:t> широко </a:t>
            </a:r>
            <a:r>
              <a:rPr lang="ru-RU" sz="2000"/>
              <a:t>использовался</a:t>
            </a:r>
            <a:endParaRPr lang="en-US" sz="2000"/>
          </a:p>
        </p:txBody>
      </p:sp>
      <p:sp>
        <p:nvSpPr>
          <p:cNvPr id="4"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a:bodyPr>
          <a:lstStyle/>
          <a:p>
            <a:pPr algn="ctr">
              <a:defRPr/>
            </a:pPr>
            <a:r>
              <a:rPr lang="ru-RU" sz="2800" b="1"/>
              <a:t>1.1. Императивные парадигмы: структурное программирование </a:t>
            </a:r>
            <a:r>
              <a:rPr lang="ru-RU" sz="2800" b="1"/>
              <a:t>(</a:t>
            </a:r>
            <a:r>
              <a:rPr lang="en-US" sz="2800" b="1"/>
              <a:t>structured programming</a:t>
            </a:r>
            <a:r>
              <a:rPr lang="ru-RU" sz="2800" b="1"/>
              <a:t>)</a:t>
            </a:r>
            <a:r>
              <a:rPr lang="en-US" sz="2800" b="1"/>
              <a:t>. </a:t>
            </a:r>
            <a:r>
              <a:rPr lang="ru-RU" sz="2800" b="1"/>
              <a:t>Принципы</a:t>
            </a:r>
            <a:endParaRPr lang="en-US" sz="28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399393" y="199697"/>
            <a:ext cx="11386207" cy="1439915"/>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 </a:t>
            </a:r>
            <a:r>
              <a:rPr lang="ru-RU" b="1"/>
              <a:t>Д</a:t>
            </a:r>
            <a:r>
              <a:rPr lang="ru-RU" b="1"/>
              <a:t>оводы против </a:t>
            </a:r>
            <a:r>
              <a:rPr lang="en-US" b="1"/>
              <a:t>goto</a:t>
            </a:r>
            <a:endParaRPr lang="en-US" b="1"/>
          </a:p>
        </p:txBody>
      </p:sp>
      <p:sp>
        <p:nvSpPr>
          <p:cNvPr id="7" name="Объект 2"/>
          <p:cNvSpPr>
            <a:spLocks noGrp="1"/>
          </p:cNvSpPr>
          <p:nvPr>
            <p:ph idx="1"/>
          </p:nvPr>
        </p:nvSpPr>
        <p:spPr bwMode="auto">
          <a:xfrm>
            <a:off x="437930" y="1744718"/>
            <a:ext cx="11309131" cy="4782206"/>
          </a:xfrm>
          <a:prstGeom prst="rect">
            <a:avLst/>
          </a:prstGeom>
          <a:solidFill>
            <a:schemeClr val="bg1"/>
          </a:solidFill>
          <a:ln>
            <a:noFill/>
          </a:ln>
        </p:spPr>
        <p:txBody>
          <a:bodyPr>
            <a:normAutofit/>
          </a:bodyPr>
          <a:lstStyle/>
          <a:p>
            <a:pPr>
              <a:defRPr/>
            </a:pPr>
            <a:r>
              <a:rPr lang="ru-RU" sz="2000"/>
              <a:t> </a:t>
            </a:r>
            <a:r>
              <a:rPr lang="en-US" sz="2000"/>
              <a:t>Goto</a:t>
            </a:r>
            <a:r>
              <a:rPr lang="en-US" sz="2000"/>
              <a:t> – </a:t>
            </a:r>
            <a:r>
              <a:rPr lang="ru-RU" sz="2000"/>
              <a:t>оператор </a:t>
            </a:r>
            <a:r>
              <a:rPr lang="ru-RU" sz="2000"/>
              <a:t>безусловного перехода (перехода к определённой точке программы, обозначенной номером строки либо меткой) </a:t>
            </a:r>
            <a:endParaRPr lang="en-US" sz="2000"/>
          </a:p>
          <a:p>
            <a:pPr>
              <a:defRPr/>
            </a:pPr>
            <a:r>
              <a:rPr lang="ru-RU" sz="2000"/>
              <a:t>Сегодня </a:t>
            </a:r>
            <a:r>
              <a:rPr lang="ru-RU" sz="2000"/>
              <a:t>общепринятой практикой скорее является отказ от использования </a:t>
            </a:r>
            <a:r>
              <a:rPr lang="en-US" sz="2000"/>
              <a:t>goto</a:t>
            </a:r>
            <a:r>
              <a:rPr lang="ru-RU" sz="2000"/>
              <a:t>, потому что это усложняет читаемость кода (спагетти-код), </a:t>
            </a:r>
            <a:endParaRPr lang="en-US" sz="2000"/>
          </a:p>
        </p:txBody>
      </p:sp>
      <p:pic>
        <p:nvPicPr>
          <p:cNvPr id="8" name="Рисунок 7"/>
          <p:cNvPicPr/>
          <p:nvPr/>
        </p:nvPicPr>
        <p:blipFill>
          <a:blip r:embed="rId2"/>
          <a:stretch/>
        </p:blipFill>
        <p:spPr bwMode="auto">
          <a:xfrm>
            <a:off x="257452" y="3384332"/>
            <a:ext cx="3116895" cy="2238704"/>
          </a:xfrm>
          <a:prstGeom prst="rect">
            <a:avLst/>
          </a:prstGeom>
        </p:spPr>
      </p:pic>
      <p:pic>
        <p:nvPicPr>
          <p:cNvPr id="9" name="Рисунок 8"/>
          <p:cNvPicPr/>
          <p:nvPr/>
        </p:nvPicPr>
        <p:blipFill>
          <a:blip r:embed="rId3"/>
          <a:stretch/>
        </p:blipFill>
        <p:spPr bwMode="auto">
          <a:xfrm>
            <a:off x="4151849" y="3384332"/>
            <a:ext cx="2259724" cy="2354318"/>
          </a:xfrm>
          <a:prstGeom prst="rect">
            <a:avLst/>
          </a:prstGeom>
        </p:spPr>
      </p:pic>
      <p:sp>
        <p:nvSpPr>
          <p:cNvPr id="10" name="TextBox 9"/>
          <p:cNvSpPr txBox="1"/>
          <p:nvPr/>
        </p:nvSpPr>
        <p:spPr bwMode="auto">
          <a:xfrm>
            <a:off x="1464317" y="5770183"/>
            <a:ext cx="845103" cy="369332"/>
          </a:xfrm>
          <a:prstGeom prst="rect">
            <a:avLst/>
          </a:prstGeom>
          <a:noFill/>
        </p:spPr>
        <p:txBody>
          <a:bodyPr wrap="none" rtlCol="0">
            <a:spAutoFit/>
          </a:bodyPr>
          <a:lstStyle/>
          <a:p>
            <a:pPr>
              <a:defRPr/>
            </a:pPr>
            <a:r>
              <a:rPr lang="en-US"/>
              <a:t>C </a:t>
            </a:r>
            <a:r>
              <a:rPr lang="en-US"/>
              <a:t>goto</a:t>
            </a:r>
            <a:endParaRPr lang="en-US"/>
          </a:p>
        </p:txBody>
      </p:sp>
      <p:sp>
        <p:nvSpPr>
          <p:cNvPr id="11" name="TextBox 10"/>
          <p:cNvSpPr txBox="1"/>
          <p:nvPr/>
        </p:nvSpPr>
        <p:spPr bwMode="auto">
          <a:xfrm>
            <a:off x="4761186" y="5770183"/>
            <a:ext cx="1069524" cy="369332"/>
          </a:xfrm>
          <a:prstGeom prst="rect">
            <a:avLst/>
          </a:prstGeom>
          <a:noFill/>
        </p:spPr>
        <p:txBody>
          <a:bodyPr wrap="none" rtlCol="0">
            <a:spAutoFit/>
          </a:bodyPr>
          <a:lstStyle/>
          <a:p>
            <a:pPr>
              <a:defRPr/>
            </a:pPr>
            <a:r>
              <a:rPr lang="ru-RU"/>
              <a:t>Без</a:t>
            </a:r>
            <a:r>
              <a:rPr lang="en-US"/>
              <a:t> </a:t>
            </a:r>
            <a:r>
              <a:rPr lang="en-US"/>
              <a:t>goto</a:t>
            </a:r>
            <a:endParaRPr lang="en-US"/>
          </a:p>
        </p:txBody>
      </p:sp>
      <p:sp>
        <p:nvSpPr>
          <p:cNvPr id="12" name="Стрелка вправо 11"/>
          <p:cNvSpPr/>
          <p:nvPr/>
        </p:nvSpPr>
        <p:spPr bwMode="auto">
          <a:xfrm>
            <a:off x="3563007" y="4382814"/>
            <a:ext cx="472965" cy="17867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Рисунок 12"/>
          <p:cNvPicPr/>
          <p:nvPr/>
        </p:nvPicPr>
        <p:blipFill>
          <a:blip r:embed="rId4"/>
          <a:stretch/>
        </p:blipFill>
        <p:spPr bwMode="auto">
          <a:xfrm>
            <a:off x="7408479" y="3384332"/>
            <a:ext cx="3227989" cy="2238704"/>
          </a:xfrm>
          <a:prstGeom prst="rect">
            <a:avLst/>
          </a:prstGeom>
        </p:spPr>
      </p:pic>
      <p:sp>
        <p:nvSpPr>
          <p:cNvPr id="14" name="TextBox 13"/>
          <p:cNvSpPr txBox="1"/>
          <p:nvPr/>
        </p:nvSpPr>
        <p:spPr bwMode="auto">
          <a:xfrm>
            <a:off x="8221837" y="5738650"/>
            <a:ext cx="1601272" cy="369332"/>
          </a:xfrm>
          <a:prstGeom prst="rect">
            <a:avLst/>
          </a:prstGeom>
          <a:noFill/>
        </p:spPr>
        <p:txBody>
          <a:bodyPr wrap="none" rtlCol="0">
            <a:spAutoFit/>
          </a:bodyPr>
          <a:lstStyle/>
          <a:p>
            <a:pPr>
              <a:defRPr/>
            </a:pPr>
            <a:r>
              <a:rPr lang="en-US"/>
              <a:t>Very evil </a:t>
            </a:r>
            <a:r>
              <a:rPr lang="en-US"/>
              <a:t>goto</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41433" y="1677113"/>
            <a:ext cx="11344167" cy="4734197"/>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630000" marR="0" lvl="2" indent="-450000">
              <a:buClr>
                <a:schemeClr val="accent1"/>
              </a:buClr>
              <a:buSzPct val="80000"/>
              <a:buFont typeface="Wingdings"/>
              <a:buChar char="Ø"/>
              <a:defRPr/>
            </a:pPr>
            <a:r>
              <a:rPr lang="ru-RU" sz="2400"/>
              <a:t>Каждая управляющая конструкция должна иметь один вход и один выход. Использование оператора </a:t>
            </a:r>
            <a:r>
              <a:rPr lang="en-US" sz="2400"/>
              <a:t>break </a:t>
            </a:r>
            <a:r>
              <a:rPr lang="ru-RU" sz="2400"/>
              <a:t>и, в некоторых случаях, </a:t>
            </a:r>
            <a:r>
              <a:rPr lang="en-US" sz="2400"/>
              <a:t>return</a:t>
            </a:r>
            <a:r>
              <a:rPr lang="ru-RU" sz="2400"/>
              <a:t>, нарушает этот принцип, они – “</a:t>
            </a:r>
            <a:r>
              <a:rPr lang="en-US" sz="2400"/>
              <a:t>go to </a:t>
            </a:r>
            <a:r>
              <a:rPr lang="ru-RU" sz="2400"/>
              <a:t>в овечьей шкуре</a:t>
            </a:r>
            <a:r>
              <a:rPr lang="ru-RU" sz="2400"/>
              <a:t>”. </a:t>
            </a:r>
            <a:r>
              <a:rPr lang="ru-RU" sz="2400"/>
              <a:t>Есть мнение, что стоит их по возможности </a:t>
            </a:r>
            <a:r>
              <a:rPr lang="ru-RU" sz="2400"/>
              <a:t>избегать</a:t>
            </a:r>
            <a:endParaRPr lang="en-US" sz="2400"/>
          </a:p>
          <a:p>
            <a:pPr marL="630000" marR="0" lvl="2" indent="-450000">
              <a:buClr>
                <a:schemeClr val="accent1"/>
              </a:buClr>
              <a:buSzPct val="80000"/>
              <a:buFont typeface="Wingdings"/>
              <a:buChar char="Ø"/>
              <a:defRPr/>
            </a:pPr>
            <a:r>
              <a:rPr lang="ru-RU" sz="2400"/>
              <a:t>Базовые управляющие конструкции могут быть вложены друг в друга в произвольном порядке</a:t>
            </a:r>
            <a:endParaRPr lang="en-US" sz="2400"/>
          </a:p>
          <a:p>
            <a:pPr marL="630000" marR="0" lvl="2" indent="-450000">
              <a:buClr>
                <a:schemeClr val="accent1"/>
              </a:buClr>
              <a:buSzPct val="80000"/>
              <a:buFont typeface="Wingdings"/>
              <a:buChar char="Ø"/>
              <a:defRPr/>
            </a:pPr>
            <a:r>
              <a:rPr lang="ru-RU" sz="2400"/>
              <a:t>Каждая логически законченная группа инструкций оформляется как блок </a:t>
            </a:r>
            <a:r>
              <a:rPr lang="ru-RU" sz="2400"/>
              <a:t>(функция</a:t>
            </a:r>
            <a:r>
              <a:rPr lang="ru-RU" sz="2400"/>
              <a:t>). Это разграничивает области видимости переменных, логически структурирует код, позволяет повторно использовать </a:t>
            </a:r>
            <a:r>
              <a:rPr lang="ru-RU" sz="2400"/>
              <a:t>код</a:t>
            </a:r>
            <a:endParaRPr lang="en-US" sz="2400"/>
          </a:p>
          <a:p>
            <a:pPr marL="630000" marR="0" lvl="2" indent="-450000">
              <a:buClr>
                <a:schemeClr val="accent1"/>
              </a:buClr>
              <a:buSzPct val="80000"/>
              <a:buFont typeface="Wingdings"/>
              <a:buChar char="Ø"/>
              <a:defRPr/>
            </a:pPr>
            <a:r>
              <a:rPr lang="ru-RU" sz="2400"/>
              <a:t>Разработка программы ведётся пошагово, методом «сверху вниз» (</a:t>
            </a:r>
            <a:r>
              <a:rPr lang="en-US" sz="2400"/>
              <a:t>top</a:t>
            </a:r>
            <a:r>
              <a:rPr lang="ru-RU" sz="2400"/>
              <a:t>-</a:t>
            </a:r>
            <a:r>
              <a:rPr lang="en-US" sz="2400"/>
              <a:t>down method</a:t>
            </a:r>
            <a:r>
              <a:rPr lang="ru-RU" sz="2400"/>
              <a:t>). Хорошая практика, широко используемая в наши дни</a:t>
            </a:r>
            <a:endParaRPr lang="en-US" sz="1600"/>
          </a:p>
        </p:txBody>
      </p:sp>
      <p:sp>
        <p:nvSpPr>
          <p:cNvPr id="6" name="Заголовок 1"/>
          <p:cNvSpPr>
            <a:spLocks noGrp="1"/>
          </p:cNvSpPr>
          <p:nvPr>
            <p:ph type="title"/>
          </p:nvPr>
        </p:nvSpPr>
        <p:spPr bwMode="auto">
          <a:xfrm>
            <a:off x="441434" y="294640"/>
            <a:ext cx="113441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r>
              <a:rPr lang="en-US" b="1"/>
              <a:t>. </a:t>
            </a:r>
            <a:r>
              <a:rPr lang="ru-RU" b="1"/>
              <a:t>Принципы</a:t>
            </a:r>
            <a:endParaRPr lang="en-US"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00327"/>
            <a:ext cx="11771586" cy="4889964"/>
          </a:xfrm>
          <a:prstGeom prst="rect">
            <a:avLst/>
          </a:prstGeom>
          <a:solidFill>
            <a:schemeClr val="bg1"/>
          </a:solidFill>
        </p:spPr>
        <p:txBody>
          <a:bodyPr/>
          <a:lstStyle/>
          <a:p>
            <a:pPr lvl="1">
              <a:buClr>
                <a:schemeClr val="accent1"/>
              </a:buClr>
              <a:buSzPct val="80000"/>
              <a:buFont typeface="Wingdings"/>
              <a:buChar char="Ø"/>
              <a:defRPr/>
            </a:pPr>
            <a:r>
              <a:rPr lang="ru-RU" sz="2000"/>
              <a:t>Нет </a:t>
            </a:r>
            <a:r>
              <a:rPr lang="ru-RU" sz="2000"/>
              <a:t>ограничений на использование </a:t>
            </a:r>
            <a:r>
              <a:rPr lang="en-US" sz="2000"/>
              <a:t>goto</a:t>
            </a:r>
            <a:endParaRPr lang="en-US" sz="2000"/>
          </a:p>
          <a:p>
            <a:pPr marL="0" indent="0">
              <a:buNone/>
              <a:defRPr/>
            </a:pPr>
            <a:endParaRPr lang="en-US"/>
          </a:p>
        </p:txBody>
      </p:sp>
      <p:sp>
        <p:nvSpPr>
          <p:cNvPr id="4" name="Заголовок 1"/>
          <p:cNvSpPr>
            <a:spLocks noGrp="1"/>
          </p:cNvSpPr>
          <p:nvPr>
            <p:ph type="title"/>
          </p:nvPr>
        </p:nvSpPr>
        <p:spPr bwMode="auto">
          <a:xfrm>
            <a:off x="283779" y="219368"/>
            <a:ext cx="11771586" cy="1142434"/>
          </a:xfrm>
          <a:prstGeom prst="rect">
            <a:avLst/>
          </a:prstGeom>
          <a:solidFill>
            <a:schemeClr val="bg1"/>
          </a:solidFill>
          <a:ln>
            <a:solidFill>
              <a:schemeClr val="tx1"/>
            </a:solidFill>
          </a:ln>
        </p:spPr>
        <p:txBody>
          <a:bodyPr anchor="ctr" anchorCtr="0">
            <a:normAutofit/>
          </a:bodyPr>
          <a:lstStyle/>
          <a:p>
            <a:pPr algn="ctr">
              <a:defRPr/>
            </a:pPr>
            <a:r>
              <a:rPr lang="ru-RU" sz="2800" b="1"/>
              <a:t>1.2. Императивные парадигмы: </a:t>
            </a:r>
            <a:r>
              <a:rPr lang="ru-RU" sz="2800" b="1"/>
              <a:t>н</a:t>
            </a:r>
            <a:r>
              <a:rPr lang="ru-RU" sz="2800" b="1"/>
              <a:t>еструктурированное </a:t>
            </a:r>
            <a:r>
              <a:rPr lang="ru-RU" sz="2800" b="1"/>
              <a:t>программирование (</a:t>
            </a:r>
            <a:r>
              <a:rPr lang="en-US" sz="2800" b="1"/>
              <a:t>non</a:t>
            </a:r>
            <a:r>
              <a:rPr lang="ru-RU" sz="2800" b="1"/>
              <a:t>-</a:t>
            </a:r>
            <a:r>
              <a:rPr lang="en-US" sz="2800" b="1"/>
              <a:t>structured programming</a:t>
            </a:r>
            <a:r>
              <a:rPr lang="ru-RU" sz="2800" b="1"/>
              <a:t>). Принципы</a:t>
            </a:r>
            <a:endParaRPr lang="en-US" sz="2800" b="1"/>
          </a:p>
        </p:txBody>
      </p:sp>
      <p:pic>
        <p:nvPicPr>
          <p:cNvPr id="5" name="Рисунок 4"/>
          <p:cNvPicPr/>
          <p:nvPr/>
        </p:nvPicPr>
        <p:blipFill>
          <a:blip r:embed="rId2"/>
          <a:stretch/>
        </p:blipFill>
        <p:spPr bwMode="auto">
          <a:xfrm>
            <a:off x="592022" y="2186337"/>
            <a:ext cx="2657103" cy="3517943"/>
          </a:xfrm>
          <a:prstGeom prst="rect">
            <a:avLst/>
          </a:prstGeom>
        </p:spPr>
      </p:pic>
      <p:pic>
        <p:nvPicPr>
          <p:cNvPr id="6" name="Рисунок 5"/>
          <p:cNvPicPr/>
          <p:nvPr/>
        </p:nvPicPr>
        <p:blipFill>
          <a:blip r:embed="rId3"/>
          <a:stretch/>
        </p:blipFill>
        <p:spPr bwMode="auto">
          <a:xfrm>
            <a:off x="4424855" y="2086253"/>
            <a:ext cx="2469931" cy="3906874"/>
          </a:xfrm>
          <a:prstGeom prst="rect">
            <a:avLst/>
          </a:prstGeom>
        </p:spPr>
      </p:pic>
      <p:pic>
        <p:nvPicPr>
          <p:cNvPr id="9" name="Рисунок 8"/>
          <p:cNvPicPr/>
          <p:nvPr/>
        </p:nvPicPr>
        <p:blipFill>
          <a:blip r:embed="rId4"/>
          <a:stretch/>
        </p:blipFill>
        <p:spPr bwMode="auto">
          <a:xfrm>
            <a:off x="8177047" y="1669002"/>
            <a:ext cx="2289725" cy="5026088"/>
          </a:xfrm>
          <a:prstGeom prst="rect">
            <a:avLst/>
          </a:prstGeom>
        </p:spPr>
      </p:pic>
      <p:sp>
        <p:nvSpPr>
          <p:cNvPr id="10" name="TextBox 9"/>
          <p:cNvSpPr txBox="1"/>
          <p:nvPr/>
        </p:nvSpPr>
        <p:spPr bwMode="auto">
          <a:xfrm>
            <a:off x="828001" y="5990176"/>
            <a:ext cx="1904689" cy="369332"/>
          </a:xfrm>
          <a:prstGeom prst="rect">
            <a:avLst/>
          </a:prstGeom>
          <a:noFill/>
        </p:spPr>
        <p:txBody>
          <a:bodyPr wrap="none" rtlCol="0">
            <a:spAutoFit/>
          </a:bodyPr>
          <a:lstStyle/>
          <a:p>
            <a:pPr>
              <a:defRPr/>
            </a:pPr>
            <a:r>
              <a:rPr lang="ru-RU"/>
              <a:t>Некий алгоритм</a:t>
            </a:r>
            <a:endParaRPr lang="en-US"/>
          </a:p>
        </p:txBody>
      </p:sp>
      <p:sp>
        <p:nvSpPr>
          <p:cNvPr id="11" name="TextBox 10"/>
          <p:cNvSpPr txBox="1"/>
          <p:nvPr/>
        </p:nvSpPr>
        <p:spPr bwMode="auto">
          <a:xfrm>
            <a:off x="4424855" y="6034874"/>
            <a:ext cx="2127505" cy="369332"/>
          </a:xfrm>
          <a:prstGeom prst="rect">
            <a:avLst/>
          </a:prstGeom>
          <a:noFill/>
        </p:spPr>
        <p:txBody>
          <a:bodyPr wrap="none" rtlCol="0">
            <a:spAutoFit/>
          </a:bodyPr>
          <a:lstStyle/>
          <a:p>
            <a:pPr>
              <a:defRPr/>
            </a:pPr>
            <a:r>
              <a:rPr lang="ru-RU"/>
              <a:t>Реализация с </a:t>
            </a:r>
            <a:r>
              <a:rPr lang="en-US"/>
              <a:t>goto</a:t>
            </a:r>
            <a:endParaRPr lang="en-US"/>
          </a:p>
        </p:txBody>
      </p:sp>
      <p:sp>
        <p:nvSpPr>
          <p:cNvPr id="12" name="TextBox 11"/>
          <p:cNvSpPr txBox="1"/>
          <p:nvPr/>
        </p:nvSpPr>
        <p:spPr bwMode="auto">
          <a:xfrm>
            <a:off x="9508655" y="6327513"/>
            <a:ext cx="2369559" cy="369332"/>
          </a:xfrm>
          <a:prstGeom prst="rect">
            <a:avLst/>
          </a:prstGeom>
          <a:solidFill>
            <a:schemeClr val="bg1"/>
          </a:solidFill>
          <a:ln>
            <a:noFill/>
          </a:ln>
        </p:spPr>
        <p:txBody>
          <a:bodyPr wrap="none" rtlCol="0">
            <a:spAutoFit/>
          </a:bodyPr>
          <a:lstStyle/>
          <a:p>
            <a:pPr>
              <a:defRPr/>
            </a:pPr>
            <a:r>
              <a:rPr lang="ru-RU"/>
              <a:t>Реализация без </a:t>
            </a:r>
            <a:r>
              <a:rPr lang="en-US"/>
              <a:t>goto</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ONLYOFFICE/7.3.0.184</Application>
  <DocSecurity>0</DocSecurity>
  <PresentationFormat>Широкоэкранный</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145</cp:revision>
  <dcterms:created xsi:type="dcterms:W3CDTF">2021-01-20T17:02:09Z</dcterms:created>
  <dcterms:modified xsi:type="dcterms:W3CDTF">2023-03-02T11:36:06Z</dcterms:modified>
  <cp:category/>
  <cp:contentStatus/>
  <cp:version/>
</cp:coreProperties>
</file>