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84" d="100"/>
          <a:sy n="84" d="100"/>
        </p:scale>
        <p:origin x="581" y="82"/>
      </p:cViewPr>
      <p:guideLst>
        <p:guide pos="3840"/>
        <p:guide pos="2160" orient="horz"/>
      </p:guideLst>
    </p:cSldViewPr>
  </p:slideViewPr>
  <p:gridSpacing cx="76200" cy="76200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presProps" Target="presProps.xml" /><Relationship Id="rId19" Type="http://schemas.openxmlformats.org/officeDocument/2006/relationships/tableStyles" Target="tableStyles.xml" /><Relationship Id="rId20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title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 bwMode="auto">
          <a:xfrm>
            <a:off x="0" y="-8467"/>
            <a:ext cx="12192000" cy="6866466"/>
            <a:chOff x="0" y="-8467"/>
            <a:chExt cx="12192000" cy="6866466"/>
          </a:xfrm>
        </p:grpSpPr>
        <p:cxnSp>
          <p:nvCxnSpPr>
            <p:cNvPr id="32" name="Straight Connector 31"/>
            <p:cNvCxnSpPr>
              <a:cxnSpLocks/>
            </p:cNvCxnSpPr>
            <p:nvPr/>
          </p:nvCxnSpPr>
          <p:spPr bwMode="auto"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cxnSpLocks/>
            </p:cNvCxnSpPr>
            <p:nvPr/>
          </p:nvCxnSpPr>
          <p:spPr bwMode="auto"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 bwMode="auto">
            <a:xfrm>
              <a:off x="9181476" y="-8467"/>
              <a:ext cx="3007349" cy="6866466"/>
            </a:xfrm>
            <a:custGeom>
              <a:avLst/>
              <a:gdLst/>
              <a:ahLst/>
              <a:cxnLst/>
              <a:rect l="l" t="t" r="r" b="b"/>
              <a:pathLst>
                <a:path w="3007349" h="6866467" fill="norm" stroke="1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 bwMode="auto">
            <a:xfrm>
              <a:off x="9603442" y="-8467"/>
              <a:ext cx="2588558" cy="6866466"/>
            </a:xfrm>
            <a:custGeom>
              <a:avLst/>
              <a:gdLst/>
              <a:ahLst/>
              <a:cxnLst/>
              <a:rect l="l" t="t" r="r" b="b"/>
              <a:pathLst>
                <a:path w="2573311" h="6866467" fill="norm" stroke="1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 bwMode="auto">
            <a:xfrm>
              <a:off x="8932333" y="3048000"/>
              <a:ext cx="3259666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 bwMode="auto">
            <a:xfrm>
              <a:off x="9334500" y="-8467"/>
              <a:ext cx="2854326" cy="6866466"/>
            </a:xfrm>
            <a:custGeom>
              <a:avLst/>
              <a:gdLst/>
              <a:ahLst/>
              <a:cxnLst/>
              <a:rect l="l" t="t" r="r" b="b"/>
              <a:pathLst>
                <a:path w="2858013" h="6866467" fill="norm" stroke="1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 bwMode="auto">
            <a:xfrm>
              <a:off x="10898730" y="-8467"/>
              <a:ext cx="1290094" cy="6866466"/>
            </a:xfrm>
            <a:custGeom>
              <a:avLst/>
              <a:gdLst/>
              <a:ahLst/>
              <a:cxnLst/>
              <a:rect l="l" t="t" r="r" b="b"/>
              <a:pathLst>
                <a:path w="1290094" h="6858000" fill="norm" stroke="1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 bwMode="auto">
            <a:xfrm>
              <a:off x="10938999" y="-8467"/>
              <a:ext cx="1249825" cy="6866466"/>
            </a:xfrm>
            <a:custGeom>
              <a:avLst/>
              <a:gdLst/>
              <a:ahLst/>
              <a:cxnLst/>
              <a:rect l="l" t="t" r="r" b="b"/>
              <a:pathLst>
                <a:path w="1249825" h="6858000" fill="norm" stroke="1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 bwMode="auto">
            <a:xfrm>
              <a:off x="10371666" y="3589867"/>
              <a:ext cx="1817158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 bwMode="auto"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0BB8CF8-401F-4FFA-86E8-4E6A2A051B1C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20A5A11-FE4E-4C2B-8CB8-BF53FDF484A2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Заголовок и подпись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0BB8CF8-401F-4FFA-86E8-4E6A2A051B1C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20A5A11-FE4E-4C2B-8CB8-BF53FDF484A2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Цитата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 bwMode="auto"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0BB8CF8-401F-4FFA-86E8-4E6A2A051B1C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20A5A11-FE4E-4C2B-8CB8-BF53FDF484A2}" type="slidenum">
              <a:rPr lang="en-US"/>
              <a:t/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 bwMode="auto">
          <a:xfrm>
            <a:off x="541870" y="790378"/>
            <a:ext cx="609600" cy="584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defRPr/>
            </a:pPr>
            <a:r>
              <a:rPr lang="en-US" sz="800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“</a:t>
            </a:r>
            <a:endParaRPr/>
          </a:p>
        </p:txBody>
      </p:sp>
      <p:sp>
        <p:nvSpPr>
          <p:cNvPr id="22" name="TextBox 21"/>
          <p:cNvSpPr txBox="1"/>
          <p:nvPr/>
        </p:nvSpPr>
        <p:spPr bwMode="auto">
          <a:xfrm>
            <a:off x="8893011" y="2886556"/>
            <a:ext cx="609600" cy="584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defRPr/>
            </a:pPr>
            <a:r>
              <a:rPr lang="en-US" sz="800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Карточка имени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0BB8CF8-401F-4FFA-86E8-4E6A2A051B1C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20A5A11-FE4E-4C2B-8CB8-BF53FDF484A2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Цитата карточки имени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 bwMode="auto"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0BB8CF8-401F-4FFA-86E8-4E6A2A051B1C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20A5A11-FE4E-4C2B-8CB8-BF53FDF484A2}" type="slidenum">
              <a:rPr lang="en-US"/>
              <a:t/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 bwMode="auto">
          <a:xfrm>
            <a:off x="541870" y="790378"/>
            <a:ext cx="609600" cy="584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defRPr/>
            </a:pPr>
            <a:r>
              <a:rPr lang="en-US" sz="800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“</a:t>
            </a:r>
            <a:endParaRPr/>
          </a:p>
        </p:txBody>
      </p:sp>
      <p:sp>
        <p:nvSpPr>
          <p:cNvPr id="25" name="TextBox 24"/>
          <p:cNvSpPr txBox="1"/>
          <p:nvPr/>
        </p:nvSpPr>
        <p:spPr bwMode="auto">
          <a:xfrm>
            <a:off x="8893011" y="2886556"/>
            <a:ext cx="609600" cy="584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defRPr/>
            </a:pPr>
            <a:r>
              <a:rPr lang="en-US" sz="800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Истина или ложь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 bwMode="auto"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0BB8CF8-401F-4FFA-86E8-4E6A2A051B1C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20A5A11-FE4E-4C2B-8CB8-BF53FDF484A2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0BB8CF8-401F-4FFA-86E8-4E6A2A051B1C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20A5A11-FE4E-4C2B-8CB8-BF53FDF484A2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7967673" y="609599"/>
            <a:ext cx="1304743" cy="5251451"/>
          </a:xfrm>
        </p:spPr>
        <p:txBody>
          <a:bodyPr vert="eaVert" anchor="ctr"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677335" y="609600"/>
            <a:ext cx="7060150" cy="5251450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0BB8CF8-401F-4FFA-86E8-4E6A2A051B1C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20A5A11-FE4E-4C2B-8CB8-BF53FDF484A2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>
            <a:normAutofit/>
          </a:bodyPr>
          <a:lstStyle>
            <a:lvl1pPr>
              <a:defRPr sz="36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0BB8CF8-401F-4FFA-86E8-4E6A2A051B1C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20A5A11-FE4E-4C2B-8CB8-BF53FDF484A2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Заголовок раздел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0BB8CF8-401F-4FFA-86E8-4E6A2A051B1C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20A5A11-FE4E-4C2B-8CB8-BF53FDF484A2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Два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677334" y="2160589"/>
            <a:ext cx="4184035" cy="3880772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5089970" y="2160589"/>
            <a:ext cx="4184034" cy="3880773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0BB8CF8-401F-4FFA-86E8-4E6A2A051B1C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20A5A11-FE4E-4C2B-8CB8-BF53FDF484A2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0BB8CF8-401F-4FFA-86E8-4E6A2A051B1C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20A5A11-FE4E-4C2B-8CB8-BF53FDF484A2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77334" y="609600"/>
            <a:ext cx="8596668" cy="1320800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0BB8CF8-401F-4FFA-86E8-4E6A2A051B1C}" type="datetimeFigureOut">
              <a:rPr lang="en-US"/>
              <a:t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20A5A11-FE4E-4C2B-8CB8-BF53FDF484A2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0BB8CF8-401F-4FFA-86E8-4E6A2A051B1C}" type="datetimeFigureOut">
              <a:rPr lang="en-US"/>
              <a:t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20A5A11-FE4E-4C2B-8CB8-BF53FDF484A2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0BB8CF8-401F-4FFA-86E8-4E6A2A051B1C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20A5A11-FE4E-4C2B-8CB8-BF53FDF484A2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>
              <a:defRPr/>
            </a:pPr>
            <a:r>
              <a:rPr lang="ru-RU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0BB8CF8-401F-4FFA-86E8-4E6A2A051B1C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20A5A11-FE4E-4C2B-8CB8-BF53FDF484A2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 bwMode="auto">
          <a:xfrm>
            <a:off x="0" y="-8467"/>
            <a:ext cx="12192000" cy="6866466"/>
            <a:chOff x="0" y="-8467"/>
            <a:chExt cx="12192000" cy="6866466"/>
          </a:xfrm>
        </p:grpSpPr>
        <p:cxnSp>
          <p:nvCxnSpPr>
            <p:cNvPr id="20" name="Straight Connector 19"/>
            <p:cNvCxnSpPr>
              <a:cxnSpLocks/>
            </p:cNvCxnSpPr>
            <p:nvPr/>
          </p:nvCxnSpPr>
          <p:spPr bwMode="auto"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cxnSpLocks/>
            </p:cNvCxnSpPr>
            <p:nvPr/>
          </p:nvCxnSpPr>
          <p:spPr bwMode="auto"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 bwMode="auto">
            <a:xfrm>
              <a:off x="9181476" y="-8467"/>
              <a:ext cx="3007349" cy="6866466"/>
            </a:xfrm>
            <a:custGeom>
              <a:avLst/>
              <a:gdLst/>
              <a:ahLst/>
              <a:cxnLst/>
              <a:rect l="l" t="t" r="r" b="b"/>
              <a:pathLst>
                <a:path w="3007349" h="6866467" fill="norm" stroke="1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 bwMode="auto">
            <a:xfrm>
              <a:off x="9603442" y="-8467"/>
              <a:ext cx="2588558" cy="6866466"/>
            </a:xfrm>
            <a:custGeom>
              <a:avLst/>
              <a:gdLst/>
              <a:ahLst/>
              <a:cxnLst/>
              <a:rect l="l" t="t" r="r" b="b"/>
              <a:pathLst>
                <a:path w="2573311" h="6866467" fill="norm" stroke="1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 bwMode="auto">
            <a:xfrm>
              <a:off x="8932333" y="3048000"/>
              <a:ext cx="3259666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 bwMode="auto">
            <a:xfrm>
              <a:off x="9334500" y="-8467"/>
              <a:ext cx="2854326" cy="6866466"/>
            </a:xfrm>
            <a:custGeom>
              <a:avLst/>
              <a:gdLst/>
              <a:ahLst/>
              <a:cxnLst/>
              <a:rect l="l" t="t" r="r" b="b"/>
              <a:pathLst>
                <a:path w="2858013" h="6866467" fill="norm" stroke="1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 bwMode="auto">
            <a:xfrm>
              <a:off x="10898730" y="-8467"/>
              <a:ext cx="1290094" cy="6866466"/>
            </a:xfrm>
            <a:custGeom>
              <a:avLst/>
              <a:gdLst/>
              <a:ahLst/>
              <a:cxnLst/>
              <a:rect l="l" t="t" r="r" b="b"/>
              <a:pathLst>
                <a:path w="1290094" h="6858000" fill="norm" stroke="1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 bwMode="auto">
            <a:xfrm>
              <a:off x="10938999" y="-8467"/>
              <a:ext cx="1249825" cy="6866466"/>
            </a:xfrm>
            <a:custGeom>
              <a:avLst/>
              <a:gdLst/>
              <a:ahLst/>
              <a:cxnLst/>
              <a:rect l="l" t="t" r="r" b="b"/>
              <a:pathLst>
                <a:path w="1249825" h="6858000" fill="norm" stroke="1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 bwMode="auto">
            <a:xfrm>
              <a:off x="10371666" y="3589867"/>
              <a:ext cx="1817158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 bwMode="auto"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0BB8CF8-401F-4FFA-86E8-4E6A2A051B1C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677334" y="6041362"/>
            <a:ext cx="62976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C20A5A11-FE4E-4C2B-8CB8-BF53FDF484A2}" type="slidenum">
              <a:rPr lang="en-US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>
        <a:spcBef>
          <a:spcPts val="0"/>
        </a:spcBef>
        <a:buNone/>
        <a:defRPr sz="3600">
          <a:solidFill>
            <a:schemeClr val="accent1"/>
          </a:solidFill>
          <a:latin typeface="+mj-lt"/>
          <a:ea typeface="+mj-ea"/>
          <a:cs typeface="+mj-cs"/>
        </a:defRPr>
      </a:lvl1pPr>
      <a:lvl2pPr>
        <a:defRPr>
          <a:solidFill>
            <a:schemeClr val="tx2"/>
          </a:solidFill>
        </a:defRPr>
      </a:lvl2pPr>
      <a:lvl3pPr>
        <a:defRPr>
          <a:solidFill>
            <a:schemeClr val="tx2"/>
          </a:solidFill>
        </a:defRPr>
      </a:lvl3pPr>
      <a:lvl4pPr>
        <a:defRPr>
          <a:solidFill>
            <a:schemeClr val="tx2"/>
          </a:solidFill>
        </a:defRPr>
      </a:lvl4pPr>
      <a:lvl5pPr>
        <a:defRPr>
          <a:solidFill>
            <a:schemeClr val="tx2"/>
          </a:solidFill>
        </a:defRPr>
      </a:lvl5pPr>
      <a:lvl6pPr>
        <a:defRPr>
          <a:solidFill>
            <a:schemeClr val="tx2"/>
          </a:solidFill>
        </a:defRPr>
      </a:lvl6pPr>
      <a:lvl7pPr>
        <a:defRPr>
          <a:solidFill>
            <a:schemeClr val="tx2"/>
          </a:solidFill>
        </a:defRPr>
      </a:lvl7pPr>
      <a:lvl8pPr>
        <a:defRPr>
          <a:solidFill>
            <a:schemeClr val="tx2"/>
          </a:solidFill>
        </a:defRPr>
      </a:lvl8pPr>
      <a:lvl9pPr>
        <a:defRPr>
          <a:solidFill>
            <a:schemeClr val="tx2"/>
          </a:solidFill>
        </a:defRPr>
      </a:lvl9pPr>
    </p:titleStyle>
    <p:bodyStyle>
      <a:lvl1pPr marL="342900" indent="-342900" algn="l" defTabSz="4572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defRPr sz="18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defRPr sz="16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defRPr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defRPr sz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defRPr sz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defRPr sz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defRPr sz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defRPr sz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defRPr sz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auto">
          <a:xfrm>
            <a:off x="563418" y="376037"/>
            <a:ext cx="11231418" cy="16463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pPr algn="ctr">
              <a:defRPr/>
            </a:pPr>
            <a:r>
              <a:rPr lang="ru-RU"/>
              <a:t>Методы и стандарты программирования</a:t>
            </a:r>
            <a:endParaRPr lang="en-US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 bwMode="auto">
          <a:xfrm>
            <a:off x="563418" y="2472689"/>
            <a:ext cx="11231418" cy="3771093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/>
          <a:p>
            <a:pPr marL="285750" indent="-285750" algn="l">
              <a:buSzPct val="100000"/>
              <a:buFont typeface="Arial"/>
              <a:buChar char="•"/>
              <a:defRPr/>
            </a:pPr>
            <a:r>
              <a:rPr lang="ru-RU" sz="2800"/>
              <a:t>Перегрузка операторов </a:t>
            </a:r>
            <a:r>
              <a:rPr lang="en-US" sz="2800"/>
              <a:t>new </a:t>
            </a:r>
            <a:r>
              <a:rPr lang="ru-RU" sz="2800"/>
              <a:t>и </a:t>
            </a:r>
            <a:r>
              <a:rPr lang="en-US" sz="2800"/>
              <a:t>delete</a:t>
            </a:r>
            <a:endParaRPr lang="en-US" sz="2800"/>
          </a:p>
          <a:p>
            <a:pPr marL="285750" indent="-285750" algn="l">
              <a:buSzPct val="100000"/>
              <a:buFont typeface="Arial"/>
              <a:buChar char="•"/>
              <a:defRPr/>
            </a:pPr>
            <a:r>
              <a:rPr lang="en-US" sz="2800"/>
              <a:t>Rvalue</a:t>
            </a:r>
            <a:r>
              <a:rPr lang="en-US" sz="2800"/>
              <a:t>-</a:t>
            </a:r>
            <a:r>
              <a:rPr lang="ru-RU" sz="2800"/>
              <a:t>ссылки и семантика перемещения</a:t>
            </a:r>
            <a:endParaRPr lang="en-US" sz="2800"/>
          </a:p>
          <a:p>
            <a:pPr marL="285750" indent="-285750" algn="l">
              <a:buSzPct val="100000"/>
              <a:buFont typeface="Arial"/>
              <a:buChar char="•"/>
              <a:defRPr/>
            </a:pPr>
            <a:r>
              <a:rPr lang="en-US" sz="2800"/>
              <a:t>Deleted functions</a:t>
            </a:r>
            <a:endParaRPr/>
          </a:p>
          <a:p>
            <a:pPr marL="285750" indent="-285750" algn="l">
              <a:buSzPct val="100000"/>
              <a:buFont typeface="Arial"/>
              <a:buChar char="•"/>
              <a:defRPr/>
            </a:pPr>
            <a:r>
              <a:rPr lang="en-US" sz="2800"/>
              <a:t>Default functions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406401" y="1359311"/>
            <a:ext cx="6032106" cy="4579576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/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 sz="2400"/>
              <a:t>Правило трёх (</a:t>
            </a:r>
            <a:r>
              <a:rPr lang="en-US" sz="2400"/>
              <a:t>rule of three</a:t>
            </a:r>
            <a:r>
              <a:rPr lang="ru-RU" sz="2400"/>
              <a:t>, закон «Большой тройки»). </a:t>
            </a:r>
            <a:r>
              <a:rPr lang="en-US" sz="2400"/>
              <a:t>E</a:t>
            </a:r>
            <a:r>
              <a:rPr lang="ru-RU" sz="2400"/>
              <a:t>сли</a:t>
            </a:r>
            <a:r>
              <a:rPr lang="ru-RU" sz="2400"/>
              <a:t> классу необходим один из следующих методов:</a:t>
            </a:r>
            <a:endParaRPr/>
          </a:p>
          <a:p>
            <a:pPr marL="801688" indent="-406400">
              <a:buFont typeface="Arial"/>
              <a:buChar char="•"/>
              <a:defRPr/>
            </a:pPr>
            <a:r>
              <a:rPr lang="ru-RU" sz="2400"/>
              <a:t>Деструктор</a:t>
            </a:r>
            <a:endParaRPr/>
          </a:p>
          <a:p>
            <a:pPr marL="801688" indent="-406400">
              <a:buFont typeface="Arial"/>
              <a:buChar char="•"/>
              <a:defRPr/>
            </a:pPr>
            <a:r>
              <a:rPr lang="ru-RU" sz="2400"/>
              <a:t>Конструктор копирования</a:t>
            </a:r>
            <a:endParaRPr/>
          </a:p>
          <a:p>
            <a:pPr marL="801688" indent="-406400">
              <a:buFont typeface="Arial"/>
              <a:buChar char="•"/>
              <a:defRPr/>
            </a:pPr>
            <a:r>
              <a:rPr lang="ru-RU" sz="2400"/>
              <a:t>Оператор копирующего присваивания,</a:t>
            </a:r>
            <a:endParaRPr/>
          </a:p>
          <a:p>
            <a:pPr marL="0" indent="0">
              <a:buNone/>
              <a:defRPr/>
            </a:pPr>
            <a:r>
              <a:rPr lang="ru-RU" sz="2400"/>
              <a:t>то класс должен определять все три.</a:t>
            </a:r>
            <a:endParaRPr/>
          </a:p>
          <a:p>
            <a:pPr marL="0" indent="0">
              <a:buNone/>
              <a:defRPr/>
            </a:pPr>
            <a:endParaRPr lang="en-US" sz="240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 bwMode="auto">
          <a:xfrm>
            <a:off x="406401" y="315311"/>
            <a:ext cx="11517744" cy="6726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ctr">
              <a:defRPr/>
            </a:pPr>
            <a:r>
              <a:rPr lang="en-US" sz="2800"/>
              <a:t>Rule of tree / rule of five</a:t>
            </a:r>
            <a:endParaRPr/>
          </a:p>
        </p:txBody>
      </p:sp>
      <p:sp>
        <p:nvSpPr>
          <p:cNvPr id="5" name="Объект 2"/>
          <p:cNvSpPr txBox="1"/>
          <p:nvPr/>
        </p:nvSpPr>
        <p:spPr bwMode="auto">
          <a:xfrm>
            <a:off x="6353666" y="1359311"/>
            <a:ext cx="5570479" cy="440046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 sz="2000"/>
              <a:t>С выходом С++11 правило трёх превратилось в правило пяти (</a:t>
            </a:r>
            <a:r>
              <a:rPr lang="en-US" sz="2000"/>
              <a:t>rule of five</a:t>
            </a:r>
            <a:r>
              <a:rPr lang="ru-RU" sz="2000"/>
              <a:t>): если классу необходим один из следующих методов:</a:t>
            </a:r>
            <a:endParaRPr/>
          </a:p>
          <a:p>
            <a:pPr marL="801688" indent="-282575">
              <a:buFont typeface="Arial"/>
              <a:buChar char="•"/>
              <a:defRPr/>
            </a:pPr>
            <a:r>
              <a:rPr lang="ru-RU" sz="2000"/>
              <a:t>Деструктор</a:t>
            </a:r>
            <a:endParaRPr/>
          </a:p>
          <a:p>
            <a:pPr marL="801688" indent="-282575">
              <a:buFont typeface="Arial"/>
              <a:buChar char="•"/>
              <a:defRPr/>
            </a:pPr>
            <a:r>
              <a:rPr lang="ru-RU" sz="2000"/>
              <a:t>Конструктор копирования</a:t>
            </a:r>
            <a:endParaRPr/>
          </a:p>
          <a:p>
            <a:pPr marL="801688" indent="-282575">
              <a:buFont typeface="Arial"/>
              <a:buChar char="•"/>
              <a:defRPr/>
            </a:pPr>
            <a:r>
              <a:rPr lang="ru-RU" sz="2000"/>
              <a:t>Оператор копирующего присваивания</a:t>
            </a:r>
            <a:endParaRPr lang="en-US" sz="2000"/>
          </a:p>
          <a:p>
            <a:pPr marL="801688" indent="-282575">
              <a:buFont typeface="Arial"/>
              <a:buChar char="•"/>
              <a:defRPr/>
            </a:pPr>
            <a:r>
              <a:rPr lang="ru-RU" sz="2000"/>
              <a:t>Конструктор перемещения</a:t>
            </a:r>
            <a:endParaRPr/>
          </a:p>
          <a:p>
            <a:pPr marL="801688" indent="-282575">
              <a:buFont typeface="Arial"/>
              <a:buChar char="•"/>
              <a:defRPr/>
            </a:pPr>
            <a:r>
              <a:rPr lang="ru-RU" sz="2000"/>
              <a:t>Оператор перемещающего присваивания,</a:t>
            </a:r>
            <a:endParaRPr/>
          </a:p>
          <a:p>
            <a:pPr marL="0" indent="0">
              <a:buFont typeface="Wingdings 3"/>
              <a:buNone/>
              <a:defRPr/>
            </a:pPr>
            <a:r>
              <a:rPr lang="ru-RU" sz="2000"/>
              <a:t>то класс должен определять все пять.</a:t>
            </a:r>
            <a:endParaRPr/>
          </a:p>
          <a:p>
            <a:pPr marL="0" indent="0">
              <a:buFont typeface="Wingdings 3"/>
              <a:buNone/>
              <a:defRPr/>
            </a:pPr>
            <a:endParaRPr 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406402" y="3668876"/>
            <a:ext cx="5438218" cy="2816765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en-US"/>
              <a:t>RVO (return value optimization)</a:t>
            </a:r>
            <a:r>
              <a:rPr lang="ru-RU"/>
              <a:t> – возвращение из функции временного объекта, созданного в операнде </a:t>
            </a:r>
            <a:r>
              <a:rPr lang="en-US"/>
              <a:t>return</a:t>
            </a:r>
            <a:r>
              <a:rPr lang="ru-RU"/>
              <a:t>. Объект создаётся напрямую на стеке вызывающей функции</a:t>
            </a:r>
            <a:endParaRPr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/>
              <a:t>Создание объекта копированием/перемещением из временного объекта того же типа</a:t>
            </a:r>
            <a:endParaRPr lang="en-US"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 bwMode="auto">
          <a:xfrm>
            <a:off x="406401" y="315311"/>
            <a:ext cx="11517744" cy="6726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ctr">
              <a:defRPr/>
            </a:pPr>
            <a:r>
              <a:rPr lang="ru-RU" sz="2800"/>
              <a:t>Пропуск копии (</a:t>
            </a:r>
            <a:r>
              <a:rPr lang="en-US" sz="2800"/>
              <a:t>copy elision</a:t>
            </a:r>
            <a:r>
              <a:rPr lang="ru-RU" sz="2800"/>
              <a:t>)</a:t>
            </a:r>
            <a:endParaRPr lang="en-US" sz="2800"/>
          </a:p>
        </p:txBody>
      </p:sp>
      <p:sp>
        <p:nvSpPr>
          <p:cNvPr id="14" name="Прямоугольник 13"/>
          <p:cNvSpPr/>
          <p:nvPr/>
        </p:nvSpPr>
        <p:spPr bwMode="auto">
          <a:xfrm>
            <a:off x="406401" y="3082571"/>
            <a:ext cx="5202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b="1"/>
              <a:t>Обязательные, начиная с </a:t>
            </a:r>
            <a:r>
              <a:rPr lang="en-US" b="1"/>
              <a:t>C++ 17</a:t>
            </a:r>
            <a:endParaRPr lang="ru-RU" b="1"/>
          </a:p>
        </p:txBody>
      </p:sp>
      <p:sp>
        <p:nvSpPr>
          <p:cNvPr id="15" name="Объект 2"/>
          <p:cNvSpPr txBox="1"/>
          <p:nvPr/>
        </p:nvSpPr>
        <p:spPr bwMode="auto">
          <a:xfrm>
            <a:off x="6117996" y="3451903"/>
            <a:ext cx="5806149" cy="30337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en-US"/>
              <a:t>NRVO (named return value optimization) – </a:t>
            </a:r>
            <a:r>
              <a:rPr lang="ru-RU"/>
              <a:t>возвращение объекта с автоматическим временем хранения, не являющегося параметром функции или </a:t>
            </a:r>
            <a:r>
              <a:rPr lang="en-US"/>
              <a:t>catch-</a:t>
            </a:r>
            <a:r>
              <a:rPr lang="ru-RU"/>
              <a:t>блока</a:t>
            </a:r>
            <a:endParaRPr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/>
              <a:t>Объект с автоматическим временем хранения, являющийся операндом </a:t>
            </a:r>
            <a:r>
              <a:rPr lang="en-US"/>
              <a:t>throw (</a:t>
            </a:r>
            <a:r>
              <a:rPr lang="ru-RU"/>
              <a:t>не являющийся при этом параметром функции</a:t>
            </a:r>
            <a:r>
              <a:rPr lang="en-US"/>
              <a:t>)</a:t>
            </a:r>
            <a:endParaRPr lang="ru-RU"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/>
              <a:t>При передаче параметра</a:t>
            </a:r>
            <a:r>
              <a:rPr lang="en-US"/>
              <a:t>-</a:t>
            </a:r>
            <a:r>
              <a:rPr lang="ru-RU"/>
              <a:t>исключения в </a:t>
            </a:r>
            <a:r>
              <a:rPr lang="en-US"/>
              <a:t>catch-</a:t>
            </a:r>
            <a:r>
              <a:rPr lang="ru-RU"/>
              <a:t>блок</a:t>
            </a:r>
            <a:r>
              <a:rPr lang="en-US"/>
              <a:t> </a:t>
            </a:r>
            <a:r>
              <a:rPr lang="ru-RU"/>
              <a:t>по значению </a:t>
            </a:r>
            <a:endParaRPr lang="en-US"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endParaRPr lang="en-US"/>
          </a:p>
        </p:txBody>
      </p:sp>
      <p:sp>
        <p:nvSpPr>
          <p:cNvPr id="16" name="Прямоугольник 15"/>
          <p:cNvSpPr/>
          <p:nvPr/>
        </p:nvSpPr>
        <p:spPr bwMode="auto">
          <a:xfrm>
            <a:off x="6117996" y="3082571"/>
            <a:ext cx="5806149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b="1"/>
              <a:t>Необязательные</a:t>
            </a:r>
            <a:endParaRPr/>
          </a:p>
        </p:txBody>
      </p:sp>
      <p:sp>
        <p:nvSpPr>
          <p:cNvPr id="18" name="Объект 2"/>
          <p:cNvSpPr txBox="1"/>
          <p:nvPr/>
        </p:nvSpPr>
        <p:spPr bwMode="auto">
          <a:xfrm>
            <a:off x="406401" y="1150070"/>
            <a:ext cx="11517744" cy="193250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/>
              <a:t>Пропуск копии (</a:t>
            </a:r>
            <a:r>
              <a:rPr lang="en-US"/>
              <a:t>copy elision</a:t>
            </a:r>
            <a:r>
              <a:rPr lang="ru-RU"/>
              <a:t>)</a:t>
            </a:r>
            <a:r>
              <a:rPr lang="en-US"/>
              <a:t> – </a:t>
            </a:r>
            <a:r>
              <a:rPr lang="ru-RU"/>
              <a:t>оптимизация компилятора, позволяющая в некоторых случая избегать копирования/перемещения</a:t>
            </a:r>
            <a:endParaRPr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/>
              <a:t>В </a:t>
            </a:r>
            <a:r>
              <a:rPr lang="en-US"/>
              <a:t>g++ </a:t>
            </a:r>
            <a:r>
              <a:rPr lang="ru-RU"/>
              <a:t>отключается флагом </a:t>
            </a:r>
            <a:r>
              <a:rPr lang="en-US"/>
              <a:t>-</a:t>
            </a:r>
            <a:r>
              <a:rPr lang="en-US"/>
              <a:t>fno</a:t>
            </a:r>
            <a:r>
              <a:rPr lang="en-US"/>
              <a:t>-elide-constructors</a:t>
            </a:r>
            <a:endParaRPr lang="ru-RU"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/>
              <a:t>Конструкторы копирования/перемещения не должны иметь сторонних эффектов, т.к. их вызов зависит от реализации компилятора</a:t>
            </a:r>
            <a:endParaRPr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/>
              <a:t>Можно запретить применять оптимизацию, объявив объект как </a:t>
            </a:r>
            <a:r>
              <a:rPr lang="en-US"/>
              <a:t>volatile (</a:t>
            </a:r>
            <a:r>
              <a:rPr lang="ru-RU"/>
              <a:t>используется редко</a:t>
            </a:r>
            <a:r>
              <a:rPr lang="en-US"/>
              <a:t>)</a:t>
            </a:r>
            <a:r>
              <a:rPr lang="ru-RU"/>
              <a:t>. Нижесказаное относится только к </a:t>
            </a:r>
            <a:r>
              <a:rPr lang="en-US"/>
              <a:t>non-volatile </a:t>
            </a:r>
            <a:r>
              <a:rPr lang="ru-RU"/>
              <a:t>объектам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425254" y="927530"/>
            <a:ext cx="11517744" cy="1902363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/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en-US"/>
              <a:t>std</a:t>
            </a:r>
            <a:r>
              <a:rPr lang="en-US"/>
              <a:t>::move – </a:t>
            </a:r>
            <a:r>
              <a:rPr lang="ru-RU"/>
              <a:t>способ использовать </a:t>
            </a:r>
            <a:r>
              <a:rPr lang="en-US"/>
              <a:t>lvalue</a:t>
            </a:r>
            <a:r>
              <a:rPr lang="en-US"/>
              <a:t> </a:t>
            </a:r>
            <a:r>
              <a:rPr lang="ru-RU"/>
              <a:t>как </a:t>
            </a:r>
            <a:r>
              <a:rPr lang="en-US"/>
              <a:t>rvalue</a:t>
            </a:r>
            <a:r>
              <a:rPr lang="en-US"/>
              <a:t>. </a:t>
            </a:r>
            <a:r>
              <a:rPr lang="ru-RU"/>
              <a:t>Таким образом, можно «навязывать» семантику перемещения там, где не нужно копирование</a:t>
            </a:r>
            <a:endParaRPr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en-US"/>
              <a:t>std</a:t>
            </a:r>
            <a:r>
              <a:rPr lang="en-US"/>
              <a:t>::move </a:t>
            </a:r>
            <a:r>
              <a:rPr lang="ru-RU"/>
              <a:t>определяется в заголовочном файле </a:t>
            </a:r>
            <a:r>
              <a:rPr lang="en-US"/>
              <a:t>&lt;utility&gt;</a:t>
            </a:r>
            <a:endParaRPr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en-US"/>
              <a:t>std</a:t>
            </a:r>
            <a:r>
              <a:rPr lang="en-US"/>
              <a:t>::move </a:t>
            </a:r>
            <a:r>
              <a:rPr lang="ru-RU"/>
              <a:t>ничего никуда не перемещает – это просто </a:t>
            </a:r>
            <a:r>
              <a:rPr lang="en-US"/>
              <a:t>type cast</a:t>
            </a:r>
            <a:r>
              <a:rPr lang="ru-RU"/>
              <a:t>. За счёт него вызывается перемещающая перегрузка конструктора или оператора</a:t>
            </a:r>
            <a:endParaRPr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 bwMode="auto">
          <a:xfrm>
            <a:off x="425254" y="173908"/>
            <a:ext cx="11517744" cy="5708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ctr">
              <a:defRPr/>
            </a:pPr>
            <a:r>
              <a:rPr lang="en-US" sz="2800"/>
              <a:t>std</a:t>
            </a:r>
            <a:r>
              <a:rPr lang="en-US" sz="2800"/>
              <a:t>::move</a:t>
            </a:r>
            <a:endParaRPr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529997" y="2829893"/>
            <a:ext cx="8115438" cy="3584528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 bwMode="auto">
          <a:xfrm>
            <a:off x="425254" y="5811105"/>
            <a:ext cx="5071621" cy="67873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Объект 2"/>
          <p:cNvSpPr txBox="1"/>
          <p:nvPr/>
        </p:nvSpPr>
        <p:spPr bwMode="auto">
          <a:xfrm>
            <a:off x="8750178" y="3012705"/>
            <a:ext cx="3192820" cy="370707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en-US"/>
              <a:t>std</a:t>
            </a:r>
            <a:r>
              <a:rPr lang="en-US"/>
              <a:t>::move </a:t>
            </a:r>
            <a:r>
              <a:rPr lang="ru-RU"/>
              <a:t>можно использовать с параметрами функции, с возвращаемыми значениями и даже с простыми типами (поскольку это просто преобразование типа к </a:t>
            </a:r>
            <a:r>
              <a:rPr lang="en-US"/>
              <a:t>rvalue</a:t>
            </a:r>
            <a:r>
              <a:rPr lang="en-US"/>
              <a:t>-</a:t>
            </a:r>
            <a:r>
              <a:rPr lang="ru-RU"/>
              <a:t>ссылке)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6474658" y="1083192"/>
            <a:ext cx="5475591" cy="5437681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/>
          <a:p>
            <a:pPr>
              <a:defRPr/>
            </a:pPr>
            <a:r>
              <a:rPr lang="en-US" sz="2000"/>
              <a:t>glvalue</a:t>
            </a:r>
            <a:r>
              <a:rPr lang="en-US" sz="2000"/>
              <a:t> (generalized </a:t>
            </a:r>
            <a:r>
              <a:rPr lang="en-US" sz="2000"/>
              <a:t>lvalue</a:t>
            </a:r>
            <a:r>
              <a:rPr lang="en-US" sz="2000"/>
              <a:t>)</a:t>
            </a:r>
            <a:r>
              <a:rPr lang="ru-RU" sz="2000"/>
              <a:t>: имеет идентичность (условно постоянный адрес в памяти)</a:t>
            </a:r>
            <a:endParaRPr lang="en-US" sz="2000"/>
          </a:p>
          <a:p>
            <a:pPr>
              <a:defRPr/>
            </a:pPr>
            <a:r>
              <a:rPr lang="en-US" sz="2000"/>
              <a:t>lvalue</a:t>
            </a:r>
            <a:r>
              <a:rPr lang="en-US" sz="2000"/>
              <a:t> – </a:t>
            </a:r>
            <a:r>
              <a:rPr lang="ru-RU" sz="2000"/>
              <a:t>подмноженство </a:t>
            </a:r>
            <a:r>
              <a:rPr lang="en-US" sz="2000"/>
              <a:t>glvalue</a:t>
            </a:r>
            <a:r>
              <a:rPr lang="ru-RU" sz="2000"/>
              <a:t>. Нельзя безопасно перемещать</a:t>
            </a:r>
            <a:endParaRPr/>
          </a:p>
          <a:p>
            <a:pPr>
              <a:defRPr/>
            </a:pPr>
            <a:r>
              <a:rPr lang="en-US" sz="2000"/>
              <a:t>xlvalue</a:t>
            </a:r>
            <a:r>
              <a:rPr lang="en-US" sz="2000"/>
              <a:t> (expiring </a:t>
            </a:r>
            <a:r>
              <a:rPr lang="en-US" sz="2000"/>
              <a:t>lvalue</a:t>
            </a:r>
            <a:r>
              <a:rPr lang="en-US" sz="2000"/>
              <a:t>) – </a:t>
            </a:r>
            <a:r>
              <a:rPr lang="en-US" sz="2000"/>
              <a:t>lvalue</a:t>
            </a:r>
            <a:r>
              <a:rPr lang="en-US" sz="2000"/>
              <a:t>, </a:t>
            </a:r>
            <a:r>
              <a:rPr lang="ru-RU" sz="2000"/>
              <a:t>ресурсы которого можно повторно использвоать, т.е. </a:t>
            </a:r>
            <a:r>
              <a:rPr lang="en-US" sz="2000"/>
              <a:t>lvalue</a:t>
            </a:r>
            <a:r>
              <a:rPr lang="en-US" sz="2000"/>
              <a:t> </a:t>
            </a:r>
            <a:r>
              <a:rPr lang="ru-RU" sz="2000"/>
              <a:t>вблизи конца своего срока использвоания</a:t>
            </a:r>
            <a:r>
              <a:rPr lang="en-US" sz="2000"/>
              <a:t>. </a:t>
            </a:r>
            <a:r>
              <a:rPr lang="ru-RU" sz="2000"/>
              <a:t>Можно безопасно перемещать</a:t>
            </a:r>
            <a:r>
              <a:rPr lang="en-US" sz="2000"/>
              <a:t>. </a:t>
            </a:r>
            <a:r>
              <a:rPr lang="ru-RU" sz="2000"/>
              <a:t>Самый простой пример: </a:t>
            </a:r>
            <a:r>
              <a:rPr lang="en-US" sz="2000"/>
              <a:t>std::move(x) </a:t>
            </a:r>
            <a:r>
              <a:rPr lang="ru-RU" sz="2000"/>
              <a:t>или </a:t>
            </a:r>
            <a:r>
              <a:rPr lang="en-US" sz="2000"/>
              <a:t>static_cast</a:t>
            </a:r>
            <a:r>
              <a:rPr lang="en-US" sz="2000"/>
              <a:t>&lt;T</a:t>
            </a:r>
            <a:r>
              <a:rPr lang="en-US" sz="2000">
                <a:latin typeface="Times New Roman"/>
                <a:cs typeface="Times New Roman"/>
              </a:rPr>
              <a:t>&amp;&amp;</a:t>
            </a:r>
            <a:r>
              <a:rPr lang="en-US" sz="2000"/>
              <a:t>&gt;(x)</a:t>
            </a:r>
            <a:endParaRPr/>
          </a:p>
          <a:p>
            <a:pPr>
              <a:defRPr/>
            </a:pPr>
            <a:r>
              <a:rPr lang="en-US" sz="2000"/>
              <a:t>prvalue</a:t>
            </a:r>
            <a:r>
              <a:rPr lang="en-US" sz="2000"/>
              <a:t> (pure </a:t>
            </a:r>
            <a:r>
              <a:rPr lang="en-US" sz="2000"/>
              <a:t>rvalue</a:t>
            </a:r>
            <a:r>
              <a:rPr lang="en-US" sz="2000"/>
              <a:t>)</a:t>
            </a:r>
            <a:r>
              <a:rPr lang="ru-RU" sz="2000"/>
              <a:t> – то же, что и </a:t>
            </a:r>
            <a:r>
              <a:rPr lang="en-US" sz="2000"/>
              <a:t>rvalue</a:t>
            </a:r>
            <a:r>
              <a:rPr lang="en-US" sz="2000"/>
              <a:t> </a:t>
            </a:r>
            <a:r>
              <a:rPr lang="ru-RU" sz="2000"/>
              <a:t>до </a:t>
            </a:r>
            <a:r>
              <a:rPr lang="en-US" sz="2000"/>
              <a:t>C</a:t>
            </a:r>
            <a:r>
              <a:rPr lang="ru-RU" sz="2000"/>
              <a:t>++11. Можно безопасно перемещать, но начиная с С++17 не все </a:t>
            </a:r>
            <a:r>
              <a:rPr lang="en-US" sz="2000"/>
              <a:t>prvalue</a:t>
            </a:r>
            <a:r>
              <a:rPr lang="en-US" sz="2000"/>
              <a:t> </a:t>
            </a:r>
            <a:r>
              <a:rPr lang="ru-RU" sz="2000"/>
              <a:t>перемещаются, т.к. В некоторых случаях действуют оптимизации компилятора</a:t>
            </a:r>
            <a:endParaRPr lang="en-US" sz="2000"/>
          </a:p>
          <a:p>
            <a:pPr marL="0" indent="0">
              <a:buNone/>
              <a:defRPr/>
            </a:pPr>
            <a:endParaRPr lang="ru-RU" sz="200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 bwMode="auto">
          <a:xfrm>
            <a:off x="425254" y="173908"/>
            <a:ext cx="11517744" cy="5708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ctr">
              <a:defRPr/>
            </a:pPr>
            <a:r>
              <a:rPr lang="ru-RU" sz="2800"/>
              <a:t>Категории значений начиная с С++ 11</a:t>
            </a:r>
            <a:endParaRPr lang="en-US" sz="2800"/>
          </a:p>
        </p:txBody>
      </p:sp>
      <p:sp>
        <p:nvSpPr>
          <p:cNvPr id="5" name="Oval 4"/>
          <p:cNvSpPr/>
          <p:nvPr/>
        </p:nvSpPr>
        <p:spPr bwMode="auto">
          <a:xfrm>
            <a:off x="1583034" y="997455"/>
            <a:ext cx="1529930" cy="7185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/>
              <a:t>glvalue</a:t>
            </a:r>
            <a:endParaRPr lang="en-US"/>
          </a:p>
        </p:txBody>
      </p:sp>
      <p:sp>
        <p:nvSpPr>
          <p:cNvPr id="8" name="Oval 7"/>
          <p:cNvSpPr/>
          <p:nvPr/>
        </p:nvSpPr>
        <p:spPr bwMode="auto">
          <a:xfrm>
            <a:off x="3521505" y="997454"/>
            <a:ext cx="1529930" cy="7185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/>
              <a:t>rvalue</a:t>
            </a:r>
            <a:endParaRPr lang="en-US"/>
          </a:p>
        </p:txBody>
      </p:sp>
      <p:sp>
        <p:nvSpPr>
          <p:cNvPr id="9" name="Oval 8"/>
          <p:cNvSpPr/>
          <p:nvPr/>
        </p:nvSpPr>
        <p:spPr bwMode="auto">
          <a:xfrm>
            <a:off x="624481" y="2380640"/>
            <a:ext cx="1529930" cy="7185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/>
              <a:t>lvalue</a:t>
            </a:r>
            <a:endParaRPr lang="en-US"/>
          </a:p>
        </p:txBody>
      </p:sp>
      <p:sp>
        <p:nvSpPr>
          <p:cNvPr id="10" name="Oval 9"/>
          <p:cNvSpPr/>
          <p:nvPr/>
        </p:nvSpPr>
        <p:spPr bwMode="auto">
          <a:xfrm>
            <a:off x="2580043" y="2380638"/>
            <a:ext cx="1529930" cy="7185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/>
              <a:t>xlvalue</a:t>
            </a:r>
            <a:endParaRPr lang="en-US"/>
          </a:p>
        </p:txBody>
      </p:sp>
      <p:sp>
        <p:nvSpPr>
          <p:cNvPr id="11" name="Oval 10"/>
          <p:cNvSpPr/>
          <p:nvPr/>
        </p:nvSpPr>
        <p:spPr bwMode="auto">
          <a:xfrm>
            <a:off x="4566070" y="2380637"/>
            <a:ext cx="1529930" cy="7185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/>
              <a:t>prvalue</a:t>
            </a:r>
            <a:endParaRPr lang="en-US"/>
          </a:p>
        </p:txBody>
      </p:sp>
      <p:cxnSp>
        <p:nvCxnSpPr>
          <p:cNvPr id="13" name="Straight Arrow Connector 12"/>
          <p:cNvCxnSpPr>
            <a:cxnSpLocks/>
            <a:stCxn id="5" idx="3"/>
            <a:endCxn id="9" idx="0"/>
          </p:cNvCxnSpPr>
          <p:nvPr/>
        </p:nvCxnSpPr>
        <p:spPr bwMode="auto">
          <a:xfrm flipH="1">
            <a:off x="1389446" y="1610778"/>
            <a:ext cx="417641" cy="7698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/>
            <a:stCxn id="5" idx="5"/>
            <a:endCxn id="10" idx="0"/>
          </p:cNvCxnSpPr>
          <p:nvPr/>
        </p:nvCxnSpPr>
        <p:spPr bwMode="auto">
          <a:xfrm>
            <a:off x="2888911" y="1610778"/>
            <a:ext cx="456097" cy="7698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/>
            <a:stCxn id="8" idx="3"/>
            <a:endCxn id="10" idx="0"/>
          </p:cNvCxnSpPr>
          <p:nvPr/>
        </p:nvCxnSpPr>
        <p:spPr bwMode="auto">
          <a:xfrm flipH="1">
            <a:off x="3345008" y="1610777"/>
            <a:ext cx="400550" cy="7698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cxnSpLocks/>
            <a:stCxn id="8" idx="5"/>
            <a:endCxn id="11" idx="0"/>
          </p:cNvCxnSpPr>
          <p:nvPr/>
        </p:nvCxnSpPr>
        <p:spPr bwMode="auto">
          <a:xfrm>
            <a:off x="4827382" y="1610777"/>
            <a:ext cx="503653" cy="7698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rcRect l="12254" t="12265" r="8370" b="12700"/>
          <a:stretch/>
        </p:blipFill>
        <p:spPr bwMode="auto">
          <a:xfrm>
            <a:off x="1273389" y="3673294"/>
            <a:ext cx="4143237" cy="2937397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 bwMode="auto">
          <a:xfrm>
            <a:off x="241751" y="3802032"/>
            <a:ext cx="14927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sz="1600">
                <a:solidFill>
                  <a:schemeClr val="accent3">
                    <a:lumMod val="75000"/>
                  </a:schemeClr>
                </a:solidFill>
              </a:rPr>
              <a:t>Имеют </a:t>
            </a:r>
            <a:endParaRPr/>
          </a:p>
          <a:p>
            <a:pPr>
              <a:defRPr/>
            </a:pPr>
            <a:r>
              <a:rPr lang="ru-RU" sz="1600">
                <a:solidFill>
                  <a:schemeClr val="accent3">
                    <a:lumMod val="75000"/>
                  </a:schemeClr>
                </a:solidFill>
              </a:rPr>
              <a:t>идентичность</a:t>
            </a:r>
            <a:endParaRPr lang="en-US" sz="160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 bwMode="auto">
          <a:xfrm>
            <a:off x="5032996" y="3869050"/>
            <a:ext cx="1363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ru-RU" sz="1600">
                <a:solidFill>
                  <a:srgbClr val="867BB7"/>
                </a:solidFill>
              </a:rPr>
              <a:t>Можно </a:t>
            </a:r>
            <a:endParaRPr/>
          </a:p>
          <a:p>
            <a:pPr algn="r">
              <a:defRPr/>
            </a:pPr>
            <a:r>
              <a:rPr lang="ru-RU" sz="1600">
                <a:solidFill>
                  <a:srgbClr val="867BB7"/>
                </a:solidFill>
              </a:rPr>
              <a:t>безопасно </a:t>
            </a:r>
            <a:endParaRPr/>
          </a:p>
          <a:p>
            <a:pPr algn="r">
              <a:defRPr/>
            </a:pPr>
            <a:r>
              <a:rPr lang="ru-RU" sz="1600">
                <a:solidFill>
                  <a:srgbClr val="867BB7"/>
                </a:solidFill>
              </a:rPr>
              <a:t>перемещать</a:t>
            </a:r>
            <a:endParaRPr lang="en-US" sz="1600">
              <a:solidFill>
                <a:srgbClr val="867BB7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519238" y="3207603"/>
            <a:ext cx="11435695" cy="3283507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/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 sz="2400"/>
              <a:t>Это имеет смысл для методов, которые могут генерироваться компилятором – конструкторы, операторы присваивания</a:t>
            </a:r>
            <a:endParaRPr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 sz="2400"/>
              <a:t>Можно также удалить нежелательную перегрузку функции, частично запретив таким образом неявное преобразование типов при передаче параметров</a:t>
            </a:r>
            <a:endParaRPr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 sz="2400"/>
              <a:t>До С++ 11 это тоже было возможно – запрещаемые методы объявлялись как </a:t>
            </a:r>
            <a:r>
              <a:rPr lang="en-US" sz="2400"/>
              <a:t>private</a:t>
            </a:r>
            <a:endParaRPr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 bwMode="auto">
          <a:xfrm>
            <a:off x="425254" y="173908"/>
            <a:ext cx="11517744" cy="5708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ctr">
              <a:defRPr/>
            </a:pPr>
            <a:r>
              <a:rPr lang="en-US" sz="2800"/>
              <a:t>Deleted functions</a:t>
            </a:r>
            <a:endParaRPr/>
          </a:p>
        </p:txBody>
      </p:sp>
      <p:sp>
        <p:nvSpPr>
          <p:cNvPr id="6" name="Объект 2"/>
          <p:cNvSpPr txBox="1"/>
          <p:nvPr/>
        </p:nvSpPr>
        <p:spPr bwMode="auto">
          <a:xfrm>
            <a:off x="5882326" y="919683"/>
            <a:ext cx="6079668" cy="228791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 sz="2400"/>
              <a:t>Начиная с </a:t>
            </a:r>
            <a:r>
              <a:rPr lang="en-US" sz="2400"/>
              <a:t>C++ 11 </a:t>
            </a:r>
            <a:r>
              <a:rPr lang="ru-RU" sz="2400"/>
              <a:t>можно запрещать использование методов, объявляя их как </a:t>
            </a:r>
            <a:r>
              <a:rPr lang="en-US" sz="2400"/>
              <a:t>deleted</a:t>
            </a:r>
            <a:r>
              <a:rPr lang="ru-RU" sz="2400"/>
              <a:t>. Код, вызывающий удалённую функцию, не скомпилируется</a:t>
            </a:r>
            <a:endParaRPr lang="en-US" sz="240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519238" y="1012606"/>
            <a:ext cx="4837853" cy="21020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4664363" y="1029033"/>
            <a:ext cx="7278635" cy="3598384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/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/>
              <a:t>Объявление функции с</a:t>
            </a:r>
            <a:r>
              <a:rPr lang="en-US"/>
              <a:t> =default</a:t>
            </a:r>
            <a:r>
              <a:rPr lang="ru-RU"/>
              <a:t> говорит компилятору сгенерировать её определение. После этого самостоятельно определять функцию не требуется</a:t>
            </a:r>
            <a:endParaRPr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/>
              <a:t>Может использоваться для всех функций-членов, у которых может быть реализация по умолчанию (конструкторы, деструкторы, операторы присваивания)</a:t>
            </a:r>
            <a:endParaRPr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/>
              <a:t>Может также применяться для документирования, в явной форме показывая, что в данном случае используется реализация по умолчанию (например, конструктора копирования)</a:t>
            </a:r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 bwMode="auto">
          <a:xfrm>
            <a:off x="425254" y="173908"/>
            <a:ext cx="11517744" cy="5708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ctr">
              <a:defRPr/>
            </a:pPr>
            <a:r>
              <a:rPr lang="en-US" sz="2800"/>
              <a:t>Default functions. In-class initialization</a:t>
            </a:r>
            <a:endParaRPr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493301" y="1511633"/>
            <a:ext cx="4014888" cy="1917366"/>
          </a:xfrm>
          <a:prstGeom prst="rect">
            <a:avLst/>
          </a:prstGeom>
        </p:spPr>
      </p:pic>
      <p:sp>
        <p:nvSpPr>
          <p:cNvPr id="7" name="Content Placeholder 2"/>
          <p:cNvSpPr txBox="1"/>
          <p:nvPr/>
        </p:nvSpPr>
        <p:spPr bwMode="auto">
          <a:xfrm>
            <a:off x="337127" y="4337262"/>
            <a:ext cx="11605871" cy="181962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/>
              <a:t>До </a:t>
            </a:r>
            <a:r>
              <a:rPr lang="en-US"/>
              <a:t>C++ 11</a:t>
            </a:r>
            <a:r>
              <a:rPr lang="ru-RU"/>
              <a:t> при объявлении класса можно было инициализировать только констанстные статические члены целочисленных типов (</a:t>
            </a:r>
            <a:r>
              <a:rPr lang="en-US"/>
              <a:t>in-class initialization</a:t>
            </a:r>
            <a:r>
              <a:rPr lang="ru-RU"/>
              <a:t>)</a:t>
            </a:r>
            <a:r>
              <a:rPr lang="en-US"/>
              <a:t>. </a:t>
            </a:r>
            <a:r>
              <a:rPr lang="ru-RU"/>
              <a:t>Начиная с С++ 11 ограничений нет</a:t>
            </a:r>
            <a:endParaRPr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/>
              <a:t>Инициализация в конструкторе имеет приоритет над </a:t>
            </a:r>
            <a:r>
              <a:rPr lang="en-US"/>
              <a:t>in-class initialization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404895" y="1017944"/>
            <a:ext cx="11517744" cy="1536879"/>
          </a:xfrm>
          <a:prstGeom prst="rect">
            <a:avLst/>
          </a:prstGeom>
          <a:solidFill>
            <a:schemeClr val="bg1"/>
          </a:solidFill>
        </p:spPr>
        <p:txBody>
          <a:bodyPr>
            <a:normAutofit lnSpcReduction="10000"/>
          </a:bodyPr>
          <a:lstStyle/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 sz="1600"/>
              <a:t>Оператор </a:t>
            </a:r>
            <a:r>
              <a:rPr lang="en-US" sz="1600"/>
              <a:t>new (new-expression) </a:t>
            </a:r>
            <a:r>
              <a:rPr lang="ru-RU" sz="1600"/>
              <a:t>и </a:t>
            </a:r>
            <a:r>
              <a:rPr lang="en-US" sz="1600"/>
              <a:t>operator new – </a:t>
            </a:r>
            <a:r>
              <a:rPr lang="ru-RU" sz="1600"/>
              <a:t>разные вещи. Во </a:t>
            </a:r>
            <a:r>
              <a:rPr lang="ru-RU" sz="1600"/>
              <a:t>избежание </a:t>
            </a:r>
            <a:r>
              <a:rPr lang="ru-RU" sz="1600"/>
              <a:t>путаницы, </a:t>
            </a:r>
            <a:r>
              <a:rPr lang="ru-RU" sz="1600"/>
              <a:t>п</a:t>
            </a:r>
            <a:r>
              <a:rPr lang="ru-RU" sz="1600"/>
              <a:t>ервый будем называть «инструкция </a:t>
            </a:r>
            <a:r>
              <a:rPr lang="en-US" sz="1600"/>
              <a:t>new</a:t>
            </a:r>
            <a:r>
              <a:rPr lang="ru-RU" sz="1600"/>
              <a:t>»</a:t>
            </a:r>
            <a:endParaRPr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 sz="1600"/>
              <a:t>Инструкция </a:t>
            </a:r>
            <a:r>
              <a:rPr lang="en-US" sz="1600"/>
              <a:t>new</a:t>
            </a:r>
            <a:r>
              <a:rPr lang="ru-RU" sz="1600"/>
              <a:t> – такое же зарезервированное слово, как </a:t>
            </a:r>
            <a:r>
              <a:rPr lang="en-US" sz="1600"/>
              <a:t>if, else, class </a:t>
            </a:r>
            <a:r>
              <a:rPr lang="ru-RU" sz="1600"/>
              <a:t>и др. Компилятор преобразует их в соответствующие машинные команды</a:t>
            </a:r>
            <a:endParaRPr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 sz="1600"/>
              <a:t>Во что преобразуется инструкция </a:t>
            </a:r>
            <a:r>
              <a:rPr lang="en-US" sz="1600"/>
              <a:t>new?</a:t>
            </a:r>
            <a:endParaRPr lang="en-US" sz="160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 bwMode="auto">
          <a:xfrm>
            <a:off x="404897" y="175616"/>
            <a:ext cx="11517744" cy="7387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ctr">
              <a:defRPr/>
            </a:pPr>
            <a:r>
              <a:rPr lang="en-US" sz="2800"/>
              <a:t>Operator new </a:t>
            </a:r>
            <a:r>
              <a:rPr lang="ru-RU" sz="2800"/>
              <a:t>и </a:t>
            </a:r>
            <a:r>
              <a:rPr lang="en-US" sz="2800"/>
              <a:t>new-expression</a:t>
            </a:r>
            <a:endParaRPr lang="en-US" sz="280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rcRect l="0" t="10700" r="0" b="0"/>
          <a:stretch/>
        </p:blipFill>
        <p:spPr bwMode="auto">
          <a:xfrm>
            <a:off x="532217" y="3024796"/>
            <a:ext cx="8449764" cy="435520"/>
          </a:xfrm>
          <a:prstGeom prst="rect">
            <a:avLst/>
          </a:prstGeom>
        </p:spPr>
      </p:pic>
      <p:sp>
        <p:nvSpPr>
          <p:cNvPr id="5" name="Стрелка вниз 4"/>
          <p:cNvSpPr/>
          <p:nvPr/>
        </p:nvSpPr>
        <p:spPr bwMode="auto">
          <a:xfrm>
            <a:off x="3680747" y="3275121"/>
            <a:ext cx="241011" cy="337521"/>
          </a:xfrm>
          <a:prstGeom prst="down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TextBox 5"/>
          <p:cNvSpPr txBox="1"/>
          <p:nvPr/>
        </p:nvSpPr>
        <p:spPr bwMode="auto">
          <a:xfrm>
            <a:off x="3921758" y="2938129"/>
            <a:ext cx="48819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7" name="TextBox 6"/>
          <p:cNvSpPr txBox="1"/>
          <p:nvPr/>
        </p:nvSpPr>
        <p:spPr bwMode="auto">
          <a:xfrm>
            <a:off x="4650963" y="2564553"/>
            <a:ext cx="3736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>
                <a:solidFill>
                  <a:srgbClr val="92D050"/>
                </a:solidFill>
              </a:rPr>
              <a:t>инструкция</a:t>
            </a:r>
            <a:r>
              <a:rPr lang="ru-RU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>
                <a:solidFill>
                  <a:srgbClr val="92D050"/>
                </a:solidFill>
              </a:rPr>
              <a:t>new </a:t>
            </a:r>
            <a:r>
              <a:rPr lang="en-US">
                <a:solidFill>
                  <a:srgbClr val="92D050"/>
                </a:solidFill>
              </a:rPr>
              <a:t>(new-expression)</a:t>
            </a:r>
            <a:endParaRPr/>
          </a:p>
        </p:txBody>
      </p:sp>
      <p:cxnSp>
        <p:nvCxnSpPr>
          <p:cNvPr id="9" name="Прямая соединительная линия 8"/>
          <p:cNvCxnSpPr>
            <a:cxnSpLocks/>
          </p:cNvCxnSpPr>
          <p:nvPr/>
        </p:nvCxnSpPr>
        <p:spPr bwMode="auto">
          <a:xfrm flipV="1">
            <a:off x="4409952" y="2861966"/>
            <a:ext cx="347146" cy="71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Рисунок 12"/>
          <p:cNvPicPr>
            <a:picLocks noChangeAspect="1"/>
          </p:cNvPicPr>
          <p:nvPr/>
        </p:nvPicPr>
        <p:blipFill>
          <a:blip r:embed="rId3"/>
          <a:srcRect l="0" t="9348" r="0" b="0"/>
          <a:stretch/>
        </p:blipFill>
        <p:spPr bwMode="auto">
          <a:xfrm>
            <a:off x="532216" y="3654898"/>
            <a:ext cx="6892117" cy="166894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 bwMode="auto">
          <a:xfrm>
            <a:off x="2628898" y="3723639"/>
            <a:ext cx="1714500" cy="369332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>
              <a:defRPr/>
            </a:pPr>
            <a:endParaRPr lang="en-US"/>
          </a:p>
        </p:txBody>
      </p:sp>
      <p:cxnSp>
        <p:nvCxnSpPr>
          <p:cNvPr id="17" name="Прямая соединительная линия 16"/>
          <p:cNvCxnSpPr>
            <a:cxnSpLocks/>
          </p:cNvCxnSpPr>
          <p:nvPr/>
        </p:nvCxnSpPr>
        <p:spPr bwMode="auto">
          <a:xfrm flipV="1">
            <a:off x="4343398" y="3556000"/>
            <a:ext cx="495300" cy="167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 bwMode="auto">
          <a:xfrm>
            <a:off x="4846942" y="3323492"/>
            <a:ext cx="1604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>
                <a:solidFill>
                  <a:srgbClr val="92D050"/>
                </a:solidFill>
              </a:rPr>
              <a:t>operator new</a:t>
            </a:r>
            <a:endParaRPr lang="en-US">
              <a:solidFill>
                <a:srgbClr val="92D050"/>
              </a:solidFill>
            </a:endParaRPr>
          </a:p>
        </p:txBody>
      </p:sp>
      <p:cxnSp>
        <p:nvCxnSpPr>
          <p:cNvPr id="20" name="Прямая соединительная линия 19"/>
          <p:cNvCxnSpPr>
            <a:cxnSpLocks/>
          </p:cNvCxnSpPr>
          <p:nvPr/>
        </p:nvCxnSpPr>
        <p:spPr bwMode="auto">
          <a:xfrm>
            <a:off x="6705598" y="3908306"/>
            <a:ext cx="12725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 bwMode="auto">
          <a:xfrm>
            <a:off x="8052328" y="3370947"/>
            <a:ext cx="3870309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ru-RU" sz="1600"/>
              <a:t>Оператор </a:t>
            </a:r>
            <a:r>
              <a:rPr lang="en-US" sz="1600"/>
              <a:t>new </a:t>
            </a:r>
            <a:r>
              <a:rPr lang="ru-RU" sz="1600"/>
              <a:t>выделяет нужное </a:t>
            </a:r>
            <a:endParaRPr/>
          </a:p>
          <a:p>
            <a:pPr>
              <a:defRPr/>
            </a:pPr>
            <a:r>
              <a:rPr lang="ru-RU" sz="1600"/>
              <a:t>количество памяти</a:t>
            </a:r>
            <a:endParaRPr/>
          </a:p>
        </p:txBody>
      </p:sp>
      <p:cxnSp>
        <p:nvCxnSpPr>
          <p:cNvPr id="25" name="Прямая соединительная линия 24"/>
          <p:cNvCxnSpPr>
            <a:cxnSpLocks/>
            <a:stCxn id="13" idx="3"/>
          </p:cNvCxnSpPr>
          <p:nvPr/>
        </p:nvCxnSpPr>
        <p:spPr bwMode="auto">
          <a:xfrm flipV="1">
            <a:off x="7424332" y="4485355"/>
            <a:ext cx="553805" cy="40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 bwMode="auto">
          <a:xfrm>
            <a:off x="6233158" y="4302760"/>
            <a:ext cx="868680" cy="369332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30" name="TextBox 29"/>
          <p:cNvSpPr txBox="1"/>
          <p:nvPr/>
        </p:nvSpPr>
        <p:spPr bwMode="auto">
          <a:xfrm>
            <a:off x="8052327" y="4263860"/>
            <a:ext cx="3870309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ru-RU" sz="1600"/>
              <a:t>В данной памяти создаётся </a:t>
            </a:r>
            <a:r>
              <a:rPr lang="ru-RU" sz="1600"/>
              <a:t>объект</a:t>
            </a:r>
            <a:endParaRPr lang="ru-RU"/>
          </a:p>
        </p:txBody>
      </p:sp>
      <p:sp>
        <p:nvSpPr>
          <p:cNvPr id="31" name="TextBox 30"/>
          <p:cNvSpPr txBox="1"/>
          <p:nvPr/>
        </p:nvSpPr>
        <p:spPr bwMode="auto">
          <a:xfrm>
            <a:off x="3077536" y="5223305"/>
            <a:ext cx="13324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sz="1600">
                <a:solidFill>
                  <a:schemeClr val="bg1">
                    <a:lumMod val="65000"/>
                  </a:schemeClr>
                </a:solidFill>
              </a:rPr>
              <a:t>(псевдокод)</a:t>
            </a:r>
            <a:endParaRPr lang="en-US" sz="16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 bwMode="auto">
          <a:xfrm>
            <a:off x="8052327" y="5018146"/>
            <a:ext cx="3870309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ru-RU" sz="1600"/>
              <a:t>Тип указателя на данную область памяти преобразуется к  указателю на тип (класс) объекта</a:t>
            </a:r>
            <a:endParaRPr/>
          </a:p>
        </p:txBody>
      </p:sp>
      <p:cxnSp>
        <p:nvCxnSpPr>
          <p:cNvPr id="34" name="Прямая соединительная линия 33"/>
          <p:cNvCxnSpPr>
            <a:cxnSpLocks/>
          </p:cNvCxnSpPr>
          <p:nvPr/>
        </p:nvCxnSpPr>
        <p:spPr bwMode="auto">
          <a:xfrm flipV="1">
            <a:off x="6929120" y="5128845"/>
            <a:ext cx="1123207" cy="2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Объект 2"/>
          <p:cNvSpPr txBox="1"/>
          <p:nvPr/>
        </p:nvSpPr>
        <p:spPr bwMode="auto">
          <a:xfrm>
            <a:off x="404894" y="6125778"/>
            <a:ext cx="11517744" cy="61161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en-US" sz="1600"/>
              <a:t>operator new </a:t>
            </a:r>
            <a:r>
              <a:rPr lang="ru-RU" sz="1600"/>
              <a:t>реализует только часть действий, выполняемых инструкцией </a:t>
            </a:r>
            <a:r>
              <a:rPr lang="en-US" sz="1600"/>
              <a:t>new - </a:t>
            </a:r>
            <a:r>
              <a:rPr lang="ru-RU" sz="1600"/>
              <a:t> определяет, как именно будет выделяться память</a:t>
            </a:r>
            <a:endParaRPr lang="en-US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 bwMode="auto">
          <a:xfrm>
            <a:off x="404897" y="1400114"/>
            <a:ext cx="11518879" cy="253960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333405" y="4264575"/>
            <a:ext cx="11589236" cy="2402879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/>
          <a:p>
            <a:pPr>
              <a:buFont typeface="+mj-lt"/>
              <a:buAutoNum type="arabicPeriod"/>
              <a:defRPr/>
            </a:pPr>
            <a:r>
              <a:rPr lang="ru-RU" sz="1600"/>
              <a:t>Выделяет </a:t>
            </a:r>
            <a:r>
              <a:rPr lang="en-US" sz="1600"/>
              <a:t>count </a:t>
            </a:r>
            <a:r>
              <a:rPr lang="ru-RU" sz="1600"/>
              <a:t>байт памяти. В случае невозможности выделения памяти генерирует исключение </a:t>
            </a:r>
            <a:r>
              <a:rPr lang="en-US" sz="1600"/>
              <a:t>std</a:t>
            </a:r>
            <a:r>
              <a:rPr lang="en-US" sz="1600"/>
              <a:t>::</a:t>
            </a:r>
            <a:r>
              <a:rPr lang="en-US" sz="1600"/>
              <a:t>bad_alloc</a:t>
            </a:r>
            <a:endParaRPr lang="ru-RU" sz="1600"/>
          </a:p>
          <a:p>
            <a:pPr>
              <a:buFont typeface="+mj-lt"/>
              <a:buAutoNum type="arabicPeriod"/>
              <a:defRPr/>
            </a:pPr>
            <a:r>
              <a:rPr lang="ru-RU" sz="1600"/>
              <a:t>То же, что и (1), но позволяет управлять выравниванием. Выравнивание – оптимизация расположения данных в оперативной памяти с точки зрения скорости доступа. Определяется границами машинных слов</a:t>
            </a:r>
            <a:endParaRPr/>
          </a:p>
          <a:p>
            <a:pPr>
              <a:buFont typeface="+mj-lt"/>
              <a:buAutoNum type="arabicPeriod"/>
              <a:defRPr/>
            </a:pPr>
            <a:r>
              <a:rPr lang="ru-RU" sz="1600"/>
              <a:t>Выделяет </a:t>
            </a:r>
            <a:r>
              <a:rPr lang="en-US" sz="1600"/>
              <a:t>count </a:t>
            </a:r>
            <a:r>
              <a:rPr lang="ru-RU" sz="1600"/>
              <a:t>байт </a:t>
            </a:r>
            <a:r>
              <a:rPr lang="ru-RU" sz="1600"/>
              <a:t>памяти. В случае невозможности выделения памяти</a:t>
            </a:r>
            <a:r>
              <a:rPr lang="en-US" sz="1600"/>
              <a:t> </a:t>
            </a:r>
            <a:r>
              <a:rPr lang="ru-RU" sz="1600"/>
              <a:t>возвращает </a:t>
            </a:r>
            <a:r>
              <a:rPr lang="en-US" sz="1600"/>
              <a:t>nullptr</a:t>
            </a:r>
            <a:r>
              <a:rPr lang="en-US" sz="1600"/>
              <a:t>. </a:t>
            </a:r>
            <a:r>
              <a:rPr lang="ru-RU" sz="1600"/>
              <a:t>Исключения не генерирует</a:t>
            </a:r>
            <a:endParaRPr/>
          </a:p>
          <a:p>
            <a:pPr>
              <a:buFont typeface="+mj-lt"/>
              <a:buAutoNum type="arabicPeriod"/>
              <a:defRPr/>
            </a:pPr>
            <a:r>
              <a:rPr lang="ru-RU" sz="1600"/>
              <a:t>Не выделяет память, возвращает значение параметра </a:t>
            </a:r>
            <a:r>
              <a:rPr lang="en-US" sz="1600"/>
              <a:t>ptr</a:t>
            </a:r>
            <a:r>
              <a:rPr lang="en-US" sz="1600"/>
              <a:t> </a:t>
            </a:r>
            <a:r>
              <a:rPr lang="ru-RU" sz="1600"/>
              <a:t>в неизменном виде. Используется буферизованной инструкцией </a:t>
            </a:r>
            <a:r>
              <a:rPr lang="en-US" sz="1600"/>
              <a:t>new (placement-new)</a:t>
            </a:r>
            <a:endParaRPr lang="en-US" sz="160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 bwMode="auto">
          <a:xfrm>
            <a:off x="404897" y="175616"/>
            <a:ext cx="11517744" cy="6283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ctr">
              <a:defRPr/>
            </a:pPr>
            <a:r>
              <a:rPr lang="ru-RU" sz="2800"/>
              <a:t>Перегрузка глобального </a:t>
            </a:r>
            <a:r>
              <a:rPr lang="en-US" sz="2800"/>
              <a:t>operator new</a:t>
            </a:r>
            <a:endParaRPr lang="en-US" sz="280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rcRect l="0" t="16822" r="1402" b="14676"/>
          <a:stretch/>
        </p:blipFill>
        <p:spPr bwMode="auto">
          <a:xfrm>
            <a:off x="1238189" y="1484785"/>
            <a:ext cx="5916410" cy="36043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rcRect l="0" t="17860" r="0" b="-1"/>
          <a:stretch/>
        </p:blipFill>
        <p:spPr bwMode="auto">
          <a:xfrm>
            <a:off x="1238189" y="2032938"/>
            <a:ext cx="8865932" cy="34270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rcRect l="0" t="7500" r="0" b="11563"/>
          <a:stretch/>
        </p:blipFill>
        <p:spPr bwMode="auto">
          <a:xfrm>
            <a:off x="1308557" y="2526252"/>
            <a:ext cx="9405743" cy="352154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rcRect l="0" t="1" r="0" b="14724"/>
          <a:stretch/>
        </p:blipFill>
        <p:spPr bwMode="auto">
          <a:xfrm>
            <a:off x="1144360" y="3042510"/>
            <a:ext cx="7481085" cy="32659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 bwMode="auto">
          <a:xfrm>
            <a:off x="967690" y="150297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/>
              <a:t>1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 bwMode="auto">
          <a:xfrm>
            <a:off x="991113" y="1991893"/>
            <a:ext cx="317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2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 bwMode="auto">
          <a:xfrm>
            <a:off x="995124" y="250882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/>
              <a:t>3</a:t>
            </a:r>
            <a:endParaRPr/>
          </a:p>
        </p:txBody>
      </p:sp>
      <p:sp>
        <p:nvSpPr>
          <p:cNvPr id="12" name="TextBox 11"/>
          <p:cNvSpPr txBox="1"/>
          <p:nvPr/>
        </p:nvSpPr>
        <p:spPr bwMode="auto">
          <a:xfrm>
            <a:off x="995124" y="305414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/>
              <a:t>4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 bwMode="auto">
          <a:xfrm>
            <a:off x="4884902" y="3492090"/>
            <a:ext cx="3147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sz="1600">
                <a:solidFill>
                  <a:schemeClr val="bg1">
                    <a:lumMod val="65000"/>
                  </a:schemeClr>
                </a:solidFill>
              </a:rPr>
              <a:t>Аналогично для</a:t>
            </a:r>
            <a:r>
              <a:rPr lang="en-US" sz="1600">
                <a:solidFill>
                  <a:schemeClr val="bg1">
                    <a:lumMod val="65000"/>
                  </a:schemeClr>
                </a:solidFill>
              </a:rPr>
              <a:t> operator new[]</a:t>
            </a:r>
            <a:endParaRPr lang="en-US" sz="16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10714300" y="2517663"/>
            <a:ext cx="113685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>
                <a:solidFill>
                  <a:srgbClr val="3333FF"/>
                </a:solidFill>
              </a:rPr>
              <a:t>noexcept</a:t>
            </a:r>
            <a:endParaRPr lang="en-US">
              <a:solidFill>
                <a:srgbClr val="3333F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8546999" y="3028656"/>
            <a:ext cx="113685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>
                <a:solidFill>
                  <a:srgbClr val="3333FF"/>
                </a:solidFill>
              </a:rPr>
              <a:t>noexcept</a:t>
            </a:r>
            <a:endParaRPr lang="en-US">
              <a:solidFill>
                <a:srgbClr val="3333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21"/>
          <p:cNvSpPr/>
          <p:nvPr/>
        </p:nvSpPr>
        <p:spPr bwMode="auto">
          <a:xfrm>
            <a:off x="404897" y="975828"/>
            <a:ext cx="11517744" cy="564492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404897" y="1733245"/>
            <a:ext cx="11517744" cy="491796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pPr marL="0" indent="0">
              <a:buNone/>
              <a:defRPr/>
            </a:pPr>
            <a:r>
              <a:rPr lang="ru-RU"/>
              <a:t>Выделяет новую область в памяти при помощи </a:t>
            </a:r>
            <a:r>
              <a:rPr lang="en-US"/>
              <a:t>operator new </a:t>
            </a:r>
            <a:r>
              <a:rPr lang="ru-RU"/>
              <a:t>и создаёт в ней объект</a:t>
            </a:r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 bwMode="auto">
          <a:xfrm>
            <a:off x="404897" y="175616"/>
            <a:ext cx="11517744" cy="6283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ctr">
              <a:defRPr/>
            </a:pPr>
            <a:r>
              <a:rPr lang="en-US" sz="2800"/>
              <a:t>placement-new</a:t>
            </a:r>
            <a:endParaRPr lang="en-US" sz="2800"/>
          </a:p>
        </p:txBody>
      </p:sp>
      <p:sp>
        <p:nvSpPr>
          <p:cNvPr id="11" name="Объект 2"/>
          <p:cNvSpPr txBox="1"/>
          <p:nvPr/>
        </p:nvSpPr>
        <p:spPr bwMode="auto">
          <a:xfrm>
            <a:off x="404897" y="975828"/>
            <a:ext cx="11517744" cy="75741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/>
              <a:t>Стандартная инструкция </a:t>
            </a:r>
            <a:r>
              <a:rPr lang="en-US"/>
              <a:t>new</a:t>
            </a:r>
            <a:r>
              <a:rPr lang="ru-RU"/>
              <a:t>: </a:t>
            </a:r>
            <a:endParaRPr lang="en-US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4321509" y="1093125"/>
            <a:ext cx="2679915" cy="473722"/>
          </a:xfrm>
          <a:prstGeom prst="rect">
            <a:avLst/>
          </a:prstGeom>
        </p:spPr>
      </p:pic>
      <p:sp>
        <p:nvSpPr>
          <p:cNvPr id="13" name="Объект 2"/>
          <p:cNvSpPr txBox="1"/>
          <p:nvPr/>
        </p:nvSpPr>
        <p:spPr bwMode="auto">
          <a:xfrm>
            <a:off x="535208" y="2575300"/>
            <a:ext cx="11387433" cy="70325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/>
              <a:t>Инструкция </a:t>
            </a:r>
            <a:r>
              <a:rPr lang="en-US"/>
              <a:t>placement-new</a:t>
            </a:r>
            <a:r>
              <a:rPr lang="ru-RU"/>
              <a:t>: </a:t>
            </a:r>
            <a:endParaRPr lang="en-US"/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4321509" y="2575300"/>
            <a:ext cx="3470018" cy="473722"/>
          </a:xfrm>
          <a:prstGeom prst="rect">
            <a:avLst/>
          </a:prstGeom>
        </p:spPr>
      </p:pic>
      <p:sp>
        <p:nvSpPr>
          <p:cNvPr id="15" name="Прямоугольник 14"/>
          <p:cNvSpPr/>
          <p:nvPr/>
        </p:nvSpPr>
        <p:spPr bwMode="auto">
          <a:xfrm>
            <a:off x="404897" y="3278555"/>
            <a:ext cx="11517744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/>
              <a:t>Необходимая область </a:t>
            </a:r>
            <a:r>
              <a:rPr lang="ru-RU"/>
              <a:t>памяти уже выделена </a:t>
            </a:r>
            <a:r>
              <a:rPr lang="ru-RU"/>
              <a:t>ранее, </a:t>
            </a:r>
            <a:r>
              <a:rPr lang="ru-RU"/>
              <a:t>и на </a:t>
            </a:r>
            <a:r>
              <a:rPr lang="ru-RU"/>
              <a:t>неё </a:t>
            </a:r>
            <a:r>
              <a:rPr lang="ru-RU"/>
              <a:t>указывает </a:t>
            </a:r>
            <a:r>
              <a:rPr lang="en-US"/>
              <a:t>address, </a:t>
            </a:r>
            <a:r>
              <a:rPr lang="ru-RU"/>
              <a:t>поэтому</a:t>
            </a:r>
            <a:r>
              <a:rPr lang="en-US"/>
              <a:t> operator new </a:t>
            </a:r>
            <a:r>
              <a:rPr lang="ru-RU"/>
              <a:t>ничего не делает:</a:t>
            </a:r>
            <a:endParaRPr lang="en-US"/>
          </a:p>
        </p:txBody>
      </p:sp>
      <p:sp>
        <p:nvSpPr>
          <p:cNvPr id="17" name="Прямоугольник 16"/>
          <p:cNvSpPr/>
          <p:nvPr/>
        </p:nvSpPr>
        <p:spPr bwMode="auto">
          <a:xfrm>
            <a:off x="447174" y="5093100"/>
            <a:ext cx="11475467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/>
              <a:t>В этой области памяти создаётся объект </a:t>
            </a:r>
            <a:endParaRPr lang="en-US"/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2987040" y="3950547"/>
            <a:ext cx="6949439" cy="1124472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732569" y="6141951"/>
            <a:ext cx="6815346" cy="478805"/>
          </a:xfrm>
          <a:prstGeom prst="rect">
            <a:avLst/>
          </a:prstGeom>
        </p:spPr>
      </p:pic>
      <p:sp>
        <p:nvSpPr>
          <p:cNvPr id="21" name="Объект 2"/>
          <p:cNvSpPr txBox="1"/>
          <p:nvPr/>
        </p:nvSpPr>
        <p:spPr bwMode="auto">
          <a:xfrm>
            <a:off x="492931" y="5632505"/>
            <a:ext cx="11387433" cy="50944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/>
              <a:t>Инструкция </a:t>
            </a:r>
            <a:r>
              <a:rPr lang="en-US"/>
              <a:t>placement-new</a:t>
            </a:r>
            <a:r>
              <a:rPr lang="ru-RU"/>
              <a:t> </a:t>
            </a:r>
            <a:r>
              <a:rPr lang="ru-RU"/>
              <a:t>позволяет реализовать строку псевдокода:</a:t>
            </a:r>
            <a:endParaRPr lang="en-US"/>
          </a:p>
        </p:txBody>
      </p:sp>
      <p:sp>
        <p:nvSpPr>
          <p:cNvPr id="1715240476" name=""/>
          <p:cNvSpPr txBox="1"/>
          <p:nvPr/>
        </p:nvSpPr>
        <p:spPr bwMode="auto">
          <a:xfrm flipH="0" flipV="0">
            <a:off x="8793000" y="6232070"/>
            <a:ext cx="3126580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examples/2_placement_new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404897" y="1099695"/>
            <a:ext cx="11517744" cy="1395411"/>
          </a:xfrm>
          <a:prstGeom prst="rect">
            <a:avLst/>
          </a:prstGeom>
          <a:solidFill>
            <a:schemeClr val="bg1"/>
          </a:solidFill>
        </p:spPr>
        <p:txBody>
          <a:bodyPr>
            <a:normAutofit lnSpcReduction="10000"/>
          </a:bodyPr>
          <a:lstStyle/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 sz="2000"/>
              <a:t>Инструкция </a:t>
            </a:r>
            <a:r>
              <a:rPr lang="en-US" sz="2000"/>
              <a:t>delete </a:t>
            </a:r>
            <a:r>
              <a:rPr lang="ru-RU" sz="2000"/>
              <a:t>и </a:t>
            </a:r>
            <a:r>
              <a:rPr lang="en-US" sz="2000"/>
              <a:t>operator delete </a:t>
            </a:r>
            <a:r>
              <a:rPr lang="ru-RU" sz="2000"/>
              <a:t>соотносятся между собой так же, как и инструкция </a:t>
            </a:r>
            <a:r>
              <a:rPr lang="en-US" sz="2000"/>
              <a:t>new </a:t>
            </a:r>
            <a:r>
              <a:rPr lang="ru-RU" sz="2000"/>
              <a:t>и </a:t>
            </a:r>
            <a:r>
              <a:rPr lang="en-US" sz="2000"/>
              <a:t>operator new</a:t>
            </a:r>
            <a:endParaRPr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 sz="2000"/>
              <a:t>Выполнение инструкция </a:t>
            </a:r>
            <a:r>
              <a:rPr lang="en-US" sz="2000"/>
              <a:t>delete</a:t>
            </a:r>
            <a:r>
              <a:rPr lang="ru-RU" sz="2000"/>
              <a:t> в общем случае происходит приблизительно в следующем порядке:</a:t>
            </a:r>
            <a:endParaRPr lang="en-US" sz="200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 bwMode="auto">
          <a:xfrm>
            <a:off x="404897" y="175616"/>
            <a:ext cx="11517744" cy="6283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ctr">
              <a:defRPr/>
            </a:pPr>
            <a:r>
              <a:rPr lang="ru-RU" sz="2800"/>
              <a:t>Перегрузка глобального </a:t>
            </a:r>
            <a:r>
              <a:rPr lang="en-US" sz="2800"/>
              <a:t>operator delete</a:t>
            </a:r>
            <a:endParaRPr lang="en-US" sz="280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1532818" y="2655086"/>
            <a:ext cx="2781097" cy="48768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711352" y="3928577"/>
            <a:ext cx="6023747" cy="55424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711352" y="4789560"/>
            <a:ext cx="4968767" cy="774543"/>
          </a:xfrm>
          <a:prstGeom prst="rect">
            <a:avLst/>
          </a:prstGeom>
        </p:spPr>
      </p:pic>
      <p:sp>
        <p:nvSpPr>
          <p:cNvPr id="8" name="Стрелка вниз 7"/>
          <p:cNvSpPr/>
          <p:nvPr/>
        </p:nvSpPr>
        <p:spPr bwMode="auto">
          <a:xfrm>
            <a:off x="2651760" y="3224046"/>
            <a:ext cx="355600" cy="548640"/>
          </a:xfrm>
          <a:prstGeom prst="down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2" name="Прямая соединительная линия 11"/>
          <p:cNvCxnSpPr>
            <a:cxnSpLocks/>
          </p:cNvCxnSpPr>
          <p:nvPr/>
        </p:nvCxnSpPr>
        <p:spPr bwMode="auto">
          <a:xfrm>
            <a:off x="6857019" y="3993388"/>
            <a:ext cx="8950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>
            <a:cxnSpLocks/>
          </p:cNvCxnSpPr>
          <p:nvPr/>
        </p:nvCxnSpPr>
        <p:spPr bwMode="auto">
          <a:xfrm>
            <a:off x="5680119" y="4874474"/>
            <a:ext cx="20719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 bwMode="auto">
          <a:xfrm>
            <a:off x="7752080" y="3359084"/>
            <a:ext cx="4170561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ru-RU"/>
              <a:t>Вызов деструктора объекта, на который указывает  </a:t>
            </a:r>
            <a:r>
              <a:rPr lang="en-US"/>
              <a:t>stringPtr</a:t>
            </a:r>
            <a:endParaRPr lang="en-US"/>
          </a:p>
        </p:txBody>
      </p:sp>
      <p:sp>
        <p:nvSpPr>
          <p:cNvPr id="16" name="TextBox 15"/>
          <p:cNvSpPr txBox="1"/>
          <p:nvPr/>
        </p:nvSpPr>
        <p:spPr bwMode="auto">
          <a:xfrm>
            <a:off x="7752080" y="4863434"/>
            <a:ext cx="4170561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ru-RU"/>
              <a:t>Освобождение области памяти, на которую указывает </a:t>
            </a:r>
            <a:r>
              <a:rPr lang="en-US"/>
              <a:t>stringPtr</a:t>
            </a:r>
            <a:endParaRPr lang="en-US"/>
          </a:p>
        </p:txBody>
      </p:sp>
      <p:sp>
        <p:nvSpPr>
          <p:cNvPr id="13" name="Объект 2"/>
          <p:cNvSpPr txBox="1"/>
          <p:nvPr/>
        </p:nvSpPr>
        <p:spPr bwMode="auto">
          <a:xfrm>
            <a:off x="384576" y="5942167"/>
            <a:ext cx="11517744" cy="60661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/>
              <a:buChar char="Ø"/>
              <a:defRPr/>
            </a:pPr>
            <a:r>
              <a:rPr lang="ru-RU"/>
              <a:t>Пример </a:t>
            </a:r>
            <a:r>
              <a:rPr lang="ru-RU"/>
              <a:t>использования</a:t>
            </a:r>
            <a:r>
              <a:rPr lang="en-US"/>
              <a:t> </a:t>
            </a:r>
            <a:r>
              <a:rPr lang="ru-RU"/>
              <a:t>перегрузки глобальных операторов </a:t>
            </a:r>
            <a:r>
              <a:rPr lang="en-US"/>
              <a:t>new </a:t>
            </a:r>
            <a:r>
              <a:rPr lang="ru-RU"/>
              <a:t>и </a:t>
            </a:r>
            <a:r>
              <a:rPr lang="en-US"/>
              <a:t>delete</a:t>
            </a:r>
            <a:r>
              <a:rPr lang="ru-RU"/>
              <a:t>: </a:t>
            </a:r>
            <a:r>
              <a:rPr lang="ru-RU"/>
              <a:t>подсчёт </a:t>
            </a:r>
            <a:r>
              <a:rPr lang="ru-RU"/>
              <a:t>аллокаций</a:t>
            </a:r>
            <a:r>
              <a:rPr lang="ru-RU"/>
              <a:t> и </a:t>
            </a:r>
            <a:r>
              <a:rPr lang="ru-RU"/>
              <a:t>деаллокаций</a:t>
            </a:r>
            <a:r>
              <a:rPr lang="en-US"/>
              <a:t> </a:t>
            </a:r>
            <a:r>
              <a:rPr lang="ru-RU"/>
              <a:t>для </a:t>
            </a:r>
            <a:r>
              <a:rPr lang="ru-RU"/>
              <a:t>выявления утечек памяти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/>
          <p:nvPr/>
        </p:nvSpPr>
        <p:spPr bwMode="auto">
          <a:xfrm>
            <a:off x="261085" y="998794"/>
            <a:ext cx="11661556" cy="253960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211707" y="3733242"/>
            <a:ext cx="11710934" cy="301299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/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 sz="2000"/>
              <a:t>Все стандартные операторы </a:t>
            </a:r>
            <a:r>
              <a:rPr lang="en-US" sz="2000"/>
              <a:t>delete </a:t>
            </a:r>
            <a:r>
              <a:rPr lang="ru-RU" sz="2000"/>
              <a:t>не генерируют исключений. Указатель </a:t>
            </a:r>
            <a:r>
              <a:rPr lang="en-US" sz="2000"/>
              <a:t>ptr</a:t>
            </a:r>
            <a:r>
              <a:rPr lang="en-US" sz="2000"/>
              <a:t>*, </a:t>
            </a:r>
            <a:r>
              <a:rPr lang="ru-RU" sz="2000"/>
              <a:t>указывающий на область памяти, которую </a:t>
            </a:r>
            <a:r>
              <a:rPr lang="ru-RU" sz="2000"/>
              <a:t>требует</a:t>
            </a:r>
            <a:r>
              <a:rPr lang="ru-RU" sz="2000"/>
              <a:t>ся</a:t>
            </a:r>
            <a:r>
              <a:rPr lang="ru-RU" sz="2000"/>
              <a:t> </a:t>
            </a:r>
            <a:r>
              <a:rPr lang="ru-RU" sz="2000"/>
              <a:t>освободить, может быть указателем, полученным ранее в результате выполнения инструкции </a:t>
            </a:r>
            <a:r>
              <a:rPr lang="en-US" sz="2000"/>
              <a:t>new </a:t>
            </a:r>
            <a:r>
              <a:rPr lang="ru-RU" sz="2000"/>
              <a:t>либо нулевым указателем </a:t>
            </a:r>
            <a:r>
              <a:rPr lang="en-US" sz="2000"/>
              <a:t>nullptr</a:t>
            </a:r>
            <a:r>
              <a:rPr lang="en-US" sz="2000"/>
              <a:t>. </a:t>
            </a:r>
            <a:r>
              <a:rPr lang="ru-RU" sz="2000"/>
              <a:t>В противном случае, поведение </a:t>
            </a:r>
            <a:r>
              <a:rPr lang="ru-RU" sz="2000"/>
              <a:t>не определено</a:t>
            </a:r>
            <a:endParaRPr lang="ru-RU" sz="2000"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 sz="2000"/>
              <a:t>Оператор (3) вызывается перегрузкой оператора </a:t>
            </a:r>
            <a:r>
              <a:rPr lang="en-US" sz="2000"/>
              <a:t>new</a:t>
            </a:r>
            <a:r>
              <a:rPr lang="ru-RU" sz="2000"/>
              <a:t>, не генерирующей исключений,</a:t>
            </a:r>
            <a:r>
              <a:rPr lang="en-US" sz="2000"/>
              <a:t> </a:t>
            </a:r>
            <a:r>
              <a:rPr lang="ru-RU" sz="2000"/>
              <a:t>в случае, когда не удалось выделить память</a:t>
            </a:r>
            <a:endParaRPr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 sz="2000"/>
              <a:t>Аналогично, оператор (4) вызывается </a:t>
            </a:r>
            <a:r>
              <a:rPr lang="en-US" sz="2000"/>
              <a:t>placement-new-</a:t>
            </a:r>
            <a:r>
              <a:rPr lang="ru-RU" sz="2000"/>
              <a:t>версией оператора </a:t>
            </a:r>
            <a:r>
              <a:rPr lang="en-US" sz="2000"/>
              <a:t>new. </a:t>
            </a:r>
            <a:r>
              <a:rPr lang="ru-RU" sz="2000"/>
              <a:t>Тоже ничего не делает, так как в этом случае за управление памятью отвечает кто-то другой</a:t>
            </a:r>
            <a:endParaRPr lang="en-US" sz="200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rcRect l="0" t="19277" r="0" b="9224"/>
          <a:stretch/>
        </p:blipFill>
        <p:spPr bwMode="auto">
          <a:xfrm>
            <a:off x="760687" y="1056343"/>
            <a:ext cx="6965992" cy="31496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 bwMode="auto">
          <a:xfrm>
            <a:off x="404897" y="175616"/>
            <a:ext cx="11517744" cy="6283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ctr">
              <a:defRPr/>
            </a:pPr>
            <a:r>
              <a:rPr lang="ru-RU" sz="2800"/>
              <a:t>Перегрузка глобального </a:t>
            </a:r>
            <a:r>
              <a:rPr lang="en-US" sz="2800"/>
              <a:t>operator delete</a:t>
            </a:r>
            <a:endParaRPr lang="en-US" sz="280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rcRect l="1184" t="5181" r="0" b="0"/>
          <a:stretch/>
        </p:blipFill>
        <p:spPr bwMode="auto">
          <a:xfrm>
            <a:off x="711390" y="1523703"/>
            <a:ext cx="10215689" cy="39624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rcRect l="945" t="10531" r="0" b="7894"/>
          <a:stretch/>
        </p:blipFill>
        <p:spPr bwMode="auto">
          <a:xfrm>
            <a:off x="711391" y="2139700"/>
            <a:ext cx="11211249" cy="343077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5"/>
          <a:srcRect l="819" t="16951" r="0" b="-1"/>
          <a:stretch/>
        </p:blipFill>
        <p:spPr bwMode="auto">
          <a:xfrm>
            <a:off x="711390" y="2734630"/>
            <a:ext cx="9063545" cy="33904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 bwMode="auto">
          <a:xfrm>
            <a:off x="426759" y="99879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/>
              <a:t>1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 bwMode="auto">
          <a:xfrm>
            <a:off x="415809" y="1523147"/>
            <a:ext cx="317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2</a:t>
            </a:r>
            <a:endParaRPr lang="en-US"/>
          </a:p>
        </p:txBody>
      </p:sp>
      <p:sp>
        <p:nvSpPr>
          <p:cNvPr id="14" name="TextBox 13"/>
          <p:cNvSpPr txBox="1"/>
          <p:nvPr/>
        </p:nvSpPr>
        <p:spPr bwMode="auto">
          <a:xfrm>
            <a:off x="404896" y="210239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/>
              <a:t>3</a:t>
            </a:r>
            <a:endParaRPr/>
          </a:p>
        </p:txBody>
      </p:sp>
      <p:sp>
        <p:nvSpPr>
          <p:cNvPr id="15" name="TextBox 14"/>
          <p:cNvSpPr txBox="1"/>
          <p:nvPr/>
        </p:nvSpPr>
        <p:spPr bwMode="auto">
          <a:xfrm>
            <a:off x="404896" y="268502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/>
              <a:t>4</a:t>
            </a:r>
            <a:endParaRPr lang="en-US"/>
          </a:p>
        </p:txBody>
      </p:sp>
      <p:sp>
        <p:nvSpPr>
          <p:cNvPr id="16" name="TextBox 15"/>
          <p:cNvSpPr txBox="1"/>
          <p:nvPr/>
        </p:nvSpPr>
        <p:spPr bwMode="auto">
          <a:xfrm>
            <a:off x="4069790" y="3059675"/>
            <a:ext cx="33634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sz="1600">
                <a:solidFill>
                  <a:schemeClr val="bg1">
                    <a:lumMod val="65000"/>
                  </a:schemeClr>
                </a:solidFill>
              </a:rPr>
              <a:t>Аналогично для</a:t>
            </a:r>
            <a:r>
              <a:rPr lang="en-US" sz="1600">
                <a:solidFill>
                  <a:schemeClr val="bg1">
                    <a:lumMod val="65000"/>
                  </a:schemeClr>
                </a:solidFill>
              </a:rPr>
              <a:t> operator delete[]</a:t>
            </a:r>
            <a:endParaRPr lang="en-US" sz="160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7187184" y="1074250"/>
            <a:ext cx="4735457" cy="5116236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/>
              <a:t>Выделение памяти и создание в ней объекта – разные операции</a:t>
            </a:r>
            <a:endParaRPr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/>
              <a:t>В случае, когда в конструкторе объекта было сгенерировано исключение, оно перехватывается, чтобы </a:t>
            </a:r>
            <a:r>
              <a:rPr lang="ru-RU"/>
              <a:t>можно было освободить </a:t>
            </a:r>
            <a:r>
              <a:rPr lang="ru-RU"/>
              <a:t>выделенную память</a:t>
            </a:r>
            <a:endParaRPr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/>
              <a:t>После перехваченное исключение генерируется повторно, т.к. логика управления памятью не может включать дальнейшую обработку исключений</a:t>
            </a:r>
            <a:endParaRPr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en-US"/>
              <a:t>C</a:t>
            </a:r>
            <a:r>
              <a:rPr lang="ru-RU"/>
              <a:t> </a:t>
            </a:r>
            <a:r>
              <a:rPr lang="en-US"/>
              <a:t>placement-new </a:t>
            </a:r>
            <a:r>
              <a:rPr lang="ru-RU"/>
              <a:t>всё не так просто, т.к. </a:t>
            </a:r>
            <a:r>
              <a:rPr lang="en-US"/>
              <a:t>placement-new </a:t>
            </a:r>
            <a:r>
              <a:rPr lang="ru-RU"/>
              <a:t>не выделяет память, а значит, не может её освобождать</a:t>
            </a:r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 bwMode="auto">
          <a:xfrm>
            <a:off x="404897" y="175616"/>
            <a:ext cx="11517744" cy="6283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ctr">
              <a:defRPr/>
            </a:pPr>
            <a:r>
              <a:rPr lang="ru-RU" sz="2800"/>
              <a:t>Обработка исключений при выделении памяти для объекта</a:t>
            </a:r>
            <a:endParaRPr lang="en-US" sz="280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404897" y="1074250"/>
            <a:ext cx="6488828" cy="500650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316766" y="1465131"/>
            <a:ext cx="5484305" cy="4988935"/>
          </a:xfrm>
        </p:spPr>
        <p:txBody>
          <a:bodyPr>
            <a:normAutofit/>
          </a:bodyPr>
          <a:lstStyle/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/>
              <a:t>«обычная» ссылка «</a:t>
            </a:r>
            <a:r>
              <a:rPr lang="en-US">
                <a:latin typeface="Times New Roman"/>
                <a:cs typeface="Times New Roman"/>
              </a:rPr>
              <a:t>&amp;</a:t>
            </a:r>
            <a:r>
              <a:rPr lang="ru-RU"/>
              <a:t>» - это </a:t>
            </a:r>
            <a:r>
              <a:rPr lang="en-US"/>
              <a:t>lvalue</a:t>
            </a:r>
            <a:r>
              <a:rPr lang="en-US"/>
              <a:t>-</a:t>
            </a:r>
            <a:r>
              <a:rPr lang="ru-RU"/>
              <a:t>ссылка</a:t>
            </a:r>
            <a:endParaRPr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/>
              <a:t>Имеет (условно) постоянный адрес в области оперативной памяти процесса, который можно получить при помощи</a:t>
            </a:r>
            <a:r>
              <a:rPr lang="en-US"/>
              <a:t> </a:t>
            </a:r>
            <a:r>
              <a:rPr lang="en-US"/>
              <a:t>lvalue</a:t>
            </a:r>
            <a:r>
              <a:rPr lang="en-US"/>
              <a:t>-</a:t>
            </a:r>
            <a:r>
              <a:rPr lang="ru-RU"/>
              <a:t>ссылки</a:t>
            </a:r>
            <a:endParaRPr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/>
              <a:t>Может стоять как по левую, так и по правую сторону знака равенства</a:t>
            </a:r>
            <a:endParaRPr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/>
              <a:t>Может быть передан как по константной, так и по </a:t>
            </a:r>
            <a:r>
              <a:rPr lang="ru-RU"/>
              <a:t>неконстантной</a:t>
            </a:r>
            <a:r>
              <a:rPr lang="ru-RU"/>
              <a:t> </a:t>
            </a:r>
            <a:r>
              <a:rPr lang="en-US"/>
              <a:t>lvalue</a:t>
            </a:r>
            <a:r>
              <a:rPr lang="en-US"/>
              <a:t>-</a:t>
            </a:r>
            <a:r>
              <a:rPr lang="ru-RU"/>
              <a:t>ссылке</a:t>
            </a:r>
            <a:endParaRPr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en-US"/>
              <a:t>Lvalue</a:t>
            </a:r>
            <a:r>
              <a:rPr lang="en-US"/>
              <a:t> </a:t>
            </a:r>
            <a:r>
              <a:rPr lang="ru-RU"/>
              <a:t>может неявно конвертироваться в </a:t>
            </a:r>
            <a:r>
              <a:rPr lang="en-US"/>
              <a:t>rvalue</a:t>
            </a:r>
            <a:endParaRPr lang="ru-RU"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endParaRPr lang="ru-RU"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 bwMode="auto">
          <a:xfrm>
            <a:off x="406401" y="315311"/>
            <a:ext cx="11517744" cy="6726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ctr">
              <a:defRPr/>
            </a:pPr>
            <a:r>
              <a:rPr lang="en-US" sz="2800"/>
              <a:t>Lvalue</a:t>
            </a:r>
            <a:r>
              <a:rPr lang="en-US" sz="2800"/>
              <a:t> vs. </a:t>
            </a:r>
            <a:r>
              <a:rPr lang="en-US" sz="2800"/>
              <a:t>Rvalue</a:t>
            </a:r>
            <a:r>
              <a:rPr lang="en-US" sz="2800"/>
              <a:t> (</a:t>
            </a:r>
            <a:r>
              <a:rPr lang="ru-RU" sz="2800"/>
              <a:t>до</a:t>
            </a:r>
            <a:r>
              <a:rPr lang="en-US" sz="2800"/>
              <a:t> C++ 11)</a:t>
            </a:r>
            <a:endParaRPr/>
          </a:p>
        </p:txBody>
      </p:sp>
      <p:sp>
        <p:nvSpPr>
          <p:cNvPr id="5" name="TextBox 4"/>
          <p:cNvSpPr txBox="1"/>
          <p:nvPr/>
        </p:nvSpPr>
        <p:spPr bwMode="auto">
          <a:xfrm>
            <a:off x="406402" y="1045533"/>
            <a:ext cx="5673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b="1"/>
              <a:t>lvalue</a:t>
            </a:r>
            <a:endParaRPr lang="en-US" b="1"/>
          </a:p>
        </p:txBody>
      </p:sp>
      <p:sp>
        <p:nvSpPr>
          <p:cNvPr id="7" name="Объект 2"/>
          <p:cNvSpPr txBox="1"/>
          <p:nvPr/>
        </p:nvSpPr>
        <p:spPr bwMode="auto">
          <a:xfrm>
            <a:off x="473434" y="3037794"/>
            <a:ext cx="5088377" cy="717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/>
              <a:buNone/>
              <a:defRPr/>
            </a:pPr>
            <a:endParaRPr lang="ru-RU"/>
          </a:p>
          <a:p>
            <a:pPr>
              <a:defRPr/>
            </a:pPr>
            <a:endParaRPr lang="en-US"/>
          </a:p>
        </p:txBody>
      </p:sp>
      <p:sp>
        <p:nvSpPr>
          <p:cNvPr id="9" name="TextBox 8"/>
          <p:cNvSpPr txBox="1"/>
          <p:nvPr/>
        </p:nvSpPr>
        <p:spPr bwMode="auto">
          <a:xfrm>
            <a:off x="6585146" y="1045533"/>
            <a:ext cx="533899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b="1"/>
              <a:t>rvalue</a:t>
            </a:r>
            <a:endParaRPr lang="en-US" b="1"/>
          </a:p>
        </p:txBody>
      </p:sp>
      <p:sp>
        <p:nvSpPr>
          <p:cNvPr id="10" name="Объект 2"/>
          <p:cNvSpPr txBox="1"/>
          <p:nvPr/>
        </p:nvSpPr>
        <p:spPr bwMode="auto">
          <a:xfrm>
            <a:off x="5957740" y="1414864"/>
            <a:ext cx="5966404" cy="270364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 sz="1600"/>
              <a:t>Временный объект, т.е. (условно) не имеет (условно) постоянного адреса в памяти. Тогда где он хранится? Зависит от реализации компилятора, от платформы и др. Варианты:</a:t>
            </a:r>
            <a:endParaRPr/>
          </a:p>
          <a:p>
            <a:pPr marL="801688">
              <a:buFont typeface="Arial"/>
              <a:buChar char="•"/>
              <a:defRPr/>
            </a:pPr>
            <a:r>
              <a:rPr lang="ru-RU" sz="1600"/>
              <a:t>В регистре процессора (для маленьких объектов)</a:t>
            </a:r>
            <a:endParaRPr/>
          </a:p>
          <a:p>
            <a:pPr marL="801688">
              <a:buFont typeface="Arial"/>
              <a:buChar char="•"/>
              <a:defRPr/>
            </a:pPr>
            <a:r>
              <a:rPr lang="ru-RU" sz="1600"/>
              <a:t>В оперативной памяти на стеке</a:t>
            </a:r>
            <a:endParaRPr/>
          </a:p>
          <a:p>
            <a:pPr marL="801688">
              <a:buFont typeface="Arial"/>
              <a:buChar char="•"/>
              <a:defRPr/>
            </a:pPr>
            <a:r>
              <a:rPr lang="ru-RU" sz="1600"/>
              <a:t>Нигде (если объект определён, но не используется)</a:t>
            </a:r>
            <a:endParaRPr/>
          </a:p>
          <a:p>
            <a:pPr>
              <a:buFont typeface="Arial"/>
              <a:buChar char="•"/>
              <a:defRPr/>
            </a:pPr>
            <a:endParaRPr lang="ru-RU"/>
          </a:p>
          <a:p>
            <a:pPr marL="0" indent="0">
              <a:buFont typeface="Wingdings 3"/>
              <a:buNone/>
              <a:defRPr/>
            </a:pPr>
            <a:endParaRPr lang="ru-RU" sz="1600"/>
          </a:p>
          <a:p>
            <a:pPr>
              <a:defRPr/>
            </a:pPr>
            <a:endParaRPr lang="en-US" sz="1600"/>
          </a:p>
        </p:txBody>
      </p:sp>
      <p:sp>
        <p:nvSpPr>
          <p:cNvPr id="11" name="Объект 2"/>
          <p:cNvSpPr txBox="1"/>
          <p:nvPr/>
        </p:nvSpPr>
        <p:spPr bwMode="auto">
          <a:xfrm>
            <a:off x="6080290" y="3755649"/>
            <a:ext cx="5843854" cy="252783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 sz="1600"/>
              <a:t>Может стоять только по правую сторону знака равенства</a:t>
            </a:r>
            <a:endParaRPr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 sz="1600"/>
              <a:t>Может быть передан только по константной ссылке</a:t>
            </a:r>
            <a:endParaRPr lang="en-US" sz="1600"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en-US" sz="1600"/>
              <a:t>Rvalue</a:t>
            </a:r>
            <a:r>
              <a:rPr lang="en-US" sz="1600"/>
              <a:t> </a:t>
            </a:r>
            <a:r>
              <a:rPr lang="ru-RU" sz="1600"/>
              <a:t>не может неявно конвертироваться в </a:t>
            </a:r>
            <a:r>
              <a:rPr lang="en-US" sz="1600"/>
              <a:t>lvalue</a:t>
            </a:r>
            <a:endParaRPr lang="en-US" sz="1600"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 sz="1600"/>
              <a:t>Можно получить адрес временного (и только временного) объекта при помощи </a:t>
            </a:r>
            <a:r>
              <a:rPr lang="en-US" sz="1600"/>
              <a:t>rvalue</a:t>
            </a:r>
            <a:r>
              <a:rPr lang="en-US" sz="1600"/>
              <a:t>-</a:t>
            </a:r>
            <a:r>
              <a:rPr lang="ru-RU" sz="1600"/>
              <a:t>ссылки – «</a:t>
            </a:r>
            <a:r>
              <a:rPr lang="en-US" sz="1600">
                <a:latin typeface="Times New Roman"/>
                <a:cs typeface="Times New Roman"/>
              </a:rPr>
              <a:t>&amp;&amp;</a:t>
            </a:r>
            <a:r>
              <a:rPr lang="ru-RU" sz="1600"/>
              <a:t>»</a:t>
            </a:r>
            <a:endParaRPr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endParaRPr lang="ru-RU" sz="1600"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endParaRPr lang="ru-RU" sz="1400"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endParaRPr lang="en-US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5335571" y="1281699"/>
            <a:ext cx="6588574" cy="5392477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/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/>
              <a:t>Поскольку </a:t>
            </a:r>
            <a:r>
              <a:rPr lang="en-US"/>
              <a:t>rvalue</a:t>
            </a:r>
            <a:r>
              <a:rPr lang="en-US"/>
              <a:t>-</a:t>
            </a:r>
            <a:r>
              <a:rPr lang="ru-RU"/>
              <a:t>ссылки позволяют «отличать» временные объекты от (условно) постоянных, с их помощью можно реализовать семантику перемещения. В этом случае  у временного объекта «изымаются» его ресурсы. Поскольку объект временный, дальнейшая его судьба не важна, и такое изъятие не нанесёт ущерба </a:t>
            </a:r>
            <a:endParaRPr lang="en-US"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/>
              <a:t>Конструктор перемещения и оператор перемещающего присваивания принимают </a:t>
            </a:r>
            <a:r>
              <a:rPr lang="ru-RU"/>
              <a:t>неконстантные</a:t>
            </a:r>
            <a:r>
              <a:rPr lang="ru-RU"/>
              <a:t> </a:t>
            </a:r>
            <a:r>
              <a:rPr lang="en-US"/>
              <a:t>rvalue</a:t>
            </a:r>
            <a:r>
              <a:rPr lang="en-US"/>
              <a:t>-</a:t>
            </a:r>
            <a:r>
              <a:rPr lang="ru-RU"/>
              <a:t>ссылки на перемещаемый объект. </a:t>
            </a:r>
            <a:r>
              <a:rPr lang="en-US"/>
              <a:t>other – </a:t>
            </a:r>
            <a:r>
              <a:rPr lang="ru-RU"/>
              <a:t>всегда изменяемый временный объект</a:t>
            </a:r>
            <a:endParaRPr lang="en-US"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/>
              <a:t>Различия между </a:t>
            </a:r>
            <a:r>
              <a:rPr lang="en-US"/>
              <a:t>move construction </a:t>
            </a:r>
            <a:r>
              <a:rPr lang="ru-RU"/>
              <a:t>и </a:t>
            </a:r>
            <a:r>
              <a:rPr lang="en-US"/>
              <a:t>move assignment </a:t>
            </a:r>
            <a:r>
              <a:rPr lang="ru-RU"/>
              <a:t>аналогичны различиям между </a:t>
            </a:r>
            <a:r>
              <a:rPr lang="en-US"/>
              <a:t>copy construction </a:t>
            </a:r>
            <a:r>
              <a:rPr lang="ru-RU"/>
              <a:t>и </a:t>
            </a:r>
            <a:r>
              <a:rPr lang="en-US"/>
              <a:t>copy assignment, </a:t>
            </a:r>
            <a:r>
              <a:rPr lang="ru-RU"/>
              <a:t>только в данном случае речь идёт о временных объектах</a:t>
            </a:r>
            <a:r>
              <a:rPr lang="en-US"/>
              <a:t>:</a:t>
            </a:r>
            <a:r>
              <a:rPr lang="ru-RU"/>
              <a:t> конструктор перемещения вызывается, когда слева от знака присваивания стоит ранее неинициализированный объект, в противном случае вызывается оператор перемещающего присваивания</a:t>
            </a:r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 bwMode="auto">
          <a:xfrm>
            <a:off x="406401" y="315311"/>
            <a:ext cx="11517744" cy="6726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ctr">
              <a:defRPr/>
            </a:pPr>
            <a:r>
              <a:rPr lang="ru-RU" sz="2800"/>
              <a:t>Семантика перемещения (</a:t>
            </a:r>
            <a:r>
              <a:rPr lang="en-US" sz="2800"/>
              <a:t>move semantics</a:t>
            </a:r>
            <a:r>
              <a:rPr lang="ru-RU" sz="2800"/>
              <a:t>)</a:t>
            </a:r>
            <a:endParaRPr lang="en-US" sz="280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406401" y="1809601"/>
            <a:ext cx="4325397" cy="123893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406401" y="3977937"/>
            <a:ext cx="5100885" cy="160284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 bwMode="auto">
          <a:xfrm>
            <a:off x="510097" y="1214120"/>
            <a:ext cx="3892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b="1"/>
              <a:t>Move constructor</a:t>
            </a:r>
            <a:endParaRPr/>
          </a:p>
        </p:txBody>
      </p:sp>
      <p:sp>
        <p:nvSpPr>
          <p:cNvPr id="9" name="TextBox 8"/>
          <p:cNvSpPr txBox="1"/>
          <p:nvPr/>
        </p:nvSpPr>
        <p:spPr bwMode="auto">
          <a:xfrm>
            <a:off x="622988" y="3500830"/>
            <a:ext cx="3892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b="1"/>
              <a:t>Move assignment operator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Грань">
      <a:majorFont>
        <a:latin typeface="Trebuchet MS"/>
        <a:ea typeface="Arial"/>
        <a:cs typeface="Arial"/>
      </a:majorFont>
      <a:minorFont>
        <a:latin typeface="Trebuchet MS"/>
        <a:ea typeface="Arial"/>
        <a:cs typeface="Arial"/>
      </a:minorFont>
    </a:fontScheme>
    <a:fmtScheme name="Грань"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0</Words>
  <Application>ONLYOFFICE/7.3.3.50</Application>
  <DocSecurity>0</DocSecurity>
  <PresentationFormat>Широкоэкранный</PresentationFormat>
  <Paragraphs>0</Paragraphs>
  <Slides>15</Slides>
  <Notes>15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Manager/>
  <Company>SPecialiST RePack</Company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Методы и стандарты программирования</dc:title>
  <dc:subject/>
  <dc:creator>A</dc:creator>
  <cp:keywords/>
  <dc:description/>
  <dc:identifier/>
  <dc:language/>
  <cp:lastModifiedBy/>
  <cp:revision>98</cp:revision>
  <dcterms:created xsi:type="dcterms:W3CDTF">2021-04-12T15:24:23Z</dcterms:created>
  <dcterms:modified xsi:type="dcterms:W3CDTF">2023-05-25T11:40:25Z</dcterms:modified>
  <cp:category/>
  <cp:contentStatus/>
  <cp:version/>
</cp:coreProperties>
</file>