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0" d="100"/>
          <a:sy n="50" d="100"/>
        </p:scale>
        <p:origin x="854" y="43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rue or Fals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C7D333-9F60-49D1-8F75-20D2324FF5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89D2B82-480D-4C17-9E37-4598A369A7A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563418" y="365527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auto">
          <a:xfrm>
            <a:off x="563418" y="2483199"/>
            <a:ext cx="11231418" cy="377109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/>
              <a:buChar char="•"/>
              <a:defRPr/>
            </a:pPr>
            <a:r>
              <a:rPr lang="ru-RU" sz="2800"/>
              <a:t>Шаблонные функции</a:t>
            </a:r>
            <a:endParaRPr/>
          </a:p>
          <a:p>
            <a:pPr marL="285750" indent="-285750" algn="l">
              <a:buSzPct val="100000"/>
              <a:buFont typeface="Arial"/>
              <a:buChar char="•"/>
              <a:defRPr/>
            </a:pPr>
            <a:r>
              <a:rPr lang="ru-RU" sz="2800"/>
              <a:t>Шаблонные </a:t>
            </a:r>
            <a:r>
              <a:rPr lang="ru-RU" sz="2800"/>
              <a:t>классы</a:t>
            </a:r>
            <a:endParaRPr lang="en-US" sz="2800"/>
          </a:p>
          <a:p>
            <a:pPr marL="285750" indent="-285750" algn="l">
              <a:buSzPct val="100000"/>
              <a:buFont typeface="Arial"/>
              <a:buChar char="•"/>
              <a:defRPr/>
            </a:pPr>
            <a:r>
              <a:rPr lang="ru-RU" sz="2800"/>
              <a:t>Умные указатели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516210" y="863063"/>
            <a:ext cx="5439570" cy="5626513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Шаблонная функция (обобщенная функция, </a:t>
            </a:r>
            <a:r>
              <a:rPr lang="en-US"/>
              <a:t>template function)</a:t>
            </a:r>
            <a:r>
              <a:rPr lang="ru-RU"/>
              <a:t> определяет общий набор операций, которые предназначены для применения к данным различных типов</a:t>
            </a:r>
            <a:r>
              <a:rPr lang="en-US"/>
              <a:t>. </a:t>
            </a:r>
            <a:r>
              <a:rPr lang="ru-RU"/>
              <a:t>Шаблонная функция перегружает сама себя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Здесь обобщённый тип </a:t>
            </a:r>
            <a:r>
              <a:rPr lang="en-US"/>
              <a:t>Ttype</a:t>
            </a:r>
            <a:r>
              <a:rPr lang="en-US"/>
              <a:t> </a:t>
            </a:r>
            <a:r>
              <a:rPr lang="ru-RU"/>
              <a:t>– заполнитель (</a:t>
            </a:r>
            <a:r>
              <a:rPr lang="en-US"/>
              <a:t>placeholder</a:t>
            </a:r>
            <a:r>
              <a:rPr lang="ru-RU"/>
              <a:t>) для типа данных, обрабатываемых функцией. При определении функции</a:t>
            </a:r>
            <a:r>
              <a:rPr lang="en-US"/>
              <a:t> </a:t>
            </a:r>
            <a:r>
              <a:rPr lang="ru-RU"/>
              <a:t>и в её параметрах вместо «перегружаемого» типа используется </a:t>
            </a:r>
            <a:r>
              <a:rPr lang="en-US"/>
              <a:t>Ttype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При вызове шаблонной функции, компилятор создает версию этой функции для конкретного типа, т.е. создается ее специализация (конкретизация, порожденная функция (</a:t>
            </a:r>
            <a:r>
              <a:rPr lang="en-US"/>
              <a:t>generated function</a:t>
            </a:r>
            <a:r>
              <a:rPr lang="ru-RU"/>
              <a:t>). При этом вместо плэйсхолдера подставляется необходимый тип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Действие порождения функции определяют как ее </a:t>
            </a:r>
            <a:r>
              <a:rPr lang="ru-RU" i="1"/>
              <a:t>реализацию </a:t>
            </a:r>
            <a:r>
              <a:rPr lang="ru-RU"/>
              <a:t>(instantiating)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267856" y="194077"/>
            <a:ext cx="11687924" cy="661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Шаблонные функции. Основные понятия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52674" y="1309788"/>
            <a:ext cx="6248354" cy="136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2674" y="3295641"/>
            <a:ext cx="6163535" cy="2905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835378" y="897998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Шаблонная функция с одним обобщённым типом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586547" y="2802970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Шаблонная функция с двумя обобщёнными типами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2038" y="1033024"/>
            <a:ext cx="11687923" cy="343737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800"/>
              <a:t>Сама по себе шаблонная функция не является ни функцией, ни типом. Если не была создана хотя бы одна специализация (т.е. никак не были определены шаблонные типы), она и вовсе не компилируется, т.е. никак не отображается из исходного кода в объектный </a:t>
            </a:r>
            <a:r>
              <a:rPr lang="ru-RU" sz="2800"/>
              <a:t>код</a:t>
            </a:r>
            <a:endParaRPr/>
          </a:p>
          <a:p>
            <a:pPr algn="just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800"/>
              <a:t>Можно </a:t>
            </a:r>
            <a:r>
              <a:rPr lang="ru-RU" sz="2800"/>
              <a:t>проверить данный факт с помощью утилиты </a:t>
            </a:r>
            <a:r>
              <a:rPr lang="en-US" sz="2800"/>
              <a:t>nm</a:t>
            </a:r>
            <a:r>
              <a:rPr lang="ru-RU" sz="2800"/>
              <a:t>, которая выводит таблицу символов объектного файла. Таблица символов – структура данных, содержащаяся в объектном файле, которая сопоставляет имена символов из исходного кода с их бинарным кодом. Если бинарного кода для функции нет в объектном файле, </a:t>
            </a:r>
            <a:r>
              <a:rPr lang="en-US" sz="2800"/>
              <a:t>nm </a:t>
            </a:r>
            <a:r>
              <a:rPr lang="ru-RU" sz="2800"/>
              <a:t>не покажет её </a:t>
            </a:r>
            <a:r>
              <a:rPr lang="ru-RU" sz="2800"/>
              <a:t>имя</a:t>
            </a:r>
            <a:endParaRPr/>
          </a:p>
          <a:p>
            <a:pPr algn="just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 sz="2800"/>
          </a:p>
        </p:txBody>
      </p:sp>
      <p:sp>
        <p:nvSpPr>
          <p:cNvPr id="4" name="Title 1"/>
          <p:cNvSpPr txBox="1"/>
          <p:nvPr/>
        </p:nvSpPr>
        <p:spPr bwMode="auto">
          <a:xfrm>
            <a:off x="267856" y="194077"/>
            <a:ext cx="11687924" cy="638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Шаблонные функции. Компиляция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388621" y="4548538"/>
            <a:ext cx="1155134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3376613">
              <a:defRPr/>
            </a:pPr>
            <a:r>
              <a:rPr lang="en-US" sz="2800"/>
              <a:t>g++ -c main.cpp –o </a:t>
            </a:r>
            <a:r>
              <a:rPr lang="en-US" sz="2800"/>
              <a:t>main.o</a:t>
            </a:r>
            <a:endParaRPr lang="en-US" sz="2800"/>
          </a:p>
          <a:p>
            <a:pPr marL="3376613">
              <a:defRPr/>
            </a:pPr>
            <a:r>
              <a:rPr lang="en-US" sz="2800"/>
              <a:t>nm </a:t>
            </a:r>
            <a:r>
              <a:rPr lang="en-US" sz="2800"/>
              <a:t>main.o</a:t>
            </a:r>
            <a:r>
              <a:rPr lang="en-US" sz="2800"/>
              <a:t> </a:t>
            </a:r>
            <a:endParaRPr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252038" y="5580784"/>
            <a:ext cx="11687923" cy="9400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Использование шаблонов может замедлять компиляцию, но не выполнение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 bwMode="auto">
          <a:xfrm>
            <a:off x="252038" y="952911"/>
            <a:ext cx="11687923" cy="5412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Как правило, при инстанциировании шаблонной функции компилятор может сам вывести шаблонный тип исходя из типов переданных данной функции параметров (</a:t>
            </a:r>
            <a:r>
              <a:rPr lang="en-US" sz="2400"/>
              <a:t>type deduction</a:t>
            </a:r>
            <a:r>
              <a:rPr lang="ru-RU" sz="2400"/>
              <a:t>). Благодаря этому возможны такие конструкции, как </a:t>
            </a:r>
            <a:r>
              <a:rPr lang="en-US" sz="2400"/>
              <a:t>std::</a:t>
            </a:r>
            <a:r>
              <a:rPr lang="en-US" sz="2400"/>
              <a:t>cout</a:t>
            </a:r>
            <a:r>
              <a:rPr lang="en-US" sz="2400"/>
              <a:t> &lt;&lt; “Hello World!”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В некоторых случаях компилятор не способен самостоятельно вывести тип. Например:</a:t>
            </a:r>
            <a:endParaRPr/>
          </a:p>
          <a:p>
            <a:pPr marL="1031875" indent="-339725">
              <a:buFont typeface="Arial"/>
              <a:buChar char="•"/>
              <a:tabLst>
                <a:tab pos="973138" algn="l"/>
              </a:tabLst>
              <a:defRPr/>
            </a:pPr>
            <a:r>
              <a:rPr lang="ru-RU" sz="2400"/>
              <a:t>У шаблонной функции нет параметров</a:t>
            </a:r>
            <a:endParaRPr/>
          </a:p>
          <a:p>
            <a:pPr marL="1090613" indent="-398463">
              <a:buFont typeface="Arial"/>
              <a:buChar char="•"/>
              <a:tabLst>
                <a:tab pos="855663" algn="l"/>
                <a:tab pos="973138" algn="l"/>
                <a:tab pos="1031875" algn="l"/>
              </a:tabLst>
              <a:defRPr/>
            </a:pPr>
            <a:r>
              <a:rPr lang="ru-RU" sz="2400"/>
              <a:t>Параметрам одного и ого же шаблонного типа переданы значения разных типов (например, </a:t>
            </a:r>
            <a:r>
              <a:rPr lang="en-US" sz="2400"/>
              <a:t>int </a:t>
            </a:r>
            <a:r>
              <a:rPr lang="ru-RU" sz="2400"/>
              <a:t> и </a:t>
            </a:r>
            <a:r>
              <a:rPr lang="en-US" sz="2400"/>
              <a:t>long</a:t>
            </a:r>
            <a:r>
              <a:rPr lang="ru-RU" sz="2400"/>
              <a:t>)</a:t>
            </a:r>
            <a:endParaRPr lang="en-US" sz="2400"/>
          </a:p>
          <a:p>
            <a:pPr marL="1090613" indent="-398463">
              <a:buFont typeface="Arial"/>
              <a:buChar char="•"/>
              <a:tabLst>
                <a:tab pos="855663" algn="l"/>
                <a:tab pos="973138" algn="l"/>
                <a:tab pos="1031875" algn="l"/>
              </a:tabLst>
              <a:defRPr/>
            </a:pPr>
            <a:r>
              <a:rPr lang="ru-RU" sz="2400"/>
              <a:t>Необходимо «навязать» параметрам преобразование типов </a:t>
            </a:r>
            <a:endParaRPr lang="en-US" sz="24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В таком случае при вызове шаблонной функции необходимо задать тип в явном виде в треугольных скобках после имени функции</a:t>
            </a:r>
            <a:endParaRPr/>
          </a:p>
        </p:txBody>
      </p:sp>
      <p:sp>
        <p:nvSpPr>
          <p:cNvPr id="5" name="Title 1"/>
          <p:cNvSpPr txBox="1"/>
          <p:nvPr/>
        </p:nvSpPr>
        <p:spPr bwMode="auto">
          <a:xfrm>
            <a:off x="267856" y="194077"/>
            <a:ext cx="11687924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Шаблонные функции. Вывод типа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67855" y="998232"/>
            <a:ext cx="11687924" cy="120393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Если необходимо определить отдельную реализацию шаблонной функции для некоторых типов, можно переопределить такую функцию вручную. Это явная специалиазция шаблона (</a:t>
            </a:r>
            <a:r>
              <a:rPr lang="en-US" sz="2400"/>
              <a:t>explicit specialization</a:t>
            </a:r>
            <a:r>
              <a:rPr lang="ru-RU" sz="2400"/>
              <a:t>)</a:t>
            </a:r>
            <a:endParaRPr lang="en-US" sz="2400"/>
          </a:p>
        </p:txBody>
      </p:sp>
      <p:sp>
        <p:nvSpPr>
          <p:cNvPr id="4" name="Title 1"/>
          <p:cNvSpPr txBox="1"/>
          <p:nvPr/>
        </p:nvSpPr>
        <p:spPr bwMode="auto">
          <a:xfrm>
            <a:off x="267854" y="82523"/>
            <a:ext cx="11687924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Шаблонные функции. Явная специализация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04596" y="2575513"/>
            <a:ext cx="3553105" cy="3382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34278" y="4312808"/>
            <a:ext cx="4126523" cy="1645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1467795" y="405502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Вариант </a:t>
            </a:r>
            <a:r>
              <a:rPr lang="en-US"/>
              <a:t>1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5631442" y="393169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Вариант 2</a:t>
            </a:r>
            <a:endParaRPr lang="en-US"/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8305014" y="2332890"/>
            <a:ext cx="3650765" cy="40210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Варианты синтаксиса явной специализации (1) и (2) равнозначны, однако (2) часто считается более препочтительным, поскольку он в явной форме показывает, что данная функция является специализацией шаблона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166647" y="1008670"/>
            <a:ext cx="7789130" cy="3478489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Шаблонные классы объявляются аналогично шаблонным функциям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Структуры данных из </a:t>
            </a:r>
            <a:r>
              <a:rPr lang="en-US"/>
              <a:t>STL (</a:t>
            </a:r>
            <a:r>
              <a:rPr lang="en-US"/>
              <a:t>std</a:t>
            </a:r>
            <a:r>
              <a:rPr lang="en-US"/>
              <a:t>::vector, </a:t>
            </a:r>
            <a:r>
              <a:rPr lang="en-US"/>
              <a:t>std</a:t>
            </a:r>
            <a:r>
              <a:rPr lang="en-US"/>
              <a:t>::queue </a:t>
            </a:r>
            <a:r>
              <a:rPr lang="ru-RU"/>
              <a:t>и </a:t>
            </a:r>
            <a:r>
              <a:rPr lang="ru-RU"/>
              <a:t>др</a:t>
            </a:r>
            <a:r>
              <a:rPr lang="en-US"/>
              <a:t>)</a:t>
            </a:r>
            <a:r>
              <a:rPr lang="ru-RU"/>
              <a:t> – шаблонные классы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Бинарный </a:t>
            </a:r>
            <a:r>
              <a:rPr lang="ru-RU"/>
              <a:t>код </a:t>
            </a:r>
            <a:r>
              <a:rPr lang="ru-RU"/>
              <a:t>для шаблонных классов, так же как и для шаблонных функций, генерируется только при создании специализации. </a:t>
            </a:r>
            <a:r>
              <a:rPr lang="ru-RU"/>
              <a:t>При </a:t>
            </a:r>
            <a:r>
              <a:rPr lang="ru-RU"/>
              <a:t>компиляции </a:t>
            </a:r>
            <a:r>
              <a:rPr lang="en-US"/>
              <a:t>.</a:t>
            </a:r>
            <a:r>
              <a:rPr lang="en-US"/>
              <a:t>cpp</a:t>
            </a:r>
            <a:r>
              <a:rPr lang="ru-RU"/>
              <a:t> файла, в котором создаётся специализация, </a:t>
            </a:r>
            <a:r>
              <a:rPr lang="ru-RU"/>
              <a:t>компилятор «не помнит» о том, что он «видел» при компиляции другого </a:t>
            </a:r>
            <a:r>
              <a:rPr lang="en-US"/>
              <a:t>.</a:t>
            </a:r>
            <a:r>
              <a:rPr lang="en-US"/>
              <a:t>cpp</a:t>
            </a:r>
            <a:r>
              <a:rPr lang="en-US"/>
              <a:t> </a:t>
            </a:r>
            <a:r>
              <a:rPr lang="ru-RU"/>
              <a:t>файла</a:t>
            </a:r>
            <a:r>
              <a:rPr lang="ru-RU"/>
              <a:t>, где определены функции-члены класса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Два варианта решения проблемы: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rcRect l="0" t="2160" r="0" b="0"/>
          <a:stretch/>
        </p:blipFill>
        <p:spPr bwMode="auto">
          <a:xfrm>
            <a:off x="366249" y="1374504"/>
            <a:ext cx="2276305" cy="140660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 bwMode="auto">
          <a:xfrm>
            <a:off x="366248" y="82523"/>
            <a:ext cx="11589529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Шаблонные</a:t>
            </a:r>
            <a:r>
              <a:rPr lang="en-US"/>
              <a:t> </a:t>
            </a:r>
            <a:r>
              <a:rPr lang="ru-RU"/>
              <a:t>классы</a:t>
            </a:r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6249" y="3271510"/>
            <a:ext cx="3800399" cy="25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774650" y="88056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Объявление класса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934950" y="284920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Создание объекта</a:t>
            </a:r>
            <a:endParaRPr lang="en-US"/>
          </a:p>
        </p:txBody>
      </p:sp>
      <p:sp>
        <p:nvSpPr>
          <p:cNvPr id="9" name="Объект 2"/>
          <p:cNvSpPr txBox="1"/>
          <p:nvPr/>
        </p:nvSpPr>
        <p:spPr bwMode="auto">
          <a:xfrm>
            <a:off x="366247" y="4490009"/>
            <a:ext cx="11589529" cy="15533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1) </a:t>
            </a:r>
            <a:r>
              <a:rPr lang="ru-RU"/>
              <a:t>Функции-члены шаблонного класса должны быть определены в заголовочном </a:t>
            </a:r>
            <a:r>
              <a:rPr lang="ru-RU"/>
              <a:t>файле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2) Поместить в </a:t>
            </a:r>
            <a:r>
              <a:rPr lang="en-US"/>
              <a:t>.</a:t>
            </a:r>
            <a:r>
              <a:rPr lang="en-US"/>
              <a:t>cpp</a:t>
            </a:r>
            <a:r>
              <a:rPr lang="en-US"/>
              <a:t> </a:t>
            </a:r>
            <a:r>
              <a:rPr lang="ru-RU"/>
              <a:t>файл явную специализацию</a:t>
            </a:r>
            <a:r>
              <a:rPr lang="en-US"/>
              <a:t> </a:t>
            </a:r>
            <a:r>
              <a:rPr lang="ru-RU"/>
              <a:t>для необходимого типа:</a:t>
            </a: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"/>
              <a:buNone/>
              <a:defRPr/>
            </a:pPr>
            <a:r>
              <a:rPr lang="en-US"/>
              <a:t>	template class Foo&lt;</a:t>
            </a:r>
            <a:r>
              <a:rPr lang="en-US"/>
              <a:t>int</a:t>
            </a:r>
            <a:r>
              <a:rPr lang="en-US"/>
              <a:t>&gt;;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18756" y="886257"/>
            <a:ext cx="6837021" cy="219460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b="1"/>
              <a:t>Параметры-типы</a:t>
            </a:r>
            <a:endParaRPr lang="en-US" b="1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Шаблонные классы и функции могут иметь типы по умолчанию.</a:t>
            </a:r>
            <a:endParaRPr/>
          </a:p>
          <a:p>
            <a:pPr algn="just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Если </a:t>
            </a:r>
            <a:r>
              <a:rPr lang="ru-RU"/>
              <a:t>формальный параметр шаблона имеет значение по умолчанию, то все следующие за ним параметры также должны иметь значения по умолчанию. </a:t>
            </a:r>
            <a:endParaRPr lang="ru-RU"/>
          </a:p>
          <a:p>
            <a:pPr algn="ctr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b="1"/>
          </a:p>
          <a:p>
            <a:pPr algn="ctr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b="1"/>
          </a:p>
          <a:p>
            <a:pPr algn="ctr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b="1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366248" y="82523"/>
            <a:ext cx="11589529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Шаблонны</a:t>
            </a:r>
            <a:r>
              <a:rPr lang="en-US"/>
              <a:t>. </a:t>
            </a:r>
            <a:r>
              <a:rPr lang="ru-RU"/>
              <a:t>Формальные параметры</a:t>
            </a:r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rcRect l="0" t="2908" r="0" b="0"/>
          <a:stretch/>
        </p:blipFill>
        <p:spPr bwMode="auto">
          <a:xfrm>
            <a:off x="366248" y="1084080"/>
            <a:ext cx="4462059" cy="13374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6248" y="2563395"/>
            <a:ext cx="2837894" cy="3506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rcRect l="0" t="3275" r="0" b="0"/>
          <a:stretch/>
        </p:blipFill>
        <p:spPr bwMode="auto">
          <a:xfrm>
            <a:off x="458096" y="4457409"/>
            <a:ext cx="1883903" cy="1259173"/>
          </a:xfrm>
          <a:prstGeom prst="rect">
            <a:avLst/>
          </a:prstGeom>
        </p:spPr>
      </p:pic>
      <p:sp>
        <p:nvSpPr>
          <p:cNvPr id="13" name="Объект 2"/>
          <p:cNvSpPr txBox="1"/>
          <p:nvPr/>
        </p:nvSpPr>
        <p:spPr bwMode="auto">
          <a:xfrm>
            <a:off x="366247" y="3004487"/>
            <a:ext cx="11589529" cy="86992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При создании объекта шаблонного класса с использованием типа по умолчанию необходимо добавить «</a:t>
            </a:r>
            <a:r>
              <a:rPr lang="en-US"/>
              <a:t>&lt;&gt;</a:t>
            </a:r>
            <a:r>
              <a:rPr lang="ru-RU"/>
              <a:t>»</a:t>
            </a:r>
            <a:r>
              <a:rPr lang="en-US"/>
              <a:t> </a:t>
            </a:r>
            <a:r>
              <a:rPr lang="ru-RU"/>
              <a:t>после имени класса, чтобы указать компилятору, что к данный класс является шаблонным.</a:t>
            </a:r>
            <a:endParaRPr lang="en-US"/>
          </a:p>
          <a:p>
            <a:pPr marL="0" indent="0" algn="ctr">
              <a:buFont typeface="Wingdings 3"/>
              <a:buNone/>
              <a:defRPr/>
            </a:pPr>
            <a:endParaRPr lang="ru-RU" b="1"/>
          </a:p>
          <a:p>
            <a:pPr marL="0" indent="0" algn="ctr">
              <a:buFont typeface="Wingdings 3"/>
              <a:buNone/>
              <a:defRPr/>
            </a:pPr>
            <a:endParaRPr lang="ru-RU" b="1"/>
          </a:p>
          <a:p>
            <a:pPr marL="0" indent="0" algn="ctr">
              <a:buFont typeface="Wingdings 3"/>
              <a:buNone/>
              <a:defRPr/>
            </a:pPr>
            <a:endParaRPr lang="ru-RU" b="1"/>
          </a:p>
          <a:p>
            <a:pPr marL="0" indent="0">
              <a:buFont typeface="Wingdings 3"/>
              <a:buNone/>
              <a:defRPr/>
            </a:pPr>
            <a:endParaRPr lang="en-US"/>
          </a:p>
        </p:txBody>
      </p:sp>
      <p:sp>
        <p:nvSpPr>
          <p:cNvPr id="14" name="Объект 2"/>
          <p:cNvSpPr txBox="1"/>
          <p:nvPr/>
        </p:nvSpPr>
        <p:spPr bwMode="auto">
          <a:xfrm>
            <a:off x="5118755" y="4108993"/>
            <a:ext cx="6837021" cy="18836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b="1"/>
              <a:t>Параметры-значения</a:t>
            </a:r>
            <a:endParaRPr/>
          </a:p>
          <a:p>
            <a:pPr algn="just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Шаблоны могут принимать параметры-значения</a:t>
            </a:r>
            <a:r>
              <a:rPr lang="en-US"/>
              <a:t> (</a:t>
            </a:r>
            <a:r>
              <a:rPr lang="ru-RU"/>
              <a:t>только целочисленных типов, перечисления (</a:t>
            </a:r>
            <a:r>
              <a:rPr lang="en-US"/>
              <a:t>enum</a:t>
            </a:r>
            <a:r>
              <a:rPr lang="ru-RU"/>
              <a:t>)</a:t>
            </a:r>
            <a:r>
              <a:rPr lang="en-US"/>
              <a:t>, </a:t>
            </a:r>
            <a:r>
              <a:rPr lang="ru-RU"/>
              <a:t>указатели и </a:t>
            </a:r>
            <a:r>
              <a:rPr lang="en-US"/>
              <a:t>nullptr</a:t>
            </a:r>
            <a:r>
              <a:rPr lang="en-US"/>
              <a:t>, </a:t>
            </a:r>
            <a:r>
              <a:rPr lang="en-US"/>
              <a:t>lvalue</a:t>
            </a:r>
            <a:r>
              <a:rPr lang="en-US"/>
              <a:t>-</a:t>
            </a:r>
            <a:r>
              <a:rPr lang="ru-RU"/>
              <a:t>ссылки</a:t>
            </a:r>
            <a:r>
              <a:rPr lang="en-US"/>
              <a:t>)</a:t>
            </a:r>
            <a:r>
              <a:rPr lang="ru-RU"/>
              <a:t>.</a:t>
            </a:r>
            <a:r>
              <a:rPr lang="en-US"/>
              <a:t> </a:t>
            </a:r>
            <a:r>
              <a:rPr lang="ru-RU"/>
              <a:t>В этом случае шаблон производит вычисления с данным значением во время компиляции</a:t>
            </a:r>
            <a:r>
              <a:rPr lang="en-US"/>
              <a:t>.</a:t>
            </a:r>
            <a:endParaRPr lang="ru-RU"/>
          </a:p>
          <a:p>
            <a:pPr algn="just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b="1"/>
          </a:p>
          <a:p>
            <a:pPr algn="ctr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b="1"/>
          </a:p>
          <a:p>
            <a:pPr algn="ctr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b="1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63352" y="801143"/>
            <a:ext cx="11665296" cy="64807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Управляют объектом через указатель на него – определяют правила передачи владения объектом и условия вызова деструктора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Умные указатели</a:t>
            </a:r>
            <a:endParaRPr lang="en-US" sz="32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rcRect l="0" t="0" r="0" b="6555"/>
          <a:stretch/>
        </p:blipFill>
        <p:spPr bwMode="auto">
          <a:xfrm>
            <a:off x="335360" y="1493104"/>
            <a:ext cx="5067739" cy="1239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893740" y="1557662"/>
            <a:ext cx="6106916" cy="1199956"/>
          </a:xfrm>
          <a:prstGeom prst="rect">
            <a:avLst/>
          </a:prstGeom>
        </p:spPr>
      </p:pic>
      <p:sp>
        <p:nvSpPr>
          <p:cNvPr id="7" name="Объект 2"/>
          <p:cNvSpPr txBox="1"/>
          <p:nvPr/>
        </p:nvSpPr>
        <p:spPr bwMode="auto">
          <a:xfrm>
            <a:off x="263352" y="2924944"/>
            <a:ext cx="5472608" cy="3744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Не допускает копирования указателя – копирующие операции удалены. Можно только передавать </a:t>
            </a:r>
            <a:r>
              <a:rPr lang="en-US"/>
              <a:t>unique_ptr </a:t>
            </a:r>
            <a:r>
              <a:rPr lang="ru-RU"/>
              <a:t> при помощи перемещающих операций. Таким образом, у управляемого объекта может быть только один владелец</a:t>
            </a:r>
            <a:endParaRPr/>
          </a:p>
          <a:p>
            <a:pPr>
              <a:defRPr/>
            </a:pPr>
            <a:r>
              <a:rPr lang="ru-RU"/>
              <a:t>Для некоторых объектов копирование бессмысленно (котики) или вредно (большие области данных, хэндлы системных ресурсов)</a:t>
            </a:r>
            <a:endParaRPr/>
          </a:p>
          <a:p>
            <a:pPr>
              <a:defRPr/>
            </a:pPr>
            <a:r>
              <a:rPr lang="ru-RU"/>
              <a:t>Удаляет объект, которым управляет, в своём деструкторе</a:t>
            </a:r>
            <a:endParaRPr/>
          </a:p>
          <a:p>
            <a:pPr>
              <a:defRPr/>
            </a:pPr>
            <a:r>
              <a:rPr lang="ru-RU"/>
              <a:t>Имеет метод </a:t>
            </a:r>
            <a:r>
              <a:rPr lang="en-US"/>
              <a:t>release, </a:t>
            </a:r>
            <a:r>
              <a:rPr lang="ru-RU"/>
              <a:t>возвращающий указатель и прекращающий владение им</a:t>
            </a:r>
            <a:endParaRPr lang="en-US"/>
          </a:p>
        </p:txBody>
      </p:sp>
      <p:sp>
        <p:nvSpPr>
          <p:cNvPr id="8" name="Объект 2"/>
          <p:cNvSpPr txBox="1"/>
          <p:nvPr/>
        </p:nvSpPr>
        <p:spPr bwMode="auto">
          <a:xfrm>
            <a:off x="5951984" y="2875895"/>
            <a:ext cx="6048672" cy="38245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Ведёт подсчёт экземпляров </a:t>
            </a:r>
            <a:r>
              <a:rPr lang="en-US"/>
              <a:t>shared_ptr</a:t>
            </a:r>
            <a:r>
              <a:rPr lang="ru-RU"/>
              <a:t>, ссылающихся на данный объект на текущий момент – у управляемого объекта может быть множество владельцев.</a:t>
            </a:r>
            <a:endParaRPr/>
          </a:p>
          <a:p>
            <a:pPr>
              <a:defRPr/>
            </a:pPr>
            <a:r>
              <a:rPr lang="ru-RU"/>
              <a:t>Когда на управляемый объект больше никто не ссылается, удаляет его, в противном случае, уменьшает счётчик ссылок</a:t>
            </a:r>
            <a:endParaRPr/>
          </a:p>
          <a:p>
            <a:pPr>
              <a:defRPr/>
            </a:pPr>
            <a:r>
              <a:rPr lang="ru-RU"/>
              <a:t>Последние действия выполняются методами:</a:t>
            </a:r>
            <a:endParaRPr/>
          </a:p>
          <a:p>
            <a:pPr>
              <a:defRPr/>
            </a:pPr>
            <a:r>
              <a:rPr lang="ru-RU"/>
              <a:t>Присваивание (копирующее и перемещающее)</a:t>
            </a:r>
            <a:endParaRPr/>
          </a:p>
          <a:p>
            <a:pPr>
              <a:defRPr/>
            </a:pPr>
            <a:r>
              <a:rPr lang="en-US"/>
              <a:t>void reset(T* ptr)</a:t>
            </a:r>
            <a:endParaRPr/>
          </a:p>
          <a:p>
            <a:pPr>
              <a:defRPr/>
            </a:pPr>
            <a:r>
              <a:rPr lang="ru-RU"/>
              <a:t>Деструктор</a:t>
            </a:r>
            <a:endParaRPr lang="en-US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 bwMode="auto">
          <a:xfrm>
            <a:off x="407368" y="1020041"/>
            <a:ext cx="3961407" cy="28617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ru-RU" sz="1600"/>
              <a:t>Правило трёх (</a:t>
            </a:r>
            <a:r>
              <a:rPr lang="en-US" sz="1600"/>
              <a:t>rule of three</a:t>
            </a:r>
            <a:r>
              <a:rPr lang="ru-RU" sz="1600"/>
              <a:t>, закон «Большой тройки»). </a:t>
            </a:r>
            <a:r>
              <a:rPr lang="en-US" sz="1600"/>
              <a:t>E</a:t>
            </a:r>
            <a:r>
              <a:rPr lang="ru-RU" sz="1600"/>
              <a:t>сли классу необходим один из следующих методов: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Оператор копирующего присваивания,</a:t>
            </a:r>
            <a:endParaRPr/>
          </a:p>
          <a:p>
            <a:pPr marL="0" indent="0">
              <a:buNone/>
              <a:defRPr/>
            </a:pPr>
            <a:r>
              <a:rPr lang="ru-RU" sz="1600"/>
              <a:t>то класс должен определять все три.</a:t>
            </a:r>
            <a:endParaRPr/>
          </a:p>
          <a:p>
            <a:pPr marL="0" indent="0">
              <a:buNone/>
              <a:defRPr/>
            </a:pPr>
            <a:endParaRPr lang="en-US" sz="1600"/>
          </a:p>
        </p:txBody>
      </p:sp>
      <p:sp>
        <p:nvSpPr>
          <p:cNvPr id="5" name="Объект 2"/>
          <p:cNvSpPr txBox="1"/>
          <p:nvPr/>
        </p:nvSpPr>
        <p:spPr bwMode="auto">
          <a:xfrm>
            <a:off x="6672064" y="980728"/>
            <a:ext cx="5328591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/>
              <a:t>С выходом С++11 правило трёх превратилось в правило пяти (</a:t>
            </a:r>
            <a:r>
              <a:rPr lang="en-US" sz="1600"/>
              <a:t>rule of five</a:t>
            </a:r>
            <a:r>
              <a:rPr lang="ru-RU" sz="1600"/>
              <a:t>): если классу необходим один из следующих методов: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копирующего присваивания</a:t>
            </a:r>
            <a:endParaRPr lang="en-US" sz="1600"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перемещения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перемещающего присваивания,</a:t>
            </a:r>
            <a:endParaRPr/>
          </a:p>
          <a:p>
            <a:pPr marL="0" indent="0">
              <a:buFont typeface="Wingdings 3"/>
              <a:buNone/>
              <a:defRPr/>
            </a:pPr>
            <a:r>
              <a:rPr lang="ru-RU" sz="1600"/>
              <a:t>то класс должен определять все пять</a:t>
            </a:r>
            <a:endParaRPr/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6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Правило трёх / правило пяти / правило нуля</a:t>
            </a:r>
            <a:endParaRPr lang="en-US" sz="3200"/>
          </a:p>
        </p:txBody>
      </p:sp>
      <p:sp>
        <p:nvSpPr>
          <p:cNvPr id="7" name="Стрелка вправо 6"/>
          <p:cNvSpPr/>
          <p:nvPr/>
        </p:nvSpPr>
        <p:spPr bwMode="auto">
          <a:xfrm>
            <a:off x="4548313" y="2231596"/>
            <a:ext cx="1944214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Объект 2"/>
          <p:cNvSpPr txBox="1"/>
          <p:nvPr/>
        </p:nvSpPr>
        <p:spPr bwMode="auto">
          <a:xfrm>
            <a:off x="1415479" y="4760393"/>
            <a:ext cx="8856985" cy="981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/>
              <a:t>В результате распространения использования </a:t>
            </a:r>
            <a:r>
              <a:rPr lang="en-US" sz="1600"/>
              <a:t>11</a:t>
            </a:r>
            <a:r>
              <a:rPr lang="ru-RU" sz="1600"/>
              <a:t>го стандарта было сформулировано правило нуля:</a:t>
            </a:r>
            <a:endParaRPr/>
          </a:p>
          <a:p>
            <a:pPr marL="631825" indent="-292100">
              <a:buFont typeface="Arial"/>
              <a:buChar char="•"/>
              <a:defRPr/>
            </a:pPr>
            <a:r>
              <a:rPr lang="ru-RU" sz="1600"/>
              <a:t>Используйте умные указатели, пусть они управляют памятью</a:t>
            </a:r>
            <a:endParaRPr/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9" name="Стрелка углом вверх 8"/>
          <p:cNvSpPr/>
          <p:nvPr/>
        </p:nvSpPr>
        <p:spPr bwMode="auto">
          <a:xfrm rot="10800000">
            <a:off x="5087888" y="3770496"/>
            <a:ext cx="1404639" cy="86409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263352" y="5961030"/>
            <a:ext cx="11665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В современном </a:t>
            </a:r>
            <a:r>
              <a:rPr lang="en-US"/>
              <a:t>C++ raw pointers </a:t>
            </a:r>
            <a:r>
              <a:rPr lang="ru-RU"/>
              <a:t>практически не используются. Практически в любой возможной ситуации выгоднее использовать умные указатели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Facet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ONLYOFFICE/7.3.3.50</Application>
  <DocSecurity>0</DocSecurity>
  <PresentationFormat>Широкоэкранный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anna</dc:creator>
  <cp:keywords/>
  <dc:description/>
  <dc:identifier/>
  <dc:language/>
  <cp:lastModifiedBy/>
  <cp:revision>49</cp:revision>
  <dcterms:created xsi:type="dcterms:W3CDTF">2021-05-08T17:46:26Z</dcterms:created>
  <dcterms:modified xsi:type="dcterms:W3CDTF">2023-05-25T11:40:24Z</dcterms:modified>
  <cp:category/>
  <cp:contentStatus/>
  <cp:version/>
</cp:coreProperties>
</file>