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7" r:id="rId14"/>
    <p:sldId id="268" r:id="rId15"/>
    <p:sldId id="269" r:id="rId16"/>
    <p:sldId id="270" r:id="rId17"/>
    <p:sldId id="271" r:id="rId18"/>
    <p:sldId id="272" r:id="rId19"/>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FD1A70-EDC4-1B67-5E3C-E95A42E67689}">
  <a:tblStyle styleId="{69FD1A70-EDC4-1B67-5E3C-E95A42E67689}" styleName="Medium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68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37F26EA-5E7F-475A-A618-86B61A4101A6}" type="datetimeFigureOut">
              <a:rPr lang="en-US" smtClean="0"/>
              <a:t>8/16/2022</a:t>
            </a:fld>
            <a:endParaRPr lang="en-US"/>
          </a:p>
        </p:txBody>
      </p:sp>
      <p:sp>
        <p:nvSpPr>
          <p:cNvPr id="4" name="Образ слайда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1891ED8-C797-425D-9C4F-8D2CCD58B803}" type="slidenum">
              <a:rPr lang="en-US" smtClean="0"/>
              <a:t>‹#›</a:t>
            </a:fld>
            <a:endParaRPr lang="en-US"/>
          </a:p>
        </p:txBody>
      </p:sp>
    </p:spTree>
    <p:extLst>
      <p:ext uri="{BB962C8B-B14F-4D97-AF65-F5344CB8AC3E}">
        <p14:creationId xmlns:p14="http://schemas.microsoft.com/office/powerpoint/2010/main" val="549037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B1891ED8-C797-425D-9C4F-8D2CCD58B803}" type="slidenum">
              <a:rPr lang="en-US" smtClean="0"/>
              <a:t>13</a:t>
            </a:fld>
            <a:endParaRPr lang="en-US"/>
          </a:p>
        </p:txBody>
      </p:sp>
    </p:spTree>
    <p:extLst>
      <p:ext uri="{BB962C8B-B14F-4D97-AF65-F5344CB8AC3E}">
        <p14:creationId xmlns:p14="http://schemas.microsoft.com/office/powerpoint/2010/main" val="427603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Титульный слайд">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32" name="Straight Connector 31"/>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bwMode="auto">
            <a:xfrm>
              <a:off x="9181476" y="-8467"/>
              <a:ext cx="3007349" cy="6866466"/>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bwMode="auto">
            <a:xfrm>
              <a:off x="9603442" y="-8467"/>
              <a:ext cx="2588558" cy="6866466"/>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bwMode="auto">
            <a:xfrm>
              <a:off x="9334500" y="-8467"/>
              <a:ext cx="2854326" cy="6866466"/>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bwMode="auto">
            <a:xfrm>
              <a:off x="10898730" y="-8467"/>
              <a:ext cx="1290094" cy="6866466"/>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bwMode="auto">
            <a:xfrm>
              <a:off x="10938999" y="-8467"/>
              <a:ext cx="1249825" cy="6866466"/>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bwMode="auto">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bwMode="auto">
          <a:xfrm>
            <a:off x="1507067" y="2404534"/>
            <a:ext cx="7766936" cy="1646302"/>
          </a:xfrm>
        </p:spPr>
        <p:txBody>
          <a:bodyPr anchor="b">
            <a:noAutofit/>
          </a:bodyPr>
          <a:lstStyle>
            <a:lvl1pPr algn="r">
              <a:defRPr sz="5400">
                <a:solidFill>
                  <a:schemeClr val="accent1"/>
                </a:solidFill>
              </a:defRPr>
            </a:lvl1pPr>
          </a:lstStyle>
          <a:p>
            <a:pPr>
              <a:defRPr/>
            </a:pPr>
            <a:r>
              <a:rPr lang="ru-RU"/>
              <a:t>Образец заголовка</a:t>
            </a:r>
            <a:endParaRPr lang="en-US"/>
          </a:p>
        </p:txBody>
      </p:sp>
      <p:sp>
        <p:nvSpPr>
          <p:cNvPr id="3" name="Subtitle 2"/>
          <p:cNvSpPr>
            <a:spLocks noGrp="1"/>
          </p:cNvSpPr>
          <p:nvPr>
            <p:ph type="subTitle" idx="1"/>
          </p:nvPr>
        </p:nvSpPr>
        <p:spPr bwMode="auto">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8/16/2022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Заголовок и подпись">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609600"/>
            <a:ext cx="8596668" cy="3403600"/>
          </a:xfrm>
        </p:spPr>
        <p:txBody>
          <a:bodyPr anchor="ctr">
            <a:normAutofit/>
          </a:bodyPr>
          <a:lstStyle>
            <a:lvl1pPr algn="l">
              <a:defRPr sz="44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8/16/2022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Цитата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8/16/2022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
        <p:nvSpPr>
          <p:cNvPr id="20" name="TextBox 19"/>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2" name="TextBox 21"/>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Карточка имени">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1931988"/>
            <a:ext cx="8596668" cy="2595460"/>
          </a:xfrm>
        </p:spPr>
        <p:txBody>
          <a:bodyPr anchor="b">
            <a:normAutofit/>
          </a:bodyPr>
          <a:lstStyle>
            <a:lvl1pPr algn="l">
              <a:defRPr sz="44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8/16/2022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Цитата карточки имени">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8/16/2022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
        <p:nvSpPr>
          <p:cNvPr id="24" name="TextBox 23"/>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5" name="TextBox 24"/>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Истина или ложь">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85799" y="609600"/>
            <a:ext cx="8588203"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8/16/2022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vertTx" preserve="1" userDrawn="1">
  <p:cSld name="Заголовок и вертикальный текс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8/16/2022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Вертикальный заголовок и текст">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7967673" y="609599"/>
            <a:ext cx="1304743" cy="5251451"/>
          </a:xfrm>
        </p:spPr>
        <p:txBody>
          <a:bodyPr vert="eaVert" anchor="ctr"/>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a:xfrm>
            <a:off x="677335" y="609600"/>
            <a:ext cx="7060150" cy="5251450"/>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8/16/2022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Заголовок и объек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lvl1pPr>
              <a:defRPr sz="3600"/>
            </a:lvl1pPr>
          </a:lstStyle>
          <a:p>
            <a:pPr>
              <a:defRPr/>
            </a:pPr>
            <a:r>
              <a:rPr lang="ru-RU"/>
              <a:t>Образец заголовка</a:t>
            </a:r>
            <a:endParaRPr lang="en-US"/>
          </a:p>
        </p:txBody>
      </p:sp>
      <p:sp>
        <p:nvSpPr>
          <p:cNvPr id="3" name="Content Placeholder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8/16/2022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Заголовок раздел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2700867"/>
            <a:ext cx="8596668" cy="1826581"/>
          </a:xfrm>
        </p:spPr>
        <p:txBody>
          <a:bodyPr anchor="b"/>
          <a:lstStyle>
            <a:lvl1pPr algn="l">
              <a:defRPr sz="40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3B7C885-B81A-4DB8-BD04-363F10E73211}" type="datetimeFigureOut">
              <a:rPr lang="en-US"/>
              <a:t>8/16/2022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Два объект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Content Placeholder 2"/>
          <p:cNvSpPr>
            <a:spLocks noGrp="1"/>
          </p:cNvSpPr>
          <p:nvPr>
            <p:ph sz="half" idx="1"/>
          </p:nvPr>
        </p:nvSpPr>
        <p:spPr bwMode="auto">
          <a:xfrm>
            <a:off x="677334" y="2160589"/>
            <a:ext cx="4184035" cy="3880772"/>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Content Placeholder 3"/>
          <p:cNvSpPr>
            <a:spLocks noGrp="1"/>
          </p:cNvSpPr>
          <p:nvPr>
            <p:ph sz="half" idx="2"/>
          </p:nvPr>
        </p:nvSpPr>
        <p:spPr bwMode="auto">
          <a:xfrm>
            <a:off x="5089970" y="2160589"/>
            <a:ext cx="4184034" cy="3880773"/>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Date Placeholder 4"/>
          <p:cNvSpPr>
            <a:spLocks noGrp="1"/>
          </p:cNvSpPr>
          <p:nvPr>
            <p:ph type="dt" sz="half" idx="10"/>
          </p:nvPr>
        </p:nvSpPr>
        <p:spPr bwMode="auto"/>
        <p:txBody>
          <a:bodyPr/>
          <a:lstStyle/>
          <a:p>
            <a:pPr>
              <a:defRPr/>
            </a:pPr>
            <a:fld id="{B3B7C885-B81A-4DB8-BD04-363F10E73211}" type="datetimeFigureOut">
              <a:rPr lang="en-US"/>
              <a:t>8/16/2022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Сравнение">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Content Placeholder 3"/>
          <p:cNvSpPr>
            <a:spLocks noGrp="1"/>
          </p:cNvSpPr>
          <p:nvPr>
            <p:ph sz="half" idx="2"/>
          </p:nvPr>
        </p:nvSpPr>
        <p:spPr bwMode="auto">
          <a:xfrm>
            <a:off x="675745" y="2737245"/>
            <a:ext cx="4185623" cy="330411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Text Placeholder 4"/>
          <p:cNvSpPr>
            <a:spLocks noGrp="1"/>
          </p:cNvSpPr>
          <p:nvPr>
            <p:ph type="body" sz="quarter" idx="3"/>
          </p:nvPr>
        </p:nvSpPr>
        <p:spPr bwMode="auto">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Content Placeholder 5"/>
          <p:cNvSpPr>
            <a:spLocks noGrp="1"/>
          </p:cNvSpPr>
          <p:nvPr>
            <p:ph sz="quarter" idx="4"/>
          </p:nvPr>
        </p:nvSpPr>
        <p:spPr bwMode="auto">
          <a:xfrm>
            <a:off x="5088384" y="2737245"/>
            <a:ext cx="4185617" cy="330411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7" name="Date Placeholder 6"/>
          <p:cNvSpPr>
            <a:spLocks noGrp="1"/>
          </p:cNvSpPr>
          <p:nvPr>
            <p:ph type="dt" sz="half" idx="10"/>
          </p:nvPr>
        </p:nvSpPr>
        <p:spPr bwMode="auto"/>
        <p:txBody>
          <a:bodyPr/>
          <a:lstStyle/>
          <a:p>
            <a:pPr>
              <a:defRPr/>
            </a:pPr>
            <a:fld id="{B3B7C885-B81A-4DB8-BD04-363F10E73211}" type="datetimeFigureOut">
              <a:rPr lang="en-US"/>
              <a:t>8/16/2022</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Только заголовок">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609600"/>
            <a:ext cx="8596668" cy="1320800"/>
          </a:xfrm>
        </p:spPr>
        <p:txBody>
          <a:bodyPr/>
          <a:lstStyle/>
          <a:p>
            <a:pPr>
              <a:defRPr/>
            </a:pPr>
            <a:r>
              <a:rPr lang="ru-RU"/>
              <a:t>Образец заголовка</a:t>
            </a:r>
            <a:endParaRPr lang="en-US"/>
          </a:p>
        </p:txBody>
      </p:sp>
      <p:sp>
        <p:nvSpPr>
          <p:cNvPr id="3" name="Date Placeholder 2"/>
          <p:cNvSpPr>
            <a:spLocks noGrp="1"/>
          </p:cNvSpPr>
          <p:nvPr>
            <p:ph type="dt" sz="half" idx="10"/>
          </p:nvPr>
        </p:nvSpPr>
        <p:spPr bwMode="auto"/>
        <p:txBody>
          <a:bodyPr/>
          <a:lstStyle/>
          <a:p>
            <a:pPr>
              <a:defRPr/>
            </a:pPr>
            <a:fld id="{B3B7C885-B81A-4DB8-BD04-363F10E73211}" type="datetimeFigureOut">
              <a:rPr lang="en-US"/>
              <a:t>8/16/2022</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Пустой слайд">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3B7C885-B81A-4DB8-BD04-363F10E73211}" type="datetimeFigureOut">
              <a:rPr lang="en-US"/>
              <a:t>8/16/2022</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Объект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1498604"/>
            <a:ext cx="3854528" cy="1278466"/>
          </a:xfrm>
        </p:spPr>
        <p:txBody>
          <a:bodyPr anchor="b">
            <a:normAutofit/>
          </a:bodyPr>
          <a:lstStyle>
            <a:lvl1pPr>
              <a:defRPr sz="2000"/>
            </a:lvl1pPr>
          </a:lstStyle>
          <a:p>
            <a:pPr>
              <a:defRPr/>
            </a:pPr>
            <a:r>
              <a:rPr lang="ru-RU"/>
              <a:t>Образец заголовка</a:t>
            </a:r>
            <a:endParaRPr lang="en-US"/>
          </a:p>
        </p:txBody>
      </p:sp>
      <p:sp>
        <p:nvSpPr>
          <p:cNvPr id="3" name="Content Placeholder 2"/>
          <p:cNvSpPr>
            <a:spLocks noGrp="1"/>
          </p:cNvSpPr>
          <p:nvPr>
            <p:ph idx="1"/>
          </p:nvPr>
        </p:nvSpPr>
        <p:spPr bwMode="auto">
          <a:xfrm>
            <a:off x="4760461" y="514924"/>
            <a:ext cx="4513541" cy="552643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Text Placeholder 3"/>
          <p:cNvSpPr>
            <a:spLocks noGrp="1"/>
          </p:cNvSpPr>
          <p:nvPr>
            <p:ph type="body" sz="half" idx="2"/>
          </p:nvPr>
        </p:nvSpPr>
        <p:spPr bwMode="auto">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B3B7C885-B81A-4DB8-BD04-363F10E73211}" type="datetimeFigureOut">
              <a:rPr lang="en-US"/>
              <a:t>8/16/2022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Рисунок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4800600"/>
            <a:ext cx="8596667" cy="566738"/>
          </a:xfrm>
        </p:spPr>
        <p:txBody>
          <a:bodyPr anchor="b">
            <a:normAutofit/>
          </a:bodyPr>
          <a:lstStyle>
            <a:lvl1pPr algn="l">
              <a:defRPr sz="2400" b="0"/>
            </a:lvl1pPr>
          </a:lstStyle>
          <a:p>
            <a:pPr>
              <a:defRPr/>
            </a:pPr>
            <a:r>
              <a:rPr lang="ru-RU"/>
              <a:t>Образец заголовка</a:t>
            </a:r>
            <a:endParaRPr lang="en-US"/>
          </a:p>
        </p:txBody>
      </p:sp>
      <p:sp>
        <p:nvSpPr>
          <p:cNvPr id="3" name="Picture Placeholder 2"/>
          <p:cNvSpPr>
            <a:spLocks noGrp="1" noChangeAspect="1"/>
          </p:cNvSpPr>
          <p:nvPr>
            <p:ph type="pic" idx="1"/>
          </p:nvPr>
        </p:nvSpPr>
        <p:spPr bwMode="auto">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ru-RU"/>
              <a:t>Вставка рисунка</a:t>
            </a:r>
            <a:endParaRPr lang="en-US"/>
          </a:p>
        </p:txBody>
      </p:sp>
      <p:sp>
        <p:nvSpPr>
          <p:cNvPr id="4" name="Text Placeholder 3"/>
          <p:cNvSpPr>
            <a:spLocks noGrp="1"/>
          </p:cNvSpPr>
          <p:nvPr>
            <p:ph type="body" sz="half" idx="2"/>
          </p:nvPr>
        </p:nvSpPr>
        <p:spPr bwMode="auto">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B3B7C885-B81A-4DB8-BD04-363F10E73211}" type="datetimeFigureOut">
              <a:rPr lang="en-US"/>
              <a:t>8/16/2022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16BAC16-625E-48D0-A4F5-C04B52C4F9F7}"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20" name="Straight Connector 19"/>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bwMode="auto">
            <a:xfrm>
              <a:off x="9181476" y="-8467"/>
              <a:ext cx="3007349" cy="6866466"/>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bwMode="auto">
            <a:xfrm>
              <a:off x="9603442" y="-8467"/>
              <a:ext cx="2588558" cy="6866466"/>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bwMode="auto">
            <a:xfrm>
              <a:off x="9334500" y="-8467"/>
              <a:ext cx="2854326" cy="6866466"/>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bwMode="auto">
            <a:xfrm>
              <a:off x="10898730" y="-8467"/>
              <a:ext cx="1290094" cy="6866466"/>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bwMode="auto">
            <a:xfrm>
              <a:off x="10938999" y="-8467"/>
              <a:ext cx="1249825" cy="6866466"/>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bwMode="auto">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bwMode="auto">
          <a:xfrm>
            <a:off x="677334" y="609600"/>
            <a:ext cx="8596668" cy="1320800"/>
          </a:xfrm>
          <a:prstGeom prst="rect">
            <a:avLst/>
          </a:prstGeom>
        </p:spPr>
        <p:txBody>
          <a:bodyPr vert="horz" lIns="91440" tIns="45720" rIns="91440" bIns="45720" rtlCol="0" anchor="t">
            <a:normAutofit/>
          </a:body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4" y="2160589"/>
            <a:ext cx="8596668" cy="3880773"/>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2"/>
          </p:nvPr>
        </p:nvSpPr>
        <p:spPr bwMode="auto">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3B7C885-B81A-4DB8-BD04-363F10E73211}" type="datetimeFigureOut">
              <a:rPr lang="en-US"/>
              <a:t>8/16/2022</a:t>
            </a:fld>
            <a:endParaRPr lang="en-US"/>
          </a:p>
        </p:txBody>
      </p:sp>
      <p:sp>
        <p:nvSpPr>
          <p:cNvPr id="5" name="Footer Placeholder 4"/>
          <p:cNvSpPr>
            <a:spLocks noGrp="1"/>
          </p:cNvSpPr>
          <p:nvPr>
            <p:ph type="ftr" sz="quarter" idx="3"/>
          </p:nvPr>
        </p:nvSpPr>
        <p:spPr bwMode="auto">
          <a:xfrm>
            <a:off x="677334" y="6041362"/>
            <a:ext cx="6297611"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916BAC16-625E-48D0-A4F5-C04B52C4F9F7}"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a:spcBef>
          <a:spcPts val="0"/>
        </a:spcBef>
        <a:buNone/>
        <a:defRPr sz="36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Заголовок 1"/>
          <p:cNvSpPr txBox="1"/>
          <p:nvPr/>
        </p:nvSpPr>
        <p:spPr bwMode="auto">
          <a:xfrm>
            <a:off x="548640" y="243470"/>
            <a:ext cx="10891520" cy="1450757"/>
          </a:xfrm>
          <a:prstGeom prst="rect">
            <a:avLst/>
          </a:prstGeom>
          <a:solidFill>
            <a:schemeClr val="bg1"/>
          </a:solidFill>
          <a:ln w="28575">
            <a:solidFill>
              <a:schemeClr val="tx1"/>
            </a:solidFill>
          </a:ln>
        </p:spPr>
        <p:txBody>
          <a:bodyPr vert="horz" lIns="91440" tIns="45720" rIns="91440" bIns="45720" rtlCol="0" anchor="ctr" anchorCtr="0">
            <a:normAutofit fontScale="92500" lnSpcReduction="20000"/>
          </a:bodyPr>
          <a:lstStyle>
            <a:lvl1pPr algn="r" defTabSz="457200">
              <a:spcBef>
                <a:spcPts val="0"/>
              </a:spcBef>
              <a:buNone/>
              <a:defRPr sz="54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a:defRPr/>
            </a:pPr>
            <a:r>
              <a:rPr lang="ru-RU" b="1"/>
              <a:t>Методы и стандарты программирования</a:t>
            </a:r>
            <a:endParaRPr lang="en-US" b="1"/>
          </a:p>
        </p:txBody>
      </p:sp>
      <p:sp>
        <p:nvSpPr>
          <p:cNvPr id="5" name="Объект 2"/>
          <p:cNvSpPr txBox="1"/>
          <p:nvPr/>
        </p:nvSpPr>
        <p:spPr bwMode="auto">
          <a:xfrm>
            <a:off x="677334" y="2011680"/>
            <a:ext cx="10762826" cy="4246880"/>
          </a:xfrm>
          <a:prstGeom prst="rect">
            <a:avLst/>
          </a:prstGeom>
          <a:solidFill>
            <a:schemeClr val="bg1"/>
          </a:solidFill>
        </p:spPr>
        <p:txBody>
          <a:bodyPr vert="horz" lIns="91440" tIns="45720" rIns="91440" bIns="45720" rtlCol="0" anchor="t">
            <a:normAutofit/>
          </a:bodyPr>
          <a:lstStyle>
            <a:lvl1pPr marL="0" indent="0" algn="r" defTabSz="457200">
              <a:spcBef>
                <a:spcPts val="1000"/>
              </a:spcBef>
              <a:spcAft>
                <a:spcPts val="0"/>
              </a:spcAft>
              <a:buClr>
                <a:schemeClr val="accent1"/>
              </a:buClr>
              <a:buSzPct val="80000"/>
              <a:buFont typeface="Wingdings 3"/>
              <a:buNone/>
              <a:defRPr sz="1800">
                <a:solidFill>
                  <a:schemeClr val="tx1">
                    <a:lumMod val="50000"/>
                    <a:lumOff val="50000"/>
                  </a:schemeClr>
                </a:solidFill>
                <a:latin typeface="+mn-lt"/>
                <a:ea typeface="+mn-ea"/>
                <a:cs typeface="+mn-cs"/>
              </a:defRPr>
            </a:lvl1pPr>
            <a:lvl2pPr marL="457200" indent="0" algn="ctr" defTabSz="457200">
              <a:spcBef>
                <a:spcPts val="1000"/>
              </a:spcBef>
              <a:spcAft>
                <a:spcPts val="0"/>
              </a:spcAft>
              <a:buClr>
                <a:schemeClr val="accent1"/>
              </a:buClr>
              <a:buSzPct val="80000"/>
              <a:buFont typeface="Wingdings 3"/>
              <a:buNone/>
              <a:defRPr sz="1600">
                <a:solidFill>
                  <a:schemeClr val="tx1">
                    <a:tint val="75000"/>
                  </a:schemeClr>
                </a:solidFill>
                <a:latin typeface="+mn-lt"/>
                <a:ea typeface="+mn-ea"/>
                <a:cs typeface="+mn-cs"/>
              </a:defRPr>
            </a:lvl2pPr>
            <a:lvl3pPr marL="914400" indent="0" algn="ctr" defTabSz="457200">
              <a:spcBef>
                <a:spcPts val="1000"/>
              </a:spcBef>
              <a:spcAft>
                <a:spcPts val="0"/>
              </a:spcAft>
              <a:buClr>
                <a:schemeClr val="accent1"/>
              </a:buClr>
              <a:buSzPct val="80000"/>
              <a:buFont typeface="Wingdings 3"/>
              <a:buNone/>
              <a:defRPr sz="1400">
                <a:solidFill>
                  <a:schemeClr val="tx1">
                    <a:tint val="75000"/>
                  </a:schemeClr>
                </a:solidFill>
                <a:latin typeface="+mn-lt"/>
                <a:ea typeface="+mn-ea"/>
                <a:cs typeface="+mn-cs"/>
              </a:defRPr>
            </a:lvl3pPr>
            <a:lvl4pPr marL="13716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4pPr>
            <a:lvl5pPr marL="18288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5pPr>
            <a:lvl6pPr marL="22860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6pPr>
            <a:lvl7pPr marL="27432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7pPr>
            <a:lvl8pPr marL="32004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8pPr>
            <a:lvl9pPr marL="36576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9pPr>
          </a:lstStyle>
          <a:p>
            <a:pPr algn="l">
              <a:defRPr/>
            </a:pPr>
            <a:endParaRPr lang="ru-RU" sz="2400"/>
          </a:p>
          <a:p>
            <a:pPr algn="l">
              <a:buFont typeface="Arial"/>
              <a:buChar char="•"/>
              <a:defRPr/>
            </a:pPr>
            <a:r>
              <a:rPr lang="ru-RU" sz="3200"/>
              <a:t>Объектно-ориентированное программирование в </a:t>
            </a:r>
            <a:r>
              <a:rPr lang="en-US" sz="3200"/>
              <a:t>C++</a:t>
            </a:r>
            <a:endParaRPr lang="ru-RU" sz="3200"/>
          </a:p>
          <a:p>
            <a:pPr marL="914400" indent="52388" algn="l">
              <a:buFont typeface="Arial"/>
              <a:buChar char="•"/>
              <a:tabLst>
                <a:tab pos="1082675" algn="l"/>
                <a:tab pos="1146175" algn="l"/>
              </a:tabLst>
              <a:defRPr/>
            </a:pPr>
            <a:r>
              <a:rPr lang="ru-RU" sz="2400"/>
              <a:t> Конструкторы копирования </a:t>
            </a:r>
            <a:endParaRPr/>
          </a:p>
          <a:p>
            <a:pPr lvl="2" algn="l">
              <a:buFont typeface="Arial"/>
              <a:buChar char="•"/>
              <a:defRPr/>
            </a:pPr>
            <a:r>
              <a:rPr lang="ru-RU" sz="2400"/>
              <a:t> Наследование</a:t>
            </a:r>
          </a:p>
          <a:p>
            <a:pPr lvl="2" algn="l">
              <a:buFont typeface="Arial"/>
              <a:buChar char="•"/>
              <a:defRPr/>
            </a:pPr>
            <a:r>
              <a:rPr lang="ru-RU" sz="2400"/>
              <a:t> Полиморфизм</a:t>
            </a:r>
            <a:endParaRPr/>
          </a:p>
          <a:p>
            <a:pPr algn="l">
              <a:defRPr/>
            </a:pPr>
            <a:endParaRPr lang="ru-RU" sz="2400"/>
          </a:p>
          <a:p>
            <a:pPr algn="l">
              <a:defRPr/>
            </a:pPr>
            <a:endParaRPr lang="ru-RU" sz="2400"/>
          </a:p>
          <a:p>
            <a:pPr algn="l">
              <a:defRPr/>
            </a:pPr>
            <a:endParaRPr lang="ru-RU"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9" y="1603541"/>
            <a:ext cx="11235558" cy="4750125"/>
          </a:xfrm>
          <a:prstGeom prst="rect">
            <a:avLst/>
          </a:prstGeom>
          <a:solidFill>
            <a:schemeClr val="bg1"/>
          </a:solidFill>
        </p:spPr>
        <p:txBody>
          <a:bodyPr>
            <a:noAutofit/>
          </a:bodyPr>
          <a:lstStyle/>
          <a:p>
            <a:pPr>
              <a:buClr>
                <a:schemeClr val="accent1"/>
              </a:buClr>
              <a:buSzPct val="80000"/>
              <a:buFont typeface="Wingdings"/>
              <a:buChar char="Ø"/>
              <a:defRPr/>
            </a:pPr>
            <a:r>
              <a:rPr lang="ru-RU" sz="2100"/>
              <a:t>Обычно указатели могут указывать только на переменные своего типа: </a:t>
            </a:r>
            <a:r>
              <a:rPr lang="en-US" sz="2100"/>
              <a:t>int* ptr </a:t>
            </a:r>
            <a:r>
              <a:rPr lang="ru-RU" sz="2100"/>
              <a:t>может указывать только на </a:t>
            </a:r>
            <a:r>
              <a:rPr lang="en-US" sz="2100"/>
              <a:t>int</a:t>
            </a:r>
          </a:p>
          <a:p>
            <a:pPr>
              <a:buClr>
                <a:schemeClr val="accent1"/>
              </a:buClr>
              <a:buSzPct val="80000"/>
              <a:buFont typeface="Wingdings"/>
              <a:buChar char="Ø"/>
              <a:defRPr/>
            </a:pPr>
            <a:r>
              <a:rPr lang="ru-RU" sz="2100"/>
              <a:t>Указатель на базовый класс может указывать на объект производного класса!</a:t>
            </a:r>
            <a:endParaRPr lang="en-US" sz="2100"/>
          </a:p>
          <a:p>
            <a:pPr>
              <a:buClr>
                <a:schemeClr val="accent1"/>
              </a:buClr>
              <a:buSzPct val="80000"/>
              <a:buFont typeface="Wingdings"/>
              <a:buChar char="Ø"/>
              <a:defRPr/>
            </a:pPr>
            <a:r>
              <a:rPr lang="ru-RU" sz="2100"/>
              <a:t>Но по этому указателю можно получить доступ только к тому, что есть в базовом типе</a:t>
            </a:r>
            <a:endParaRPr lang="en-US" sz="2100"/>
          </a:p>
          <a:p>
            <a:pPr>
              <a:buClr>
                <a:schemeClr val="accent1"/>
              </a:buClr>
              <a:buSzPct val="80000"/>
              <a:buFont typeface="Wingdings"/>
              <a:buChar char="Ø"/>
              <a:defRPr/>
            </a:pPr>
            <a:r>
              <a:rPr lang="ru-RU" sz="2100"/>
              <a:t>Аналогично для ссылки. Часто используется при передаче параметров в функции</a:t>
            </a:r>
            <a:endParaRPr/>
          </a:p>
          <a:p>
            <a:pPr>
              <a:buClr>
                <a:schemeClr val="accent1"/>
              </a:buClr>
              <a:buSzPct val="80000"/>
              <a:buFont typeface="Wingdings"/>
              <a:buChar char="Ø"/>
              <a:defRPr/>
            </a:pPr>
            <a:r>
              <a:rPr lang="ru-RU" sz="2100"/>
              <a:t>Если метод или данные специфичны для производного типа, через указатель на базовый тип они недоступны</a:t>
            </a:r>
            <a:endParaRPr/>
          </a:p>
          <a:p>
            <a:pPr>
              <a:buClr>
                <a:schemeClr val="accent1"/>
              </a:buClr>
              <a:buSzPct val="80000"/>
              <a:buFont typeface="Wingdings"/>
              <a:buChar char="Ø"/>
              <a:defRPr/>
            </a:pPr>
            <a:r>
              <a:rPr lang="ru-RU" sz="2100"/>
              <a:t>Можно преобразовать указатель на базовый класс в указатель на производный класс, используя механизм приведения типов, и тогда станет возможным доступ ко всему функционалу  производного класса</a:t>
            </a:r>
            <a:endParaRPr lang="en-US" sz="2100"/>
          </a:p>
        </p:txBody>
      </p:sp>
      <p:sp>
        <p:nvSpPr>
          <p:cNvPr id="4" name="Заголовок 1"/>
          <p:cNvSpPr>
            <a:spLocks noGrp="1"/>
          </p:cNvSpPr>
          <p:nvPr>
            <p:ph type="title"/>
          </p:nvPr>
        </p:nvSpPr>
        <p:spPr bwMode="auto">
          <a:xfrm>
            <a:off x="546539" y="373929"/>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Указатель на базовый тип </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8" y="1365162"/>
            <a:ext cx="11235558" cy="4852953"/>
          </a:xfrm>
          <a:prstGeom prst="rect">
            <a:avLst/>
          </a:prstGeom>
          <a:solidFill>
            <a:schemeClr val="bg1"/>
          </a:solidFill>
        </p:spPr>
        <p:txBody>
          <a:bodyPr>
            <a:noAutofit/>
          </a:bodyPr>
          <a:lstStyle/>
          <a:p>
            <a:pPr>
              <a:buClr>
                <a:schemeClr val="accent1"/>
              </a:buClr>
              <a:buSzPct val="80000"/>
              <a:buFont typeface="Wingdings"/>
              <a:buChar char="Ø"/>
              <a:defRPr/>
            </a:pPr>
            <a:r>
              <a:rPr lang="ru-RU"/>
              <a:t>Как всё-таки вызвать метод из производного класса по указателю на базовый класс?</a:t>
            </a:r>
            <a:endParaRPr/>
          </a:p>
          <a:p>
            <a:pPr>
              <a:buClr>
                <a:schemeClr val="accent1"/>
              </a:buClr>
              <a:buSzPct val="80000"/>
              <a:buFont typeface="Wingdings"/>
              <a:buChar char="Ø"/>
              <a:defRPr/>
            </a:pPr>
            <a:r>
              <a:rPr lang="ru-RU"/>
              <a:t>Объявляем в базовом классе функцию как </a:t>
            </a:r>
            <a:r>
              <a:rPr lang="en-US"/>
              <a:t>virtual. </a:t>
            </a:r>
            <a:r>
              <a:rPr lang="ru-RU"/>
              <a:t>Например</a:t>
            </a:r>
            <a:r>
              <a:rPr lang="en-US"/>
              <a:t>:</a:t>
            </a:r>
            <a:endParaRPr/>
          </a:p>
          <a:p>
            <a:pPr>
              <a:buClr>
                <a:schemeClr val="accent1"/>
              </a:buClr>
              <a:buSzPct val="80000"/>
              <a:buFont typeface="Wingdings"/>
              <a:buChar char="Ø"/>
              <a:defRPr/>
            </a:pPr>
            <a:endParaRPr lang="ru-RU"/>
          </a:p>
          <a:p>
            <a:pPr>
              <a:buClr>
                <a:schemeClr val="accent1"/>
              </a:buClr>
              <a:buSzPct val="80000"/>
              <a:buFont typeface="Wingdings"/>
              <a:buChar char="Ø"/>
              <a:defRPr/>
            </a:pPr>
            <a:r>
              <a:rPr lang="ru-RU"/>
              <a:t>В производном классе объявляем точно такую же функцию, но с другой реализацией: т.е. переопределяем виртуальную функцию из базового класса</a:t>
            </a:r>
            <a:endParaRPr/>
          </a:p>
          <a:p>
            <a:pPr>
              <a:buClr>
                <a:schemeClr val="accent1"/>
              </a:buClr>
              <a:buSzPct val="80000"/>
              <a:buFont typeface="Wingdings"/>
              <a:buChar char="Ø"/>
              <a:defRPr/>
            </a:pPr>
            <a:r>
              <a:rPr lang="ru-RU"/>
              <a:t>Начиная с С++11 в производном классе после объявления функции, переопределяющей виртуальную функцию базового класса, можно  добавить ключевое слово </a:t>
            </a:r>
            <a:r>
              <a:rPr lang="en-US"/>
              <a:t>override. </a:t>
            </a:r>
            <a:r>
              <a:rPr lang="ru-RU"/>
              <a:t>Например:</a:t>
            </a:r>
            <a:endParaRPr/>
          </a:p>
          <a:p>
            <a:pPr>
              <a:buClr>
                <a:schemeClr val="accent1"/>
              </a:buClr>
              <a:buSzPct val="80000"/>
              <a:buFont typeface="Wingdings"/>
              <a:buChar char="Ø"/>
              <a:defRPr/>
            </a:pPr>
            <a:endParaRPr lang="en-US"/>
          </a:p>
          <a:p>
            <a:pPr>
              <a:buClr>
                <a:schemeClr val="accent1"/>
              </a:buClr>
              <a:buSzPct val="80000"/>
              <a:buFont typeface="Wingdings"/>
              <a:buChar char="Ø"/>
              <a:defRPr/>
            </a:pPr>
            <a:r>
              <a:rPr lang="ru-RU"/>
              <a:t>Это не обязательно, но значительно облегчает чтение кода, показывая, что данная функция переопределяет виртуальную функцию из базового класса</a:t>
            </a:r>
            <a:endParaRPr/>
          </a:p>
          <a:p>
            <a:pPr>
              <a:buClr>
                <a:schemeClr val="accent1"/>
              </a:buClr>
              <a:buSzPct val="80000"/>
              <a:buFont typeface="Wingdings"/>
              <a:buChar char="Ø"/>
              <a:defRPr/>
            </a:pPr>
            <a:r>
              <a:rPr lang="ru-RU"/>
              <a:t>Класс, содержащий виртуальную функцию, и его производные классы называются полиморфными классами</a:t>
            </a:r>
            <a:endParaRPr/>
          </a:p>
          <a:p>
            <a:pPr>
              <a:buClr>
                <a:schemeClr val="accent1"/>
              </a:buClr>
              <a:buSzPct val="80000"/>
              <a:buFont typeface="Wingdings"/>
              <a:buChar char="Ø"/>
              <a:defRPr/>
            </a:pPr>
            <a:r>
              <a:rPr lang="ru-RU"/>
              <a:t>Переопределять виртуальную функцию не обязательно. Без этого она будет обычным методом класса</a:t>
            </a:r>
            <a:endParaRPr/>
          </a:p>
          <a:p>
            <a:pPr>
              <a:buClr>
                <a:schemeClr val="accent1"/>
              </a:buClr>
              <a:buSzPct val="80000"/>
              <a:buFont typeface="Wingdings"/>
              <a:buChar char="Ø"/>
              <a:defRPr/>
            </a:pPr>
            <a:endParaRPr lang="ru-RU"/>
          </a:p>
        </p:txBody>
      </p:sp>
      <p:sp>
        <p:nvSpPr>
          <p:cNvPr id="4" name="Заголовок 1"/>
          <p:cNvSpPr>
            <a:spLocks noGrp="1"/>
          </p:cNvSpPr>
          <p:nvPr>
            <p:ph type="title"/>
          </p:nvPr>
        </p:nvSpPr>
        <p:spPr bwMode="auto">
          <a:xfrm>
            <a:off x="546538" y="269865"/>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Виртуальные функции</a:t>
            </a:r>
            <a:endParaRPr lang="en-US"/>
          </a:p>
        </p:txBody>
      </p:sp>
      <p:pic>
        <p:nvPicPr>
          <p:cNvPr id="5" name="Рисунок 4"/>
          <p:cNvPicPr>
            <a:picLocks noChangeAspect="1"/>
          </p:cNvPicPr>
          <p:nvPr/>
        </p:nvPicPr>
        <p:blipFill>
          <a:blip r:embed="rId2"/>
          <a:srcRect t="13693" b="18254"/>
          <a:stretch/>
        </p:blipFill>
        <p:spPr bwMode="auto">
          <a:xfrm>
            <a:off x="4307423" y="2160910"/>
            <a:ext cx="3713786" cy="336331"/>
          </a:xfrm>
          <a:prstGeom prst="rect">
            <a:avLst/>
          </a:prstGeom>
        </p:spPr>
      </p:pic>
      <p:pic>
        <p:nvPicPr>
          <p:cNvPr id="6" name="Рисунок 5"/>
          <p:cNvPicPr>
            <a:picLocks noChangeAspect="1"/>
          </p:cNvPicPr>
          <p:nvPr/>
        </p:nvPicPr>
        <p:blipFill>
          <a:blip r:embed="rId3"/>
          <a:srcRect t="15043" b="19757"/>
          <a:stretch/>
        </p:blipFill>
        <p:spPr bwMode="auto">
          <a:xfrm>
            <a:off x="4399735" y="4010836"/>
            <a:ext cx="3529162" cy="3468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8" y="1477417"/>
            <a:ext cx="11235558" cy="1255273"/>
          </a:xfrm>
          <a:prstGeom prst="rect">
            <a:avLst/>
          </a:prstGeom>
          <a:solidFill>
            <a:schemeClr val="bg1"/>
          </a:solidFill>
        </p:spPr>
        <p:txBody>
          <a:bodyPr>
            <a:normAutofit/>
          </a:bodyPr>
          <a:lstStyle/>
          <a:p>
            <a:pPr>
              <a:defRPr/>
            </a:pPr>
            <a:r>
              <a:rPr lang="ru-RU" sz="2000"/>
              <a:t>Часто на практике определение виртуальной функции в базовом классе бесполезно – оно никогда не будет использоваться</a:t>
            </a:r>
            <a:endParaRPr/>
          </a:p>
          <a:p>
            <a:pPr>
              <a:defRPr/>
            </a:pPr>
            <a:r>
              <a:rPr lang="ru-RU" sz="2000"/>
              <a:t>Такую функцию можно объявить как чисто виртуальную (</a:t>
            </a:r>
            <a:r>
              <a:rPr lang="en-US" sz="2000"/>
              <a:t>pure virtual</a:t>
            </a:r>
            <a:r>
              <a:rPr lang="ru-RU" sz="2000"/>
              <a:t>):</a:t>
            </a:r>
            <a:endParaRPr lang="en-US" sz="2000"/>
          </a:p>
        </p:txBody>
      </p:sp>
      <p:sp>
        <p:nvSpPr>
          <p:cNvPr id="4" name="Заголовок 1"/>
          <p:cNvSpPr>
            <a:spLocks noGrp="1"/>
          </p:cNvSpPr>
          <p:nvPr>
            <p:ph type="title"/>
          </p:nvPr>
        </p:nvSpPr>
        <p:spPr bwMode="auto">
          <a:xfrm>
            <a:off x="546538" y="269865"/>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Абстрактные классы</a:t>
            </a:r>
            <a:endParaRPr lang="en-US"/>
          </a:p>
        </p:txBody>
      </p:sp>
      <p:pic>
        <p:nvPicPr>
          <p:cNvPr id="5" name="Рисунок 4"/>
          <p:cNvPicPr>
            <a:picLocks noChangeAspect="1"/>
          </p:cNvPicPr>
          <p:nvPr/>
        </p:nvPicPr>
        <p:blipFill>
          <a:blip r:embed="rId2"/>
          <a:stretch/>
        </p:blipFill>
        <p:spPr bwMode="auto">
          <a:xfrm>
            <a:off x="1841451" y="3160987"/>
            <a:ext cx="8046679" cy="356048"/>
          </a:xfrm>
          <a:prstGeom prst="rect">
            <a:avLst/>
          </a:prstGeom>
        </p:spPr>
      </p:pic>
      <p:sp>
        <p:nvSpPr>
          <p:cNvPr id="6" name="Объект 2"/>
          <p:cNvSpPr txBox="1"/>
          <p:nvPr/>
        </p:nvSpPr>
        <p:spPr bwMode="auto">
          <a:xfrm>
            <a:off x="546538" y="3970305"/>
            <a:ext cx="11235558" cy="2329343"/>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defRPr/>
            </a:pPr>
            <a:r>
              <a:rPr lang="ru-RU" sz="2000"/>
              <a:t>Класс, содержащий хотя бы одну чисто виртуальную функцию, называется абстрактным классом</a:t>
            </a:r>
            <a:endParaRPr/>
          </a:p>
          <a:p>
            <a:pPr>
              <a:defRPr/>
            </a:pPr>
            <a:r>
              <a:rPr lang="ru-RU" sz="2000"/>
              <a:t>Создать объект такого класса нельзя</a:t>
            </a:r>
            <a:endParaRPr/>
          </a:p>
          <a:p>
            <a:pPr>
              <a:defRPr/>
            </a:pPr>
            <a:r>
              <a:rPr lang="ru-RU" sz="2000"/>
              <a:t>Производные классы абстрактного класса обязательно должны переопределить чисто витруальную функцию!</a:t>
            </a:r>
            <a:endParaRPr lang="en-US" sz="20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96611666" name="Content Placeholder 2"/>
          <p:cNvSpPr>
            <a:spLocks noGrp="1"/>
          </p:cNvSpPr>
          <p:nvPr>
            <p:ph idx="1"/>
          </p:nvPr>
        </p:nvSpPr>
        <p:spPr bwMode="auto">
          <a:xfrm>
            <a:off x="8536397" y="2708920"/>
            <a:ext cx="3265922" cy="3664802"/>
          </a:xfrm>
          <a:prstGeom prst="rect">
            <a:avLst/>
          </a:prstGeom>
          <a:solidFill>
            <a:schemeClr val="bg1"/>
          </a:solidFill>
        </p:spPr>
        <p:txBody>
          <a:bodyPr/>
          <a:lstStyle/>
          <a:p>
            <a:pPr>
              <a:buClr>
                <a:schemeClr val="accent1"/>
              </a:buClr>
              <a:buSzPct val="80000"/>
              <a:buFont typeface="Wingdings"/>
              <a:buChar char="Ø"/>
              <a:defRPr/>
            </a:pPr>
            <a:r>
              <a:rPr dirty="0" err="1"/>
              <a:t>Каждый</a:t>
            </a:r>
            <a:r>
              <a:rPr dirty="0"/>
              <a:t> </a:t>
            </a:r>
            <a:r>
              <a:rPr dirty="0" err="1" smtClean="0"/>
              <a:t>класс</a:t>
            </a:r>
            <a:r>
              <a:rPr lang="ru-RU" dirty="0" smtClean="0"/>
              <a:t>, имеющий виртуальные методы,</a:t>
            </a:r>
            <a:r>
              <a:rPr lang="ru-RU" dirty="0" smtClean="0"/>
              <a:t> </a:t>
            </a:r>
            <a:r>
              <a:rPr dirty="0" err="1" smtClean="0"/>
              <a:t>имеет</a:t>
            </a:r>
            <a:r>
              <a:rPr dirty="0" smtClean="0"/>
              <a:t> </a:t>
            </a:r>
            <a:r>
              <a:rPr dirty="0" err="1"/>
              <a:t>свою</a:t>
            </a:r>
            <a:r>
              <a:rPr dirty="0"/>
              <a:t> </a:t>
            </a:r>
            <a:r>
              <a:rPr dirty="0" err="1"/>
              <a:t>таблицу</a:t>
            </a:r>
            <a:r>
              <a:rPr dirty="0"/>
              <a:t> </a:t>
            </a:r>
            <a:r>
              <a:rPr dirty="0" err="1"/>
              <a:t>виртуальных</a:t>
            </a:r>
            <a:r>
              <a:rPr dirty="0"/>
              <a:t> </a:t>
            </a:r>
            <a:r>
              <a:rPr dirty="0" err="1"/>
              <a:t>методов</a:t>
            </a:r>
            <a:r>
              <a:rPr dirty="0"/>
              <a:t> (</a:t>
            </a:r>
            <a:r>
              <a:rPr dirty="0" err="1"/>
              <a:t>vtable</a:t>
            </a:r>
            <a:r>
              <a:rPr dirty="0"/>
              <a:t>)</a:t>
            </a:r>
          </a:p>
          <a:p>
            <a:pPr>
              <a:buClr>
                <a:schemeClr val="accent1"/>
              </a:buClr>
              <a:buSzPct val="80000"/>
              <a:buFont typeface="Wingdings"/>
              <a:buChar char="Ø"/>
              <a:defRPr/>
            </a:pPr>
            <a:r>
              <a:rPr dirty="0" err="1"/>
              <a:t>Vtable</a:t>
            </a:r>
            <a:r>
              <a:rPr dirty="0"/>
              <a:t> </a:t>
            </a:r>
            <a:r>
              <a:rPr dirty="0" err="1"/>
              <a:t>общая</a:t>
            </a:r>
            <a:r>
              <a:rPr dirty="0"/>
              <a:t> </a:t>
            </a:r>
            <a:r>
              <a:rPr dirty="0" err="1"/>
              <a:t>для</a:t>
            </a:r>
            <a:r>
              <a:rPr dirty="0"/>
              <a:t> </a:t>
            </a:r>
            <a:r>
              <a:rPr dirty="0" err="1"/>
              <a:t>всех</a:t>
            </a:r>
            <a:r>
              <a:rPr dirty="0"/>
              <a:t> </a:t>
            </a:r>
            <a:r>
              <a:rPr dirty="0" err="1"/>
              <a:t>объектов</a:t>
            </a:r>
            <a:r>
              <a:rPr dirty="0"/>
              <a:t> </a:t>
            </a:r>
            <a:r>
              <a:rPr dirty="0" err="1"/>
              <a:t>одного</a:t>
            </a:r>
            <a:r>
              <a:rPr dirty="0"/>
              <a:t> </a:t>
            </a:r>
            <a:r>
              <a:rPr dirty="0" err="1"/>
              <a:t>класса</a:t>
            </a:r>
            <a:r>
              <a:rPr dirty="0"/>
              <a:t>, </a:t>
            </a:r>
            <a:r>
              <a:rPr dirty="0" err="1"/>
              <a:t>т.е</a:t>
            </a:r>
            <a:r>
              <a:rPr dirty="0"/>
              <a:t>. </a:t>
            </a:r>
            <a:r>
              <a:rPr dirty="0" err="1"/>
              <a:t>дейсвует</a:t>
            </a:r>
            <a:r>
              <a:rPr dirty="0"/>
              <a:t> </a:t>
            </a:r>
            <a:r>
              <a:rPr dirty="0" err="1"/>
              <a:t>как</a:t>
            </a:r>
            <a:r>
              <a:rPr dirty="0"/>
              <a:t> </a:t>
            </a:r>
            <a:r>
              <a:rPr dirty="0" err="1"/>
              <a:t>статическая</a:t>
            </a:r>
            <a:r>
              <a:rPr dirty="0"/>
              <a:t> </a:t>
            </a:r>
            <a:r>
              <a:rPr dirty="0" err="1"/>
              <a:t>переменная-член</a:t>
            </a:r>
            <a:r>
              <a:rPr dirty="0"/>
              <a:t> </a:t>
            </a:r>
            <a:r>
              <a:rPr dirty="0" err="1"/>
              <a:t>данных</a:t>
            </a:r>
            <a:endParaRPr dirty="0"/>
          </a:p>
          <a:p>
            <a:pPr>
              <a:buClr>
                <a:schemeClr val="accent1"/>
              </a:buClr>
              <a:buSzPct val="80000"/>
              <a:buFont typeface="Wingdings"/>
              <a:buChar char="Ø"/>
              <a:defRPr/>
            </a:pPr>
            <a:endParaRPr dirty="0"/>
          </a:p>
        </p:txBody>
      </p:sp>
      <p:sp>
        <p:nvSpPr>
          <p:cNvPr id="143378604" name="Заголовок 1"/>
          <p:cNvSpPr>
            <a:spLocks noGrp="1"/>
          </p:cNvSpPr>
          <p:nvPr>
            <p:ph type="title"/>
          </p:nvPr>
        </p:nvSpPr>
        <p:spPr bwMode="auto">
          <a:xfrm>
            <a:off x="546537" y="269865"/>
            <a:ext cx="11235557" cy="624318"/>
          </a:xfrm>
          <a:prstGeom prst="rect">
            <a:avLst/>
          </a:prstGeom>
          <a:solidFill>
            <a:schemeClr val="bg1"/>
          </a:solidFill>
          <a:ln>
            <a:solidFill>
              <a:schemeClr val="tx1"/>
            </a:solidFill>
          </a:ln>
        </p:spPr>
        <p:txBody>
          <a:bodyPr>
            <a:normAutofit fontScale="90000"/>
          </a:bodyPr>
          <a:lstStyle/>
          <a:p>
            <a:pPr algn="ctr">
              <a:defRPr/>
            </a:pPr>
            <a:r>
              <a:rPr lang="ru-RU"/>
              <a:t>Полиморфизм. vtable</a:t>
            </a:r>
            <a:endParaRPr lang="en-US"/>
          </a:p>
        </p:txBody>
      </p:sp>
      <p:pic>
        <p:nvPicPr>
          <p:cNvPr id="1531504865" name="Рисунок 1531504864"/>
          <p:cNvPicPr>
            <a:picLocks noChangeAspect="1"/>
          </p:cNvPicPr>
          <p:nvPr/>
        </p:nvPicPr>
        <p:blipFill>
          <a:blip r:embed="rId3"/>
          <a:stretch/>
        </p:blipFill>
        <p:spPr bwMode="auto">
          <a:xfrm>
            <a:off x="732673" y="2667363"/>
            <a:ext cx="7772917" cy="3747916"/>
          </a:xfrm>
          <a:prstGeom prst="rect">
            <a:avLst/>
          </a:prstGeom>
        </p:spPr>
      </p:pic>
      <p:sp>
        <p:nvSpPr>
          <p:cNvPr id="172110094" name="Content Placeholder 2"/>
          <p:cNvSpPr>
            <a:spLocks noGrp="1"/>
          </p:cNvSpPr>
          <p:nvPr/>
        </p:nvSpPr>
        <p:spPr bwMode="auto">
          <a:xfrm>
            <a:off x="546537" y="1007050"/>
            <a:ext cx="11245538" cy="723000"/>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dirty="0" err="1"/>
              <a:t>На</a:t>
            </a:r>
            <a:r>
              <a:rPr dirty="0"/>
              <a:t> </a:t>
            </a:r>
            <a:r>
              <a:rPr dirty="0" err="1"/>
              <a:t>уровне</a:t>
            </a:r>
            <a:r>
              <a:rPr dirty="0"/>
              <a:t> </a:t>
            </a:r>
            <a:r>
              <a:rPr dirty="0" err="1"/>
              <a:t>компилятора</a:t>
            </a:r>
            <a:r>
              <a:rPr dirty="0"/>
              <a:t> </a:t>
            </a:r>
            <a:r>
              <a:rPr dirty="0" err="1"/>
              <a:t>полиморфизм</a:t>
            </a:r>
            <a:r>
              <a:rPr dirty="0"/>
              <a:t> </a:t>
            </a:r>
            <a:r>
              <a:rPr dirty="0" err="1"/>
              <a:t>реализуется</a:t>
            </a:r>
            <a:r>
              <a:rPr dirty="0"/>
              <a:t> </a:t>
            </a:r>
            <a:r>
              <a:rPr dirty="0" err="1"/>
              <a:t>при</a:t>
            </a:r>
            <a:r>
              <a:rPr dirty="0"/>
              <a:t> </a:t>
            </a:r>
            <a:r>
              <a:rPr dirty="0" err="1"/>
              <a:t>помощи</a:t>
            </a:r>
            <a:r>
              <a:rPr dirty="0"/>
              <a:t> </a:t>
            </a:r>
            <a:r>
              <a:rPr dirty="0" err="1"/>
              <a:t>таблицы</a:t>
            </a:r>
            <a:r>
              <a:rPr dirty="0"/>
              <a:t> </a:t>
            </a:r>
            <a:r>
              <a:rPr dirty="0" err="1"/>
              <a:t>виртуальных</a:t>
            </a:r>
            <a:r>
              <a:rPr dirty="0"/>
              <a:t> </a:t>
            </a:r>
            <a:r>
              <a:rPr dirty="0" err="1"/>
              <a:t>методов</a:t>
            </a:r>
            <a:r>
              <a:rPr dirty="0"/>
              <a:t> - </a:t>
            </a:r>
            <a:r>
              <a:rPr dirty="0" err="1"/>
              <a:t>vtable</a:t>
            </a:r>
            <a:r>
              <a:rPr dirty="0"/>
              <a:t> </a:t>
            </a:r>
          </a:p>
        </p:txBody>
      </p:sp>
      <p:sp>
        <p:nvSpPr>
          <p:cNvPr id="7" name="Content Placeholder 2"/>
          <p:cNvSpPr>
            <a:spLocks noGrp="1"/>
          </p:cNvSpPr>
          <p:nvPr/>
        </p:nvSpPr>
        <p:spPr bwMode="auto">
          <a:xfrm>
            <a:off x="536556" y="1725114"/>
            <a:ext cx="11245538" cy="722999"/>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dirty="0" err="1"/>
              <a:t>Компилируем</a:t>
            </a:r>
            <a:r>
              <a:rPr dirty="0"/>
              <a:t> </a:t>
            </a:r>
            <a:r>
              <a:rPr dirty="0" err="1"/>
              <a:t>программу</a:t>
            </a:r>
            <a:r>
              <a:rPr dirty="0"/>
              <a:t> </a:t>
            </a:r>
            <a:r>
              <a:rPr dirty="0" err="1"/>
              <a:t>для</a:t>
            </a:r>
            <a:r>
              <a:rPr dirty="0"/>
              <a:t> </a:t>
            </a:r>
            <a:r>
              <a:rPr dirty="0" err="1"/>
              <a:t>отладки</a:t>
            </a:r>
            <a:r>
              <a:rPr dirty="0"/>
              <a:t> и </a:t>
            </a:r>
            <a:r>
              <a:rPr dirty="0" err="1"/>
              <a:t>передаём</a:t>
            </a:r>
            <a:r>
              <a:rPr dirty="0"/>
              <a:t> </a:t>
            </a:r>
            <a:r>
              <a:rPr dirty="0" err="1"/>
              <a:t>бинарный</a:t>
            </a:r>
            <a:r>
              <a:rPr dirty="0"/>
              <a:t> </a:t>
            </a:r>
            <a:r>
              <a:rPr dirty="0" err="1"/>
              <a:t>файл</a:t>
            </a:r>
            <a:r>
              <a:rPr dirty="0"/>
              <a:t>  </a:t>
            </a:r>
            <a:r>
              <a:rPr dirty="0" err="1"/>
              <a:t>отладчику</a:t>
            </a:r>
            <a:r>
              <a:rPr dirty="0"/>
              <a:t>: </a:t>
            </a:r>
            <a:r>
              <a:rPr dirty="0" err="1"/>
              <a:t>например</a:t>
            </a:r>
            <a:r>
              <a:rPr dirty="0"/>
              <a:t>, </a:t>
            </a:r>
            <a:br>
              <a:rPr dirty="0"/>
            </a:br>
            <a:r>
              <a:rPr i="1" dirty="0"/>
              <a:t>g++ –g main.cpp </a:t>
            </a:r>
            <a:r>
              <a:rPr i="1" dirty="0">
                <a:latin typeface="Andale Mono"/>
                <a:ea typeface="Andale Mono"/>
                <a:cs typeface="Andale Mono"/>
              </a:rPr>
              <a:t>&amp;&amp;</a:t>
            </a:r>
            <a:r>
              <a:rPr i="1" dirty="0"/>
              <a:t> </a:t>
            </a:r>
            <a:r>
              <a:rPr i="1" dirty="0" err="1"/>
              <a:t>gdb</a:t>
            </a:r>
            <a:r>
              <a:rPr i="1" dirty="0"/>
              <a:t> </a:t>
            </a:r>
            <a:r>
              <a:rPr i="1" dirty="0" err="1"/>
              <a:t>a.out</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85436596"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pic>
        <p:nvPicPr>
          <p:cNvPr id="1921053732" name="Рисунок 1921053731"/>
          <p:cNvPicPr>
            <a:picLocks noChangeAspect="1"/>
          </p:cNvPicPr>
          <p:nvPr/>
        </p:nvPicPr>
        <p:blipFill>
          <a:blip r:embed="rId2"/>
          <a:srcRect t="52384" b="34129"/>
          <a:stretch/>
        </p:blipFill>
        <p:spPr bwMode="auto">
          <a:xfrm>
            <a:off x="611935" y="1484784"/>
            <a:ext cx="11104761" cy="719233"/>
          </a:xfrm>
          <a:prstGeom prst="rect">
            <a:avLst/>
          </a:prstGeom>
        </p:spPr>
      </p:pic>
      <p:pic>
        <p:nvPicPr>
          <p:cNvPr id="2120815292" name="Рисунок 2120815291"/>
          <p:cNvPicPr>
            <a:picLocks noChangeAspect="1"/>
          </p:cNvPicPr>
          <p:nvPr/>
        </p:nvPicPr>
        <p:blipFill>
          <a:blip r:embed="rId3"/>
          <a:stretch/>
        </p:blipFill>
        <p:spPr bwMode="auto">
          <a:xfrm>
            <a:off x="631089" y="3050668"/>
            <a:ext cx="11104761" cy="2687108"/>
          </a:xfrm>
          <a:prstGeom prst="rect">
            <a:avLst/>
          </a:prstGeom>
        </p:spPr>
      </p:pic>
      <p:sp>
        <p:nvSpPr>
          <p:cNvPr id="1800028406" name="Content Placeholder 2"/>
          <p:cNvSpPr>
            <a:spLocks noGrp="1"/>
          </p:cNvSpPr>
          <p:nvPr/>
        </p:nvSpPr>
        <p:spPr bwMode="auto">
          <a:xfrm>
            <a:off x="490312" y="2278007"/>
            <a:ext cx="11245538" cy="722999"/>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Дамп 300 байт памяти начиная с адреса 0x404500 – адрес 0x404510 смещен на 16 (0x10) байт от начала  vtable</a:t>
            </a:r>
          </a:p>
        </p:txBody>
      </p:sp>
      <p:sp>
        <p:nvSpPr>
          <p:cNvPr id="545771629" name="Content Placeholder 2"/>
          <p:cNvSpPr>
            <a:spLocks noGrp="1"/>
          </p:cNvSpPr>
          <p:nvPr/>
        </p:nvSpPr>
        <p:spPr bwMode="auto">
          <a:xfrm>
            <a:off x="548628" y="5893618"/>
            <a:ext cx="11245538" cy="518894"/>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В vtable также записаны адреса в памяти - 64 b 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55355597"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pic>
        <p:nvPicPr>
          <p:cNvPr id="2028929060" name="Рисунок 2028929059"/>
          <p:cNvPicPr>
            <a:picLocks noChangeAspect="1"/>
          </p:cNvPicPr>
          <p:nvPr/>
        </p:nvPicPr>
        <p:blipFill>
          <a:blip r:embed="rId2"/>
          <a:stretch/>
        </p:blipFill>
        <p:spPr bwMode="auto">
          <a:xfrm>
            <a:off x="1855819" y="1924147"/>
            <a:ext cx="8201025" cy="638174"/>
          </a:xfrm>
          <a:prstGeom prst="rect">
            <a:avLst/>
          </a:prstGeom>
        </p:spPr>
      </p:pic>
      <p:sp>
        <p:nvSpPr>
          <p:cNvPr id="81060322" name="Content Placeholder 2"/>
          <p:cNvSpPr>
            <a:spLocks noGrp="1"/>
          </p:cNvSpPr>
          <p:nvPr/>
        </p:nvSpPr>
        <p:spPr bwMode="auto">
          <a:xfrm>
            <a:off x="548628" y="1189833"/>
            <a:ext cx="11245538" cy="528613"/>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Просмотр записей, на которые указывают адреса из vtable</a:t>
            </a:r>
          </a:p>
        </p:txBody>
      </p:sp>
      <p:pic>
        <p:nvPicPr>
          <p:cNvPr id="1993467139" name="Рисунок 1993467138"/>
          <p:cNvPicPr>
            <a:picLocks noChangeAspect="1"/>
          </p:cNvPicPr>
          <p:nvPr/>
        </p:nvPicPr>
        <p:blipFill>
          <a:blip r:embed="rId3"/>
          <a:stretch/>
        </p:blipFill>
        <p:spPr bwMode="auto">
          <a:xfrm>
            <a:off x="626383" y="2703933"/>
            <a:ext cx="4488003" cy="666749"/>
          </a:xfrm>
          <a:prstGeom prst="rect">
            <a:avLst/>
          </a:prstGeom>
        </p:spPr>
      </p:pic>
      <p:pic>
        <p:nvPicPr>
          <p:cNvPr id="1095634022" name="Рисунок 1095634021"/>
          <p:cNvPicPr>
            <a:picLocks noChangeAspect="1"/>
          </p:cNvPicPr>
          <p:nvPr/>
        </p:nvPicPr>
        <p:blipFill>
          <a:blip r:embed="rId4"/>
          <a:stretch/>
        </p:blipFill>
        <p:spPr bwMode="auto">
          <a:xfrm>
            <a:off x="5703626" y="2703933"/>
            <a:ext cx="5838824" cy="666749"/>
          </a:xfrm>
          <a:prstGeom prst="rect">
            <a:avLst/>
          </a:prstGeom>
        </p:spPr>
      </p:pic>
      <p:graphicFrame>
        <p:nvGraphicFramePr>
          <p:cNvPr id="750344246" name="Таблица 750344245"/>
          <p:cNvGraphicFramePr>
            <a:graphicFrameLocks/>
          </p:cNvGraphicFramePr>
          <p:nvPr/>
        </p:nvGraphicFramePr>
        <p:xfrm>
          <a:off x="548628" y="4442926"/>
          <a:ext cx="11220766" cy="1463040"/>
        </p:xfrm>
        <a:graphic>
          <a:graphicData uri="http://schemas.openxmlformats.org/drawingml/2006/table">
            <a:tbl>
              <a:tblPr firstRow="1" bandRow="1">
                <a:tableStyleId>{69FD1A70-EDC4-1B67-5E3C-E95A42E67689}</a:tableStyleId>
              </a:tblPr>
              <a:tblGrid>
                <a:gridCol w="4320000"/>
                <a:gridCol w="3160511"/>
                <a:gridCol w="3740255"/>
              </a:tblGrid>
              <a:tr h="365759">
                <a:tc>
                  <a:txBody>
                    <a:bodyPr/>
                    <a:lstStyle/>
                    <a:p>
                      <a:pPr algn="ctr">
                        <a:defRPr/>
                      </a:pPr>
                      <a:r>
                        <a:rPr/>
                        <a:t>Адрес в vtable</a:t>
                      </a:r>
                    </a:p>
                  </a:txBody>
                  <a:tcPr/>
                </a:tc>
                <a:tc>
                  <a:txBody>
                    <a:bodyPr/>
                    <a:lstStyle/>
                    <a:p>
                      <a:pPr algn="ctr">
                        <a:defRPr/>
                      </a:pPr>
                      <a:r>
                        <a:rPr/>
                        <a:t>Значение</a:t>
                      </a:r>
                    </a:p>
                  </a:txBody>
                  <a:tcPr/>
                </a:tc>
                <a:tc>
                  <a:txBody>
                    <a:bodyPr/>
                    <a:lstStyle/>
                    <a:p>
                      <a:pPr algn="ctr">
                        <a:defRPr/>
                      </a:pPr>
                      <a:r>
                        <a:rPr/>
                        <a:t>Указывает на</a:t>
                      </a:r>
                    </a:p>
                  </a:txBody>
                  <a:tcPr/>
                </a:tc>
              </a:tr>
              <a:tr h="365759">
                <a:tc>
                  <a:txBody>
                    <a:bodyPr/>
                    <a:lstStyle/>
                    <a:p>
                      <a:pPr>
                        <a:defRPr/>
                      </a:pPr>
                      <a:r>
                        <a:rPr/>
                        <a:t>0x404508 &lt;vtable for Parent+8&gt;</a:t>
                      </a:r>
                    </a:p>
                  </a:txBody>
                  <a:tcPr/>
                </a:tc>
                <a:tc>
                  <a:txBody>
                    <a:bodyPr/>
                    <a:lstStyle/>
                    <a:p>
                      <a:pPr>
                        <a:defRPr/>
                      </a:pPr>
                      <a:r>
                        <a:rPr/>
                        <a:t>0x4044b0</a:t>
                      </a:r>
                    </a:p>
                  </a:txBody>
                  <a:tcPr/>
                </a:tc>
                <a:tc>
                  <a:txBody>
                    <a:bodyPr/>
                    <a:lstStyle/>
                    <a:p>
                      <a:pPr>
                        <a:defRPr/>
                      </a:pPr>
                      <a:r>
                        <a:rPr/>
                        <a:t>Typeinfo для класса Parent</a:t>
                      </a:r>
                    </a:p>
                  </a:txBody>
                  <a:tcPr/>
                </a:tc>
              </a:tr>
              <a:tr h="365759">
                <a:tc>
                  <a:txBody>
                    <a:bodyPr/>
                    <a:lstStyle/>
                    <a:p>
                      <a:pPr>
                        <a:defRPr/>
                      </a:pPr>
                      <a:r>
                        <a:rPr/>
                        <a:t>0x404510 </a:t>
                      </a:r>
                      <a:r>
                        <a:rPr lang="en-US" sz="1800" b="0" i="0" u="none" strike="noStrike" cap="none" spc="0">
                          <a:solidFill>
                            <a:schemeClr val="dk1"/>
                          </a:solidFill>
                          <a:latin typeface="+mn-lt"/>
                          <a:ea typeface="+mn-ea"/>
                          <a:cs typeface="+mn-cs"/>
                        </a:rPr>
                        <a:t>&lt;vtable for Parent+16&gt;</a:t>
                      </a:r>
                      <a:endParaRPr/>
                    </a:p>
                  </a:txBody>
                  <a:tcPr/>
                </a:tc>
                <a:tc>
                  <a:txBody>
                    <a:bodyPr/>
                    <a:lstStyle/>
                    <a:p>
                      <a:pPr>
                        <a:defRPr/>
                      </a:pPr>
                      <a:r>
                        <a:rPr/>
                        <a:t>0x402cf0</a:t>
                      </a:r>
                    </a:p>
                  </a:txBody>
                  <a:tcPr/>
                </a:tc>
                <a:tc>
                  <a:txBody>
                    <a:bodyPr/>
                    <a:lstStyle/>
                    <a:p>
                      <a:pPr>
                        <a:defRPr/>
                      </a:pPr>
                      <a:r>
                        <a:rPr/>
                        <a:t>Метод Parent::Foo</a:t>
                      </a:r>
                    </a:p>
                  </a:txBody>
                  <a:tcPr/>
                </a:tc>
              </a:tr>
              <a:tr h="365759">
                <a:tc>
                  <a:txBody>
                    <a:bodyPr/>
                    <a:lstStyle/>
                    <a:p>
                      <a:pPr>
                        <a:defRPr/>
                      </a:pPr>
                      <a:r>
                        <a:rPr lang="en-US" sz="1800" b="0" i="0" u="none" strike="noStrike" cap="none" spc="0">
                          <a:solidFill>
                            <a:schemeClr val="dk1"/>
                          </a:solidFill>
                          <a:latin typeface="+mn-lt"/>
                          <a:ea typeface="+mn-ea"/>
                          <a:cs typeface="+mn-cs"/>
                        </a:rPr>
                        <a:t>0x404510 &lt;vtable for Parent+24&gt;</a:t>
                      </a:r>
                      <a:endParaRPr/>
                    </a:p>
                  </a:txBody>
                  <a:tcPr/>
                </a:tc>
                <a:tc>
                  <a:txBody>
                    <a:bodyPr/>
                    <a:lstStyle/>
                    <a:p>
                      <a:pPr>
                        <a:defRPr/>
                      </a:pPr>
                      <a:r>
                        <a:rPr/>
                        <a:t>0x402ce0</a:t>
                      </a:r>
                    </a:p>
                  </a:txBody>
                  <a:tcPr/>
                </a:tc>
                <a:tc>
                  <a:txBody>
                    <a:bodyPr/>
                    <a:lstStyle/>
                    <a:p>
                      <a:pPr>
                        <a:defRPr/>
                      </a:pPr>
                      <a:r>
                        <a:rPr lang="en-US" sz="1800" b="0" i="0" u="none" strike="noStrike" cap="none" spc="0">
                          <a:solidFill>
                            <a:schemeClr val="dk1"/>
                          </a:solidFill>
                          <a:latin typeface="+mn-lt"/>
                          <a:ea typeface="+mn-ea"/>
                          <a:cs typeface="+mn-cs"/>
                        </a:rPr>
                        <a:t>Метод Parent::FooNotOverriden</a:t>
                      </a:r>
                      <a:endParaRPr/>
                    </a:p>
                  </a:txBody>
                  <a:tcPr/>
                </a:tc>
              </a:tr>
            </a:tbl>
          </a:graphicData>
        </a:graphic>
      </p:graphicFrame>
      <p:sp>
        <p:nvSpPr>
          <p:cNvPr id="1025929637" name="Content Placeholder 2"/>
          <p:cNvSpPr>
            <a:spLocks noGrp="1"/>
          </p:cNvSpPr>
          <p:nvPr/>
        </p:nvSpPr>
        <p:spPr bwMode="auto">
          <a:xfrm>
            <a:off x="451433" y="3697434"/>
            <a:ext cx="11245538" cy="528613"/>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vtable класса Parent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29951969"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pic>
        <p:nvPicPr>
          <p:cNvPr id="1384456264" name="Рисунок 1384456263"/>
          <p:cNvPicPr>
            <a:picLocks noChangeAspect="1"/>
          </p:cNvPicPr>
          <p:nvPr/>
        </p:nvPicPr>
        <p:blipFill>
          <a:blip r:embed="rId2"/>
          <a:srcRect t="-38548" b="38548"/>
          <a:stretch/>
        </p:blipFill>
        <p:spPr bwMode="auto">
          <a:xfrm>
            <a:off x="1897806" y="1115136"/>
            <a:ext cx="8629650" cy="857250"/>
          </a:xfrm>
          <a:prstGeom prst="rect">
            <a:avLst/>
          </a:prstGeom>
        </p:spPr>
      </p:pic>
      <p:pic>
        <p:nvPicPr>
          <p:cNvPr id="1337922642" name="Рисунок 1337922641"/>
          <p:cNvPicPr>
            <a:picLocks noChangeAspect="1"/>
          </p:cNvPicPr>
          <p:nvPr/>
        </p:nvPicPr>
        <p:blipFill>
          <a:blip r:embed="rId3"/>
          <a:stretch/>
        </p:blipFill>
        <p:spPr bwMode="auto">
          <a:xfrm>
            <a:off x="841893" y="2373017"/>
            <a:ext cx="4210049" cy="657225"/>
          </a:xfrm>
          <a:prstGeom prst="rect">
            <a:avLst/>
          </a:prstGeom>
        </p:spPr>
      </p:pic>
      <p:pic>
        <p:nvPicPr>
          <p:cNvPr id="1386793810" name="Рисунок 1386793809"/>
          <p:cNvPicPr>
            <a:picLocks noChangeAspect="1"/>
          </p:cNvPicPr>
          <p:nvPr/>
        </p:nvPicPr>
        <p:blipFill>
          <a:blip r:embed="rId4"/>
          <a:stretch/>
        </p:blipFill>
        <p:spPr bwMode="auto">
          <a:xfrm>
            <a:off x="5703626" y="2315868"/>
            <a:ext cx="5838824" cy="714375"/>
          </a:xfrm>
          <a:prstGeom prst="rect">
            <a:avLst/>
          </a:prstGeom>
        </p:spPr>
      </p:pic>
      <p:graphicFrame>
        <p:nvGraphicFramePr>
          <p:cNvPr id="1479846853" name="Таблица 1479846852"/>
          <p:cNvGraphicFramePr>
            <a:graphicFrameLocks/>
          </p:cNvGraphicFramePr>
          <p:nvPr/>
        </p:nvGraphicFramePr>
        <p:xfrm>
          <a:off x="548628" y="4365170"/>
          <a:ext cx="11220763" cy="1501133"/>
        </p:xfrm>
        <a:graphic>
          <a:graphicData uri="http://schemas.openxmlformats.org/drawingml/2006/table">
            <a:tbl>
              <a:tblPr firstRow="1" bandRow="1">
                <a:tableStyleId>{69FD1A70-EDC4-1B67-5E3C-E95A42E67689}</a:tableStyleId>
              </a:tblPr>
              <a:tblGrid>
                <a:gridCol w="4320000"/>
                <a:gridCol w="3160509"/>
                <a:gridCol w="3740254"/>
              </a:tblGrid>
              <a:tr h="384808">
                <a:tc>
                  <a:txBody>
                    <a:bodyPr/>
                    <a:lstStyle/>
                    <a:p>
                      <a:pPr algn="ctr">
                        <a:defRPr/>
                      </a:pPr>
                      <a:r>
                        <a:rPr/>
                        <a:t>Адрес в vtable</a:t>
                      </a:r>
                    </a:p>
                  </a:txBody>
                  <a:tcPr/>
                </a:tc>
                <a:tc>
                  <a:txBody>
                    <a:bodyPr/>
                    <a:lstStyle/>
                    <a:p>
                      <a:pPr algn="ctr">
                        <a:defRPr/>
                      </a:pPr>
                      <a:r>
                        <a:rPr/>
                        <a:t>Значение</a:t>
                      </a:r>
                    </a:p>
                  </a:txBody>
                  <a:tcPr/>
                </a:tc>
                <a:tc>
                  <a:txBody>
                    <a:bodyPr/>
                    <a:lstStyle/>
                    <a:p>
                      <a:pPr algn="ctr">
                        <a:defRPr/>
                      </a:pPr>
                      <a:r>
                        <a:rPr/>
                        <a:t>Указывает на</a:t>
                      </a:r>
                    </a:p>
                  </a:txBody>
                  <a:tcPr/>
                </a:tc>
              </a:tr>
              <a:tr h="372108">
                <a:tc>
                  <a:txBody>
                    <a:bodyPr/>
                    <a:lstStyle/>
                    <a:p>
                      <a:pPr>
                        <a:defRPr/>
                      </a:pPr>
                      <a:r>
                        <a:rPr/>
                        <a:t>0x404528 </a:t>
                      </a:r>
                      <a:r>
                        <a:rPr lang="en-US" sz="1800" b="0" i="0" u="none" strike="noStrike" cap="none" spc="0">
                          <a:solidFill>
                            <a:schemeClr val="dk1"/>
                          </a:solidFill>
                          <a:latin typeface="+mn-lt"/>
                          <a:ea typeface="+mn-ea"/>
                          <a:cs typeface="+mn-cs"/>
                        </a:rPr>
                        <a:t>&lt;vtable for Derived+8&gt;</a:t>
                      </a:r>
                      <a:endParaRPr/>
                    </a:p>
                  </a:txBody>
                  <a:tcPr/>
                </a:tc>
                <a:tc>
                  <a:txBody>
                    <a:bodyPr/>
                    <a:lstStyle/>
                    <a:p>
                      <a:pPr>
                        <a:defRPr/>
                      </a:pPr>
                      <a:r>
                        <a:rPr/>
                        <a:t>0x4044c0</a:t>
                      </a:r>
                    </a:p>
                  </a:txBody>
                  <a:tcPr/>
                </a:tc>
                <a:tc>
                  <a:txBody>
                    <a:bodyPr/>
                    <a:lstStyle/>
                    <a:p>
                      <a:pPr>
                        <a:defRPr/>
                      </a:pPr>
                      <a:r>
                        <a:rPr/>
                        <a:t>Typeinfo для типа Derived</a:t>
                      </a:r>
                    </a:p>
                  </a:txBody>
                  <a:tcPr/>
                </a:tc>
              </a:tr>
              <a:tr h="372108">
                <a:tc>
                  <a:txBody>
                    <a:bodyPr/>
                    <a:lstStyle/>
                    <a:p>
                      <a:pPr>
                        <a:defRPr/>
                      </a:pPr>
                      <a:r>
                        <a:rPr/>
                        <a:t>0x404530 </a:t>
                      </a:r>
                      <a:r>
                        <a:rPr lang="en-US" sz="1800" b="0" i="0" u="none" strike="noStrike" cap="none" spc="0">
                          <a:solidFill>
                            <a:schemeClr val="dk1"/>
                          </a:solidFill>
                          <a:latin typeface="Trebuchet MS"/>
                          <a:ea typeface="Arial"/>
                          <a:cs typeface="Arial"/>
                        </a:rPr>
                        <a:t>&lt;vtable for Derived+16&gt;</a:t>
                      </a:r>
                      <a:endParaRPr/>
                    </a:p>
                  </a:txBody>
                  <a:tcPr/>
                </a:tc>
                <a:tc>
                  <a:txBody>
                    <a:bodyPr/>
                    <a:lstStyle/>
                    <a:p>
                      <a:pPr>
                        <a:defRPr/>
                      </a:pPr>
                      <a:r>
                        <a:rPr/>
                        <a:t>0x402d0</a:t>
                      </a:r>
                    </a:p>
                  </a:txBody>
                  <a:tcPr/>
                </a:tc>
                <a:tc>
                  <a:txBody>
                    <a:bodyPr/>
                    <a:lstStyle/>
                    <a:p>
                      <a:pPr>
                        <a:defRPr/>
                      </a:pPr>
                      <a:r>
                        <a:rPr/>
                        <a:t>Метод Derived::Foo</a:t>
                      </a:r>
                    </a:p>
                  </a:txBody>
                  <a:tcPr/>
                </a:tc>
              </a:tr>
              <a:tr h="372109">
                <a:tc>
                  <a:txBody>
                    <a:bodyPr/>
                    <a:lstStyle/>
                    <a:p>
                      <a:pPr>
                        <a:defRPr/>
                      </a:pPr>
                      <a:r>
                        <a:rPr/>
                        <a:t>0x404538 </a:t>
                      </a:r>
                      <a:r>
                        <a:rPr lang="en-US" sz="1800" b="0" i="0" u="none" strike="noStrike" cap="none" spc="0">
                          <a:solidFill>
                            <a:schemeClr val="dk1"/>
                          </a:solidFill>
                          <a:latin typeface="Trebuchet MS"/>
                          <a:ea typeface="Arial"/>
                          <a:cs typeface="Arial"/>
                        </a:rPr>
                        <a:t>&lt;vtable for Derived+24&gt;</a:t>
                      </a:r>
                      <a:endParaRPr/>
                    </a:p>
                  </a:txBody>
                  <a:tcPr/>
                </a:tc>
                <a:tc>
                  <a:txBody>
                    <a:bodyPr/>
                    <a:lstStyle/>
                    <a:p>
                      <a:pPr>
                        <a:defRPr/>
                      </a:pPr>
                      <a:r>
                        <a:rPr/>
                        <a:t>0x402ce0</a:t>
                      </a:r>
                    </a:p>
                  </a:txBody>
                  <a:tcPr/>
                </a:tc>
                <a:tc>
                  <a:txBody>
                    <a:bodyPr/>
                    <a:lstStyle/>
                    <a:p>
                      <a:pPr>
                        <a:defRPr/>
                      </a:pPr>
                      <a:r>
                        <a:rPr/>
                        <a:t>Метод Parent::FooNotOverriden</a:t>
                      </a:r>
                    </a:p>
                  </a:txBody>
                  <a:tcPr/>
                </a:tc>
              </a:tr>
            </a:tbl>
          </a:graphicData>
        </a:graphic>
      </p:graphicFrame>
      <p:sp>
        <p:nvSpPr>
          <p:cNvPr id="2059195509" name="Content Placeholder 2"/>
          <p:cNvSpPr>
            <a:spLocks noGrp="1"/>
          </p:cNvSpPr>
          <p:nvPr/>
        </p:nvSpPr>
        <p:spPr bwMode="auto">
          <a:xfrm>
            <a:off x="451433" y="3436894"/>
            <a:ext cx="11245538" cy="528613"/>
          </a:xfrm>
          <a:prstGeom prst="rect">
            <a:avLst/>
          </a:prstGeom>
          <a:solidFill>
            <a:schemeClr val="bg1"/>
          </a:solidFill>
        </p:spPr>
        <p:txBody>
          <a:bodyPr vertOverflow="overflow" horzOverflow="clip" vert="horz" wrap="square" lIns="91440" tIns="45720" rIns="91440" bIns="45720" numCol="1" spcCol="0" rtlCol="0" fromWordArt="0" anchor="t" anchorCtr="0" forceAA="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vtable класса Derived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p:nvSpPr>
          <p:cNvPr id="196759177" name="Заголовок 1"/>
          <p:cNvSpPr>
            <a:spLocks noGrp="1"/>
          </p:cNvSpPr>
          <p:nvPr>
            <p:ph type="title"/>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graphicFrame>
        <p:nvGraphicFramePr>
          <p:cNvPr id="1025266437" name="Таблица 1025266436"/>
          <p:cNvGraphicFramePr>
            <a:graphicFrameLocks/>
          </p:cNvGraphicFramePr>
          <p:nvPr>
            <p:extLst>
              <p:ext uri="{D42A27DB-BD31-4B8C-83A1-F6EECF244321}">
                <p14:modId xmlns:p14="http://schemas.microsoft.com/office/powerpoint/2010/main" val="3054104420"/>
              </p:ext>
            </p:extLst>
          </p:nvPr>
        </p:nvGraphicFramePr>
        <p:xfrm>
          <a:off x="767408" y="2276872"/>
          <a:ext cx="2428207" cy="731520"/>
        </p:xfrm>
        <a:graphic>
          <a:graphicData uri="http://schemas.openxmlformats.org/drawingml/2006/table">
            <a:tbl>
              <a:tblPr firstRow="1" bandRow="1">
                <a:tableStyleId>{69FD1A70-EDC4-1B67-5E3C-E95A42E67689}</a:tableStyleId>
              </a:tblPr>
              <a:tblGrid>
                <a:gridCol w="2428207"/>
              </a:tblGrid>
              <a:tr h="365759">
                <a:tc>
                  <a:txBody>
                    <a:bodyPr/>
                    <a:lstStyle/>
                    <a:p>
                      <a:pPr>
                        <a:defRPr/>
                      </a:pPr>
                      <a:r>
                        <a:rPr/>
                        <a:t>Class Parent</a:t>
                      </a:r>
                    </a:p>
                  </a:txBody>
                  <a:tcPr/>
                </a:tc>
              </a:tr>
              <a:tr h="365759">
                <a:tc>
                  <a:txBody>
                    <a:bodyPr/>
                    <a:lstStyle/>
                    <a:p>
                      <a:pPr>
                        <a:defRPr/>
                      </a:pPr>
                      <a:r>
                        <a:rPr/>
                        <a:t>vptr</a:t>
                      </a:r>
                    </a:p>
                  </a:txBody>
                  <a:tcPr/>
                </a:tc>
              </a:tr>
            </a:tbl>
          </a:graphicData>
        </a:graphic>
      </p:graphicFrame>
      <p:graphicFrame>
        <p:nvGraphicFramePr>
          <p:cNvPr id="864318425" name="Таблица 864318424"/>
          <p:cNvGraphicFramePr>
            <a:graphicFrameLocks/>
          </p:cNvGraphicFramePr>
          <p:nvPr>
            <p:extLst>
              <p:ext uri="{D42A27DB-BD31-4B8C-83A1-F6EECF244321}">
                <p14:modId xmlns:p14="http://schemas.microsoft.com/office/powerpoint/2010/main" val="1980301060"/>
              </p:ext>
            </p:extLst>
          </p:nvPr>
        </p:nvGraphicFramePr>
        <p:xfrm>
          <a:off x="767408" y="3937903"/>
          <a:ext cx="2428207" cy="756916"/>
        </p:xfrm>
        <a:graphic>
          <a:graphicData uri="http://schemas.openxmlformats.org/drawingml/2006/table">
            <a:tbl>
              <a:tblPr firstRow="1" bandRow="1">
                <a:tableStyleId>{69FD1A70-EDC4-1B67-5E3C-E95A42E67689}</a:tableStyleId>
              </a:tblPr>
              <a:tblGrid>
                <a:gridCol w="2428207"/>
              </a:tblGrid>
              <a:tr h="384808">
                <a:tc>
                  <a:txBody>
                    <a:bodyPr/>
                    <a:lstStyle/>
                    <a:p>
                      <a:pPr>
                        <a:defRPr/>
                      </a:pPr>
                      <a:r>
                        <a:rPr/>
                        <a:t>Class Derived</a:t>
                      </a:r>
                    </a:p>
                  </a:txBody>
                  <a:tcPr/>
                </a:tc>
              </a:tr>
              <a:tr h="372108">
                <a:tc>
                  <a:txBody>
                    <a:bodyPr/>
                    <a:lstStyle/>
                    <a:p>
                      <a:pPr>
                        <a:defRPr/>
                      </a:pPr>
                      <a:r>
                        <a:rPr lang="en-US" sz="1800" b="0" i="0" u="none" strike="noStrike" cap="none" spc="0">
                          <a:solidFill>
                            <a:schemeClr val="dk1"/>
                          </a:solidFill>
                          <a:latin typeface="+mn-lt"/>
                          <a:ea typeface="+mn-ea"/>
                          <a:cs typeface="+mn-cs"/>
                        </a:rPr>
                        <a:t>vptr</a:t>
                      </a:r>
                      <a:endParaRPr/>
                    </a:p>
                  </a:txBody>
                  <a:tcPr/>
                </a:tc>
              </a:tr>
            </a:tbl>
          </a:graphicData>
        </a:graphic>
      </p:graphicFrame>
      <p:graphicFrame>
        <p:nvGraphicFramePr>
          <p:cNvPr id="948683328" name="Таблица 948683327"/>
          <p:cNvGraphicFramePr>
            <a:graphicFrameLocks/>
          </p:cNvGraphicFramePr>
          <p:nvPr>
            <p:extLst>
              <p:ext uri="{D42A27DB-BD31-4B8C-83A1-F6EECF244321}">
                <p14:modId xmlns:p14="http://schemas.microsoft.com/office/powerpoint/2010/main" val="2180745230"/>
              </p:ext>
            </p:extLst>
          </p:nvPr>
        </p:nvGraphicFramePr>
        <p:xfrm>
          <a:off x="4196748" y="2087642"/>
          <a:ext cx="3847238" cy="1097280"/>
        </p:xfrm>
        <a:graphic>
          <a:graphicData uri="http://schemas.openxmlformats.org/drawingml/2006/table">
            <a:tbl>
              <a:tblPr firstRow="1" bandRow="1">
                <a:tableStyleId>{69FD1A70-EDC4-1B67-5E3C-E95A42E67689}</a:tableStyleId>
              </a:tblPr>
              <a:tblGrid>
                <a:gridCol w="3847238"/>
              </a:tblGrid>
              <a:tr h="365759">
                <a:tc>
                  <a:txBody>
                    <a:bodyPr/>
                    <a:lstStyle/>
                    <a:p>
                      <a:pPr>
                        <a:defRPr/>
                      </a:pPr>
                      <a:r>
                        <a:rPr/>
                        <a:t>Class Parent vtable</a:t>
                      </a:r>
                    </a:p>
                  </a:txBody>
                  <a:tcPr/>
                </a:tc>
              </a:tr>
              <a:tr h="365759">
                <a:tc>
                  <a:txBody>
                    <a:bodyPr/>
                    <a:lstStyle/>
                    <a:p>
                      <a:pPr>
                        <a:defRPr/>
                      </a:pPr>
                      <a:r>
                        <a:rPr/>
                        <a:t>Адрес Parent::Foo</a:t>
                      </a:r>
                    </a:p>
                  </a:txBody>
                  <a:tcPr/>
                </a:tc>
              </a:tr>
              <a:tr h="365759">
                <a:tc>
                  <a:txBody>
                    <a:bodyPr/>
                    <a:lstStyle/>
                    <a:p>
                      <a:pPr>
                        <a:defRPr/>
                      </a:pPr>
                      <a:r>
                        <a:rPr lang="en-US" sz="1800" b="0" i="0" u="none" strike="noStrike" cap="none" spc="0">
                          <a:solidFill>
                            <a:schemeClr val="dk1"/>
                          </a:solidFill>
                          <a:latin typeface="+mn-lt"/>
                          <a:ea typeface="+mn-ea"/>
                          <a:cs typeface="+mn-cs"/>
                        </a:rPr>
                        <a:t>Адрес </a:t>
                      </a:r>
                      <a:r>
                        <a:rPr/>
                        <a:t>Parent::FooNotOverriden</a:t>
                      </a:r>
                    </a:p>
                  </a:txBody>
                  <a:tcPr/>
                </a:tc>
              </a:tr>
            </a:tbl>
          </a:graphicData>
        </a:graphic>
      </p:graphicFrame>
      <p:graphicFrame>
        <p:nvGraphicFramePr>
          <p:cNvPr id="1411458882" name="Таблица 1411458881"/>
          <p:cNvGraphicFramePr>
            <a:graphicFrameLocks/>
          </p:cNvGraphicFramePr>
          <p:nvPr>
            <p:extLst>
              <p:ext uri="{D42A27DB-BD31-4B8C-83A1-F6EECF244321}">
                <p14:modId xmlns:p14="http://schemas.microsoft.com/office/powerpoint/2010/main" val="1796017226"/>
              </p:ext>
            </p:extLst>
          </p:nvPr>
        </p:nvGraphicFramePr>
        <p:xfrm>
          <a:off x="4196748" y="4206469"/>
          <a:ext cx="3905555" cy="1122676"/>
        </p:xfrm>
        <a:graphic>
          <a:graphicData uri="http://schemas.openxmlformats.org/drawingml/2006/table">
            <a:tbl>
              <a:tblPr firstRow="1" bandRow="1">
                <a:tableStyleId>{69FD1A70-EDC4-1B67-5E3C-E95A42E67689}</a:tableStyleId>
              </a:tblPr>
              <a:tblGrid>
                <a:gridCol w="3905555"/>
              </a:tblGrid>
              <a:tr h="384808">
                <a:tc>
                  <a:txBody>
                    <a:bodyPr/>
                    <a:lstStyle/>
                    <a:p>
                      <a:pPr>
                        <a:defRPr/>
                      </a:pPr>
                      <a:r>
                        <a:rPr lang="en-US" sz="1800" b="1" i="0" u="none" strike="noStrike" cap="none" spc="0">
                          <a:solidFill>
                            <a:schemeClr val="lt1"/>
                          </a:solidFill>
                          <a:latin typeface="+mn-lt"/>
                          <a:ea typeface="+mn-ea"/>
                          <a:cs typeface="+mn-cs"/>
                        </a:rPr>
                        <a:t>Class Drived vtable</a:t>
                      </a:r>
                      <a:endParaRPr/>
                    </a:p>
                  </a:txBody>
                  <a:tcPr/>
                </a:tc>
              </a:tr>
              <a:tr h="372108">
                <a:tc>
                  <a:txBody>
                    <a:bodyPr/>
                    <a:lstStyle/>
                    <a:p>
                      <a:pPr>
                        <a:defRPr/>
                      </a:pPr>
                      <a:r>
                        <a:rPr lang="en-US" sz="1800" b="0" i="0" u="none" strike="noStrike" cap="none" spc="0">
                          <a:solidFill>
                            <a:schemeClr val="dk1"/>
                          </a:solidFill>
                          <a:latin typeface="+mn-lt"/>
                          <a:ea typeface="+mn-ea"/>
                          <a:cs typeface="+mn-cs"/>
                        </a:rPr>
                        <a:t>Адрес </a:t>
                      </a:r>
                      <a:r>
                        <a:rPr/>
                        <a:t>Derived::Foo</a:t>
                      </a:r>
                    </a:p>
                  </a:txBody>
                  <a:tcPr/>
                </a:tc>
              </a:tr>
              <a:tr h="140140">
                <a:tc>
                  <a:txBody>
                    <a:bodyPr/>
                    <a:lstStyle/>
                    <a:p>
                      <a:pPr>
                        <a:defRPr/>
                      </a:pPr>
                      <a:r>
                        <a:rPr lang="en-US" sz="1800" b="0" i="0" u="none" strike="noStrike" cap="none" spc="0">
                          <a:solidFill>
                            <a:schemeClr val="dk1"/>
                          </a:solidFill>
                          <a:latin typeface="+mn-lt"/>
                          <a:ea typeface="+mn-ea"/>
                          <a:cs typeface="+mn-cs"/>
                        </a:rPr>
                        <a:t>Адрес </a:t>
                      </a:r>
                      <a:r>
                        <a:rPr/>
                        <a:t>Parent::FooNotOverriden</a:t>
                      </a:r>
                    </a:p>
                  </a:txBody>
                  <a:tcPr/>
                </a:tc>
              </a:tr>
            </a:tbl>
          </a:graphicData>
        </a:graphic>
      </p:graphicFrame>
      <p:graphicFrame>
        <p:nvGraphicFramePr>
          <p:cNvPr id="1753772369" name="Таблица 1753772368"/>
          <p:cNvGraphicFramePr>
            <a:graphicFrameLocks/>
          </p:cNvGraphicFramePr>
          <p:nvPr>
            <p:extLst>
              <p:ext uri="{D42A27DB-BD31-4B8C-83A1-F6EECF244321}">
                <p14:modId xmlns:p14="http://schemas.microsoft.com/office/powerpoint/2010/main" val="1516651614"/>
              </p:ext>
            </p:extLst>
          </p:nvPr>
        </p:nvGraphicFramePr>
        <p:xfrm>
          <a:off x="8823176" y="3382913"/>
          <a:ext cx="3167089" cy="1109979"/>
        </p:xfrm>
        <a:graphic>
          <a:graphicData uri="http://schemas.openxmlformats.org/drawingml/2006/table">
            <a:tbl>
              <a:tblPr firstRow="1" bandRow="1">
                <a:tableStyleId>{69FD1A70-EDC4-1B67-5E3C-E95A42E67689}</a:tableStyleId>
              </a:tblPr>
              <a:tblGrid>
                <a:gridCol w="3167089"/>
              </a:tblGrid>
              <a:tr h="378459">
                <a:tc>
                  <a:txBody>
                    <a:bodyPr/>
                    <a:lstStyle/>
                    <a:p>
                      <a:pPr>
                        <a:defRPr/>
                      </a:pPr>
                      <a:r>
                        <a:rPr lang="en-US" sz="1800" b="1" i="0" u="none" strike="noStrike" cap="none" spc="0">
                          <a:solidFill>
                            <a:schemeClr val="lt1"/>
                          </a:solidFill>
                          <a:latin typeface="+mn-lt"/>
                          <a:ea typeface="+mn-ea"/>
                          <a:cs typeface="+mn-cs"/>
                        </a:rPr>
                        <a:t>Parent::Foo</a:t>
                      </a:r>
                      <a:endParaRPr/>
                    </a:p>
                  </a:txBody>
                  <a:tcPr/>
                </a:tc>
              </a:tr>
              <a:tr h="365759">
                <a:tc>
                  <a:txBody>
                    <a:bodyPr/>
                    <a:lstStyle/>
                    <a:p>
                      <a:pPr>
                        <a:defRPr/>
                      </a:pPr>
                      <a:r>
                        <a:rPr lang="en-US" sz="1800" b="0" i="0" u="none" strike="noStrike" cap="none" spc="0">
                          <a:solidFill>
                            <a:schemeClr val="dk1"/>
                          </a:solidFill>
                          <a:latin typeface="+mn-lt"/>
                          <a:ea typeface="+mn-ea"/>
                          <a:cs typeface="+mn-cs"/>
                        </a:rPr>
                        <a:t>Derived::Foo</a:t>
                      </a:r>
                      <a:endParaRPr/>
                    </a:p>
                  </a:txBody>
                  <a:tcPr/>
                </a:tc>
              </a:tr>
              <a:tr h="365759">
                <a:tc>
                  <a:txBody>
                    <a:bodyPr/>
                    <a:lstStyle/>
                    <a:p>
                      <a:pPr>
                        <a:defRPr/>
                      </a:pPr>
                      <a:r>
                        <a:rPr lang="en-US" sz="1800" b="0" i="0" u="none" strike="noStrike" cap="none" spc="0">
                          <a:solidFill>
                            <a:schemeClr val="dk1"/>
                          </a:solidFill>
                          <a:latin typeface="+mn-lt"/>
                          <a:ea typeface="+mn-ea"/>
                          <a:cs typeface="+mn-cs"/>
                        </a:rPr>
                        <a:t>Parent::FooNotOverriden</a:t>
                      </a:r>
                      <a:endParaRPr/>
                    </a:p>
                  </a:txBody>
                  <a:tcPr/>
                </a:tc>
              </a:tr>
            </a:tbl>
          </a:graphicData>
        </a:graphic>
      </p:graphicFrame>
      <p:cxnSp>
        <p:nvCxnSpPr>
          <p:cNvPr id="2" name="Прямая соединительная линия 1"/>
          <p:cNvCxnSpPr>
            <a:cxnSpLocks/>
          </p:cNvCxnSpPr>
          <p:nvPr/>
        </p:nvCxnSpPr>
        <p:spPr bwMode="auto">
          <a:xfrm flipV="1">
            <a:off x="3177554" y="2244578"/>
            <a:ext cx="1010816" cy="660918"/>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3" name="Прямая соединительная линия 2"/>
          <p:cNvCxnSpPr>
            <a:cxnSpLocks/>
          </p:cNvCxnSpPr>
          <p:nvPr/>
        </p:nvCxnSpPr>
        <p:spPr bwMode="auto">
          <a:xfrm flipV="1">
            <a:off x="3138677" y="4335412"/>
            <a:ext cx="1127448" cy="164063"/>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4" name="Прямая соединительная линия 3"/>
          <p:cNvCxnSpPr>
            <a:cxnSpLocks/>
            <a:stCxn id="948683328" idx="3"/>
          </p:cNvCxnSpPr>
          <p:nvPr/>
        </p:nvCxnSpPr>
        <p:spPr bwMode="auto">
          <a:xfrm>
            <a:off x="8056687" y="2674382"/>
            <a:ext cx="758112" cy="853154"/>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5" name="Прямая соединительная линия 4"/>
          <p:cNvCxnSpPr>
            <a:cxnSpLocks/>
          </p:cNvCxnSpPr>
          <p:nvPr/>
        </p:nvCxnSpPr>
        <p:spPr bwMode="auto">
          <a:xfrm>
            <a:off x="7998370" y="3061005"/>
            <a:ext cx="816428" cy="1321836"/>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6" name="Прямая соединительная линия 5"/>
          <p:cNvCxnSpPr>
            <a:cxnSpLocks/>
            <a:stCxn id="1411458882" idx="3"/>
            <a:endCxn id="1753772369" idx="1"/>
          </p:cNvCxnSpPr>
          <p:nvPr/>
        </p:nvCxnSpPr>
        <p:spPr bwMode="auto">
          <a:xfrm flipV="1">
            <a:off x="8115003" y="3969652"/>
            <a:ext cx="708173" cy="823555"/>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7" name="Прямая соединительная линия 6"/>
          <p:cNvCxnSpPr>
            <a:cxnSpLocks/>
          </p:cNvCxnSpPr>
          <p:nvPr/>
        </p:nvCxnSpPr>
        <p:spPr bwMode="auto">
          <a:xfrm flipV="1">
            <a:off x="8115003" y="4480036"/>
            <a:ext cx="719233" cy="699795"/>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546539" y="373929"/>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a:t>
            </a:r>
            <a:r>
              <a:rPr lang="en-US"/>
              <a:t>Override vs overload</a:t>
            </a:r>
          </a:p>
        </p:txBody>
      </p:sp>
      <p:sp>
        <p:nvSpPr>
          <p:cNvPr id="5" name="Объект 2"/>
          <p:cNvSpPr txBox="1"/>
          <p:nvPr/>
        </p:nvSpPr>
        <p:spPr bwMode="auto">
          <a:xfrm>
            <a:off x="5528441" y="1398080"/>
            <a:ext cx="6253656" cy="2664372"/>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lgn="ctr">
              <a:buClr>
                <a:schemeClr val="accent1"/>
              </a:buClr>
              <a:buSzPct val="80000"/>
              <a:buFont typeface="Wingdings"/>
              <a:buChar char="Ø"/>
              <a:defRPr/>
            </a:pPr>
            <a:r>
              <a:rPr lang="en-US" b="1" u="sng"/>
              <a:t>Overload (</a:t>
            </a:r>
            <a:r>
              <a:rPr lang="ru-RU" b="1" u="sng"/>
              <a:t>англ. перегрузка</a:t>
            </a:r>
            <a:r>
              <a:rPr lang="en-US" b="1" u="sng"/>
              <a:t>)</a:t>
            </a:r>
            <a:endParaRPr lang="ru-RU" b="1" u="sng"/>
          </a:p>
          <a:p>
            <a:pPr>
              <a:buClr>
                <a:schemeClr val="accent1"/>
              </a:buClr>
              <a:buSzPct val="80000"/>
              <a:buFont typeface="Wingdings"/>
              <a:buChar char="Ø"/>
              <a:defRPr/>
            </a:pPr>
            <a:r>
              <a:rPr lang="ru-RU"/>
              <a:t>Функции отличаются типом и/или количеством параметров</a:t>
            </a:r>
            <a:endParaRPr/>
          </a:p>
          <a:p>
            <a:pPr>
              <a:buClr>
                <a:schemeClr val="accent1"/>
              </a:buClr>
              <a:buSzPct val="80000"/>
              <a:buFont typeface="Wingdings"/>
              <a:buChar char="Ø"/>
              <a:defRPr/>
            </a:pPr>
            <a:r>
              <a:rPr lang="ru-RU"/>
              <a:t>Можно перегружать конструкторы классов</a:t>
            </a:r>
            <a:endParaRPr/>
          </a:p>
          <a:p>
            <a:pPr>
              <a:buClr>
                <a:schemeClr val="accent1"/>
              </a:buClr>
              <a:buSzPct val="80000"/>
              <a:buFont typeface="Wingdings"/>
              <a:buChar char="Ø"/>
              <a:defRPr/>
            </a:pPr>
            <a:r>
              <a:rPr lang="ru-RU"/>
              <a:t>Нельзя перегружать деструкторы классов</a:t>
            </a:r>
            <a:endParaRPr lang="en-US"/>
          </a:p>
          <a:p>
            <a:pPr>
              <a:buClr>
                <a:schemeClr val="accent1"/>
              </a:buClr>
              <a:buSzPct val="80000"/>
              <a:buFont typeface="Wingdings"/>
              <a:buChar char="Ø"/>
              <a:defRPr/>
            </a:pPr>
            <a:r>
              <a:rPr lang="ru-RU"/>
              <a:t>Полиморфизм достигается во время компиляции (статический полиморфизм)</a:t>
            </a:r>
            <a:endParaRPr/>
          </a:p>
        </p:txBody>
      </p:sp>
      <p:sp>
        <p:nvSpPr>
          <p:cNvPr id="6" name="Объект 2"/>
          <p:cNvSpPr txBox="1"/>
          <p:nvPr/>
        </p:nvSpPr>
        <p:spPr bwMode="auto">
          <a:xfrm>
            <a:off x="5528441" y="4062452"/>
            <a:ext cx="6253656" cy="2554014"/>
          </a:xfrm>
          <a:prstGeom prst="rect">
            <a:avLst/>
          </a:prstGeom>
          <a:solidFill>
            <a:schemeClr val="bg1"/>
          </a:solidFill>
        </p:spPr>
        <p:txBody>
          <a:bodyPr vert="horz" lIns="91440" tIns="45720" rIns="91440" bIns="45720" rtlCol="0">
            <a:normAutofit fontScale="92500" lnSpcReduction="10000"/>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lgn="ctr">
              <a:buClr>
                <a:schemeClr val="accent1"/>
              </a:buClr>
              <a:buSzPct val="80000"/>
              <a:buFont typeface="Wingdings"/>
              <a:buChar char="Ø"/>
              <a:defRPr/>
            </a:pPr>
            <a:r>
              <a:rPr lang="en-US" b="1" u="sng"/>
              <a:t>Override (</a:t>
            </a:r>
            <a:r>
              <a:rPr lang="ru-RU" b="1" u="sng"/>
              <a:t>англ. подмена, переопределение</a:t>
            </a:r>
            <a:r>
              <a:rPr lang="en-US" b="1" u="sng"/>
              <a:t>)</a:t>
            </a:r>
            <a:endParaRPr lang="ru-RU" b="1" u="sng"/>
          </a:p>
          <a:p>
            <a:pPr>
              <a:buClr>
                <a:schemeClr val="accent1"/>
              </a:buClr>
              <a:buSzPct val="80000"/>
              <a:buFont typeface="Wingdings"/>
              <a:buChar char="Ø"/>
              <a:defRPr/>
            </a:pPr>
            <a:r>
              <a:rPr lang="ru-RU"/>
              <a:t>Объявления функций должны быть полностью идентичны</a:t>
            </a:r>
            <a:endParaRPr/>
          </a:p>
          <a:p>
            <a:pPr>
              <a:buClr>
                <a:schemeClr val="accent1"/>
              </a:buClr>
              <a:buSzPct val="80000"/>
              <a:buFont typeface="Wingdings"/>
              <a:buChar char="Ø"/>
              <a:defRPr/>
            </a:pPr>
            <a:r>
              <a:rPr lang="ru-RU"/>
              <a:t>Конструкторы классов не могут быть виртуальными</a:t>
            </a:r>
            <a:endParaRPr/>
          </a:p>
          <a:p>
            <a:pPr>
              <a:buClr>
                <a:schemeClr val="accent1"/>
              </a:buClr>
              <a:buSzPct val="80000"/>
              <a:buFont typeface="Wingdings"/>
              <a:buChar char="Ø"/>
              <a:defRPr/>
            </a:pPr>
            <a:r>
              <a:rPr lang="ru-RU"/>
              <a:t>Деструкторы классов могут быть виртуальными</a:t>
            </a:r>
            <a:r>
              <a:rPr lang="en-US"/>
              <a:t>. </a:t>
            </a:r>
            <a:r>
              <a:rPr lang="ru-RU"/>
              <a:t>И даже должны, если класс полиморфный</a:t>
            </a:r>
            <a:endParaRPr/>
          </a:p>
          <a:p>
            <a:pPr>
              <a:buClr>
                <a:schemeClr val="accent1"/>
              </a:buClr>
              <a:buSzPct val="80000"/>
              <a:buFont typeface="Wingdings"/>
              <a:buChar char="Ø"/>
              <a:defRPr/>
            </a:pPr>
            <a:r>
              <a:rPr lang="ru-RU"/>
              <a:t>Полиморфизм достигается во время выполнения (динамический полиморфизм)</a:t>
            </a:r>
            <a:endParaRPr lang="en-US"/>
          </a:p>
        </p:txBody>
      </p:sp>
      <p:pic>
        <p:nvPicPr>
          <p:cNvPr id="8" name="Рисунок 7"/>
          <p:cNvPicPr>
            <a:picLocks noChangeAspect="1"/>
          </p:cNvPicPr>
          <p:nvPr/>
        </p:nvPicPr>
        <p:blipFill>
          <a:blip r:embed="rId2"/>
          <a:stretch/>
        </p:blipFill>
        <p:spPr bwMode="auto">
          <a:xfrm>
            <a:off x="429285" y="1747344"/>
            <a:ext cx="5099156" cy="3087618"/>
          </a:xfrm>
          <a:prstGeom prst="rect">
            <a:avLst/>
          </a:prstGeom>
        </p:spPr>
      </p:pic>
      <p:sp>
        <p:nvSpPr>
          <p:cNvPr id="9" name="TextBox 8"/>
          <p:cNvSpPr txBox="1"/>
          <p:nvPr/>
        </p:nvSpPr>
        <p:spPr bwMode="auto">
          <a:xfrm>
            <a:off x="546539" y="4950372"/>
            <a:ext cx="4719144" cy="1477328"/>
          </a:xfrm>
          <a:prstGeom prst="rect">
            <a:avLst/>
          </a:prstGeom>
          <a:noFill/>
        </p:spPr>
        <p:txBody>
          <a:bodyPr wrap="square" rtlCol="0">
            <a:spAutoFit/>
          </a:bodyPr>
          <a:lstStyle/>
          <a:p>
            <a:pPr>
              <a:defRPr/>
            </a:pPr>
            <a:r>
              <a:rPr lang="ru-RU"/>
              <a:t>Иногда говорят, что оба эти случая относятся к полиморфизму, а иногда – что только динамический. Большинство считает, что и </a:t>
            </a:r>
            <a:r>
              <a:rPr lang="en-US"/>
              <a:t>overloading</a:t>
            </a:r>
            <a:r>
              <a:rPr lang="ru-RU"/>
              <a:t>, и </a:t>
            </a:r>
            <a:r>
              <a:rPr lang="en-US"/>
              <a:t>overriding – </a:t>
            </a:r>
            <a:r>
              <a:rPr lang="ru-RU"/>
              <a:t>полиморфизм </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877449" y="1435375"/>
            <a:ext cx="5990896" cy="2611107"/>
          </a:xfrm>
          <a:prstGeom prst="rect">
            <a:avLst/>
          </a:prstGeom>
          <a:solidFill>
            <a:schemeClr val="bg1"/>
          </a:solidFill>
        </p:spPr>
        <p:txBody>
          <a:bodyPr>
            <a:normAutofit lnSpcReduction="10000"/>
          </a:bodyPr>
          <a:lstStyle/>
          <a:p>
            <a:pPr>
              <a:defRPr/>
            </a:pPr>
            <a:r>
              <a:rPr lang="ru-RU"/>
              <a:t>Копирование объекта происходит при:</a:t>
            </a:r>
            <a:endParaRPr/>
          </a:p>
          <a:p>
            <a:pPr marL="798513">
              <a:buFont typeface="Arial"/>
              <a:buChar char="•"/>
              <a:defRPr/>
            </a:pPr>
            <a:r>
              <a:rPr lang="ru-RU"/>
              <a:t>Передаче объекта в функцию по значению</a:t>
            </a:r>
            <a:endParaRPr/>
          </a:p>
          <a:p>
            <a:pPr marL="798513">
              <a:buFont typeface="Arial"/>
              <a:buChar char="•"/>
              <a:defRPr/>
            </a:pPr>
            <a:r>
              <a:rPr lang="ru-RU"/>
              <a:t>Возвращении объекта из функции</a:t>
            </a:r>
            <a:endParaRPr/>
          </a:p>
          <a:p>
            <a:pPr marL="798513">
              <a:buFont typeface="Arial"/>
              <a:buChar char="•"/>
              <a:defRPr/>
            </a:pPr>
            <a:r>
              <a:rPr lang="ru-RU"/>
              <a:t>При присваивании одного объекта другому</a:t>
            </a:r>
            <a:endParaRPr/>
          </a:p>
          <a:p>
            <a:pPr>
              <a:defRPr/>
            </a:pPr>
            <a:endParaRPr lang="ru-RU"/>
          </a:p>
          <a:p>
            <a:pPr>
              <a:defRPr/>
            </a:pPr>
            <a:r>
              <a:rPr lang="ru-RU"/>
              <a:t>При копировании объекта побитово копируется занимаемая им область памяти</a:t>
            </a:r>
            <a:endParaRPr/>
          </a:p>
          <a:p>
            <a:pPr marL="0" indent="0">
              <a:buNone/>
              <a:defRPr/>
            </a:pPr>
            <a:endParaRPr lang="ru-RU"/>
          </a:p>
          <a:p>
            <a:pPr marL="455613" indent="0">
              <a:buNone/>
              <a:defRPr/>
            </a:pPr>
            <a:endParaRPr lang="ru-RU"/>
          </a:p>
        </p:txBody>
      </p:sp>
      <p:sp>
        <p:nvSpPr>
          <p:cNvPr id="4" name="Заголовок 1"/>
          <p:cNvSpPr>
            <a:spLocks noGrp="1"/>
          </p:cNvSpPr>
          <p:nvPr>
            <p:ph type="title"/>
          </p:nvPr>
        </p:nvSpPr>
        <p:spPr bwMode="auto">
          <a:xfrm>
            <a:off x="677334" y="289847"/>
            <a:ext cx="11191012" cy="776140"/>
          </a:xfrm>
          <a:prstGeom prst="rect">
            <a:avLst/>
          </a:prstGeom>
          <a:solidFill>
            <a:schemeClr val="bg1"/>
          </a:solidFill>
          <a:ln>
            <a:solidFill>
              <a:schemeClr val="tx1"/>
            </a:solidFill>
          </a:ln>
        </p:spPr>
        <p:txBody>
          <a:bodyPr/>
          <a:lstStyle/>
          <a:p>
            <a:pPr algn="ctr">
              <a:defRPr/>
            </a:pPr>
            <a:r>
              <a:rPr lang="ru-RU"/>
              <a:t>ООП. Конструкторы копирования</a:t>
            </a:r>
            <a:endParaRPr lang="en-US"/>
          </a:p>
        </p:txBody>
      </p:sp>
      <p:pic>
        <p:nvPicPr>
          <p:cNvPr id="5" name="Рисунок 4"/>
          <p:cNvPicPr>
            <a:picLocks noChangeAspect="1"/>
          </p:cNvPicPr>
          <p:nvPr/>
        </p:nvPicPr>
        <p:blipFill>
          <a:blip r:embed="rId2"/>
          <a:srcRect r="4203"/>
          <a:stretch/>
        </p:blipFill>
        <p:spPr bwMode="auto">
          <a:xfrm>
            <a:off x="828037" y="2067482"/>
            <a:ext cx="4839205" cy="1199750"/>
          </a:xfrm>
          <a:prstGeom prst="rect">
            <a:avLst/>
          </a:prstGeom>
        </p:spPr>
      </p:pic>
      <p:sp>
        <p:nvSpPr>
          <p:cNvPr id="6" name="Объект 2"/>
          <p:cNvSpPr txBox="1"/>
          <p:nvPr/>
        </p:nvSpPr>
        <p:spPr bwMode="auto">
          <a:xfrm>
            <a:off x="677334" y="4268727"/>
            <a:ext cx="11191011" cy="2048804"/>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defRPr/>
            </a:pPr>
            <a:r>
              <a:rPr lang="ru-RU" dirty="0"/>
              <a:t>Проблемы начинаются, когда класс управляет памятью на куче: в этом случае указатель на выделенную объектом область памяти будет скопирован, а сама область памяти – нет</a:t>
            </a:r>
            <a:endParaRPr dirty="0"/>
          </a:p>
          <a:p>
            <a:pPr>
              <a:defRPr/>
            </a:pPr>
            <a:r>
              <a:rPr lang="ru-RU" dirty="0"/>
              <a:t>Два одинаковых указателя будут указывать на одну и ту же область памяти. Соответственно, в деструкторе одна и та же область памяти будет освобождена дважды. Ничего хорошего </a:t>
            </a:r>
            <a:endParaRPr dirty="0"/>
          </a:p>
          <a:p>
            <a:pPr>
              <a:defRPr/>
            </a:pPr>
            <a:r>
              <a:rPr lang="ru-RU" dirty="0"/>
              <a:t>Решить проблему можно, определив конструктор </a:t>
            </a:r>
            <a:r>
              <a:rPr lang="ru-RU" dirty="0" smtClean="0"/>
              <a:t>копирования - специальный </a:t>
            </a:r>
            <a:r>
              <a:rPr lang="ru-RU" dirty="0"/>
              <a:t>метода класса, который вызывается при копировании объекта</a:t>
            </a:r>
            <a:endParaRPr dirty="0"/>
          </a:p>
          <a:p>
            <a:pPr>
              <a:defRPr/>
            </a:pPr>
            <a:endParaRPr lang="ru-RU" dirty="0"/>
          </a:p>
          <a:p>
            <a:pPr marL="455613" indent="0">
              <a:buFont typeface="Wingdings 3"/>
              <a:buNone/>
              <a:defRPr/>
            </a:pPr>
            <a:endParaRPr lang="ru-RU"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677334" y="373930"/>
            <a:ext cx="11191012" cy="776140"/>
          </a:xfrm>
          <a:prstGeom prst="rect">
            <a:avLst/>
          </a:prstGeom>
          <a:solidFill>
            <a:schemeClr val="bg1"/>
          </a:solidFill>
          <a:ln>
            <a:solidFill>
              <a:schemeClr val="tx1"/>
            </a:solidFill>
          </a:ln>
        </p:spPr>
        <p:txBody>
          <a:bodyPr/>
          <a:lstStyle/>
          <a:p>
            <a:pPr algn="ctr">
              <a:defRPr/>
            </a:pPr>
            <a:r>
              <a:rPr lang="ru-RU"/>
              <a:t>Наследование</a:t>
            </a:r>
            <a:endParaRPr lang="en-US"/>
          </a:p>
        </p:txBody>
      </p:sp>
      <p:sp>
        <p:nvSpPr>
          <p:cNvPr id="3" name="Объект 2"/>
          <p:cNvSpPr>
            <a:spLocks noGrp="1"/>
          </p:cNvSpPr>
          <p:nvPr>
            <p:ph idx="1"/>
          </p:nvPr>
        </p:nvSpPr>
        <p:spPr bwMode="auto">
          <a:xfrm>
            <a:off x="441434" y="3795591"/>
            <a:ext cx="11426912" cy="2842336"/>
          </a:xfrm>
          <a:prstGeom prst="rect">
            <a:avLst/>
          </a:prstGeom>
          <a:solidFill>
            <a:schemeClr val="bg1"/>
          </a:solidFill>
        </p:spPr>
        <p:txBody>
          <a:bodyPr>
            <a:normAutofit/>
          </a:bodyPr>
          <a:lstStyle/>
          <a:p>
            <a:pPr>
              <a:defRPr/>
            </a:pPr>
            <a:r>
              <a:rPr lang="ru-RU" sz="2000"/>
              <a:t>При наследовании члены базового класса становятся челнами производного класса. Как именно – зависит от спецификатора доступа</a:t>
            </a:r>
            <a:endParaRPr/>
          </a:p>
          <a:p>
            <a:pPr>
              <a:defRPr/>
            </a:pPr>
            <a:r>
              <a:rPr lang="ru-RU" sz="2000"/>
              <a:t>Наследование позволяет:</a:t>
            </a:r>
            <a:endParaRPr/>
          </a:p>
          <a:p>
            <a:pPr marL="682625" indent="-220663">
              <a:buFont typeface="Arial"/>
              <a:buChar char="•"/>
              <a:defRPr/>
            </a:pPr>
            <a:r>
              <a:rPr lang="ru-RU" sz="2000"/>
              <a:t>Создавать иерархии классов. Каждый класс может как использоваться  сам по себе, так и служить основой для создания новой иерархии. </a:t>
            </a:r>
            <a:endParaRPr/>
          </a:p>
          <a:p>
            <a:pPr marL="682625" indent="-220663">
              <a:buFont typeface="Arial"/>
              <a:buChar char="•"/>
              <a:defRPr/>
            </a:pPr>
            <a:r>
              <a:rPr lang="ru-RU" sz="2000"/>
              <a:t>Описывать логически связанные типы без дублирования кода</a:t>
            </a:r>
            <a:r>
              <a:rPr lang="en-US" sz="2000"/>
              <a:t>: </a:t>
            </a:r>
            <a:r>
              <a:rPr lang="ru-RU" sz="2000"/>
              <a:t>все их определяющие общие черты ложатся в основу базового класса</a:t>
            </a:r>
            <a:endParaRPr/>
          </a:p>
          <a:p>
            <a:pPr marL="0" indent="0">
              <a:buNone/>
              <a:defRPr/>
            </a:pPr>
            <a:endParaRPr lang="ru-RU" sz="2000"/>
          </a:p>
          <a:p>
            <a:pPr>
              <a:defRPr/>
            </a:pPr>
            <a:endParaRPr lang="ru-RU" sz="2000"/>
          </a:p>
          <a:p>
            <a:pPr>
              <a:buFont typeface="Arial"/>
              <a:buChar char="•"/>
              <a:defRPr/>
            </a:pPr>
            <a:endParaRPr lang="ru-RU" sz="2000"/>
          </a:p>
        </p:txBody>
      </p:sp>
      <p:pic>
        <p:nvPicPr>
          <p:cNvPr id="4" name="Рисунок 3"/>
          <p:cNvPicPr>
            <a:picLocks noChangeAspect="1"/>
          </p:cNvPicPr>
          <p:nvPr/>
        </p:nvPicPr>
        <p:blipFill>
          <a:blip r:embed="rId2"/>
          <a:stretch/>
        </p:blipFill>
        <p:spPr bwMode="auto">
          <a:xfrm>
            <a:off x="677334" y="1313793"/>
            <a:ext cx="11191012" cy="24817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88578" y="1561498"/>
            <a:ext cx="11279767" cy="4891853"/>
          </a:xfrm>
          <a:prstGeom prst="rect">
            <a:avLst/>
          </a:prstGeom>
          <a:solidFill>
            <a:schemeClr val="bg1"/>
          </a:solidFill>
        </p:spPr>
        <p:txBody>
          <a:bodyPr>
            <a:noAutofit/>
          </a:bodyPr>
          <a:lstStyle/>
          <a:p>
            <a:pPr>
              <a:defRPr/>
            </a:pPr>
            <a:r>
              <a:rPr lang="en-US" sz="2000"/>
              <a:t>Public, private, protected - c</a:t>
            </a:r>
            <a:r>
              <a:rPr lang="ru-RU" sz="2000"/>
              <a:t>пецификаторы доступа</a:t>
            </a:r>
            <a:endParaRPr lang="en-US" sz="2000"/>
          </a:p>
          <a:p>
            <a:pPr marL="514350">
              <a:buFont typeface="Arial"/>
              <a:buChar char="•"/>
              <a:defRPr/>
            </a:pPr>
            <a:r>
              <a:rPr lang="en-US" sz="2000"/>
              <a:t>public: </a:t>
            </a:r>
            <a:r>
              <a:rPr lang="ru-RU" sz="2000"/>
              <a:t>все public-члены базового класса становятся public</a:t>
            </a:r>
            <a:r>
              <a:rPr lang="en-US" sz="2000"/>
              <a:t>-</a:t>
            </a:r>
            <a:r>
              <a:rPr lang="ru-RU" sz="2000"/>
              <a:t>членами производного класса</a:t>
            </a:r>
            <a:r>
              <a:rPr lang="en-US" sz="2000"/>
              <a:t>. Private-</a:t>
            </a:r>
            <a:r>
              <a:rPr lang="ru-RU" sz="2000"/>
              <a:t>члены базового класса недоступны для производного класса</a:t>
            </a:r>
            <a:endParaRPr lang="en-US" sz="2000"/>
          </a:p>
          <a:p>
            <a:pPr marL="514350">
              <a:buFont typeface="Arial"/>
              <a:buChar char="•"/>
              <a:defRPr/>
            </a:pPr>
            <a:r>
              <a:rPr lang="en-US" sz="2000"/>
              <a:t>private: </a:t>
            </a:r>
            <a:r>
              <a:rPr lang="ru-RU" sz="2000"/>
              <a:t>все его public-члены базового класса становятся private-членами производного класса. </a:t>
            </a:r>
            <a:r>
              <a:rPr lang="en-US" sz="2000"/>
              <a:t>Private-</a:t>
            </a:r>
            <a:r>
              <a:rPr lang="ru-RU" sz="2000"/>
              <a:t>члены базового класса недоступны для производного класса</a:t>
            </a:r>
            <a:endParaRPr lang="en-US" sz="2000"/>
          </a:p>
          <a:p>
            <a:pPr>
              <a:defRPr/>
            </a:pPr>
            <a:r>
              <a:rPr lang="en-US" sz="2000"/>
              <a:t>protected: </a:t>
            </a:r>
            <a:r>
              <a:rPr lang="ru-RU" sz="2000"/>
              <a:t>аналогичны </a:t>
            </a:r>
            <a:r>
              <a:rPr lang="en-US" sz="2000"/>
              <a:t>private-</a:t>
            </a:r>
            <a:r>
              <a:rPr lang="ru-RU" sz="2000"/>
              <a:t>членам – доступны из методов класса, но не из других частей программы, но их можно наследовать! </a:t>
            </a:r>
          </a:p>
          <a:p>
            <a:pPr marL="514350" indent="-514350">
              <a:buFont typeface="Arial"/>
              <a:buChar char="•"/>
              <a:defRPr/>
            </a:pPr>
            <a:r>
              <a:rPr lang="ru-RU" sz="2000"/>
              <a:t>Если базовый класс наследуется как public-класс, защищенные члены базового класса становятся защищенными членами производного класса, и они будут доступны для производного класса. </a:t>
            </a:r>
            <a:endParaRPr/>
          </a:p>
          <a:p>
            <a:pPr marL="514350" indent="-514350">
              <a:buFont typeface="Arial"/>
              <a:buChar char="•"/>
              <a:defRPr/>
            </a:pPr>
            <a:r>
              <a:rPr lang="ru-RU" sz="2000"/>
              <a:t>Если базовый класс наследуется закрытым способом (</a:t>
            </a:r>
            <a:r>
              <a:rPr lang="en-US" sz="2000"/>
              <a:t>private</a:t>
            </a:r>
            <a:r>
              <a:rPr lang="ru-RU" sz="2000"/>
              <a:t>)</a:t>
            </a:r>
            <a:r>
              <a:rPr lang="en-US" sz="2000"/>
              <a:t>, </a:t>
            </a:r>
            <a:r>
              <a:rPr lang="ru-RU" sz="2000"/>
              <a:t>его </a:t>
            </a:r>
            <a:r>
              <a:rPr lang="en-US" sz="2000"/>
              <a:t>protected-</a:t>
            </a:r>
            <a:r>
              <a:rPr lang="ru-RU" sz="2000"/>
              <a:t>члены становятся </a:t>
            </a:r>
            <a:r>
              <a:rPr lang="en-US" sz="2000"/>
              <a:t>private-</a:t>
            </a:r>
            <a:r>
              <a:rPr lang="ru-RU" sz="2000"/>
              <a:t>членами производного класса</a:t>
            </a:r>
            <a:endParaRPr/>
          </a:p>
          <a:p>
            <a:pPr marL="514350" indent="-514350">
              <a:buFont typeface="Arial"/>
              <a:buChar char="•"/>
              <a:defRPr/>
            </a:pPr>
            <a:r>
              <a:rPr lang="ru-RU" sz="2000"/>
              <a:t>Если базовый класс наследуется как защищенный, все его открытые и закрытые члены становятся защищенными членами производного класса</a:t>
            </a:r>
            <a:endParaRPr lang="en-US" sz="2000"/>
          </a:p>
        </p:txBody>
      </p:sp>
      <p:sp>
        <p:nvSpPr>
          <p:cNvPr id="4" name="Заголовок 1"/>
          <p:cNvSpPr>
            <a:spLocks noGrp="1"/>
          </p:cNvSpPr>
          <p:nvPr>
            <p:ph type="title"/>
          </p:nvPr>
        </p:nvSpPr>
        <p:spPr bwMode="auto">
          <a:xfrm>
            <a:off x="588579" y="373929"/>
            <a:ext cx="11279767"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Управление доступом к членам базового класса</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4834759" y="1692167"/>
            <a:ext cx="7033587" cy="4349196"/>
          </a:xfrm>
          <a:prstGeom prst="rect">
            <a:avLst/>
          </a:prstGeom>
          <a:solidFill>
            <a:schemeClr val="bg1"/>
          </a:solidFill>
        </p:spPr>
        <p:txBody>
          <a:bodyPr/>
          <a:lstStyle/>
          <a:p>
            <a:pPr>
              <a:defRPr/>
            </a:pPr>
            <a:r>
              <a:rPr lang="ru-RU" dirty="0"/>
              <a:t>Конструкторы вызываются в порядке иерархии наследования классов, деструкторы - в обратном порядке </a:t>
            </a:r>
          </a:p>
          <a:p>
            <a:pPr>
              <a:defRPr/>
            </a:pPr>
            <a:r>
              <a:rPr lang="ru-RU" dirty="0"/>
              <a:t>Поскольку базовый класс "ничего не знает" ни о каком производном классе, операции по инициализации, которые ему нужно выполнить, не зависят от операций инициализации, выполняемых производным классом, но, возможно, создают предварительные условия для последующей работы. Поэтому конструктор базового класса должен выполняться первым</a:t>
            </a:r>
            <a:endParaRPr dirty="0"/>
          </a:p>
          <a:p>
            <a:pPr>
              <a:defRPr/>
            </a:pPr>
            <a:r>
              <a:rPr lang="ru-RU" dirty="0"/>
              <a:t>Поскольку базовый класс лежит в основе производного класса, разрушение </a:t>
            </a:r>
            <a:r>
              <a:rPr lang="ru-RU" dirty="0" smtClean="0"/>
              <a:t>объекта базового </a:t>
            </a:r>
            <a:r>
              <a:rPr lang="ru-RU" dirty="0"/>
              <a:t>класса подразумевает разрушение производного. Следовательно, деструктор производного класса имеет смысл вызвать до того, как объект будет полностью разрушен</a:t>
            </a:r>
            <a:endParaRPr lang="en-US" dirty="0"/>
          </a:p>
        </p:txBody>
      </p:sp>
      <p:sp>
        <p:nvSpPr>
          <p:cNvPr id="4" name="Заголовок 1"/>
          <p:cNvSpPr>
            <a:spLocks noGrp="1"/>
          </p:cNvSpPr>
          <p:nvPr>
            <p:ph type="title"/>
          </p:nvPr>
        </p:nvSpPr>
        <p:spPr bwMode="auto">
          <a:xfrm>
            <a:off x="588579" y="373929"/>
            <a:ext cx="11279767"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Порядок выполнения конструкторов и деструкторов</a:t>
            </a:r>
            <a:endParaRPr lang="en-US"/>
          </a:p>
        </p:txBody>
      </p:sp>
      <p:pic>
        <p:nvPicPr>
          <p:cNvPr id="5" name="Рисунок 4"/>
          <p:cNvPicPr>
            <a:picLocks noChangeAspect="1"/>
          </p:cNvPicPr>
          <p:nvPr/>
        </p:nvPicPr>
        <p:blipFill>
          <a:blip r:embed="rId2"/>
          <a:stretch/>
        </p:blipFill>
        <p:spPr bwMode="auto">
          <a:xfrm>
            <a:off x="1130254" y="1692167"/>
            <a:ext cx="3078747" cy="43666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8" y="5267312"/>
            <a:ext cx="3752193" cy="1375226"/>
          </a:xfrm>
          <a:prstGeom prst="rect">
            <a:avLst/>
          </a:prstGeom>
          <a:solidFill>
            <a:schemeClr val="bg1"/>
          </a:solidFill>
        </p:spPr>
        <p:txBody>
          <a:bodyPr/>
          <a:lstStyle/>
          <a:p>
            <a:pPr marL="0" indent="0">
              <a:buNone/>
              <a:defRPr/>
            </a:pPr>
            <a:r>
              <a:rPr lang="ru-RU"/>
              <a:t>Класс </a:t>
            </a:r>
            <a:r>
              <a:rPr lang="en-US"/>
              <a:t>B </a:t>
            </a:r>
            <a:r>
              <a:rPr lang="ru-RU"/>
              <a:t>наследует класс </a:t>
            </a:r>
            <a:r>
              <a:rPr lang="en-US"/>
              <a:t>A</a:t>
            </a:r>
            <a:endParaRPr lang="ru-RU"/>
          </a:p>
          <a:p>
            <a:pPr marL="0" indent="0">
              <a:buNone/>
              <a:defRPr/>
            </a:pPr>
            <a:r>
              <a:rPr lang="ru-RU"/>
              <a:t>Класс </a:t>
            </a:r>
            <a:r>
              <a:rPr lang="en-US"/>
              <a:t>C </a:t>
            </a:r>
            <a:r>
              <a:rPr lang="ru-RU"/>
              <a:t>наследует класс </a:t>
            </a:r>
            <a:r>
              <a:rPr lang="en-US"/>
              <a:t>A</a:t>
            </a:r>
            <a:endParaRPr/>
          </a:p>
          <a:p>
            <a:pPr marL="0" indent="0">
              <a:buNone/>
              <a:defRPr/>
            </a:pPr>
            <a:r>
              <a:rPr lang="ru-RU"/>
              <a:t>Класс </a:t>
            </a:r>
            <a:r>
              <a:rPr lang="en-US"/>
              <a:t>D </a:t>
            </a:r>
            <a:r>
              <a:rPr lang="ru-RU"/>
              <a:t>наследует классы </a:t>
            </a:r>
            <a:r>
              <a:rPr lang="en-US"/>
              <a:t>B </a:t>
            </a:r>
            <a:r>
              <a:rPr lang="ru-RU"/>
              <a:t>и С</a:t>
            </a:r>
            <a:endParaRPr lang="en-US"/>
          </a:p>
        </p:txBody>
      </p:sp>
      <p:sp>
        <p:nvSpPr>
          <p:cNvPr id="4" name="Заголовок 1"/>
          <p:cNvSpPr>
            <a:spLocks noGrp="1"/>
          </p:cNvSpPr>
          <p:nvPr>
            <p:ph type="title"/>
          </p:nvPr>
        </p:nvSpPr>
        <p:spPr bwMode="auto">
          <a:xfrm>
            <a:off x="546539" y="373929"/>
            <a:ext cx="11321808"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Ромбовидное наследование</a:t>
            </a:r>
            <a:r>
              <a:rPr lang="en-US"/>
              <a:t/>
            </a:r>
            <a:br>
              <a:rPr lang="en-US"/>
            </a:br>
            <a:r>
              <a:rPr lang="ru-RU"/>
              <a:t> (</a:t>
            </a:r>
            <a:r>
              <a:rPr lang="en-US"/>
              <a:t>diamond problem</a:t>
            </a:r>
            <a:r>
              <a:rPr lang="ru-RU"/>
              <a:t>)</a:t>
            </a:r>
            <a:endParaRPr lang="en-US"/>
          </a:p>
        </p:txBody>
      </p:sp>
      <p:pic>
        <p:nvPicPr>
          <p:cNvPr id="5" name="Рисунок 4"/>
          <p:cNvPicPr>
            <a:picLocks noChangeAspect="1"/>
          </p:cNvPicPr>
          <p:nvPr/>
        </p:nvPicPr>
        <p:blipFill>
          <a:blip r:embed="rId2"/>
          <a:stretch/>
        </p:blipFill>
        <p:spPr bwMode="auto">
          <a:xfrm>
            <a:off x="546538" y="1818290"/>
            <a:ext cx="3517963" cy="3121571"/>
          </a:xfrm>
          <a:prstGeom prst="rect">
            <a:avLst/>
          </a:prstGeom>
        </p:spPr>
      </p:pic>
      <p:sp>
        <p:nvSpPr>
          <p:cNvPr id="6" name="Прямоугольник 5"/>
          <p:cNvSpPr/>
          <p:nvPr/>
        </p:nvSpPr>
        <p:spPr bwMode="auto">
          <a:xfrm>
            <a:off x="5538952" y="1818290"/>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A</a:t>
            </a:r>
            <a:endParaRPr/>
          </a:p>
        </p:txBody>
      </p:sp>
      <p:sp>
        <p:nvSpPr>
          <p:cNvPr id="7" name="Прямоугольник 6"/>
          <p:cNvSpPr/>
          <p:nvPr/>
        </p:nvSpPr>
        <p:spPr bwMode="auto">
          <a:xfrm>
            <a:off x="4477406"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B</a:t>
            </a:r>
          </a:p>
        </p:txBody>
      </p:sp>
      <p:sp>
        <p:nvSpPr>
          <p:cNvPr id="8" name="Прямоугольник 7"/>
          <p:cNvSpPr/>
          <p:nvPr/>
        </p:nvSpPr>
        <p:spPr bwMode="auto">
          <a:xfrm>
            <a:off x="6766408"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C</a:t>
            </a:r>
          </a:p>
        </p:txBody>
      </p:sp>
      <p:sp>
        <p:nvSpPr>
          <p:cNvPr id="9" name="Прямоугольник 8"/>
          <p:cNvSpPr/>
          <p:nvPr/>
        </p:nvSpPr>
        <p:spPr bwMode="auto">
          <a:xfrm>
            <a:off x="5659820" y="4584141"/>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D</a:t>
            </a:r>
          </a:p>
        </p:txBody>
      </p:sp>
      <p:cxnSp>
        <p:nvCxnSpPr>
          <p:cNvPr id="11" name="Прямая со стрелкой 10"/>
          <p:cNvCxnSpPr>
            <a:cxnSpLocks/>
          </p:cNvCxnSpPr>
          <p:nvPr/>
        </p:nvCxnSpPr>
        <p:spPr bwMode="auto">
          <a:xfrm flipV="1">
            <a:off x="5085506" y="2427890"/>
            <a:ext cx="430170" cy="735541"/>
          </a:xfrm>
          <a:prstGeom prst="straightConnector1">
            <a:avLst/>
          </a:prstGeom>
          <a:ln>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13" name="Прямая со стрелкой 12"/>
          <p:cNvCxnSpPr>
            <a:cxnSpLocks/>
            <a:stCxn id="8" idx="0"/>
          </p:cNvCxnSpPr>
          <p:nvPr/>
        </p:nvCxnSpPr>
        <p:spPr bwMode="auto">
          <a:xfrm flipH="1" flipV="1">
            <a:off x="6787889" y="2389293"/>
            <a:ext cx="614395" cy="7690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cxnSpLocks/>
            <a:endCxn id="7" idx="2"/>
          </p:cNvCxnSpPr>
          <p:nvPr/>
        </p:nvCxnSpPr>
        <p:spPr bwMode="auto">
          <a:xfrm flipH="1" flipV="1">
            <a:off x="5113282" y="3767959"/>
            <a:ext cx="546538"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cxnSpLocks/>
            <a:endCxn id="8" idx="2"/>
          </p:cNvCxnSpPr>
          <p:nvPr/>
        </p:nvCxnSpPr>
        <p:spPr bwMode="auto">
          <a:xfrm flipV="1">
            <a:off x="6931572" y="3767959"/>
            <a:ext cx="470712"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Прямоугольник 18"/>
          <p:cNvSpPr/>
          <p:nvPr/>
        </p:nvSpPr>
        <p:spPr bwMode="auto">
          <a:xfrm>
            <a:off x="8674036" y="1818290"/>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A</a:t>
            </a:r>
            <a:endParaRPr/>
          </a:p>
        </p:txBody>
      </p:sp>
      <p:sp>
        <p:nvSpPr>
          <p:cNvPr id="25" name="Прямоугольник 24"/>
          <p:cNvSpPr/>
          <p:nvPr/>
        </p:nvSpPr>
        <p:spPr bwMode="auto">
          <a:xfrm>
            <a:off x="10537367" y="1818290"/>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A</a:t>
            </a:r>
            <a:endParaRPr/>
          </a:p>
        </p:txBody>
      </p:sp>
      <p:sp>
        <p:nvSpPr>
          <p:cNvPr id="27" name="Прямоугольник 26"/>
          <p:cNvSpPr/>
          <p:nvPr/>
        </p:nvSpPr>
        <p:spPr bwMode="auto">
          <a:xfrm>
            <a:off x="8653016"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B</a:t>
            </a:r>
          </a:p>
        </p:txBody>
      </p:sp>
      <p:sp>
        <p:nvSpPr>
          <p:cNvPr id="29" name="Прямоугольник 28"/>
          <p:cNvSpPr/>
          <p:nvPr/>
        </p:nvSpPr>
        <p:spPr bwMode="auto">
          <a:xfrm>
            <a:off x="10560183"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C</a:t>
            </a:r>
          </a:p>
        </p:txBody>
      </p:sp>
      <p:sp>
        <p:nvSpPr>
          <p:cNvPr id="30" name="Прямоугольник 29"/>
          <p:cNvSpPr/>
          <p:nvPr/>
        </p:nvSpPr>
        <p:spPr bwMode="auto">
          <a:xfrm>
            <a:off x="9658024" y="4584141"/>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D</a:t>
            </a:r>
          </a:p>
        </p:txBody>
      </p:sp>
      <p:cxnSp>
        <p:nvCxnSpPr>
          <p:cNvPr id="31" name="Прямая со стрелкой 30"/>
          <p:cNvCxnSpPr>
            <a:cxnSpLocks/>
            <a:endCxn id="27" idx="2"/>
          </p:cNvCxnSpPr>
          <p:nvPr/>
        </p:nvCxnSpPr>
        <p:spPr bwMode="auto">
          <a:xfrm flipH="1" flipV="1">
            <a:off x="9288892" y="3767959"/>
            <a:ext cx="369131"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a:cxnSpLocks/>
            <a:endCxn id="29" idx="2"/>
          </p:cNvCxnSpPr>
          <p:nvPr/>
        </p:nvCxnSpPr>
        <p:spPr bwMode="auto">
          <a:xfrm flipV="1">
            <a:off x="10929776" y="3767959"/>
            <a:ext cx="266283"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a:cxnSpLocks/>
            <a:stCxn id="27" idx="0"/>
            <a:endCxn id="19" idx="2"/>
          </p:cNvCxnSpPr>
          <p:nvPr/>
        </p:nvCxnSpPr>
        <p:spPr bwMode="auto">
          <a:xfrm flipV="1">
            <a:off x="9288892" y="2427890"/>
            <a:ext cx="21020" cy="73046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a:cxnSpLocks/>
          </p:cNvCxnSpPr>
          <p:nvPr/>
        </p:nvCxnSpPr>
        <p:spPr bwMode="auto">
          <a:xfrm flipV="1">
            <a:off x="11175039" y="2389293"/>
            <a:ext cx="21020" cy="73046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bwMode="auto">
          <a:xfrm flipH="1">
            <a:off x="4823684" y="5739544"/>
            <a:ext cx="2944023" cy="369332"/>
          </a:xfrm>
          <a:prstGeom prst="rect">
            <a:avLst/>
          </a:prstGeom>
          <a:noFill/>
        </p:spPr>
        <p:txBody>
          <a:bodyPr wrap="square" rtlCol="0">
            <a:spAutoFit/>
          </a:bodyPr>
          <a:lstStyle/>
          <a:p>
            <a:pPr algn="ctr">
              <a:defRPr/>
            </a:pPr>
            <a:r>
              <a:rPr lang="ru-RU"/>
              <a:t>Как было задумано</a:t>
            </a:r>
            <a:endParaRPr lang="en-US"/>
          </a:p>
        </p:txBody>
      </p:sp>
      <p:sp>
        <p:nvSpPr>
          <p:cNvPr id="37" name="TextBox 36"/>
          <p:cNvSpPr txBox="1"/>
          <p:nvPr/>
        </p:nvSpPr>
        <p:spPr bwMode="auto">
          <a:xfrm flipH="1">
            <a:off x="9247977" y="5694615"/>
            <a:ext cx="2376464" cy="369332"/>
          </a:xfrm>
          <a:prstGeom prst="rect">
            <a:avLst/>
          </a:prstGeom>
          <a:solidFill>
            <a:schemeClr val="bg1"/>
          </a:solidFill>
        </p:spPr>
        <p:txBody>
          <a:bodyPr wrap="square" rtlCol="0">
            <a:spAutoFit/>
          </a:bodyPr>
          <a:lstStyle/>
          <a:p>
            <a:pPr algn="ctr">
              <a:defRPr/>
            </a:pPr>
            <a:r>
              <a:rPr lang="ru-RU"/>
              <a:t>Что получится</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546539" y="373929"/>
            <a:ext cx="11321808"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Ромбовидное наследование </a:t>
            </a:r>
            <a:r>
              <a:rPr lang="en-US"/>
              <a:t/>
            </a:r>
            <a:br>
              <a:rPr lang="en-US"/>
            </a:br>
            <a:r>
              <a:rPr lang="ru-RU"/>
              <a:t>(</a:t>
            </a:r>
            <a:r>
              <a:rPr lang="en-US"/>
              <a:t>diamond problem</a:t>
            </a:r>
            <a:r>
              <a:rPr lang="ru-RU"/>
              <a:t>)</a:t>
            </a:r>
            <a:endParaRPr lang="en-US"/>
          </a:p>
        </p:txBody>
      </p:sp>
      <p:pic>
        <p:nvPicPr>
          <p:cNvPr id="9" name="Рисунок 8"/>
          <p:cNvPicPr>
            <a:picLocks noChangeAspect="1"/>
          </p:cNvPicPr>
          <p:nvPr/>
        </p:nvPicPr>
        <p:blipFill>
          <a:blip r:embed="rId2"/>
          <a:stretch/>
        </p:blipFill>
        <p:spPr bwMode="auto">
          <a:xfrm>
            <a:off x="584030" y="3733457"/>
            <a:ext cx="3289737" cy="1472422"/>
          </a:xfrm>
          <a:prstGeom prst="rect">
            <a:avLst/>
          </a:prstGeom>
        </p:spPr>
      </p:pic>
      <p:pic>
        <p:nvPicPr>
          <p:cNvPr id="10" name="Рисунок 9"/>
          <p:cNvPicPr>
            <a:picLocks noChangeAspect="1"/>
          </p:cNvPicPr>
          <p:nvPr/>
        </p:nvPicPr>
        <p:blipFill>
          <a:blip r:embed="rId3"/>
          <a:stretch/>
        </p:blipFill>
        <p:spPr bwMode="auto">
          <a:xfrm>
            <a:off x="546535" y="5322441"/>
            <a:ext cx="3467139" cy="558754"/>
          </a:xfrm>
          <a:prstGeom prst="rect">
            <a:avLst/>
          </a:prstGeom>
        </p:spPr>
      </p:pic>
      <p:sp>
        <p:nvSpPr>
          <p:cNvPr id="11" name="TextBox 10"/>
          <p:cNvSpPr txBox="1"/>
          <p:nvPr/>
        </p:nvSpPr>
        <p:spPr bwMode="auto">
          <a:xfrm>
            <a:off x="538334" y="5766838"/>
            <a:ext cx="4014951" cy="646331"/>
          </a:xfrm>
          <a:prstGeom prst="rect">
            <a:avLst/>
          </a:prstGeom>
          <a:noFill/>
        </p:spPr>
        <p:txBody>
          <a:bodyPr wrap="square" rtlCol="0">
            <a:spAutoFit/>
          </a:bodyPr>
          <a:lstStyle/>
          <a:p>
            <a:pPr>
              <a:defRPr/>
            </a:pPr>
            <a:r>
              <a:rPr lang="ru-RU"/>
              <a:t>Компилятор не знает, откуда ему брать _</a:t>
            </a:r>
            <a:r>
              <a:rPr lang="en-US"/>
              <a:t>i</a:t>
            </a:r>
          </a:p>
        </p:txBody>
      </p:sp>
      <p:pic>
        <p:nvPicPr>
          <p:cNvPr id="12" name="Рисунок 11"/>
          <p:cNvPicPr>
            <a:picLocks noChangeAspect="1"/>
          </p:cNvPicPr>
          <p:nvPr/>
        </p:nvPicPr>
        <p:blipFill>
          <a:blip r:embed="rId4"/>
          <a:stretch/>
        </p:blipFill>
        <p:spPr bwMode="auto">
          <a:xfrm>
            <a:off x="5677178" y="1627337"/>
            <a:ext cx="2948286" cy="1164882"/>
          </a:xfrm>
          <a:prstGeom prst="rect">
            <a:avLst/>
          </a:prstGeom>
        </p:spPr>
      </p:pic>
      <p:sp>
        <p:nvSpPr>
          <p:cNvPr id="13" name="TextBox 12"/>
          <p:cNvSpPr txBox="1"/>
          <p:nvPr/>
        </p:nvSpPr>
        <p:spPr bwMode="auto">
          <a:xfrm>
            <a:off x="5677178" y="2973279"/>
            <a:ext cx="6191168" cy="369332"/>
          </a:xfrm>
          <a:prstGeom prst="rect">
            <a:avLst/>
          </a:prstGeom>
          <a:solidFill>
            <a:schemeClr val="bg1"/>
          </a:solidFill>
        </p:spPr>
        <p:txBody>
          <a:bodyPr wrap="square" rtlCol="0">
            <a:spAutoFit/>
          </a:bodyPr>
          <a:lstStyle/>
          <a:p>
            <a:pPr>
              <a:defRPr/>
            </a:pPr>
            <a:r>
              <a:rPr lang="ru-RU"/>
              <a:t>Ок</a:t>
            </a:r>
            <a:r>
              <a:rPr lang="en-US"/>
              <a:t>, </a:t>
            </a:r>
            <a:r>
              <a:rPr lang="ru-RU"/>
              <a:t>но все равно будет две копии класса </a:t>
            </a:r>
            <a:r>
              <a:rPr lang="en-US"/>
              <a:t>A</a:t>
            </a:r>
            <a:endParaRPr/>
          </a:p>
        </p:txBody>
      </p:sp>
      <p:pic>
        <p:nvPicPr>
          <p:cNvPr id="14" name="Рисунок 13"/>
          <p:cNvPicPr>
            <a:picLocks noChangeAspect="1"/>
          </p:cNvPicPr>
          <p:nvPr/>
        </p:nvPicPr>
        <p:blipFill>
          <a:blip r:embed="rId5"/>
          <a:stretch/>
        </p:blipFill>
        <p:spPr bwMode="auto">
          <a:xfrm>
            <a:off x="8773388" y="1631720"/>
            <a:ext cx="3094960" cy="1139699"/>
          </a:xfrm>
          <a:prstGeom prst="rect">
            <a:avLst/>
          </a:prstGeom>
        </p:spPr>
      </p:pic>
      <p:pic>
        <p:nvPicPr>
          <p:cNvPr id="16" name="Рисунок 15"/>
          <p:cNvPicPr>
            <a:picLocks noChangeAspect="1"/>
          </p:cNvPicPr>
          <p:nvPr/>
        </p:nvPicPr>
        <p:blipFill>
          <a:blip r:embed="rId6"/>
          <a:stretch/>
        </p:blipFill>
        <p:spPr bwMode="auto">
          <a:xfrm>
            <a:off x="5677178" y="3451585"/>
            <a:ext cx="3172532" cy="1275787"/>
          </a:xfrm>
          <a:prstGeom prst="rect">
            <a:avLst/>
          </a:prstGeom>
        </p:spPr>
      </p:pic>
      <p:sp>
        <p:nvSpPr>
          <p:cNvPr id="17" name="TextBox 16"/>
          <p:cNvSpPr txBox="1"/>
          <p:nvPr/>
        </p:nvSpPr>
        <p:spPr bwMode="auto">
          <a:xfrm>
            <a:off x="9953297" y="3754797"/>
            <a:ext cx="1275203" cy="923330"/>
          </a:xfrm>
          <a:prstGeom prst="rect">
            <a:avLst/>
          </a:prstGeom>
          <a:solidFill>
            <a:schemeClr val="bg1"/>
          </a:solidFill>
        </p:spPr>
        <p:txBody>
          <a:bodyPr wrap="square" rtlCol="0">
            <a:spAutoFit/>
          </a:bodyPr>
          <a:lstStyle/>
          <a:p>
            <a:pPr>
              <a:defRPr/>
            </a:pPr>
            <a:r>
              <a:rPr lang="en-US"/>
              <a:t>MSVC: </a:t>
            </a:r>
            <a:r>
              <a:rPr lang="ru-RU"/>
              <a:t>Ок</a:t>
            </a:r>
            <a:endParaRPr lang="en-US"/>
          </a:p>
          <a:p>
            <a:pPr>
              <a:defRPr/>
            </a:pPr>
            <a:r>
              <a:rPr lang="en-US"/>
              <a:t>g++: </a:t>
            </a:r>
            <a:r>
              <a:rPr lang="ru-RU"/>
              <a:t>Не ок</a:t>
            </a:r>
          </a:p>
          <a:p>
            <a:pPr>
              <a:defRPr/>
            </a:pPr>
            <a:endParaRPr lang="en-US"/>
          </a:p>
        </p:txBody>
      </p:sp>
      <p:pic>
        <p:nvPicPr>
          <p:cNvPr id="20" name="Рисунок 19"/>
          <p:cNvPicPr>
            <a:picLocks noChangeAspect="1"/>
          </p:cNvPicPr>
          <p:nvPr/>
        </p:nvPicPr>
        <p:blipFill>
          <a:blip r:embed="rId7"/>
          <a:stretch/>
        </p:blipFill>
        <p:spPr bwMode="auto">
          <a:xfrm>
            <a:off x="5677178" y="4949632"/>
            <a:ext cx="6222132" cy="718383"/>
          </a:xfrm>
          <a:prstGeom prst="rect">
            <a:avLst/>
          </a:prstGeom>
        </p:spPr>
      </p:pic>
      <p:pic>
        <p:nvPicPr>
          <p:cNvPr id="21" name="Рисунок 20"/>
          <p:cNvPicPr>
            <a:picLocks noChangeAspect="1"/>
          </p:cNvPicPr>
          <p:nvPr/>
        </p:nvPicPr>
        <p:blipFill>
          <a:blip r:embed="rId8"/>
          <a:stretch/>
        </p:blipFill>
        <p:spPr bwMode="auto">
          <a:xfrm>
            <a:off x="546539" y="1574892"/>
            <a:ext cx="2890344" cy="366580"/>
          </a:xfrm>
          <a:prstGeom prst="rect">
            <a:avLst/>
          </a:prstGeom>
        </p:spPr>
      </p:pic>
      <p:pic>
        <p:nvPicPr>
          <p:cNvPr id="22" name="Рисунок 21"/>
          <p:cNvPicPr>
            <a:picLocks noChangeAspect="1"/>
          </p:cNvPicPr>
          <p:nvPr/>
        </p:nvPicPr>
        <p:blipFill>
          <a:blip r:embed="rId9"/>
          <a:srcRect t="23675"/>
          <a:stretch/>
        </p:blipFill>
        <p:spPr bwMode="auto">
          <a:xfrm>
            <a:off x="538334" y="1998363"/>
            <a:ext cx="4690661" cy="430944"/>
          </a:xfrm>
          <a:prstGeom prst="rect">
            <a:avLst/>
          </a:prstGeom>
        </p:spPr>
      </p:pic>
      <p:pic>
        <p:nvPicPr>
          <p:cNvPr id="23" name="Рисунок 22"/>
          <p:cNvPicPr>
            <a:picLocks noChangeAspect="1"/>
          </p:cNvPicPr>
          <p:nvPr/>
        </p:nvPicPr>
        <p:blipFill>
          <a:blip r:embed="rId10"/>
          <a:stretch/>
        </p:blipFill>
        <p:spPr bwMode="auto">
          <a:xfrm>
            <a:off x="546537" y="2444551"/>
            <a:ext cx="4982717" cy="422775"/>
          </a:xfrm>
          <a:prstGeom prst="rect">
            <a:avLst/>
          </a:prstGeom>
        </p:spPr>
      </p:pic>
      <p:pic>
        <p:nvPicPr>
          <p:cNvPr id="25" name="Рисунок 24"/>
          <p:cNvPicPr>
            <a:picLocks noChangeAspect="1"/>
          </p:cNvPicPr>
          <p:nvPr/>
        </p:nvPicPr>
        <p:blipFill>
          <a:blip r:embed="rId11"/>
          <a:stretch/>
        </p:blipFill>
        <p:spPr bwMode="auto">
          <a:xfrm>
            <a:off x="546536" y="2792219"/>
            <a:ext cx="3878319" cy="8320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40" y="1698134"/>
            <a:ext cx="11235557" cy="849753"/>
          </a:xfrm>
          <a:prstGeom prst="rect">
            <a:avLst/>
          </a:prstGeom>
          <a:solidFill>
            <a:schemeClr val="bg1"/>
          </a:solidFill>
        </p:spPr>
        <p:txBody>
          <a:bodyPr>
            <a:normAutofit/>
          </a:bodyPr>
          <a:lstStyle/>
          <a:p>
            <a:pPr>
              <a:buClr>
                <a:schemeClr val="accent1"/>
              </a:buClr>
              <a:buSzPct val="80000"/>
              <a:buFont typeface="Wingdings"/>
              <a:buChar char="Ø"/>
              <a:defRPr/>
            </a:pPr>
            <a:r>
              <a:rPr lang="ru-RU"/>
              <a:t>Но мы хотели только одну копию класса А</a:t>
            </a:r>
            <a:r>
              <a:rPr lang="en-US"/>
              <a:t>, </a:t>
            </a:r>
            <a:r>
              <a:rPr lang="ru-RU"/>
              <a:t>что же делать?</a:t>
            </a:r>
            <a:endParaRPr/>
          </a:p>
          <a:p>
            <a:pPr>
              <a:buClr>
                <a:schemeClr val="accent1"/>
              </a:buClr>
              <a:buSzPct val="80000"/>
              <a:buFont typeface="Wingdings"/>
              <a:buChar char="Ø"/>
              <a:defRPr/>
            </a:pPr>
            <a:r>
              <a:rPr lang="ru-RU"/>
              <a:t>Использовать ключевое слово </a:t>
            </a:r>
            <a:r>
              <a:rPr lang="en-US"/>
              <a:t>virtual </a:t>
            </a:r>
            <a:r>
              <a:rPr lang="ru-RU"/>
              <a:t>при наследовании класса А</a:t>
            </a:r>
            <a:endParaRPr lang="en-US"/>
          </a:p>
        </p:txBody>
      </p:sp>
      <p:sp>
        <p:nvSpPr>
          <p:cNvPr id="4" name="Заголовок 1"/>
          <p:cNvSpPr>
            <a:spLocks noGrp="1"/>
          </p:cNvSpPr>
          <p:nvPr>
            <p:ph type="title"/>
          </p:nvPr>
        </p:nvSpPr>
        <p:spPr bwMode="auto">
          <a:xfrm>
            <a:off x="546539" y="373929"/>
            <a:ext cx="11235558"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Ромбовидное наследование </a:t>
            </a:r>
            <a:r>
              <a:rPr lang="en-US"/>
              <a:t/>
            </a:r>
            <a:br>
              <a:rPr lang="en-US"/>
            </a:br>
            <a:r>
              <a:rPr lang="ru-RU"/>
              <a:t>(</a:t>
            </a:r>
            <a:r>
              <a:rPr lang="en-US"/>
              <a:t>diamond problem</a:t>
            </a:r>
            <a:r>
              <a:rPr lang="ru-RU"/>
              <a:t>)</a:t>
            </a:r>
            <a:endParaRPr lang="en-US"/>
          </a:p>
        </p:txBody>
      </p:sp>
      <p:pic>
        <p:nvPicPr>
          <p:cNvPr id="5" name="Рисунок 4"/>
          <p:cNvPicPr>
            <a:picLocks noChangeAspect="1"/>
          </p:cNvPicPr>
          <p:nvPr/>
        </p:nvPicPr>
        <p:blipFill>
          <a:blip r:embed="rId2"/>
          <a:stretch/>
        </p:blipFill>
        <p:spPr bwMode="auto">
          <a:xfrm>
            <a:off x="569724" y="2869167"/>
            <a:ext cx="3889079" cy="393119"/>
          </a:xfrm>
          <a:prstGeom prst="rect">
            <a:avLst/>
          </a:prstGeom>
        </p:spPr>
      </p:pic>
      <p:pic>
        <p:nvPicPr>
          <p:cNvPr id="6" name="Рисунок 5"/>
          <p:cNvPicPr>
            <a:picLocks noChangeAspect="1"/>
          </p:cNvPicPr>
          <p:nvPr/>
        </p:nvPicPr>
        <p:blipFill>
          <a:blip r:embed="rId3"/>
          <a:srcRect l="896" t="10543"/>
          <a:stretch/>
        </p:blipFill>
        <p:spPr bwMode="auto">
          <a:xfrm>
            <a:off x="546539" y="3404890"/>
            <a:ext cx="3888192" cy="357351"/>
          </a:xfrm>
          <a:prstGeom prst="rect">
            <a:avLst/>
          </a:prstGeom>
        </p:spPr>
      </p:pic>
      <p:pic>
        <p:nvPicPr>
          <p:cNvPr id="8" name="Рисунок 7"/>
          <p:cNvPicPr>
            <a:picLocks noChangeAspect="1"/>
          </p:cNvPicPr>
          <p:nvPr/>
        </p:nvPicPr>
        <p:blipFill>
          <a:blip r:embed="rId4"/>
          <a:stretch/>
        </p:blipFill>
        <p:spPr bwMode="auto">
          <a:xfrm>
            <a:off x="660020" y="4395516"/>
            <a:ext cx="3538232" cy="722865"/>
          </a:xfrm>
          <a:prstGeom prst="rect">
            <a:avLst/>
          </a:prstGeom>
        </p:spPr>
      </p:pic>
      <p:sp>
        <p:nvSpPr>
          <p:cNvPr id="9" name="Объект 2"/>
          <p:cNvSpPr txBox="1"/>
          <p:nvPr/>
        </p:nvSpPr>
        <p:spPr bwMode="auto">
          <a:xfrm>
            <a:off x="4550981" y="2547887"/>
            <a:ext cx="7231115" cy="3695257"/>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a:t>Если базовый класс объявляется виртуальным, то только один его экземпляр будет включен в объект наследующего класса</a:t>
            </a:r>
            <a:endParaRPr/>
          </a:p>
          <a:p>
            <a:pPr>
              <a:buClr>
                <a:schemeClr val="accent1"/>
              </a:buClr>
              <a:buSzPct val="80000"/>
              <a:buFont typeface="Wingdings"/>
              <a:buChar char="Ø"/>
              <a:defRPr/>
            </a:pPr>
            <a:r>
              <a:rPr lang="ru-RU"/>
              <a:t>Разница между обычным базовым и виртуальным классами становится очевидной только тогда, когда этот базовый класс наследуется более одного раза</a:t>
            </a:r>
            <a:endParaRPr/>
          </a:p>
          <a:p>
            <a:pPr>
              <a:buClr>
                <a:schemeClr val="accent1"/>
              </a:buClr>
              <a:buSzPct val="80000"/>
              <a:buFont typeface="Wingdings"/>
              <a:buChar char="Ø"/>
              <a:defRPr/>
            </a:pPr>
            <a:r>
              <a:rPr lang="ru-RU"/>
              <a:t>При этом конструктор виртуального базового класса вызывается напрямую из последнего в иерархии класса, а не из его непосредственных потомков, как раньше</a:t>
            </a:r>
            <a:endParaRPr/>
          </a:p>
          <a:p>
            <a:pPr>
              <a:buClr>
                <a:schemeClr val="accent1"/>
              </a:buClr>
              <a:buSzPct val="80000"/>
              <a:buFont typeface="Wingdings"/>
              <a:buChar char="Ø"/>
              <a:defRPr/>
            </a:pPr>
            <a:r>
              <a:rPr lang="ru-RU"/>
              <a:t>Поэтому если нужно передать аргументы в конструктор базового виртуального класса, нужно делать это сразу</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546539" y="1502979"/>
            <a:ext cx="11235557" cy="4538383"/>
          </a:xfrm>
          <a:prstGeom prst="rect">
            <a:avLst/>
          </a:prstGeom>
          <a:solidFill>
            <a:schemeClr val="bg1"/>
          </a:solidFill>
        </p:spPr>
        <p:txBody>
          <a:bodyPr>
            <a:normAutofit/>
          </a:bodyPr>
          <a:lstStyle/>
          <a:p>
            <a:pPr>
              <a:buClr>
                <a:schemeClr val="accent1"/>
              </a:buClr>
              <a:buSzPct val="80000"/>
              <a:buFont typeface="Wingdings"/>
              <a:buChar char="Ø"/>
              <a:defRPr/>
            </a:pPr>
            <a:r>
              <a:rPr lang="ru-RU" sz="2400"/>
              <a:t>Полиморфизм - один интерфейс, много методов</a:t>
            </a:r>
            <a:endParaRPr/>
          </a:p>
          <a:p>
            <a:pPr>
              <a:buClr>
                <a:schemeClr val="accent1"/>
              </a:buClr>
              <a:buSzPct val="80000"/>
              <a:buFont typeface="Wingdings"/>
              <a:buChar char="Ø"/>
              <a:defRPr/>
            </a:pPr>
            <a:r>
              <a:rPr lang="ru-RU" sz="2400"/>
              <a:t>Это означает, что ко всем функциям-членам общего класса можно получить доступ одним и тем же способом, несмотря на возможное различие в конкретных действиях, связанных с каждой отдельной операцией</a:t>
            </a:r>
            <a:endParaRPr/>
          </a:p>
          <a:p>
            <a:pPr>
              <a:buClr>
                <a:schemeClr val="accent1"/>
              </a:buClr>
              <a:buSzPct val="80000"/>
              <a:buFont typeface="Wingdings"/>
              <a:buChar char="Ø"/>
              <a:defRPr/>
            </a:pPr>
            <a:r>
              <a:rPr lang="ru-RU" sz="2400"/>
              <a:t>В C++ полиморфизм поддерживается как во время выполнения, так в период компиляции программы</a:t>
            </a:r>
            <a:endParaRPr/>
          </a:p>
          <a:p>
            <a:pPr>
              <a:buClr>
                <a:schemeClr val="accent1"/>
              </a:buClr>
              <a:buSzPct val="80000"/>
              <a:buFont typeface="Wingdings"/>
              <a:buChar char="Ø"/>
              <a:defRPr/>
            </a:pPr>
            <a:r>
              <a:rPr lang="ru-RU" sz="2400"/>
              <a:t>Перегрузка функций – пример полиморфизма</a:t>
            </a:r>
            <a:endParaRPr/>
          </a:p>
          <a:p>
            <a:pPr>
              <a:buClr>
                <a:schemeClr val="accent1"/>
              </a:buClr>
              <a:buSzPct val="80000"/>
              <a:buFont typeface="Wingdings"/>
              <a:buChar char="Ø"/>
              <a:defRPr/>
            </a:pPr>
            <a:endParaRPr lang="en-US" sz="2400"/>
          </a:p>
        </p:txBody>
      </p:sp>
      <p:sp>
        <p:nvSpPr>
          <p:cNvPr id="4" name="Заголовок 1"/>
          <p:cNvSpPr>
            <a:spLocks noGrp="1"/>
          </p:cNvSpPr>
          <p:nvPr>
            <p:ph type="title"/>
          </p:nvPr>
        </p:nvSpPr>
        <p:spPr bwMode="auto">
          <a:xfrm>
            <a:off x="546539" y="373929"/>
            <a:ext cx="11235558" cy="845271"/>
          </a:xfrm>
          <a:prstGeom prst="rect">
            <a:avLst/>
          </a:prstGeom>
          <a:solidFill>
            <a:schemeClr val="bg1"/>
          </a:solidFill>
          <a:ln>
            <a:solidFill>
              <a:schemeClr val="tx1"/>
            </a:solidFill>
          </a:ln>
        </p:spPr>
        <p:txBody>
          <a:bodyPr>
            <a:normAutofit/>
          </a:bodyPr>
          <a:lstStyle/>
          <a:p>
            <a:pPr algn="ctr">
              <a:defRPr/>
            </a:pPr>
            <a:r>
              <a:rPr lang="ru-RU"/>
              <a:t>Полиморфизм</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a:ea typeface="Arial"/>
        <a:cs typeface="Arial"/>
      </a:majorFont>
      <a:minorFont>
        <a:latin typeface="Trebuchet MS"/>
        <a:ea typeface="Arial"/>
        <a:cs typeface="Arial"/>
      </a:minorFont>
    </a:fontScheme>
    <a:fmtScheme name="Грань">
      <a:fillStyleLst>
        <a:solidFill>
          <a:schemeClr val="phClr"/>
        </a:solidFill>
        <a:gradFill>
          <a:gsLst>
            <a:gs pos="0">
              <a:schemeClr val="phClr">
                <a:tint val="65000"/>
                <a:lumMod val="110000"/>
              </a:schemeClr>
            </a:gs>
            <a:gs pos="88000">
              <a:schemeClr val="phClr">
                <a:tint val="90000"/>
              </a:schemeClr>
            </a:gs>
          </a:gsLst>
          <a:lin ang="5400000" scaled="0"/>
        </a:gradFill>
        <a:gradFill>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gradFill>
        <a:gradFill>
          <a:gsLst>
            <a:gs pos="0">
              <a:schemeClr val="phClr">
                <a:tint val="90000"/>
                <a:lumMod val="110000"/>
              </a:schemeClr>
            </a:gs>
            <a:gs pos="100000">
              <a:schemeClr val="phClr">
                <a:shade val="94000"/>
                <a:lumMod val="96000"/>
              </a:schemeClr>
            </a:gs>
          </a:gsLst>
          <a:path path="circle"/>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1459</TotalTime>
  <Words>1278</Words>
  <Application>Microsoft Office PowerPoint</Application>
  <DocSecurity>0</DocSecurity>
  <PresentationFormat>Широкоэкранный</PresentationFormat>
  <Paragraphs>154</Paragraphs>
  <Slides>18</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18</vt:i4>
      </vt:variant>
    </vt:vector>
  </HeadingPairs>
  <TitlesOfParts>
    <vt:vector size="25" baseType="lpstr">
      <vt:lpstr>Andale Mono</vt:lpstr>
      <vt:lpstr>Arial</vt:lpstr>
      <vt:lpstr>Calibri</vt:lpstr>
      <vt:lpstr>Trebuchet MS</vt:lpstr>
      <vt:lpstr>Wingdings</vt:lpstr>
      <vt:lpstr>Wingdings 3</vt:lpstr>
      <vt:lpstr>Грань</vt:lpstr>
      <vt:lpstr>Презентация PowerPoint</vt:lpstr>
      <vt:lpstr>ООП. Конструкторы копирования</vt:lpstr>
      <vt:lpstr>Наследование</vt:lpstr>
      <vt:lpstr>Наследование. Управление доступом к членам базового класса</vt:lpstr>
      <vt:lpstr>Наследование. Порядок выполнения конструкторов и деструкторов</vt:lpstr>
      <vt:lpstr>Наследование. Ромбовидное наследование  (diamond problem)</vt:lpstr>
      <vt:lpstr>Наследование. Ромбовидное наследование  (diamond problem)</vt:lpstr>
      <vt:lpstr>Наследование. Ромбовидное наследование  (diamond problem)</vt:lpstr>
      <vt:lpstr>Полиморфизм</vt:lpstr>
      <vt:lpstr>Полиморфизм. Указатель на базовый тип </vt:lpstr>
      <vt:lpstr>Полиморфизм. Виртуальные функции</vt:lpstr>
      <vt:lpstr>Полиморфизм. Абстрактные классы</vt:lpstr>
      <vt:lpstr>Полиморфизм. vtable</vt:lpstr>
      <vt:lpstr>Полиморфизм. vtable</vt:lpstr>
      <vt:lpstr>Полиморфизм. vtable</vt:lpstr>
      <vt:lpstr>Полиморфизм. vtable</vt:lpstr>
      <vt:lpstr>Полиморфизм. vtable</vt:lpstr>
      <vt:lpstr>Полиморфизм. Override vs overload</vt:lpstr>
    </vt:vector>
  </TitlesOfParts>
  <Manager/>
  <Company>SPecialiST RePack</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A</dc:creator>
  <cp:keywords/>
  <dc:description/>
  <cp:lastModifiedBy>A</cp:lastModifiedBy>
  <cp:revision>89</cp:revision>
  <dcterms:created xsi:type="dcterms:W3CDTF">2021-02-22T16:57:03Z</dcterms:created>
  <dcterms:modified xsi:type="dcterms:W3CDTF">2022-08-16T12:19:30Z</dcterms:modified>
  <cp:category/>
  <dc:identifier/>
  <cp:contentStatus/>
  <dc:language/>
  <cp:version/>
</cp:coreProperties>
</file>