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4" d="100"/>
          <a:sy n="104" d="100"/>
        </p:scale>
        <p:origin x="756" y="10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15C34A-2721-409F-BF0D-0D1534E273C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5024CE-60C0-413E-987C-E3ABBE32BD96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3418" y="2472689"/>
            <a:ext cx="11231418" cy="377109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Преобразования типов</a:t>
            </a:r>
            <a:endParaRPr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en-US" sz="2800"/>
              <a:t>auto</a:t>
            </a:r>
            <a:endParaRPr lang="en-US" sz="2800"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Умные указатели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398328" y="1033753"/>
            <a:ext cx="4535746" cy="5440938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Предположим, </a:t>
            </a:r>
            <a:r>
              <a:rPr lang="en-US"/>
              <a:t>fastLoadWidget</a:t>
            </a:r>
            <a:r>
              <a:rPr lang="en-US"/>
              <a:t> </a:t>
            </a:r>
            <a:r>
              <a:rPr lang="ru-RU"/>
              <a:t>– фабричная функция, т.е. производит некие объекты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Производство и хранение объектов – </a:t>
            </a:r>
            <a:r>
              <a:rPr lang="ru-RU"/>
              <a:t>ресурсозатратная</a:t>
            </a:r>
            <a:r>
              <a:rPr lang="ru-RU"/>
              <a:t> задача, и у фабрики много одинаковых запросов, поэтому желательно кэшировать данные объекты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unique_ptr</a:t>
            </a:r>
            <a:r>
              <a:rPr lang="en-US"/>
              <a:t> – </a:t>
            </a:r>
            <a:r>
              <a:rPr lang="ru-RU"/>
              <a:t>хороший выбор для фабрики, но не в случае кэширования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shared_ptr</a:t>
            </a:r>
            <a:r>
              <a:rPr lang="en-US"/>
              <a:t> </a:t>
            </a:r>
            <a:r>
              <a:rPr lang="ru-RU"/>
              <a:t>обеспечил бы разделение владения объектом между клиентами фабрики и её кэшем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Но когда никто из клиентов не использует объект, хранить его нет смысла – это дорого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weak_ptr</a:t>
            </a:r>
            <a:r>
              <a:rPr lang="en-US"/>
              <a:t>!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4533" t="0" r="0" b="0"/>
          <a:stretch/>
        </p:blipFill>
        <p:spPr bwMode="auto">
          <a:xfrm>
            <a:off x="263352" y="1255456"/>
            <a:ext cx="6554998" cy="379508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200"/>
              <a:t>s</a:t>
            </a:r>
            <a:r>
              <a:rPr lang="en-US" sz="3200"/>
              <a:t>td</a:t>
            </a:r>
            <a:r>
              <a:rPr lang="en-US" sz="3200"/>
              <a:t>::</a:t>
            </a:r>
            <a:r>
              <a:rPr lang="en-US" sz="3200"/>
              <a:t>weak_ptr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 bwMode="auto">
          <a:xfrm>
            <a:off x="407368" y="1020041"/>
            <a:ext cx="3961407" cy="28617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Правило трёх (</a:t>
            </a:r>
            <a:r>
              <a:rPr lang="en-US" sz="1600"/>
              <a:t>rule of three</a:t>
            </a:r>
            <a:r>
              <a:rPr lang="ru-RU" sz="1600"/>
              <a:t>, закон «Большой тройки»). </a:t>
            </a:r>
            <a:r>
              <a:rPr lang="en-US" sz="1600"/>
              <a:t>E</a:t>
            </a:r>
            <a:r>
              <a:rPr lang="ru-RU" sz="1600"/>
              <a:t>сли классу необходим один из следующих методов: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Оператор копирующего присваивания,</a:t>
            </a:r>
            <a:endParaRPr/>
          </a:p>
          <a:p>
            <a:pPr marL="0" indent="0">
              <a:buNone/>
              <a:defRPr/>
            </a:pPr>
            <a:r>
              <a:rPr lang="ru-RU" sz="1600"/>
              <a:t>то класс должен определять все три.</a:t>
            </a:r>
            <a:endParaRPr/>
          </a:p>
          <a:p>
            <a:pPr marL="0" indent="0">
              <a:buNone/>
              <a:defRPr/>
            </a:pPr>
            <a:endParaRPr lang="en-US" sz="1600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672064" y="980728"/>
            <a:ext cx="5328591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С выходом С++11 правило трёх превратилось в правило пяти (</a:t>
            </a:r>
            <a:r>
              <a:rPr lang="en-US" sz="1600"/>
              <a:t>rule of five</a:t>
            </a:r>
            <a:r>
              <a:rPr lang="ru-RU" sz="1600"/>
              <a:t>): если классу необходим один из следующих методов: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копирующего присваивания</a:t>
            </a:r>
            <a:endParaRPr lang="en-US" sz="1600"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перемещения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перемещающего присваивания,</a:t>
            </a:r>
            <a:endParaRPr/>
          </a:p>
          <a:p>
            <a:pPr marL="0" indent="0">
              <a:buFont typeface="Wingdings 3"/>
              <a:buNone/>
              <a:defRPr/>
            </a:pPr>
            <a:r>
              <a:rPr lang="ru-RU" sz="1600"/>
              <a:t>то класс должен определять все пять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Правило трёх / правило пяти / правило нуля</a:t>
            </a:r>
            <a:endParaRPr lang="en-US" sz="3200"/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4548313" y="2231596"/>
            <a:ext cx="1944214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1415479" y="4760393"/>
            <a:ext cx="8856985" cy="98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В результате распространения использования </a:t>
            </a:r>
            <a:r>
              <a:rPr lang="en-US" sz="1600"/>
              <a:t>11</a:t>
            </a:r>
            <a:r>
              <a:rPr lang="ru-RU" sz="1600"/>
              <a:t>го стандарта было сформулировано правило нуля:</a:t>
            </a:r>
            <a:endParaRPr/>
          </a:p>
          <a:p>
            <a:pPr marL="631825" indent="-292100">
              <a:buFont typeface="Arial"/>
              <a:buChar char="•"/>
              <a:defRPr/>
            </a:pPr>
            <a:r>
              <a:rPr lang="ru-RU" sz="1600"/>
              <a:t>Используйте умные указатели, пусть они управляют памятью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9" name="Стрелка углом вверх 8"/>
          <p:cNvSpPr/>
          <p:nvPr/>
        </p:nvSpPr>
        <p:spPr bwMode="auto">
          <a:xfrm rot="10800000">
            <a:off x="5087888" y="3770496"/>
            <a:ext cx="1404639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263352" y="5961030"/>
            <a:ext cx="11665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современном </a:t>
            </a:r>
            <a:r>
              <a:rPr lang="en-US"/>
              <a:t>C++ raw pointers </a:t>
            </a:r>
            <a:r>
              <a:rPr lang="ru-RU"/>
              <a:t>практически не используются. Практически в любой возможной ситуации выгоднее использовать умные указатели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563418" y="376037"/>
            <a:ext cx="11231418" cy="709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Преобразования типов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7000875" y="1573827"/>
            <a:ext cx="4391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600"/>
              <a:t>Явные</a:t>
            </a:r>
            <a:r>
              <a:rPr lang="en-US" sz="3600"/>
              <a:t> </a:t>
            </a:r>
            <a:endParaRPr/>
          </a:p>
          <a:p>
            <a:pPr>
              <a:defRPr/>
            </a:pPr>
            <a:r>
              <a:rPr lang="ru-RU" sz="2800"/>
              <a:t>(</a:t>
            </a:r>
            <a:r>
              <a:rPr lang="en-US" sz="2800"/>
              <a:t>explicit type conversion</a:t>
            </a:r>
            <a:r>
              <a:rPr lang="ru-RU" sz="2800"/>
              <a:t>)</a:t>
            </a:r>
            <a:endParaRPr lang="en-US" sz="3600"/>
          </a:p>
        </p:txBody>
      </p:sp>
      <p:sp>
        <p:nvSpPr>
          <p:cNvPr id="6" name="TextBox 5"/>
          <p:cNvSpPr txBox="1"/>
          <p:nvPr/>
        </p:nvSpPr>
        <p:spPr bwMode="auto">
          <a:xfrm>
            <a:off x="563417" y="1543050"/>
            <a:ext cx="46848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600"/>
              <a:t>Неявные</a:t>
            </a:r>
            <a:r>
              <a:rPr lang="en-US" sz="3200"/>
              <a:t> </a:t>
            </a:r>
            <a:endParaRPr/>
          </a:p>
          <a:p>
            <a:pPr>
              <a:defRPr/>
            </a:pPr>
            <a:r>
              <a:rPr lang="ru-RU" sz="3200"/>
              <a:t>(</a:t>
            </a:r>
            <a:r>
              <a:rPr lang="en-US" sz="2800"/>
              <a:t>implicit type conversion</a:t>
            </a:r>
            <a:r>
              <a:rPr lang="ru-RU" sz="3200"/>
              <a:t>)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 bwMode="auto">
          <a:xfrm>
            <a:off x="630093" y="3110447"/>
            <a:ext cx="4913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2400" u="sng"/>
              <a:t>Type promotions</a:t>
            </a:r>
            <a:r>
              <a:rPr lang="en-US" sz="2400"/>
              <a:t> – </a:t>
            </a:r>
            <a:r>
              <a:rPr lang="ru-RU" sz="2400"/>
              <a:t>тип «расширяется» в размере, значение не меняется</a:t>
            </a:r>
            <a:endParaRPr/>
          </a:p>
          <a:p>
            <a:pPr>
              <a:defRPr/>
            </a:pP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r>
              <a:rPr lang="en-US" sz="2400" u="sng"/>
              <a:t>Numeric conversions</a:t>
            </a:r>
            <a:r>
              <a:rPr lang="ru-RU" sz="2400" u="sng"/>
              <a:t> </a:t>
            </a:r>
            <a:r>
              <a:rPr lang="ru-RU" sz="2400"/>
              <a:t>– меняется как тип, так и значение</a:t>
            </a: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endParaRPr lang="en-US" sz="2400"/>
          </a:p>
        </p:txBody>
      </p:sp>
      <p:sp>
        <p:nvSpPr>
          <p:cNvPr id="8" name="TextBox 7"/>
          <p:cNvSpPr txBox="1"/>
          <p:nvPr/>
        </p:nvSpPr>
        <p:spPr bwMode="auto">
          <a:xfrm>
            <a:off x="7135668" y="3098481"/>
            <a:ext cx="4380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sz="2400"/>
              <a:t>С-</a:t>
            </a:r>
            <a:r>
              <a:rPr lang="en-US" sz="2400"/>
              <a:t>style cast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400"/>
              <a:t>static_cast</a:t>
            </a: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r>
              <a:rPr lang="en-US" sz="2400"/>
              <a:t>dynamic_cast</a:t>
            </a: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r>
              <a:rPr lang="en-US" sz="2400"/>
              <a:t>reinterpret_cast</a:t>
            </a: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r>
              <a:rPr lang="en-US" sz="2400"/>
              <a:t>const_cast</a:t>
            </a:r>
            <a:endParaRPr lang="en-US" sz="2400"/>
          </a:p>
          <a:p>
            <a:pPr marL="285750" indent="-285750">
              <a:buFont typeface="Arial"/>
              <a:buChar char="•"/>
              <a:defRPr/>
            </a:pPr>
            <a:endParaRPr lang="en-US" sz="2400"/>
          </a:p>
        </p:txBody>
      </p:sp>
      <p:sp>
        <p:nvSpPr>
          <p:cNvPr id="9" name="TextBox 8"/>
          <p:cNvSpPr txBox="1"/>
          <p:nvPr/>
        </p:nvSpPr>
        <p:spPr bwMode="auto">
          <a:xfrm>
            <a:off x="630093" y="610564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</a:t>
            </a:r>
            <a:r>
              <a:rPr lang="en-US"/>
              <a:t>xamples/1_implicit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7135668" y="6110347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examples/2_explicit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63418" y="1331915"/>
            <a:ext cx="7208982" cy="515936"/>
          </a:xfrm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auto </a:t>
            </a:r>
            <a:r>
              <a:rPr lang="ru-RU"/>
              <a:t>позволяет вывести тип из инициализирующего значения: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563418" y="376037"/>
            <a:ext cx="11231418" cy="709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Ключевое слово </a:t>
            </a:r>
            <a:r>
              <a:rPr lang="en-US"/>
              <a:t>auto</a:t>
            </a:r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72400" y="1331915"/>
            <a:ext cx="1847503" cy="376138"/>
          </a:xfrm>
          <a:prstGeom prst="rect">
            <a:avLst/>
          </a:prstGeom>
        </p:spPr>
      </p:pic>
      <p:sp>
        <p:nvSpPr>
          <p:cNvPr id="8" name="Объект 2"/>
          <p:cNvSpPr txBox="1"/>
          <p:nvPr/>
        </p:nvSpPr>
        <p:spPr bwMode="auto">
          <a:xfrm>
            <a:off x="563418" y="1835948"/>
            <a:ext cx="7208982" cy="51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Работает так же, как и вывод типа в шаблонах</a:t>
            </a: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63418" y="2526329"/>
            <a:ext cx="3077797" cy="6454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63418" y="3171825"/>
            <a:ext cx="1200192" cy="451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502837" y="3741121"/>
            <a:ext cx="3421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Из </a:t>
            </a:r>
            <a:r>
              <a:rPr lang="en-US"/>
              <a:t>expr </a:t>
            </a:r>
            <a:r>
              <a:rPr lang="ru-RU"/>
              <a:t>выводятся типы для </a:t>
            </a:r>
            <a:r>
              <a:rPr lang="en-US"/>
              <a:t>ParamType</a:t>
            </a:r>
            <a:r>
              <a:rPr lang="en-US"/>
              <a:t> </a:t>
            </a:r>
            <a:r>
              <a:rPr lang="ru-RU"/>
              <a:t>и </a:t>
            </a:r>
            <a:r>
              <a:rPr lang="en-US"/>
              <a:t>T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en-US"/>
              <a:t>T – </a:t>
            </a:r>
            <a:r>
              <a:rPr lang="ru-RU"/>
              <a:t>тип, который выведет </a:t>
            </a:r>
            <a:r>
              <a:rPr lang="en-US"/>
              <a:t>auto</a:t>
            </a:r>
            <a:endParaRPr/>
          </a:p>
          <a:p>
            <a:pPr>
              <a:defRPr/>
            </a:pPr>
            <a:r>
              <a:rPr lang="en-US"/>
              <a:t>ParamType</a:t>
            </a:r>
            <a:r>
              <a:rPr lang="en-US"/>
              <a:t> – </a:t>
            </a:r>
            <a:r>
              <a:rPr lang="ru-RU"/>
              <a:t>спецификация типа для </a:t>
            </a:r>
            <a:r>
              <a:rPr lang="en-US"/>
              <a:t>auto (</a:t>
            </a:r>
            <a:r>
              <a:rPr lang="en-US"/>
              <a:t>const</a:t>
            </a:r>
            <a:r>
              <a:rPr lang="en-US"/>
              <a:t> auto&amp;)</a:t>
            </a:r>
            <a:endParaRPr/>
          </a:p>
          <a:p>
            <a:pPr>
              <a:defRPr/>
            </a:pPr>
            <a:r>
              <a:rPr lang="en-US"/>
              <a:t>expr - </a:t>
            </a:r>
            <a:r>
              <a:rPr lang="ru-RU"/>
              <a:t>то, что стоит справа от прис</a:t>
            </a:r>
            <a:r>
              <a:rPr lang="ru-RU"/>
              <a:t>в</a:t>
            </a:r>
            <a:r>
              <a:rPr lang="ru-RU"/>
              <a:t>аивания</a:t>
            </a:r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038725" y="2458334"/>
            <a:ext cx="1726305" cy="28771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781551" y="4138939"/>
            <a:ext cx="1983479" cy="2715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4773313" y="5663998"/>
            <a:ext cx="1991717" cy="2944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7931223" y="2337133"/>
            <a:ext cx="2882678" cy="114796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7931223" y="4053214"/>
            <a:ext cx="3276884" cy="102116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7931223" y="5553221"/>
            <a:ext cx="3322608" cy="975445"/>
          </a:xfrm>
          <a:prstGeom prst="rect">
            <a:avLst/>
          </a:prstGeom>
        </p:spPr>
      </p:pic>
      <p:sp>
        <p:nvSpPr>
          <p:cNvPr id="18" name="Стрелка вправо 17"/>
          <p:cNvSpPr/>
          <p:nvPr/>
        </p:nvSpPr>
        <p:spPr bwMode="auto">
          <a:xfrm>
            <a:off x="6967126" y="2475043"/>
            <a:ext cx="762000" cy="2359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Стрелка вправо 18"/>
          <p:cNvSpPr/>
          <p:nvPr/>
        </p:nvSpPr>
        <p:spPr bwMode="auto">
          <a:xfrm>
            <a:off x="6967126" y="4128501"/>
            <a:ext cx="762000" cy="2359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Стрелка вправо 19"/>
          <p:cNvSpPr/>
          <p:nvPr/>
        </p:nvSpPr>
        <p:spPr bwMode="auto">
          <a:xfrm>
            <a:off x="7062376" y="5663998"/>
            <a:ext cx="762000" cy="2359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502837" y="634400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examples/3_auto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563418" y="376037"/>
            <a:ext cx="11231418" cy="709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Правил</a:t>
            </a:r>
            <a:r>
              <a:rPr lang="ru-RU"/>
              <a:t>а</a:t>
            </a:r>
            <a:r>
              <a:rPr lang="ru-RU"/>
              <a:t> вывода типа в шаблонах и </a:t>
            </a:r>
            <a:r>
              <a:rPr lang="en-US"/>
              <a:t>auto</a:t>
            </a:r>
            <a:endParaRPr lang="en-US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63418" y="1331915"/>
            <a:ext cx="9895032" cy="100171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T – </a:t>
            </a:r>
            <a:r>
              <a:rPr lang="ru-RU"/>
              <a:t>указатель,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</a:t>
            </a:r>
            <a:r>
              <a:rPr lang="ru-RU"/>
              <a:t>ы</a:t>
            </a:r>
            <a:r>
              <a:rPr lang="ru-RU"/>
              <a:t>лка или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ссылка</a:t>
            </a:r>
            <a:endParaRPr/>
          </a:p>
          <a:p>
            <a:pPr marL="628650">
              <a:buFont typeface="Arial"/>
              <a:buChar char="•"/>
              <a:defRPr/>
            </a:pPr>
            <a:r>
              <a:rPr lang="ru-RU"/>
              <a:t>Если тип </a:t>
            </a:r>
            <a:r>
              <a:rPr lang="en-US"/>
              <a:t>expr – </a:t>
            </a:r>
            <a:r>
              <a:rPr lang="ru-RU"/>
              <a:t>указатель,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ссылка или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ссылка</a:t>
            </a:r>
            <a:r>
              <a:rPr lang="ru-RU"/>
              <a:t>, </a:t>
            </a:r>
            <a:r>
              <a:rPr lang="ru-RU"/>
              <a:t>и</a:t>
            </a:r>
            <a:r>
              <a:rPr lang="ru-RU"/>
              <a:t>гнорируем их</a:t>
            </a:r>
            <a:endParaRPr/>
          </a:p>
          <a:p>
            <a:pPr marL="628650">
              <a:buFont typeface="Arial"/>
              <a:buChar char="•"/>
              <a:defRPr/>
            </a:pPr>
            <a:r>
              <a:rPr lang="ru-RU"/>
              <a:t>Сравниваем </a:t>
            </a:r>
            <a:r>
              <a:rPr lang="en-US"/>
              <a:t>ParamType</a:t>
            </a:r>
            <a:r>
              <a:rPr lang="en-US"/>
              <a:t> </a:t>
            </a:r>
            <a:r>
              <a:rPr lang="ru-RU"/>
              <a:t>и тип </a:t>
            </a:r>
            <a:r>
              <a:rPr lang="en-US"/>
              <a:t>e</a:t>
            </a:r>
            <a:r>
              <a:rPr lang="en-US"/>
              <a:t>xpr</a:t>
            </a:r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8168" y="2937804"/>
            <a:ext cx="4751532" cy="5485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7796" y="3687814"/>
            <a:ext cx="5932053" cy="8054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rcRect l="0" t="0" r="86001" b="0"/>
          <a:stretch/>
        </p:blipFill>
        <p:spPr bwMode="auto">
          <a:xfrm>
            <a:off x="7636241" y="2872768"/>
            <a:ext cx="775049" cy="17029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rcRect l="38949" t="0" r="0" b="0"/>
          <a:stretch/>
        </p:blipFill>
        <p:spPr bwMode="auto">
          <a:xfrm>
            <a:off x="8414826" y="2872769"/>
            <a:ext cx="3380010" cy="1702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5022381" y="6427681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Здесь и далее примеры из </a:t>
            </a:r>
            <a:r>
              <a:rPr lang="en-US"/>
              <a:t>Scott Meyers. Effective Modern C++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563418" y="376037"/>
            <a:ext cx="11231418" cy="709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Правил</a:t>
            </a:r>
            <a:r>
              <a:rPr lang="ru-RU"/>
              <a:t>а</a:t>
            </a:r>
            <a:r>
              <a:rPr lang="ru-RU"/>
              <a:t> вывода типа в шаблонах и </a:t>
            </a:r>
            <a:r>
              <a:rPr lang="en-US"/>
              <a:t>auto</a:t>
            </a:r>
            <a:endParaRPr lang="en-US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63418" y="1331915"/>
            <a:ext cx="9895032" cy="149701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T – </a:t>
            </a:r>
            <a:r>
              <a:rPr lang="ru-RU"/>
              <a:t>не указатель,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</a:t>
            </a:r>
            <a:r>
              <a:rPr lang="ru-RU"/>
              <a:t>ы</a:t>
            </a:r>
            <a:r>
              <a:rPr lang="ru-RU"/>
              <a:t>лка или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ссылка (передача по значению)</a:t>
            </a:r>
            <a:endParaRPr/>
          </a:p>
          <a:p>
            <a:pPr marL="628650">
              <a:buFont typeface="Arial"/>
              <a:buChar char="•"/>
              <a:defRPr/>
            </a:pPr>
            <a:r>
              <a:rPr lang="ru-RU"/>
              <a:t>Если тип </a:t>
            </a:r>
            <a:r>
              <a:rPr lang="en-US"/>
              <a:t>expr – </a:t>
            </a:r>
            <a:r>
              <a:rPr lang="ru-RU"/>
              <a:t>указатель,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ссылка или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ссылка</a:t>
            </a:r>
            <a:r>
              <a:rPr lang="ru-RU"/>
              <a:t>, </a:t>
            </a:r>
            <a:r>
              <a:rPr lang="ru-RU"/>
              <a:t>и</a:t>
            </a:r>
            <a:r>
              <a:rPr lang="ru-RU"/>
              <a:t>гнорируем их</a:t>
            </a:r>
            <a:endParaRPr/>
          </a:p>
          <a:p>
            <a:pPr marL="628650">
              <a:buFont typeface="Arial"/>
              <a:buChar char="•"/>
              <a:defRPr/>
            </a:pPr>
            <a:r>
              <a:rPr lang="ru-RU"/>
              <a:t>Константность </a:t>
            </a:r>
            <a:r>
              <a:rPr lang="en-US"/>
              <a:t>expr </a:t>
            </a:r>
            <a:r>
              <a:rPr lang="ru-RU"/>
              <a:t>тоже игнорируем</a:t>
            </a:r>
            <a:endParaRPr/>
          </a:p>
          <a:p>
            <a:pPr marL="628650">
              <a:buFont typeface="Arial"/>
              <a:buChar char="•"/>
              <a:defRPr/>
            </a:pPr>
            <a:r>
              <a:rPr lang="ru-RU"/>
              <a:t>Сравниваем </a:t>
            </a:r>
            <a:r>
              <a:rPr lang="en-US"/>
              <a:t>ParamType</a:t>
            </a:r>
            <a:r>
              <a:rPr lang="en-US"/>
              <a:t> </a:t>
            </a:r>
            <a:r>
              <a:rPr lang="ru-RU"/>
              <a:t>и тип </a:t>
            </a:r>
            <a:r>
              <a:rPr lang="en-US"/>
              <a:t>e</a:t>
            </a:r>
            <a:r>
              <a:rPr lang="en-US"/>
              <a:t>xpr</a:t>
            </a:r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0949" y="3718936"/>
            <a:ext cx="2324301" cy="4877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34601" y="3074990"/>
            <a:ext cx="6675698" cy="226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63418" y="1446214"/>
            <a:ext cx="11231418" cy="2182811"/>
          </a:xfrm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Есть разные мнения: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auto – </a:t>
            </a:r>
            <a:r>
              <a:rPr lang="ru-RU"/>
              <a:t>это чистое зло, его вообще не надо использовать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auto</a:t>
            </a:r>
            <a:r>
              <a:rPr lang="ru-RU"/>
              <a:t> – это чистое благо, его нужно использовать везде, где только можно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auto – </a:t>
            </a:r>
            <a:r>
              <a:rPr lang="ru-RU"/>
              <a:t>это так себе. Его следует использовать только для того, чтобы не «захламлять» код длинными именами типов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563418" y="376037"/>
            <a:ext cx="11231418" cy="709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Как использовать </a:t>
            </a:r>
            <a:r>
              <a:rPr lang="en-US"/>
              <a:t>auto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63418" y="3842309"/>
            <a:ext cx="5143946" cy="17451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3038475" y="3695700"/>
            <a:ext cx="2857500" cy="10191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561324" y="3842309"/>
            <a:ext cx="2568163" cy="1455545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 bwMode="auto">
          <a:xfrm>
            <a:off x="6179127" y="4371975"/>
            <a:ext cx="1050348" cy="3428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63352" y="801141"/>
            <a:ext cx="11665296" cy="17665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Управляют объектом через указатель на него – определяют правила передачи владения объектом и условия вызова </a:t>
            </a:r>
            <a:r>
              <a:rPr lang="ru-RU"/>
              <a:t>деструктора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Существуют различные модели владения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unique_ptr</a:t>
            </a:r>
            <a:r>
              <a:rPr lang="en-US"/>
              <a:t> </a:t>
            </a:r>
            <a:r>
              <a:rPr lang="ru-RU"/>
              <a:t>реализует эксклюзивное владение – гарантирует единственность экземпляра и единственность владельца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rcRect l="0" t="0" r="0" b="6555"/>
          <a:stretch/>
        </p:blipFill>
        <p:spPr bwMode="auto">
          <a:xfrm>
            <a:off x="473907" y="3368084"/>
            <a:ext cx="5830623" cy="1425587"/>
          </a:xfrm>
          <a:prstGeom prst="rect">
            <a:avLst/>
          </a:prstGeom>
        </p:spPr>
      </p:pic>
      <p:sp>
        <p:nvSpPr>
          <p:cNvPr id="7" name="Объект 2"/>
          <p:cNvSpPr txBox="1"/>
          <p:nvPr/>
        </p:nvSpPr>
        <p:spPr bwMode="auto">
          <a:xfrm>
            <a:off x="6491104" y="2804666"/>
            <a:ext cx="5472608" cy="3744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 допускает копирования указателя – копирующие операции удалены. Можно только передавать </a:t>
            </a:r>
            <a:r>
              <a:rPr lang="en-US"/>
              <a:t>unique_ptr</a:t>
            </a:r>
            <a:r>
              <a:rPr lang="en-US"/>
              <a:t> </a:t>
            </a:r>
            <a:r>
              <a:rPr lang="ru-RU"/>
              <a:t> при помощи перемещающих операций. Таким образом, у управляемого объекта может быть только один владелец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Для некоторых объектов копирование бессмысленно (котики) или вредно (большие области данных, </a:t>
            </a:r>
            <a:r>
              <a:rPr lang="ru-RU"/>
              <a:t>хэндлы</a:t>
            </a:r>
            <a:r>
              <a:rPr lang="ru-RU"/>
              <a:t> системных ресурсов)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Удаляет объект, которым управляет, в своём деструкторе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Имеет метод </a:t>
            </a:r>
            <a:r>
              <a:rPr lang="en-US"/>
              <a:t>release, </a:t>
            </a:r>
            <a:r>
              <a:rPr lang="ru-RU"/>
              <a:t>возвращающий указатель и прекращающий владение им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502837" y="634400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examples/4_unique_ptr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8843" y="2934653"/>
            <a:ext cx="6106916" cy="1199956"/>
          </a:xfrm>
          <a:prstGeom prst="rect">
            <a:avLst/>
          </a:prstGeom>
        </p:spPr>
      </p:pic>
      <p:sp>
        <p:nvSpPr>
          <p:cNvPr id="5" name="Объект 2"/>
          <p:cNvSpPr txBox="1"/>
          <p:nvPr/>
        </p:nvSpPr>
        <p:spPr bwMode="auto">
          <a:xfrm>
            <a:off x="6750814" y="2062010"/>
            <a:ext cx="5249841" cy="4145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Ведёт подсчёт экземпляров </a:t>
            </a:r>
            <a:r>
              <a:rPr lang="en-US"/>
              <a:t>shared_ptr</a:t>
            </a:r>
            <a:r>
              <a:rPr lang="ru-RU"/>
              <a:t>, ссылающихся на данный объект на текущий момент – у управляемого объекта может быть множество </a:t>
            </a:r>
            <a:r>
              <a:rPr lang="ru-RU"/>
              <a:t>владельцев 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Когда на управляемый объект больше никто не ссылается, удаляет его, в противном случае, уменьшает счётчик ссылок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Последние действия выполняются методами:</a:t>
            </a:r>
            <a:endParaRPr/>
          </a:p>
          <a:p>
            <a:pPr marL="684213" indent="-287338">
              <a:buFont typeface="Arial"/>
              <a:buChar char="•"/>
              <a:defRPr/>
            </a:pPr>
            <a:r>
              <a:rPr lang="ru-RU"/>
              <a:t>Присваивание (копирующее и перемещающее)</a:t>
            </a:r>
            <a:endParaRPr/>
          </a:p>
          <a:p>
            <a:pPr marL="684213" indent="-287338">
              <a:buFont typeface="Arial"/>
              <a:buChar char="•"/>
              <a:defRPr/>
            </a:pPr>
            <a:r>
              <a:rPr lang="en-US"/>
              <a:t>void reset(T* </a:t>
            </a:r>
            <a:r>
              <a:rPr lang="en-US"/>
              <a:t>ptr</a:t>
            </a:r>
            <a:r>
              <a:rPr lang="en-US"/>
              <a:t>)</a:t>
            </a:r>
            <a:endParaRPr/>
          </a:p>
          <a:p>
            <a:pPr marL="684213" indent="-287338">
              <a:buFont typeface="Arial"/>
              <a:buChar char="•"/>
              <a:defRPr/>
            </a:pPr>
            <a:r>
              <a:rPr lang="ru-RU"/>
              <a:t>Деструктор</a:t>
            </a:r>
            <a:endParaRPr lang="en-US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 bwMode="auto">
          <a:xfrm>
            <a:off x="263352" y="801141"/>
            <a:ext cx="11665296" cy="91682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</a:t>
            </a:r>
            <a:r>
              <a:rPr lang="en-US"/>
              <a:t>td</a:t>
            </a:r>
            <a:r>
              <a:rPr lang="en-US"/>
              <a:t>::</a:t>
            </a:r>
            <a:r>
              <a:rPr lang="en-US"/>
              <a:t>shared_ptr</a:t>
            </a:r>
            <a:r>
              <a:rPr lang="ru-RU"/>
              <a:t> реализует совместное владение ресурсом. Существование ресурса зависит от того, есть ли у него хотя бы один владелец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502837" y="634400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examples/5_shared_ptr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63352" y="1033754"/>
            <a:ext cx="11737304" cy="57337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weak_ptr</a:t>
            </a:r>
            <a:r>
              <a:rPr lang="en-US"/>
              <a:t> </a:t>
            </a:r>
            <a:r>
              <a:rPr lang="ru-RU"/>
              <a:t>н</a:t>
            </a:r>
            <a:r>
              <a:rPr lang="ru-RU"/>
              <a:t>ичем не владеет, однако, позволяет узнать, есть ли у ресурса актуальные владельцы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87269" y="2850192"/>
            <a:ext cx="5712937" cy="1056789"/>
          </a:xfrm>
          <a:prstGeom prst="rect">
            <a:avLst/>
          </a:prstGeom>
        </p:spPr>
      </p:pic>
      <p:sp>
        <p:nvSpPr>
          <p:cNvPr id="6" name="Объект 2"/>
          <p:cNvSpPr txBox="1"/>
          <p:nvPr/>
        </p:nvSpPr>
        <p:spPr bwMode="auto">
          <a:xfrm flipH="0" flipV="0">
            <a:off x="6750813" y="1790699"/>
            <a:ext cx="5249841" cy="48767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Хранит указатель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shared_ptr</a:t>
            </a:r>
            <a:r>
              <a:rPr lang="ru-RU"/>
              <a:t>, который уже владеет ресурсом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Сам std::weak_ptr нельзя ни разыменовать,ни проверить на равенство нулю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Это вообще не самостоятельный умный указатель, а расширение std::shared_ptr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Может быть преобразован в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shared_ptr</a:t>
            </a:r>
            <a:r>
              <a:rPr lang="ru-RU"/>
              <a:t> </a:t>
            </a:r>
            <a:r>
              <a:rPr lang="ru-RU"/>
              <a:t>потокобезопасным</a:t>
            </a:r>
            <a:r>
              <a:rPr lang="ru-RU"/>
              <a:t> способом: </a:t>
            </a:r>
            <a:r>
              <a:rPr lang="en-US"/>
              <a:t>если std</a:t>
            </a:r>
            <a:r>
              <a:rPr lang="en-US"/>
              <a:t>::</a:t>
            </a:r>
            <a:r>
              <a:rPr lang="en-US"/>
              <a:t>weak_ptr</a:t>
            </a:r>
            <a:r>
              <a:rPr lang="en-US"/>
              <a:t>::lock() возвращает nullptr, у ресурса неактуален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Позволяет проверить, актуален ли ещё </a:t>
            </a:r>
            <a:r>
              <a:rPr lang="en-US"/>
              <a:t> </a:t>
            </a:r>
            <a:r>
              <a:rPr lang="ru-RU"/>
              <a:t>его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shared_ptr</a:t>
            </a:r>
            <a:r>
              <a:rPr lang="ru-RU"/>
              <a:t>: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"/>
              <a:buNone/>
              <a:defRPr/>
            </a:pPr>
            <a:r>
              <a:rPr lang="en-US"/>
              <a:t>    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weak_ptr</a:t>
            </a:r>
            <a:r>
              <a:rPr lang="en-US"/>
              <a:t>::expired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ONLYOFFICE/7.4.1.36</Application>
  <DocSecurity>0</DocSecurity>
  <PresentationFormat>Широкоэкранный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22</cp:revision>
  <dcterms:created xsi:type="dcterms:W3CDTF">2023-09-12T14:52:00Z</dcterms:created>
  <dcterms:modified xsi:type="dcterms:W3CDTF">2023-10-04T11:30:03Z</dcterms:modified>
  <cp:category/>
  <cp:contentStatus/>
  <cp:version/>
</cp:coreProperties>
</file>