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EE8D065-0729-6AE4-472A-6B6D6247F69F}">
  <a:tblStyle styleId="{BEE8D065-0729-6AE4-472A-6B6D6247F69F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32" name="Straight Connector 31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 hidden="0"/>
            <p:cNvSpPr/>
            <p:nvPr isPhoto="0" userDrawn="0"/>
          </p:nvSpPr>
          <p:spPr bwMode="auto"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541870" y="79037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8893011" y="288655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7967673" y="609599"/>
            <a:ext cx="1304743" cy="5251451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77335" y="609600"/>
            <a:ext cx="7060150" cy="5251450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77334" y="2160589"/>
            <a:ext cx="4184035" cy="38807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89970" y="2160589"/>
            <a:ext cx="4184034" cy="388077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 hidden="0"/>
          <p:cNvGrpSpPr/>
          <p:nvPr isPhoto="0" userDrawn="0"/>
        </p:nvGrpSpPr>
        <p:grpSpPr bwMode="auto">
          <a:xfrm>
            <a:off x="0" y="-8467"/>
            <a:ext cx="12192000" cy="6866466"/>
            <a:chOff x="0" y="-8467"/>
            <a:chExt cx="12192000" cy="6866466"/>
          </a:xfrm>
        </p:grpSpPr>
        <p:cxnSp>
          <p:nvCxnSpPr>
            <p:cNvPr id="20" name="Straight Connector 19" hidden="0"/>
            <p:cNvCxnSpPr>
              <a:cxnSpLocks/>
            </p:cNvCxnSpPr>
            <p:nvPr isPhoto="0" userDrawn="0"/>
          </p:nvCxnSpPr>
          <p:spPr bwMode="auto"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0"/>
            <p:cNvCxnSpPr>
              <a:cxnSpLocks/>
            </p:cNvCxnSpPr>
            <p:nvPr isPhoto="0" userDrawn="0"/>
          </p:nvCxnSpPr>
          <p:spPr bwMode="auto"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 hidden="0"/>
            <p:cNvSpPr/>
            <p:nvPr isPhoto="0" userDrawn="0"/>
          </p:nvSpPr>
          <p:spPr bwMode="auto">
            <a:xfrm>
              <a:off x="9181476" y="-8467"/>
              <a:ext cx="3007349" cy="6866466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 hidden="0"/>
            <p:cNvSpPr/>
            <p:nvPr isPhoto="0" userDrawn="0"/>
          </p:nvSpPr>
          <p:spPr bwMode="auto">
            <a:xfrm>
              <a:off x="9603442" y="-8467"/>
              <a:ext cx="2588558" cy="6866466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 hidden="0"/>
            <p:cNvSpPr/>
            <p:nvPr isPhoto="0" userDrawn="0"/>
          </p:nvSpPr>
          <p:spPr bwMode="auto">
            <a:xfrm>
              <a:off x="8932333" y="3048000"/>
              <a:ext cx="3259666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 hidden="0"/>
            <p:cNvSpPr/>
            <p:nvPr isPhoto="0" userDrawn="0"/>
          </p:nvSpPr>
          <p:spPr bwMode="auto">
            <a:xfrm>
              <a:off x="9334500" y="-8467"/>
              <a:ext cx="2854326" cy="6866466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 hidden="0"/>
            <p:cNvSpPr/>
            <p:nvPr isPhoto="0" userDrawn="0"/>
          </p:nvSpPr>
          <p:spPr bwMode="auto">
            <a:xfrm>
              <a:off x="10898730" y="-8467"/>
              <a:ext cx="1290094" cy="6866466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 hidden="0"/>
            <p:cNvSpPr/>
            <p:nvPr isPhoto="0" userDrawn="0"/>
          </p:nvSpPr>
          <p:spPr bwMode="auto">
            <a:xfrm>
              <a:off x="10938999" y="-8467"/>
              <a:ext cx="1249825" cy="6866466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 hidden="0"/>
            <p:cNvSpPr/>
            <p:nvPr isPhoto="0" userDrawn="0"/>
          </p:nvSpPr>
          <p:spPr bwMode="auto">
            <a:xfrm>
              <a:off x="10371666" y="3589867"/>
              <a:ext cx="1817158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 hidden="0"/>
            <p:cNvSpPr/>
            <p:nvPr isPhoto="0" userDrawn="0"/>
          </p:nvSpPr>
          <p:spPr bwMode="auto"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714A4D-0714-4252-833A-B8AD32A83945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677334" y="6041362"/>
            <a:ext cx="6297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8F4302B-9E51-492D-8D12-C731049C788D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cplusplus.com/reference/clibrary/" TargetMode="External"/><Relationship Id="rId6" Type="http://schemas.openxmlformats.org/officeDocument/2006/relationships/hyperlink" Target="https://en.cppreference.com/w/cpp/header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563418" y="376037"/>
            <a:ext cx="11231418" cy="1646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ru-RU"/>
              <a:t>Методы и стандарты программирования</a:t>
            </a:r>
            <a:endParaRPr lang="en-US"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563418" y="2472689"/>
            <a:ext cx="11231418" cy="377109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Стандартная библиотека шаблонов (</a:t>
            </a:r>
            <a:r>
              <a:rPr lang="en-US" sz="2800"/>
              <a:t>STL</a:t>
            </a:r>
            <a:r>
              <a:rPr lang="ru-RU" sz="2800"/>
              <a:t>)</a:t>
            </a:r>
            <a:r>
              <a:rPr lang="en-US" sz="2800"/>
              <a:t>: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Последовательные контейнеры (</a:t>
            </a:r>
            <a:r>
              <a:rPr lang="en-US" sz="2800"/>
              <a:t>sequence containers</a:t>
            </a:r>
            <a:r>
              <a:rPr lang="ru-RU" sz="2800"/>
              <a:t>)</a:t>
            </a:r>
            <a:endParaRPr lang="en-US" sz="2800"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Итераторы</a:t>
            </a:r>
            <a:endParaRPr/>
          </a:p>
          <a:p>
            <a:pPr marL="461963" indent="-404813" algn="l">
              <a:buSzPct val="100000"/>
              <a:buFont typeface="Arial"/>
              <a:buChar char="•"/>
              <a:tabLst>
                <a:tab pos="395288" algn="l"/>
              </a:tabLst>
              <a:defRPr/>
            </a:pPr>
            <a:r>
              <a:rPr lang="ru-RU" sz="2800"/>
              <a:t>Контейнеры-адаптеры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546715" y="801993"/>
            <a:ext cx="5348707" cy="371164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Часть операций добавления элемента в конец возможно за константное время </a:t>
            </a:r>
            <a:r>
              <a:rPr lang="en-US"/>
              <a:t>O(1)</a:t>
            </a:r>
            <a:r>
              <a:rPr lang="ru-RU"/>
              <a:t>, часть – за линейное О(</a:t>
            </a:r>
            <a:r>
              <a:rPr lang="en-US"/>
              <a:t>n</a:t>
            </a:r>
            <a:r>
              <a:rPr lang="ru-RU"/>
              <a:t>) 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Можно </a:t>
            </a:r>
            <a:r>
              <a:rPr lang="ru-RU"/>
              <a:t>дать усреднённую оценку времени – амортизированную.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Aggregate method: </a:t>
            </a:r>
            <a:r>
              <a:rPr lang="ru-RU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ff"/>
                              <m:ctrlPr>
                                <a:rPr lang="ru-RU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m:rPr/>
                                <a:rPr lang="en-US" b="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/>
                                    <a:rPr lang="en-US" b="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, </a:t>
            </a:r>
            <a:r>
              <a:rPr lang="ru-RU"/>
              <a:t>где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ru-RU" b="0" i="1">
                              <a:latin typeface="Cambria Math"/>
                            </a:rPr>
                            <m:t>с</m:t>
                          </m:r>
                        </m:e>
                        <m:sub>
                          <m:r>
                            <m:rPr/>
                            <a:rPr lang="en-US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/>
              <a:t> - </a:t>
            </a:r>
            <a:r>
              <a:rPr lang="ru-RU"/>
              <a:t>стоимость </a:t>
            </a:r>
            <a:r>
              <a:rPr lang="en-US"/>
              <a:t>i</a:t>
            </a:r>
            <a:r>
              <a:rPr lang="ru-RU"/>
              <a:t>-той операции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Стоимость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той операции зависит от реализации роста выделяемой памяти </a:t>
            </a:r>
            <a:endParaRPr lang="en-US"/>
          </a:p>
        </p:txBody>
      </p:sp>
      <p:graphicFrame>
        <p:nvGraphicFramePr>
          <p:cNvPr id="4" name="Таблица 3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04148" y="801993"/>
          <a:ext cx="6129817" cy="3479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031510"/>
                <a:gridCol w="3098307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 (</a:t>
                      </a:r>
                      <a:r>
                        <a:rPr lang="ru-RU"/>
                        <a:t>амортизированная</a:t>
                      </a:r>
                      <a:r>
                        <a:rPr lang="en-US"/>
                        <a:t>)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r>
                        <a:rPr lang="en-US"/>
                        <a:t>,</a:t>
                      </a:r>
                      <a:r>
                        <a:rPr lang="en-US"/>
                        <a:t> </a:t>
                      </a:r>
                      <a:r>
                        <a:rPr lang="ru-RU"/>
                        <a:t>где </a:t>
                      </a:r>
                      <a:r>
                        <a:rPr lang="en-US"/>
                        <a:t>n – </a:t>
                      </a:r>
                      <a:r>
                        <a:rPr lang="ru-RU"/>
                        <a:t>кол-во элементов от места вставки/удаления до конца массива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Объект 2" hidden="0"/>
          <p:cNvSpPr txBox="1"/>
          <p:nvPr isPhoto="0" userDrawn="0"/>
        </p:nvSpPr>
        <p:spPr bwMode="auto">
          <a:xfrm>
            <a:off x="404148" y="4513635"/>
            <a:ext cx="11491275" cy="21801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Метод предоплаты. При вставке нового элемента фишка присваивается ему и элементу, отстоящему от него на </a:t>
            </a:r>
            <a:r>
              <a:rPr lang="en-US"/>
              <a:t>capacity/2</a:t>
            </a:r>
            <a:r>
              <a:rPr lang="ru-RU"/>
              <a:t>. Копирование элемента стоит одну фишку. В среднем </a:t>
            </a:r>
            <a:r>
              <a:rPr lang="ru-RU"/>
              <a:t>каждая </a:t>
            </a:r>
            <a:r>
              <a:rPr lang="ru-RU"/>
              <a:t>вставка будет </a:t>
            </a:r>
            <a:r>
              <a:rPr lang="ru-RU"/>
              <a:t>стоить </a:t>
            </a:r>
            <a:r>
              <a:rPr lang="ru-RU"/>
              <a:t>3 фишки – </a:t>
            </a:r>
            <a:r>
              <a:rPr lang="en-US"/>
              <a:t>O(1)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Метод потенциалов. Вводится функция, отражающая состояние системы. Аналог потенциала в физике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54426" y="878841"/>
            <a:ext cx="6540998" cy="299557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Сколько выделять памяти «на будущее»?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Стратегия с умножением длины ранее выделенной памяти на константу дает амортизированное время выполнения </a:t>
            </a:r>
            <a:r>
              <a:rPr lang="en-US"/>
              <a:t>O(1)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Стратегия с увеличением на константу менее выигрышная – она даёт амортизированную сложность </a:t>
            </a:r>
            <a:r>
              <a:rPr lang="en-US"/>
              <a:t>O(n) </a:t>
            </a:r>
            <a:r>
              <a:rPr lang="ru-RU"/>
              <a:t>за счёт суммы арифметической прогресии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Нужно умножать, но на какую константу? И на константу ли?</a:t>
            </a:r>
            <a:endParaRPr lang="en-US"/>
          </a:p>
        </p:txBody>
      </p:sp>
      <p:pic>
        <p:nvPicPr>
          <p:cNvPr id="4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90194" y="1401861"/>
            <a:ext cx="3825572" cy="861135"/>
          </a:xfrm>
          <a:prstGeom prst="rect">
            <a:avLst/>
          </a:prstGeom>
        </p:spPr>
      </p:pic>
      <p:pic>
        <p:nvPicPr>
          <p:cNvPr id="5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41023" y="2262996"/>
            <a:ext cx="4493744" cy="707806"/>
          </a:xfrm>
          <a:prstGeom prst="rect">
            <a:avLst/>
          </a:prstGeom>
        </p:spPr>
      </p:pic>
      <p:sp>
        <p:nvSpPr>
          <p:cNvPr id="6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1547528" y="901037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в 2 раза</a:t>
            </a:r>
            <a:endParaRPr lang="en-US" b="1" u="sng"/>
          </a:p>
        </p:txBody>
      </p:sp>
      <p:pic>
        <p:nvPicPr>
          <p:cNvPr id="8" name="Picture 7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752584" y="3784968"/>
            <a:ext cx="4452474" cy="2625259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1694202" y="3244334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u="sng"/>
              <a:t>Увеличение на 10</a:t>
            </a:r>
            <a:endParaRPr lang="en-US" b="1" u="sng"/>
          </a:p>
        </p:txBody>
      </p:sp>
      <p:pic>
        <p:nvPicPr>
          <p:cNvPr id="10" name="Picture 9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7005798" y="3946205"/>
            <a:ext cx="3753374" cy="277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4147" y="891083"/>
            <a:ext cx="11491275" cy="581137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 увеличении размера вектора (например, в результате вызова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) выделяется недостающая память, но при уменьшении размера (например, при </a:t>
            </a:r>
            <a:r>
              <a:rPr lang="ru-RU"/>
              <a:t>вызове</a:t>
            </a:r>
            <a:r>
              <a:rPr lang="en-US"/>
              <a:t> </a:t>
            </a:r>
            <a:r>
              <a:rPr lang="en-US"/>
              <a:t>pop_back</a:t>
            </a:r>
            <a:r>
              <a:rPr lang="en-US"/>
              <a:t>()</a:t>
            </a:r>
            <a:r>
              <a:rPr lang="ru-RU"/>
              <a:t>)</a:t>
            </a:r>
            <a:r>
              <a:rPr lang="en-US"/>
              <a:t> capacity </a:t>
            </a:r>
            <a:r>
              <a:rPr lang="ru-RU"/>
              <a:t>не уменьшается. Почему?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Предположим,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, как и раньше,</a:t>
            </a:r>
            <a:r>
              <a:rPr lang="en-US"/>
              <a:t> </a:t>
            </a:r>
            <a:r>
              <a:rPr lang="ru-RU"/>
              <a:t>при необходимости увеличивает область выделенной памяти в два раза, но </a:t>
            </a:r>
            <a:r>
              <a:rPr lang="en-US"/>
              <a:t>pop_back</a:t>
            </a:r>
            <a:r>
              <a:rPr lang="en-US"/>
              <a:t>() </a:t>
            </a:r>
            <a:r>
              <a:rPr lang="ru-RU"/>
              <a:t>уменьшает </a:t>
            </a:r>
            <a:r>
              <a:rPr lang="en-US"/>
              <a:t>capacity </a:t>
            </a:r>
            <a:r>
              <a:rPr lang="ru-RU"/>
              <a:t>в два раза в случае, когда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b="0" i="1">
                          <a:latin typeface="Cambria Math"/>
                          <a:ea typeface="Cambria Math"/>
                        </a:rPr>
                        <m:t>𝑠𝑖𝑧𝑒</m:t>
                      </m:r>
                      <m:r>
                        <m:rPr/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𝑐𝑎𝑝𝑎𝑐𝑖𝑡𝑦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/>
                        <a:rPr lang="en-US" b="0" i="1">
                          <a:latin typeface="Cambria Math"/>
                        </a:rPr>
                        <m:t>. 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Пример: </a:t>
            </a:r>
            <a:endParaRPr/>
          </a:p>
          <a:p>
            <a:pPr marL="0" indent="0">
              <a:buNone/>
              <a:defRPr/>
            </a:pPr>
            <a:r>
              <a:rPr lang="ru-RU"/>
              <a:t>	1) </a:t>
            </a:r>
            <a:r>
              <a:rPr lang="en-US" i="1"/>
              <a:t>capacity = </a:t>
            </a:r>
            <a:r>
              <a:rPr lang="ru-RU" i="1"/>
              <a:t>8; </a:t>
            </a:r>
            <a:r>
              <a:rPr lang="en-US" i="1"/>
              <a:t>size = 5</a:t>
            </a:r>
            <a:endParaRPr lang="ru-RU" i="1"/>
          </a:p>
          <a:p>
            <a:pPr marL="0" indent="0">
              <a:buNone/>
              <a:defRPr/>
            </a:pPr>
            <a:r>
              <a:rPr lang="ru-RU"/>
              <a:t>	</a:t>
            </a:r>
            <a:r>
              <a:rPr lang="ru-RU"/>
              <a:t>2)</a:t>
            </a:r>
            <a:r>
              <a:rPr lang="ru-RU" i="1"/>
              <a:t> </a:t>
            </a:r>
            <a:r>
              <a:rPr lang="en-US" i="1"/>
              <a:t>pop_back</a:t>
            </a:r>
            <a:r>
              <a:rPr lang="en-US" i="1"/>
              <a:t>()</a:t>
            </a:r>
            <a:endParaRPr/>
          </a:p>
          <a:p>
            <a:pPr marL="0" indent="0">
              <a:buNone/>
              <a:defRPr/>
            </a:pPr>
            <a:r>
              <a:rPr lang="en-US"/>
              <a:t>	</a:t>
            </a:r>
            <a:r>
              <a:rPr lang="en-US"/>
              <a:t>3) </a:t>
            </a:r>
            <a:r>
              <a:rPr lang="en-US" i="1"/>
              <a:t>capacity = 4; size = 4</a:t>
            </a:r>
            <a:endParaRPr lang="ru-RU" i="1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Пусть </a:t>
            </a:r>
            <a:r>
              <a:rPr lang="en-US"/>
              <a:t>n – </a:t>
            </a:r>
            <a:r>
              <a:rPr lang="ru-RU"/>
              <a:t>количество операций,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(n)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i="1">
                          <a:latin typeface="Cambria Math"/>
                          <a:ea typeface="Cambria Math"/>
                          <a:cs typeface="Times New Roman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ru-RU"/>
              <a:t> </a:t>
            </a:r>
            <a:r>
              <a:rPr lang="en-US"/>
              <a:t>N (</a:t>
            </a:r>
            <a:r>
              <a:rPr lang="ru-RU"/>
              <a:t>является степенью двух</a:t>
            </a:r>
            <a:r>
              <a:rPr lang="en-US"/>
              <a:t>)</a:t>
            </a:r>
            <a:r>
              <a:rPr lang="ru-RU"/>
              <a:t>. Выполняется следующая последовательность операций:</a:t>
            </a:r>
            <a:endParaRPr/>
          </a:p>
          <a:p>
            <a:pPr marL="457200" lvl="1" indent="0">
              <a:buNone/>
              <a:defRPr/>
            </a:pPr>
            <a:r>
              <a:rPr lang="ru-RU"/>
              <a:t>1) Добавить </a:t>
            </a:r>
            <a:r>
              <a:rPr lang="en-US"/>
              <a:t>n/2 </a:t>
            </a:r>
            <a:r>
              <a:rPr lang="ru-RU"/>
              <a:t>элементов, используя </a:t>
            </a:r>
            <a:r>
              <a:rPr lang="en-US"/>
              <a:t>push_back</a:t>
            </a:r>
            <a:r>
              <a:rPr lang="en-US"/>
              <a:t>()</a:t>
            </a:r>
            <a:endParaRPr/>
          </a:p>
          <a:p>
            <a:pPr marL="457200" lvl="1" indent="0">
              <a:buNone/>
              <a:defRPr/>
            </a:pPr>
            <a:r>
              <a:rPr lang="en-US"/>
              <a:t>2) </a:t>
            </a:r>
            <a:r>
              <a:rPr lang="ru-RU"/>
              <a:t>Попеременно </a:t>
            </a:r>
            <a:r>
              <a:rPr lang="en-US"/>
              <a:t>n/4 </a:t>
            </a:r>
            <a:r>
              <a:rPr lang="ru-RU"/>
              <a:t>раз добавить элемент </a:t>
            </a:r>
            <a:r>
              <a:rPr lang="ru-RU"/>
              <a:t>используя </a:t>
            </a:r>
            <a:r>
              <a:rPr lang="en-US"/>
              <a:t>push_back</a:t>
            </a:r>
            <a:r>
              <a:rPr lang="en-US"/>
              <a:t>()</a:t>
            </a:r>
            <a:r>
              <a:rPr lang="ru-RU"/>
              <a:t> и</a:t>
            </a:r>
            <a:r>
              <a:rPr lang="en-US"/>
              <a:t> </a:t>
            </a:r>
            <a:r>
              <a:rPr lang="ru-RU"/>
              <a:t>удалить элемент используя определенную выше операцию </a:t>
            </a:r>
            <a:r>
              <a:rPr lang="en-US"/>
              <a:t>pop_back</a:t>
            </a:r>
            <a:r>
              <a:rPr lang="en-US"/>
              <a:t>()</a:t>
            </a:r>
            <a:endParaRPr lang="ru-RU"/>
          </a:p>
          <a:p>
            <a:pPr marL="0" marR="0" lvl="1" indent="457200">
              <a:buClr>
                <a:schemeClr val="accent1"/>
              </a:buClr>
              <a:buSzPct val="80000"/>
              <a:buFont typeface="Wingdings"/>
              <a:buChar char="Ø"/>
              <a:tabLst>
                <a:tab pos="395287" algn="l"/>
              </a:tabLst>
              <a:defRPr/>
            </a:pPr>
            <a:r>
              <a:rPr lang="ru-RU"/>
              <a:t>Оценить время выполнения данной последовательности операций</a:t>
            </a:r>
            <a:endParaRPr/>
          </a:p>
          <a:p>
            <a:pPr marL="461963" lvl="1" indent="-349250">
              <a:tabLst>
                <a:tab pos="395288" algn="l"/>
              </a:tabLst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04148" y="128922"/>
            <a:ext cx="11491275" cy="563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vector</a:t>
            </a:r>
            <a:r>
              <a:rPr lang="ru-RU" sz="2800"/>
              <a:t>: освобождение памяти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54524" y="744696"/>
            <a:ext cx="5430508" cy="5514702"/>
          </a:xfrm>
          <a:prstGeom prst="rect">
            <a:avLst/>
          </a:prstGeom>
        </p:spPr>
      </p:pic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08075" y="1249771"/>
            <a:ext cx="5998081" cy="522005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Согласно документации: «</a:t>
            </a:r>
            <a:r>
              <a:rPr lang="en-US"/>
              <a:t>Returns </a:t>
            </a:r>
            <a:r>
              <a:rPr lang="en-US"/>
              <a:t>the maximum number of elements the container is able to hold due to system or library implementation </a:t>
            </a:r>
            <a:r>
              <a:rPr lang="en-US"/>
              <a:t>limitations</a:t>
            </a:r>
            <a:r>
              <a:rPr lang="ru-RU"/>
              <a:t>»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Возвращаемое значение </a:t>
            </a:r>
            <a:r>
              <a:rPr lang="ru-RU"/>
              <a:t>либо </a:t>
            </a:r>
            <a:r>
              <a:rPr lang="ru-RU"/>
              <a:t>является максимальным значением, которое может храниться в типе, используемом для индексирования (</a:t>
            </a:r>
            <a:r>
              <a:rPr lang="en-US"/>
              <a:t>size_t</a:t>
            </a:r>
            <a:r>
              <a:rPr lang="ru-RU"/>
              <a:t>), либо связано с системными алгоритмами управления памятью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Windows 10, g++ 8.1.0 –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bad_alloc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Ubuntu 20, g++</a:t>
            </a:r>
            <a:r>
              <a:rPr lang="ru-RU"/>
              <a:t> 8.3.0 – убит </a:t>
            </a:r>
            <a:r>
              <a:rPr lang="en-US"/>
              <a:t>SIGKILL’</a:t>
            </a:r>
            <a:r>
              <a:rPr lang="ru-RU"/>
              <a:t>ом (out of memory killer)</a:t>
            </a:r>
            <a:endParaRPr lang="en-US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54524" y="128922"/>
            <a:ext cx="11751633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Что будет, если выделить слишком много памяти?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69683" y="5893175"/>
            <a:ext cx="2964134" cy="3662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008076" y="716415"/>
            <a:ext cx="5998081" cy="397407"/>
          </a:xfrm>
          <a:prstGeom prst="rect">
            <a:avLst/>
          </a:prstGeom>
        </p:spPr>
      </p:pic>
      <p:sp>
        <p:nvSpPr>
          <p:cNvPr id="10" name="Прямоугольник 9" hidden="0"/>
          <p:cNvSpPr/>
          <p:nvPr isPhoto="0" userDrawn="0"/>
        </p:nvSpPr>
        <p:spPr bwMode="auto">
          <a:xfrm>
            <a:off x="4242063" y="744696"/>
            <a:ext cx="1442970" cy="3016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135332" y="676231"/>
            <a:ext cx="3838575" cy="160913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1600"/>
              <a:t>std</a:t>
            </a:r>
            <a:r>
              <a:rPr lang="en-US" sz="1600"/>
              <a:t>::list – </a:t>
            </a:r>
            <a:r>
              <a:rPr lang="ru-RU" sz="1600"/>
              <a:t>двусвязный список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1600"/>
              <a:t>Структура данных списка не предполагает выделение непрерывного участка памяти под все значения, как в векторе</a:t>
            </a:r>
            <a:endParaRPr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84079" y="1015067"/>
            <a:ext cx="4748780" cy="1187195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291028" y="656511"/>
            <a:ext cx="5610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https://en.cppreference.com/w/cpp/container/list</a:t>
            </a:r>
            <a:endParaRPr/>
          </a:p>
        </p:txBody>
      </p:sp>
      <p:graphicFrame>
        <p:nvGraphicFramePr>
          <p:cNvPr id="7" name="Таблица 6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84079" y="2202262"/>
          <a:ext cx="5144102" cy="23926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649378"/>
                <a:gridCol w="1494724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Операция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Сложность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 элемента в конец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элемента в начало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Добавление</a:t>
                      </a:r>
                      <a:r>
                        <a:rPr lang="ru-RU"/>
                        <a:t> и удаление элемента из середины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/>
                        <a:t>O</a:t>
                      </a:r>
                      <a:r>
                        <a:rPr lang="ru-RU"/>
                        <a:t>(</a:t>
                      </a:r>
                      <a:r>
                        <a:rPr lang="en-US"/>
                        <a:t>1</a:t>
                      </a:r>
                      <a:r>
                        <a:rPr lang="ru-RU"/>
                        <a:t>)</a:t>
                      </a:r>
                      <a:endParaRPr lang="ru-RU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Доступ к произвольному</a:t>
                      </a:r>
                      <a:r>
                        <a:rPr lang="ru-RU"/>
                        <a:t> элементу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24746" y="711774"/>
            <a:ext cx="2310586" cy="1573588"/>
          </a:xfrm>
          <a:prstGeom prst="rect">
            <a:avLst/>
          </a:prstGeom>
        </p:spPr>
      </p:pic>
      <p:sp>
        <p:nvSpPr>
          <p:cNvPr id="11" name="Объект 2" hidden="0"/>
          <p:cNvSpPr txBox="1"/>
          <p:nvPr isPhoto="0" userDrawn="0"/>
        </p:nvSpPr>
        <p:spPr bwMode="auto">
          <a:xfrm>
            <a:off x="5824746" y="2320905"/>
            <a:ext cx="6142708" cy="2790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Данная реализация списка хранит указатели на первый и последний элемент (</a:t>
            </a:r>
            <a:r>
              <a:rPr lang="en-US"/>
              <a:t>anchors</a:t>
            </a:r>
            <a:r>
              <a:rPr lang="ru-RU"/>
              <a:t>), и сами элементы хранят указатели на предыдущий и последующий элементы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Произвольный доступ к элементам списка невозможен, и оператора индексирования в </a:t>
            </a:r>
            <a:r>
              <a:rPr lang="en-US"/>
              <a:t>STL </a:t>
            </a:r>
            <a:r>
              <a:rPr lang="ru-RU"/>
              <a:t>у него нет</a:t>
            </a:r>
            <a:endParaRPr/>
          </a:p>
        </p:txBody>
      </p:sp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446329" y="5564130"/>
            <a:ext cx="4976653" cy="1172597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5901859" y="4917799"/>
            <a:ext cx="60655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</a:t>
            </a:r>
            <a:r>
              <a:rPr lang="en-US"/>
              <a:t>td</a:t>
            </a:r>
            <a:r>
              <a:rPr lang="en-US"/>
              <a:t>::list::splice(…) – </a:t>
            </a:r>
            <a:r>
              <a:rPr lang="ru-RU"/>
              <a:t>как происходит вставка/удаление из списка</a:t>
            </a:r>
            <a:endParaRPr lang="en-US"/>
          </a:p>
        </p:txBody>
      </p:sp>
      <p:sp>
        <p:nvSpPr>
          <p:cNvPr id="12" name="Объект 2" hidden="0"/>
          <p:cNvSpPr txBox="1"/>
          <p:nvPr isPhoto="0" userDrawn="0"/>
        </p:nvSpPr>
        <p:spPr bwMode="auto">
          <a:xfrm>
            <a:off x="319039" y="4703975"/>
            <a:ext cx="5252202" cy="19458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Итератор: </a:t>
            </a:r>
            <a:r>
              <a:rPr lang="en-US"/>
              <a:t>BidirectionalIterator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Инвалидация</a:t>
            </a:r>
            <a:r>
              <a:rPr lang="ru-RU"/>
              <a:t> итераторов: при удалении </a:t>
            </a:r>
            <a:r>
              <a:rPr lang="ru-RU"/>
              <a:t>из списка </a:t>
            </a:r>
            <a:r>
              <a:rPr lang="ru-RU"/>
              <a:t>элемента, </a:t>
            </a:r>
            <a:r>
              <a:rPr lang="ru-RU"/>
              <a:t>на который он </a:t>
            </a:r>
            <a:r>
              <a:rPr lang="ru-RU"/>
              <a:t>указывает, </a:t>
            </a:r>
            <a:r>
              <a:rPr lang="ru-RU"/>
              <a:t>инвалидируется</a:t>
            </a:r>
            <a:r>
              <a:rPr lang="ru-RU"/>
              <a:t> итератор на данный элемент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420411" y="757291"/>
            <a:ext cx="6553496" cy="259770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– </a:t>
            </a:r>
            <a:r>
              <a:rPr lang="ru-RU"/>
              <a:t>односвязный список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Элементы односвязного списка хранят указатели на следующий элемент, но не на предыдущий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Обратиться к предыдущему элементу нельзя, но зато расходуется меньше памяти</a:t>
            </a:r>
            <a:endParaRPr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2429447"/>
            <a:ext cx="4965194" cy="82576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79804" y="1092573"/>
            <a:ext cx="4965194" cy="1209591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91028" y="657513"/>
            <a:ext cx="5251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https://en.cppreference.com/w/cpp/container/forward_list</a:t>
            </a:r>
            <a:endParaRPr/>
          </a:p>
        </p:txBody>
      </p:sp>
      <p:sp>
        <p:nvSpPr>
          <p:cNvPr id="9" name="Объект 2" hidden="0"/>
          <p:cNvSpPr txBox="1"/>
          <p:nvPr isPhoto="0" userDrawn="0"/>
        </p:nvSpPr>
        <p:spPr bwMode="auto">
          <a:xfrm>
            <a:off x="291027" y="3497553"/>
            <a:ext cx="11682880" cy="1604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нет операций для работы с последним элементом: </a:t>
            </a:r>
            <a:r>
              <a:rPr lang="en-US"/>
              <a:t>back(), </a:t>
            </a:r>
            <a:r>
              <a:rPr lang="en-US"/>
              <a:t>push_back</a:t>
            </a:r>
            <a:r>
              <a:rPr lang="en-US"/>
              <a:t>(), </a:t>
            </a:r>
            <a:r>
              <a:rPr lang="en-US"/>
              <a:t>pop_back</a:t>
            </a:r>
            <a:r>
              <a:rPr lang="en-US"/>
              <a:t>(), </a:t>
            </a:r>
            <a:r>
              <a:rPr lang="ru-RU"/>
              <a:t>потому что у данной реализации односвязного списка нет «хвоста» - указателя-якоря на последний элемент. В данном случае эти операции неэффективны – </a:t>
            </a:r>
            <a:r>
              <a:rPr lang="en-US"/>
              <a:t>O(n)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Метода </a:t>
            </a:r>
            <a:r>
              <a:rPr lang="en-US"/>
              <a:t>size() </a:t>
            </a:r>
            <a:r>
              <a:rPr lang="ru-RU"/>
              <a:t>тоже нет. Чтобы </a:t>
            </a:r>
            <a:r>
              <a:rPr lang="en-US"/>
              <a:t>size</a:t>
            </a:r>
            <a:r>
              <a:rPr lang="en-US"/>
              <a:t>()</a:t>
            </a:r>
            <a:r>
              <a:rPr lang="ru-RU"/>
              <a:t> выполнялся за </a:t>
            </a:r>
            <a:r>
              <a:rPr lang="en-US"/>
              <a:t>O</a:t>
            </a:r>
            <a:r>
              <a:rPr lang="ru-RU"/>
              <a:t>(</a:t>
            </a:r>
            <a:r>
              <a:rPr lang="en-US"/>
              <a:t>1</a:t>
            </a:r>
            <a:r>
              <a:rPr lang="ru-RU"/>
              <a:t>)</a:t>
            </a:r>
            <a:r>
              <a:rPr lang="en-US"/>
              <a:t>, </a:t>
            </a:r>
            <a:r>
              <a:rPr lang="ru-RU"/>
              <a:t>в данном случае нужно вести дополнительный счётчик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91028" y="5452390"/>
            <a:ext cx="1168287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/>
              <a:t>“It is intended that </a:t>
            </a:r>
            <a:r>
              <a:rPr lang="en-US" i="1"/>
              <a:t>forward_list</a:t>
            </a:r>
            <a:r>
              <a:rPr lang="en-US" i="1"/>
              <a:t> have zero space or time overhead relative to a hand-written C-style singly linked list. Features that would conflict with that goal have been omitted									</a:t>
            </a:r>
            <a:r>
              <a:rPr lang="ru-RU" i="1"/>
              <a:t>Стандарт </a:t>
            </a:r>
            <a:r>
              <a:rPr lang="en-US" i="1"/>
              <a:t>C++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52008" y="805448"/>
            <a:ext cx="5921900" cy="303126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– </a:t>
            </a:r>
            <a:r>
              <a:rPr lang="en-US"/>
              <a:t>ForwardIterator</a:t>
            </a:r>
            <a:r>
              <a:rPr lang="en-US"/>
              <a:t>. </a:t>
            </a:r>
            <a:r>
              <a:rPr lang="ru-RU"/>
              <a:t>Не реализует операторов ни для случайного доступа, ни для </a:t>
            </a:r>
            <a:r>
              <a:rPr lang="ru-RU"/>
              <a:t>декрементов</a:t>
            </a:r>
            <a:r>
              <a:rPr lang="en-US"/>
              <a:t>. 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не предоставляет методов для доступа к реверсивным итераторам – у него нет методов </a:t>
            </a:r>
            <a:r>
              <a:rPr lang="en-US"/>
              <a:t>rbegin</a:t>
            </a:r>
            <a:r>
              <a:rPr lang="en-US"/>
              <a:t>(),</a:t>
            </a:r>
            <a:r>
              <a:rPr lang="ru-RU"/>
              <a:t> </a:t>
            </a:r>
            <a:r>
              <a:rPr lang="en-US"/>
              <a:t>crbegin</a:t>
            </a:r>
            <a:r>
              <a:rPr lang="ru-RU"/>
              <a:t>()</a:t>
            </a:r>
            <a:r>
              <a:rPr lang="en-US"/>
              <a:t>, rend(), </a:t>
            </a:r>
            <a:r>
              <a:rPr lang="en-US"/>
              <a:t>crend</a:t>
            </a:r>
            <a:r>
              <a:rPr lang="en-US"/>
              <a:t>()</a:t>
            </a:r>
            <a:r>
              <a:rPr lang="ru-RU"/>
              <a:t>. Итерации в обратном порядке невозможны, т.к. указатель на предыдущий элемент не хранится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91028" y="138582"/>
            <a:ext cx="11682880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forward_list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91028" y="759727"/>
            <a:ext cx="4120717" cy="1854323"/>
          </a:xfrm>
          <a:prstGeom prst="rect">
            <a:avLst/>
          </a:prstGeom>
        </p:spPr>
      </p:pic>
      <p:sp>
        <p:nvSpPr>
          <p:cNvPr id="6" name="Объект 2" hidden="0"/>
          <p:cNvSpPr txBox="1"/>
          <p:nvPr isPhoto="0" userDrawn="0"/>
        </p:nvSpPr>
        <p:spPr bwMode="auto">
          <a:xfrm>
            <a:off x="291028" y="4031018"/>
            <a:ext cx="11682880" cy="25510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Функции </a:t>
            </a:r>
            <a:r>
              <a:rPr lang="en-US"/>
              <a:t>insert(…), emplace(…), erase(…) </a:t>
            </a:r>
            <a:r>
              <a:rPr lang="ru-RU"/>
              <a:t>д</a:t>
            </a:r>
            <a:r>
              <a:rPr lang="ru-RU"/>
              <a:t>ругих последовательных контейнеров принимают </a:t>
            </a:r>
            <a:r>
              <a:rPr lang="en-US"/>
              <a:t> </a:t>
            </a:r>
            <a:r>
              <a:rPr lang="ru-RU"/>
              <a:t>итераторы на ту позицию, на которую будем вставлен/с которой будет удалён элемент. В списке это потребовало бы изменения предыдущего элемента, однако в односвязном списке он недоступен. Поэтому версии этих функций для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en-US"/>
              <a:t> </a:t>
            </a:r>
            <a:r>
              <a:rPr lang="ru-RU"/>
              <a:t>принимают итераторы на позицию, предшествующую позиции </a:t>
            </a:r>
            <a:r>
              <a:rPr lang="ru-RU"/>
              <a:t>вствки</a:t>
            </a:r>
            <a:r>
              <a:rPr lang="ru-RU"/>
              <a:t>/удаления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forward_list</a:t>
            </a:r>
            <a:r>
              <a:rPr lang="ru-RU"/>
              <a:t> есть метод</a:t>
            </a:r>
            <a:r>
              <a:rPr lang="ru-RU"/>
              <a:t>ы</a:t>
            </a:r>
            <a:r>
              <a:rPr lang="ru-RU"/>
              <a:t> </a:t>
            </a:r>
            <a:r>
              <a:rPr lang="en-US"/>
              <a:t>before_begin</a:t>
            </a:r>
            <a:r>
              <a:rPr lang="en-US"/>
              <a:t>() </a:t>
            </a:r>
            <a:r>
              <a:rPr lang="ru-RU"/>
              <a:t>и </a:t>
            </a:r>
            <a:r>
              <a:rPr lang="en-US"/>
              <a:t>cbefore_begin</a:t>
            </a:r>
            <a:r>
              <a:rPr lang="en-US"/>
              <a:t>(), </a:t>
            </a:r>
            <a:r>
              <a:rPr lang="ru-RU"/>
              <a:t>возвращающие итератор на элемент, предшествующий первому элементу</a:t>
            </a:r>
            <a:r>
              <a:rPr lang="en-US"/>
              <a:t>. </a:t>
            </a:r>
            <a:r>
              <a:rPr lang="ru-RU"/>
              <a:t>В односвязном списке иначе было бы невозможно вставить элемент на первую позицию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91028" y="2804766"/>
            <a:ext cx="5870061" cy="1146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680150" y="724329"/>
            <a:ext cx="6215272" cy="584615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Судя по</a:t>
            </a:r>
            <a:r>
              <a:rPr lang="en-US" sz="2000"/>
              <a:t> </a:t>
            </a:r>
            <a:r>
              <a:rPr lang="ru-RU" sz="2000"/>
              <a:t>сложности операций,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– </a:t>
            </a:r>
            <a:r>
              <a:rPr lang="ru-RU" sz="2000"/>
              <a:t>это нечто среднее между списком и вектором.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Это действительно так -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ru-RU" sz="2000"/>
              <a:t> можно представить как список </a:t>
            </a:r>
            <a:r>
              <a:rPr lang="ru-RU" sz="2000"/>
              <a:t>масивов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Несмотря на случайный доступ, элементы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хранятся не в непрерывной области памяти, а в последовательности отдельных массивов фиксированного размера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Увеличение размера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быстрее, чем </a:t>
            </a:r>
            <a:r>
              <a:rPr lang="en-US" sz="2000"/>
              <a:t>std:vector</a:t>
            </a:r>
            <a:r>
              <a:rPr lang="en-US" sz="2000"/>
              <a:t>, </a:t>
            </a:r>
            <a:r>
              <a:rPr lang="ru-RU" sz="2000"/>
              <a:t>потому что в первом случае не нужно копировать все элементы в новый участок памяти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Однако, в среднем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 </a:t>
            </a:r>
            <a:r>
              <a:rPr lang="ru-RU" sz="2000"/>
              <a:t>расходует больше памяти, т.к. для хранения единственного элемента всё равно выделяется полный блок размером </a:t>
            </a:r>
            <a:r>
              <a:rPr lang="en-US" sz="2000"/>
              <a:t>8*</a:t>
            </a:r>
            <a:r>
              <a:rPr lang="en-US" sz="2000"/>
              <a:t>sizeof</a:t>
            </a:r>
            <a:r>
              <a:rPr lang="en-US" sz="2000"/>
              <a:t>(T) </a:t>
            </a:r>
            <a:r>
              <a:rPr lang="ru-RU" sz="2000"/>
              <a:t>или </a:t>
            </a:r>
            <a:r>
              <a:rPr lang="en-US" sz="2000"/>
              <a:t>16*</a:t>
            </a:r>
            <a:r>
              <a:rPr lang="en-US" sz="2000"/>
              <a:t>sizeof</a:t>
            </a:r>
            <a:r>
              <a:rPr lang="en-US" sz="2000"/>
              <a:t>(T)</a:t>
            </a:r>
            <a:r>
              <a:rPr lang="ru-RU" sz="2000"/>
              <a:t> в зависимости от архитектуры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40414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graphicFrame>
        <p:nvGraphicFramePr>
          <p:cNvPr id="6" name="Таблица 5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395086" y="2192606"/>
          <a:ext cx="5110168" cy="22707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196527"/>
                <a:gridCol w="191364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Операция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Сложность</a:t>
                      </a:r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 элемента в конец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O(1)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элемента в начало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1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Добавление</a:t>
                      </a:r>
                      <a:r>
                        <a:rPr lang="ru-RU" sz="1600"/>
                        <a:t> и удаление элемента из середины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/>
                        <a:t>O</a:t>
                      </a:r>
                      <a:r>
                        <a:rPr lang="ru-RU" sz="1600"/>
                        <a:t>(</a:t>
                      </a:r>
                      <a:r>
                        <a:rPr lang="en-US" sz="1600"/>
                        <a:t>n</a:t>
                      </a:r>
                      <a:r>
                        <a:rPr lang="ru-RU" sz="1600"/>
                        <a:t>)</a:t>
                      </a:r>
                      <a:endParaRPr lang="en-US" sz="16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600"/>
                        <a:t>Доступ к произвольному</a:t>
                      </a:r>
                      <a:r>
                        <a:rPr lang="ru-RU" sz="1600"/>
                        <a:t> элементу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600"/>
                        <a:t>О(1)</a:t>
                      </a:r>
                      <a:endParaRPr lang="en-US" sz="16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2"/>
          <a:srcRect l="0" t="0" r="0" b="6349"/>
          <a:stretch/>
        </p:blipFill>
        <p:spPr bwMode="auto">
          <a:xfrm>
            <a:off x="397936" y="1000368"/>
            <a:ext cx="4517648" cy="1106822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397936" y="661814"/>
            <a:ext cx="52822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https://en.cppreference.com/w/cpp/container/deque</a:t>
            </a:r>
            <a:endParaRPr/>
          </a:p>
        </p:txBody>
      </p:sp>
      <p:sp>
        <p:nvSpPr>
          <p:cNvPr id="8" name="Объект 2" hidden="0"/>
          <p:cNvSpPr txBox="1"/>
          <p:nvPr isPhoto="0" userDrawn="0"/>
        </p:nvSpPr>
        <p:spPr bwMode="auto">
          <a:xfrm>
            <a:off x="385163" y="4605102"/>
            <a:ext cx="5129517" cy="20973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Инвалидация</a:t>
            </a:r>
            <a:r>
              <a:rPr lang="ru-RU"/>
              <a:t> итераторов: вставки и удаления на любые позиции потенциально</a:t>
            </a:r>
            <a:r>
              <a:rPr lang="en-US"/>
              <a:t> </a:t>
            </a:r>
            <a:r>
              <a:rPr lang="ru-RU"/>
              <a:t>инвалидирут</a:t>
            </a:r>
            <a:r>
              <a:rPr lang="ru-RU"/>
              <a:t> все итераторы. Ссылки не </a:t>
            </a:r>
            <a:r>
              <a:rPr lang="ru-RU"/>
              <a:t>инвалидируются</a:t>
            </a:r>
            <a:r>
              <a:rPr lang="ru-RU"/>
              <a:t> при вставке в конец/начало и удалении из конца/начала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298888" y="72085"/>
            <a:ext cx="11749687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deque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59324" y="781658"/>
            <a:ext cx="4161297" cy="2004234"/>
          </a:xfrm>
          <a:prstGeom prst="rect">
            <a:avLst/>
          </a:prstGeom>
        </p:spPr>
      </p:pic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7598972" y="594198"/>
            <a:ext cx="4229467" cy="2377646"/>
          </a:xfrm>
          <a:prstGeom prst="rect">
            <a:avLst/>
          </a:prstGeom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7891788" y="96707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7752327" y="13364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412962" y="161340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7555841" y="1882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8097015" y="21891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cxnSp>
        <p:nvCxnSpPr>
          <p:cNvPr id="14" name="Прямая со стрелкой 13" hidden="0"/>
          <p:cNvCxnSpPr>
            <a:cxnSpLocks/>
          </p:cNvCxnSpPr>
          <p:nvPr isPhoto="0" userDrawn="0"/>
        </p:nvCxnSpPr>
        <p:spPr bwMode="auto">
          <a:xfrm>
            <a:off x="5793029" y="1458241"/>
            <a:ext cx="176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 hidden="0"/>
          <p:cNvSpPr txBox="1"/>
          <p:nvPr isPhoto="0" userDrawn="0"/>
        </p:nvSpPr>
        <p:spPr bwMode="auto">
          <a:xfrm>
            <a:off x="5863464" y="10466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(e3)</a:t>
            </a:r>
            <a:endParaRPr lang="en-US"/>
          </a:p>
        </p:txBody>
      </p:sp>
      <p:cxnSp>
        <p:nvCxnSpPr>
          <p:cNvPr id="16" name="Прямая со стрелкой 15" hidden="0"/>
          <p:cNvCxnSpPr>
            <a:cxnSpLocks/>
            <a:endCxn id="5" idx="1"/>
          </p:cNvCxnSpPr>
          <p:nvPr isPhoto="0" userDrawn="0"/>
        </p:nvCxnSpPr>
        <p:spPr bwMode="auto">
          <a:xfrm>
            <a:off x="10774" y="178377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0" y="107860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(e1)</a:t>
            </a:r>
            <a:endParaRPr lang="en-US"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10774" y="141444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push_front</a:t>
            </a:r>
            <a:r>
              <a:rPr lang="en-US"/>
              <a:t>(e2)</a:t>
            </a:r>
            <a:endParaRPr lang="en-US"/>
          </a:p>
        </p:txBody>
      </p:sp>
      <p:pic>
        <p:nvPicPr>
          <p:cNvPr id="24" name="Рисунок 23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706753" y="3103844"/>
            <a:ext cx="4153260" cy="3604572"/>
          </a:xfrm>
          <a:prstGeom prst="rect">
            <a:avLst/>
          </a:prstGeom>
        </p:spPr>
      </p:pic>
      <p:cxnSp>
        <p:nvCxnSpPr>
          <p:cNvPr id="25" name="Прямая со стрелкой 24" hidden="0"/>
          <p:cNvCxnSpPr>
            <a:cxnSpLocks/>
          </p:cNvCxnSpPr>
          <p:nvPr isPhoto="0" userDrawn="0"/>
        </p:nvCxnSpPr>
        <p:spPr bwMode="auto">
          <a:xfrm>
            <a:off x="77757" y="4774805"/>
            <a:ext cx="16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 hidden="0"/>
          <p:cNvSpPr txBox="1"/>
          <p:nvPr isPhoto="0" userDrawn="0"/>
        </p:nvSpPr>
        <p:spPr bwMode="auto">
          <a:xfrm>
            <a:off x="61899" y="38455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(e4)</a:t>
            </a:r>
            <a:endParaRPr/>
          </a:p>
          <a:p>
            <a:pPr algn="ctr">
              <a:defRPr/>
            </a:pPr>
            <a:r>
              <a:rPr lang="en-US"/>
              <a:t>…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77757" y="44054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(e7)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1927190" y="41525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1787728" y="45218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blocks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1448363" y="479883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headBlock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1591242" y="50675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tailBlock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2132416" y="537458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tail</a:t>
            </a:r>
            <a:endParaRPr lang="en-US"/>
          </a:p>
        </p:txBody>
      </p:sp>
      <p:pic>
        <p:nvPicPr>
          <p:cNvPr id="33" name="Рисунок 32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8235793" y="3046366"/>
            <a:ext cx="3201619" cy="3719528"/>
          </a:xfrm>
          <a:prstGeom prst="rect">
            <a:avLst/>
          </a:prstGeom>
        </p:spPr>
      </p:pic>
      <p:cxnSp>
        <p:nvCxnSpPr>
          <p:cNvPr id="34" name="Прямая со стрелкой 33" hidden="0"/>
          <p:cNvCxnSpPr>
            <a:cxnSpLocks/>
          </p:cNvCxnSpPr>
          <p:nvPr isPhoto="0" userDrawn="0"/>
        </p:nvCxnSpPr>
        <p:spPr bwMode="auto">
          <a:xfrm>
            <a:off x="5843609" y="4405473"/>
            <a:ext cx="237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 hidden="0"/>
          <p:cNvSpPr txBox="1"/>
          <p:nvPr isPhoto="0" userDrawn="0"/>
        </p:nvSpPr>
        <p:spPr bwMode="auto">
          <a:xfrm>
            <a:off x="6173732" y="39288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push_back</a:t>
            </a:r>
            <a:r>
              <a:rPr lang="en-US"/>
              <a:t>(e8)</a:t>
            </a:r>
            <a:endParaRPr lang="en-US"/>
          </a:p>
        </p:txBody>
      </p:sp>
      <p:sp>
        <p:nvSpPr>
          <p:cNvPr id="38" name="TextBox 37" hidden="0"/>
          <p:cNvSpPr txBox="1"/>
          <p:nvPr isPhoto="0" userDrawn="0"/>
        </p:nvSpPr>
        <p:spPr bwMode="auto">
          <a:xfrm>
            <a:off x="8312779" y="433798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</a:t>
            </a:r>
            <a:endParaRPr lang="en-US" sz="1600"/>
          </a:p>
        </p:txBody>
      </p:sp>
      <p:sp>
        <p:nvSpPr>
          <p:cNvPr id="39" name="TextBox 38" hidden="0"/>
          <p:cNvSpPr txBox="1"/>
          <p:nvPr isPhoto="0" userDrawn="0"/>
        </p:nvSpPr>
        <p:spPr bwMode="auto">
          <a:xfrm>
            <a:off x="8219389" y="4571229"/>
            <a:ext cx="758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blocks</a:t>
            </a:r>
            <a:endParaRPr lang="en-US" sz="1600"/>
          </a:p>
        </p:txBody>
      </p:sp>
      <p:sp>
        <p:nvSpPr>
          <p:cNvPr id="40" name="TextBox 39" hidden="0"/>
          <p:cNvSpPr txBox="1"/>
          <p:nvPr isPhoto="0" userDrawn="0"/>
        </p:nvSpPr>
        <p:spPr bwMode="auto">
          <a:xfrm>
            <a:off x="7825734" y="479572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headBlock</a:t>
            </a:r>
            <a:endParaRPr lang="en-US" sz="1600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7956913" y="5020215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tailBlock</a:t>
            </a:r>
            <a:endParaRPr lang="en-US" sz="1600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421883" y="527479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/>
              <a:t>tail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75315" y="1088462"/>
            <a:ext cx="6825007" cy="5041489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Стэк</a:t>
            </a:r>
            <a:r>
              <a:rPr lang="ru-RU" sz="2000"/>
              <a:t> – </a:t>
            </a:r>
            <a:r>
              <a:rPr lang="ru-RU" sz="2000"/>
              <a:t>последний пришёл</a:t>
            </a:r>
            <a:r>
              <a:rPr lang="ru-RU" sz="2000"/>
              <a:t>, первый ушёл </a:t>
            </a:r>
            <a:r>
              <a:rPr lang="ru-RU" sz="2000"/>
              <a:t>(</a:t>
            </a:r>
            <a:r>
              <a:rPr lang="en-US" sz="2000"/>
              <a:t>L</a:t>
            </a:r>
            <a:r>
              <a:rPr lang="en-US" sz="2000"/>
              <a:t>IFO </a:t>
            </a:r>
            <a:r>
              <a:rPr lang="en-US" sz="2000"/>
              <a:t>– </a:t>
            </a:r>
            <a:r>
              <a:rPr lang="en-US" sz="2000"/>
              <a:t>last in</a:t>
            </a:r>
            <a:r>
              <a:rPr lang="en-US" sz="2000"/>
              <a:t>, first out</a:t>
            </a:r>
            <a:r>
              <a:rPr lang="ru-RU" sz="2000"/>
              <a:t>)</a:t>
            </a:r>
            <a:r>
              <a:rPr lang="en-US" sz="2000"/>
              <a:t>. </a:t>
            </a:r>
            <a:r>
              <a:rPr lang="ru-RU" sz="2000"/>
              <a:t>Обеспечивает доступ к элементам в порядке, обратном порядку помещения в стек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Второй формальный параметр шаблона – контейнер, в котором хранятся данные стека. Сам стек только обеспечивает соответствующие способы доступа к данным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Значение формального </a:t>
            </a:r>
            <a:r>
              <a:rPr lang="ru-RU" sz="2000"/>
              <a:t>параметра </a:t>
            </a:r>
            <a:r>
              <a:rPr lang="en-US" sz="2000"/>
              <a:t>Container </a:t>
            </a:r>
            <a:r>
              <a:rPr lang="ru-RU" sz="2000"/>
              <a:t>можно заменить на любой другой последовательный контейнер, у которого есть методы </a:t>
            </a:r>
            <a:r>
              <a:rPr lang="en-US" sz="2000"/>
              <a:t>push_back</a:t>
            </a:r>
            <a:r>
              <a:rPr lang="en-US" sz="2000"/>
              <a:t>(), back() </a:t>
            </a:r>
            <a:r>
              <a:rPr lang="ru-RU" sz="2000"/>
              <a:t>и </a:t>
            </a:r>
            <a:r>
              <a:rPr lang="en-US" sz="2000"/>
              <a:t>pop_back</a:t>
            </a:r>
            <a:r>
              <a:rPr lang="en-US" sz="2000"/>
              <a:t>()</a:t>
            </a:r>
            <a:r>
              <a:rPr lang="ru-RU" sz="2000"/>
              <a:t>. По умолчанию выбран </a:t>
            </a:r>
            <a:r>
              <a:rPr lang="en-US" sz="2000"/>
              <a:t>std</a:t>
            </a:r>
            <a:r>
              <a:rPr lang="en-US" sz="2000"/>
              <a:t>::</a:t>
            </a:r>
            <a:r>
              <a:rPr lang="en-US" sz="2000"/>
              <a:t>deque</a:t>
            </a:r>
            <a:r>
              <a:rPr lang="en-US" sz="2000"/>
              <a:t>, </a:t>
            </a:r>
            <a:r>
              <a:rPr lang="ru-RU" sz="2000"/>
              <a:t>потому что он не копирует все элементы при выделении новой памяти и освобождает память при удалении элементов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Итераторов нет. Стек не для этого</a:t>
            </a:r>
            <a:endParaRPr lang="en-US" sz="2000"/>
          </a:p>
        </p:txBody>
      </p:sp>
      <p:sp>
        <p:nvSpPr>
          <p:cNvPr id="5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::stack</a:t>
            </a:r>
            <a:endParaRPr lang="en-US" sz="2800"/>
          </a:p>
        </p:txBody>
      </p:sp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37009" y="1343558"/>
            <a:ext cx="4744560" cy="1804995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235670" y="797382"/>
            <a:ext cx="5822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https://en.cppreference.com/w/cpp/container/stack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37009" y="3451584"/>
            <a:ext cx="4744560" cy="26681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61912" y="217598"/>
            <a:ext cx="11491275" cy="85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/>
              <a:t>Стандартная библиотека шаблонов </a:t>
            </a:r>
            <a:endParaRPr lang="en-US"/>
          </a:p>
          <a:p>
            <a:pPr algn="ctr">
              <a:defRPr/>
            </a:pPr>
            <a:r>
              <a:rPr lang="ru-RU"/>
              <a:t>(</a:t>
            </a:r>
            <a:r>
              <a:rPr lang="en-US"/>
              <a:t>Standard Template Library, STL</a:t>
            </a:r>
            <a:r>
              <a:rPr lang="ru-RU"/>
              <a:t>)</a:t>
            </a:r>
            <a:endParaRPr lang="en-US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1583" t="0" r="0" b="0"/>
          <a:stretch/>
        </p:blipFill>
        <p:spPr bwMode="auto">
          <a:xfrm>
            <a:off x="810704" y="1235695"/>
            <a:ext cx="2019338" cy="2366380"/>
          </a:xfrm>
          <a:prstGeom prst="rect">
            <a:avLst/>
          </a:prstGeom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461912" y="3612927"/>
            <a:ext cx="298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Александр Александрович Степанов (1950 - …) – русско-американский </a:t>
            </a:r>
            <a:r>
              <a:rPr lang="ru-RU"/>
              <a:t>учёный в области информатики и вычислительной </a:t>
            </a:r>
            <a:r>
              <a:rPr lang="ru-RU"/>
              <a:t>техники</a:t>
            </a:r>
            <a:endParaRPr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3"/>
          <a:srcRect l="0" t="2505" r="0" b="0"/>
          <a:stretch/>
        </p:blipFill>
        <p:spPr bwMode="auto">
          <a:xfrm>
            <a:off x="3450277" y="1369783"/>
            <a:ext cx="8502909" cy="3720472"/>
          </a:xfrm>
          <a:prstGeom prst="rect">
            <a:avLst/>
          </a:prstGeom>
        </p:spPr>
      </p:pic>
      <p:pic>
        <p:nvPicPr>
          <p:cNvPr id="2" name="Рисунок 1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8757501" y="4979283"/>
            <a:ext cx="3195685" cy="1282479"/>
          </a:xfrm>
          <a:prstGeom prst="rect">
            <a:avLst/>
          </a:prstGeom>
        </p:spPr>
      </p:pic>
      <p:cxnSp>
        <p:nvCxnSpPr>
          <p:cNvPr id="9" name="Прямая соединительная линия 8" hidden="0"/>
          <p:cNvCxnSpPr>
            <a:cxnSpLocks/>
          </p:cNvCxnSpPr>
          <p:nvPr isPhoto="0" userDrawn="0"/>
        </p:nvCxnSpPr>
        <p:spPr bwMode="auto">
          <a:xfrm flipV="1">
            <a:off x="3573859" y="2486831"/>
            <a:ext cx="8209646" cy="904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 flipV="1">
            <a:off x="3573859" y="2673348"/>
            <a:ext cx="4325803" cy="25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 hidden="0"/>
          <p:cNvCxnSpPr>
            <a:cxnSpLocks/>
          </p:cNvCxnSpPr>
          <p:nvPr isPhoto="0" userDrawn="0"/>
        </p:nvCxnSpPr>
        <p:spPr bwMode="auto">
          <a:xfrm>
            <a:off x="6341589" y="2897797"/>
            <a:ext cx="471889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Прямоугольник 14" hidden="0"/>
          <p:cNvSpPr/>
          <p:nvPr isPhoto="0" userDrawn="0"/>
        </p:nvSpPr>
        <p:spPr bwMode="auto">
          <a:xfrm>
            <a:off x="491192" y="5938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>
                <a:hlinkClick r:id="rId5" tooltip="https://www.cplusplus.com/reference/clibrary/"/>
              </a:rPr>
              <a:t>https</a:t>
            </a:r>
            <a:r>
              <a:rPr lang="en-US" b="1" u="sng">
                <a:hlinkClick r:id="rId5" tooltip="https://www.cplusplus.com/reference/clibrary/"/>
              </a:rPr>
              <a:t>://</a:t>
            </a:r>
            <a:r>
              <a:rPr lang="en-US" b="1" u="sng">
                <a:hlinkClick r:id="rId5" tooltip="https://www.cplusplus.com/reference/clibrary/"/>
              </a:rPr>
              <a:t>www.cplusplus.com/reference/clibrary/</a:t>
            </a:r>
            <a:endParaRPr lang="en-US" b="1"/>
          </a:p>
          <a:p>
            <a:pPr>
              <a:defRPr/>
            </a:pPr>
            <a:r>
              <a:rPr lang="en-US" b="1" u="sng">
                <a:hlinkClick r:id="rId6" tooltip="https://en.cppreference.com/w/cpp/header"/>
              </a:rPr>
              <a:t>https</a:t>
            </a:r>
            <a:r>
              <a:rPr lang="en-US" b="1" u="sng">
                <a:hlinkClick r:id="rId6" tooltip="https://en.cppreference.com/w/cpp/header"/>
              </a:rPr>
              <a:t>://en.cppreference.com/w/cpp/header</a:t>
            </a:r>
            <a:endParaRPr lang="en-US" b="1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488996" y="556926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Что есть в </a:t>
            </a:r>
            <a:r>
              <a:rPr lang="en-US"/>
              <a:t>STL?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45797" y="865742"/>
            <a:ext cx="6529939" cy="507919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Очередь – первый пришел, первый ушёл (</a:t>
            </a:r>
            <a:r>
              <a:rPr lang="en-US" sz="2400"/>
              <a:t>FIFO – first in, first out</a:t>
            </a:r>
            <a:r>
              <a:rPr lang="ru-RU" sz="2400"/>
              <a:t>)</a:t>
            </a:r>
            <a:r>
              <a:rPr lang="en-US" sz="2400"/>
              <a:t>. </a:t>
            </a:r>
            <a:r>
              <a:rPr lang="ru-RU" sz="2400"/>
              <a:t>Обеспечивает доступ к элементам в порядке помещения в очередь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400"/>
              <a:t>Значение формального параметра </a:t>
            </a:r>
            <a:r>
              <a:rPr lang="en-US" sz="2400"/>
              <a:t>Container </a:t>
            </a:r>
            <a:r>
              <a:rPr lang="ru-RU" sz="2400"/>
              <a:t>можно заменить на любой последовательный контейнер, предоставляющий методы </a:t>
            </a:r>
            <a:r>
              <a:rPr lang="en-US" sz="2400"/>
              <a:t>push_back</a:t>
            </a:r>
            <a:r>
              <a:rPr lang="en-US" sz="2400"/>
              <a:t>(), back(), </a:t>
            </a:r>
            <a:r>
              <a:rPr lang="en-US" sz="2400"/>
              <a:t>pop_front</a:t>
            </a:r>
            <a:r>
              <a:rPr lang="en-US" sz="2400"/>
              <a:t>(), front()</a:t>
            </a:r>
            <a:endParaRPr lang="en-US" sz="24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1562" y="1468054"/>
            <a:ext cx="4441686" cy="1644159"/>
          </a:xfrm>
          <a:prstGeom prst="rect">
            <a:avLst/>
          </a:prstGeom>
        </p:spPr>
      </p:pic>
      <p:pic>
        <p:nvPicPr>
          <p:cNvPr id="6" name="Рисунок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21562" y="3568970"/>
            <a:ext cx="4613471" cy="2242404"/>
          </a:xfrm>
          <a:prstGeom prst="rect">
            <a:avLst/>
          </a:prstGeom>
        </p:spPr>
      </p:pic>
      <p:sp>
        <p:nvSpPr>
          <p:cNvPr id="7" name="Прямоугольник 6" hidden="0"/>
          <p:cNvSpPr/>
          <p:nvPr isPhoto="0" userDrawn="0"/>
        </p:nvSpPr>
        <p:spPr bwMode="auto">
          <a:xfrm>
            <a:off x="189770" y="865742"/>
            <a:ext cx="5280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https://en.cppreference.com/w/cpp/container/queue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05255" y="833978"/>
            <a:ext cx="6495067" cy="5862385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Предоставляет доступ к элементам в порядке их приоритета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Приоритет определяется на основании формального параметра шаблона </a:t>
            </a:r>
            <a:r>
              <a:rPr lang="en-US"/>
              <a:t>Compare. </a:t>
            </a:r>
            <a:r>
              <a:rPr lang="ru-RU"/>
              <a:t>По умолчанию наиболее приоритетный элемент – элемент с большим значением.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</a:t>
            </a:r>
            <a:r>
              <a:rPr lang="en-US"/>
              <a:t>priority_queue</a:t>
            </a:r>
            <a:r>
              <a:rPr lang="en-US"/>
              <a:t> </a:t>
            </a:r>
            <a:r>
              <a:rPr lang="ru-RU"/>
              <a:t>реализует структуру данных </a:t>
            </a:r>
            <a:r>
              <a:rPr lang="en-US"/>
              <a:t>Binary Max </a:t>
            </a:r>
            <a:r>
              <a:rPr lang="en-US"/>
              <a:t>H</a:t>
            </a:r>
            <a:r>
              <a:rPr lang="en-US"/>
              <a:t>eap (</a:t>
            </a:r>
            <a:r>
              <a:rPr lang="ru-RU"/>
              <a:t>двоичная куча, пирамида, сортирующее дерево</a:t>
            </a:r>
            <a:r>
              <a:rPr lang="en-US"/>
              <a:t>)</a:t>
            </a:r>
            <a:r>
              <a:rPr lang="ru-RU"/>
              <a:t>. Двоичная куча это бинарное дерево (дерево, в котором</a:t>
            </a:r>
            <a:r>
              <a:rPr lang="en-US"/>
              <a:t> </a:t>
            </a:r>
            <a:r>
              <a:rPr lang="ru-RU"/>
              <a:t>у каждого узла может быть не более двух потомков), обладающее свойствами: </a:t>
            </a:r>
            <a:endParaRPr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Значение родительской вершины не меньше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максимума), либо не больше значений вершин-потомков (</a:t>
            </a:r>
            <a:r>
              <a:rPr lang="ru-RU"/>
              <a:t>довичная</a:t>
            </a:r>
            <a:r>
              <a:rPr lang="ru-RU"/>
              <a:t> куча с условием </a:t>
            </a:r>
            <a:r>
              <a:rPr lang="ru-RU"/>
              <a:t>минимума) (1)</a:t>
            </a:r>
            <a:endParaRPr lang="ru-RU"/>
          </a:p>
          <a:p>
            <a:pPr marL="912812" indent="-285750">
              <a:buSzPct val="100000"/>
              <a:buFont typeface="Arial"/>
              <a:buChar char="•"/>
              <a:defRPr/>
            </a:pPr>
            <a:r>
              <a:rPr lang="ru-RU"/>
              <a:t>является завершённым </a:t>
            </a:r>
            <a:r>
              <a:rPr lang="ru-RU"/>
              <a:t>дверевом</a:t>
            </a:r>
            <a:r>
              <a:rPr lang="ru-RU"/>
              <a:t>: если в дереве </a:t>
            </a:r>
            <a:r>
              <a:rPr lang="en-US"/>
              <a:t>n </a:t>
            </a:r>
            <a:r>
              <a:rPr lang="ru-RU"/>
              <a:t>уровней, то </a:t>
            </a:r>
            <a:r>
              <a:rPr lang="en-US"/>
              <a:t>i</a:t>
            </a:r>
            <a:r>
              <a:rPr lang="en-US"/>
              <a:t>-</a:t>
            </a:r>
            <a:r>
              <a:rPr lang="ru-RU"/>
              <a:t>ый</a:t>
            </a:r>
            <a:r>
              <a:rPr lang="ru-RU"/>
              <a:t> уровень </a:t>
            </a:r>
            <a:r>
              <a:rPr lang="ru-RU"/>
              <a:t>дерева, не считая последнего </a:t>
            </a:r>
            <a:r>
              <a:rPr lang="ru-RU"/>
              <a:t>(</a:t>
            </a:r>
            <a:r>
              <a:rPr lang="en-US"/>
              <a:t>i</a:t>
            </a:r>
            <a:r>
              <a:rPr lang="en-US"/>
              <a:t> = </a:t>
            </a:r>
            <a:r>
              <a:rPr lang="en-US"/>
              <a:t>0 … n-1</a:t>
            </a:r>
            <a:r>
              <a:rPr lang="ru-RU"/>
              <a:t>) </a:t>
            </a:r>
            <a:r>
              <a:rPr lang="ru-RU"/>
              <a:t>содержит </a:t>
            </a:r>
            <a:r>
              <a:rPr lang="en-US"/>
              <a:t>2</a:t>
            </a:r>
            <a:r>
              <a:rPr lang="en-US" baseline="30000"/>
              <a:t>i </a:t>
            </a:r>
            <a:r>
              <a:rPr lang="en-US"/>
              <a:t> </a:t>
            </a:r>
            <a:r>
              <a:rPr lang="ru-RU"/>
              <a:t>вершин, а последний уровень заполняется слева-направо (2)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Фактически это способ поддержания хранения данных в отсортированном виде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</a:t>
            </a:r>
            <a:r>
              <a:rPr lang="ru-RU" sz="2800"/>
              <a:t>адептеры</a:t>
            </a:r>
            <a:r>
              <a:rPr lang="ru-RU" sz="2800"/>
              <a:t>: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6273" y="1411238"/>
            <a:ext cx="5055044" cy="1267878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163399" y="833977"/>
            <a:ext cx="534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https://en.cppreference.com/w/cpp/container/priority_queue</a:t>
            </a:r>
            <a:endParaRPr/>
          </a:p>
        </p:txBody>
      </p:sp>
      <p:sp>
        <p:nvSpPr>
          <p:cNvPr id="2" name="Овал 1" hidden="0"/>
          <p:cNvSpPr/>
          <p:nvPr isPhoto="0" userDrawn="0"/>
        </p:nvSpPr>
        <p:spPr bwMode="auto">
          <a:xfrm>
            <a:off x="3013793" y="313740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14" name="Овал 13" hidden="0"/>
          <p:cNvSpPr/>
          <p:nvPr isPhoto="0" userDrawn="0"/>
        </p:nvSpPr>
        <p:spPr bwMode="auto">
          <a:xfrm>
            <a:off x="1825631" y="39400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15" name="Овал 14" hidden="0"/>
          <p:cNvSpPr/>
          <p:nvPr isPhoto="0" userDrawn="0"/>
        </p:nvSpPr>
        <p:spPr bwMode="auto">
          <a:xfrm>
            <a:off x="4156857" y="394007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6" name="Овал 15" hidden="0"/>
          <p:cNvSpPr/>
          <p:nvPr isPhoto="0" userDrawn="0"/>
        </p:nvSpPr>
        <p:spPr bwMode="auto">
          <a:xfrm>
            <a:off x="1131324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17" name="Овал 16" hidden="0"/>
          <p:cNvSpPr/>
          <p:nvPr isPhoto="0" userDrawn="0"/>
        </p:nvSpPr>
        <p:spPr bwMode="auto">
          <a:xfrm>
            <a:off x="248732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8" name="Овал 17" hidden="0"/>
          <p:cNvSpPr/>
          <p:nvPr isPhoto="0" userDrawn="0"/>
        </p:nvSpPr>
        <p:spPr bwMode="auto">
          <a:xfrm>
            <a:off x="3495165" y="497849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4866063" y="49784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381975" y="605408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2" name="Прямая соединительная линия 21" hidden="0"/>
          <p:cNvCxnSpPr>
            <a:cxnSpLocks/>
            <a:stCxn id="14" idx="7"/>
            <a:endCxn id="2" idx="2"/>
          </p:cNvCxnSpPr>
          <p:nvPr isPhoto="0" userDrawn="0"/>
        </p:nvCxnSpPr>
        <p:spPr bwMode="auto">
          <a:xfrm flipV="1">
            <a:off x="2371214" y="345854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 hidden="0"/>
          <p:cNvCxnSpPr>
            <a:cxnSpLocks/>
            <a:stCxn id="2" idx="6"/>
            <a:endCxn id="15" idx="1"/>
          </p:cNvCxnSpPr>
          <p:nvPr isPhoto="0" userDrawn="0"/>
        </p:nvCxnSpPr>
        <p:spPr bwMode="auto">
          <a:xfrm>
            <a:off x="3652985" y="345854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6" idx="7"/>
            <a:endCxn id="14" idx="3"/>
          </p:cNvCxnSpPr>
          <p:nvPr isPhoto="0" userDrawn="0"/>
        </p:nvCxnSpPr>
        <p:spPr bwMode="auto">
          <a:xfrm flipV="1">
            <a:off x="1676908" y="448829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17" idx="1"/>
            <a:endCxn id="14" idx="5"/>
          </p:cNvCxnSpPr>
          <p:nvPr isPhoto="0" userDrawn="0"/>
        </p:nvCxnSpPr>
        <p:spPr bwMode="auto">
          <a:xfrm flipH="1" flipV="1">
            <a:off x="2371214" y="44882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18" idx="7"/>
            <a:endCxn id="15" idx="3"/>
          </p:cNvCxnSpPr>
          <p:nvPr isPhoto="0" userDrawn="0"/>
        </p:nvCxnSpPr>
        <p:spPr bwMode="auto">
          <a:xfrm flipV="1">
            <a:off x="4040749" y="448829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  <a:stCxn id="19" idx="1"/>
            <a:endCxn id="15" idx="5"/>
          </p:cNvCxnSpPr>
          <p:nvPr isPhoto="0" userDrawn="0"/>
        </p:nvCxnSpPr>
        <p:spPr bwMode="auto">
          <a:xfrm flipH="1" flipV="1">
            <a:off x="4702441" y="448829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  <a:stCxn id="20" idx="7"/>
            <a:endCxn id="16" idx="3"/>
          </p:cNvCxnSpPr>
          <p:nvPr isPhoto="0" userDrawn="0"/>
        </p:nvCxnSpPr>
        <p:spPr bwMode="auto">
          <a:xfrm flipV="1">
            <a:off x="927559" y="552671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0"/>
          <p:cNvGraphicFramePr>
            <a:graphicFrameLocks xmlns:a="http://schemas.openxmlformats.org/drawingml/2006/main" noGrp="1"/>
          </p:cNvGraphicFramePr>
          <p:nvPr isPhoto="0" userDrawn="0">
            <p:ph idx="1" hasCustomPrompt="0"/>
          </p:nvPr>
        </p:nvGraphicFramePr>
        <p:xfrm>
          <a:off x="235670" y="785694"/>
          <a:ext cx="11638626" cy="225702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2539014"/>
                <a:gridCol w="4181383"/>
                <a:gridCol w="4918229"/>
              </a:tblGrid>
              <a:tr h="606021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Вставка элемента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Получение максимального элемента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Неотсортированный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/>
                        <a:t>О(</a:t>
                      </a:r>
                      <a:r>
                        <a:rPr lang="en-US"/>
                        <a:t>n</a:t>
                      </a:r>
                      <a:r>
                        <a:rPr lang="ru-RU"/>
                        <a:t>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Отсортированный массив/список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O(1)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Бинарная куча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O(log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(n))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9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зачем?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3906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9676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1544714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2121763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269881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327586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 hidden="0"/>
          <p:cNvSpPr/>
          <p:nvPr isPhoto="0" userDrawn="0"/>
        </p:nvSpPr>
        <p:spPr bwMode="auto">
          <a:xfrm>
            <a:off x="385291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301213" y="3160450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вставка</a:t>
            </a:r>
            <a:endParaRPr lang="en-US" b="1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442995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3338005" y="35297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18" name="Прямая со стрелкой 17" hidden="0"/>
          <p:cNvCxnSpPr>
            <a:cxnSpLocks/>
            <a:stCxn id="16" idx="2"/>
          </p:cNvCxnSpPr>
          <p:nvPr isPhoto="0" userDrawn="0"/>
        </p:nvCxnSpPr>
        <p:spPr bwMode="auto">
          <a:xfrm flipH="1">
            <a:off x="3551067" y="3899113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 hidden="0"/>
          <p:cNvSpPr txBox="1"/>
          <p:nvPr isPhoto="0" userDrawn="0"/>
        </p:nvSpPr>
        <p:spPr bwMode="auto">
          <a:xfrm>
            <a:off x="301213" y="4991071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Неотсортированный массив: извлечение</a:t>
            </a:r>
            <a:endParaRPr lang="en-US" b="1"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390616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67665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23" name="Прямоугольник 22" hidden="0"/>
          <p:cNvSpPr/>
          <p:nvPr isPhoto="0" userDrawn="0"/>
        </p:nvSpPr>
        <p:spPr bwMode="auto">
          <a:xfrm>
            <a:off x="1544714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2121763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25" name="Прямоугольник 24" hidden="0"/>
          <p:cNvSpPr/>
          <p:nvPr isPhoto="0" userDrawn="0"/>
        </p:nvSpPr>
        <p:spPr bwMode="auto">
          <a:xfrm>
            <a:off x="2698812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Прямоугольник 25" hidden="0"/>
          <p:cNvSpPr/>
          <p:nvPr isPhoto="0" userDrawn="0"/>
        </p:nvSpPr>
        <p:spPr bwMode="auto">
          <a:xfrm>
            <a:off x="3275861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10</a:t>
            </a:r>
            <a:endParaRPr lang="en-US"/>
          </a:p>
        </p:txBody>
      </p:sp>
      <p:sp>
        <p:nvSpPr>
          <p:cNvPr id="27" name="Прямоугольник 26" hidden="0"/>
          <p:cNvSpPr/>
          <p:nvPr isPhoto="0" userDrawn="0"/>
        </p:nvSpPr>
        <p:spPr bwMode="auto">
          <a:xfrm>
            <a:off x="3852910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Прямоугольник 27" hidden="0"/>
          <p:cNvSpPr/>
          <p:nvPr isPhoto="0" userDrawn="0"/>
        </p:nvSpPr>
        <p:spPr bwMode="auto">
          <a:xfrm>
            <a:off x="4429959" y="5881569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Прямая со стрелкой 30" hidden="0"/>
          <p:cNvCxnSpPr>
            <a:cxnSpLocks/>
          </p:cNvCxnSpPr>
          <p:nvPr isPhoto="0" userDrawn="0"/>
        </p:nvCxnSpPr>
        <p:spPr bwMode="auto">
          <a:xfrm>
            <a:off x="390616" y="5672831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 hidden="0"/>
          <p:cNvCxnSpPr>
            <a:cxnSpLocks/>
            <a:stCxn id="25" idx="0"/>
          </p:cNvCxnSpPr>
          <p:nvPr isPhoto="0" userDrawn="0"/>
        </p:nvCxnSpPr>
        <p:spPr bwMode="auto">
          <a:xfrm flipH="1" flipV="1">
            <a:off x="2982897" y="5360403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Прямоугольник 33" hidden="0"/>
          <p:cNvSpPr/>
          <p:nvPr isPhoto="0" userDrawn="0"/>
        </p:nvSpPr>
        <p:spPr bwMode="auto">
          <a:xfrm>
            <a:off x="6892522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7469571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8046620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8623669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9200718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9777767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10354816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extBox 40" hidden="0"/>
          <p:cNvSpPr txBox="1"/>
          <p:nvPr isPhoto="0" userDrawn="0"/>
        </p:nvSpPr>
        <p:spPr bwMode="auto">
          <a:xfrm>
            <a:off x="6803120" y="3160450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вставка</a:t>
            </a:r>
            <a:endParaRPr lang="en-US" b="1"/>
          </a:p>
        </p:txBody>
      </p:sp>
      <p:sp>
        <p:nvSpPr>
          <p:cNvPr id="42" name="Прямоугольник 41" hidden="0"/>
          <p:cNvSpPr/>
          <p:nvPr isPhoto="0" userDrawn="0"/>
        </p:nvSpPr>
        <p:spPr bwMode="auto">
          <a:xfrm>
            <a:off x="10931865" y="4102392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8987655" y="3489377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10</a:t>
            </a:r>
            <a:endParaRPr lang="en-US"/>
          </a:p>
        </p:txBody>
      </p:sp>
      <p:cxnSp>
        <p:nvCxnSpPr>
          <p:cNvPr id="44" name="Прямая со стрелкой 43" hidden="0"/>
          <p:cNvCxnSpPr>
            <a:cxnSpLocks/>
            <a:stCxn id="43" idx="2"/>
          </p:cNvCxnSpPr>
          <p:nvPr isPhoto="0" userDrawn="0"/>
        </p:nvCxnSpPr>
        <p:spPr bwMode="auto">
          <a:xfrm flipH="1">
            <a:off x="9200718" y="3858709"/>
            <a:ext cx="1098" cy="487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Прямая со стрелкой 44" hidden="0"/>
          <p:cNvCxnSpPr>
            <a:cxnSpLocks/>
          </p:cNvCxnSpPr>
          <p:nvPr isPhoto="0" userDrawn="0"/>
        </p:nvCxnSpPr>
        <p:spPr bwMode="auto">
          <a:xfrm>
            <a:off x="6892522" y="3858709"/>
            <a:ext cx="346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 hidden="0"/>
          <p:cNvSpPr txBox="1"/>
          <p:nvPr isPhoto="0" userDrawn="0"/>
        </p:nvSpPr>
        <p:spPr bwMode="auto">
          <a:xfrm>
            <a:off x="3937507" y="54363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10356687" y="3662515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О(</a:t>
            </a:r>
            <a:r>
              <a:rPr lang="en-US"/>
              <a:t>n</a:t>
            </a:r>
            <a:r>
              <a:rPr lang="ru-RU"/>
              <a:t>)</a:t>
            </a:r>
            <a:endParaRPr lang="en-US"/>
          </a:p>
        </p:txBody>
      </p:sp>
      <p:sp>
        <p:nvSpPr>
          <p:cNvPr id="48" name="Прямоугольник 47" hidden="0"/>
          <p:cNvSpPr/>
          <p:nvPr isPhoto="0" userDrawn="0"/>
        </p:nvSpPr>
        <p:spPr bwMode="auto">
          <a:xfrm>
            <a:off x="6812704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49" name="Прямоугольник 48" hidden="0"/>
          <p:cNvSpPr/>
          <p:nvPr isPhoto="0" userDrawn="0"/>
        </p:nvSpPr>
        <p:spPr bwMode="auto">
          <a:xfrm>
            <a:off x="7389753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50" name="Прямоугольник 49" hidden="0"/>
          <p:cNvSpPr/>
          <p:nvPr isPhoto="0" userDrawn="0"/>
        </p:nvSpPr>
        <p:spPr bwMode="auto">
          <a:xfrm>
            <a:off x="7966802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51" name="Прямоугольник 50" hidden="0"/>
          <p:cNvSpPr/>
          <p:nvPr isPhoto="0" userDrawn="0"/>
        </p:nvSpPr>
        <p:spPr bwMode="auto">
          <a:xfrm>
            <a:off x="8543851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9</a:t>
            </a:r>
            <a:endParaRPr lang="en-US"/>
          </a:p>
        </p:txBody>
      </p:sp>
      <p:sp>
        <p:nvSpPr>
          <p:cNvPr id="52" name="Прямоугольник 51" hidden="0"/>
          <p:cNvSpPr/>
          <p:nvPr isPhoto="0" userDrawn="0"/>
        </p:nvSpPr>
        <p:spPr bwMode="auto">
          <a:xfrm>
            <a:off x="9120900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ru-RU"/>
              <a:t>0</a:t>
            </a:r>
            <a:endParaRPr lang="en-US"/>
          </a:p>
        </p:txBody>
      </p:sp>
      <p:sp>
        <p:nvSpPr>
          <p:cNvPr id="53" name="Прямоугольник 52" hidden="0"/>
          <p:cNvSpPr/>
          <p:nvPr isPhoto="0" userDrawn="0"/>
        </p:nvSpPr>
        <p:spPr bwMode="auto">
          <a:xfrm>
            <a:off x="9697949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54" name="Прямоугольник 53" hidden="0"/>
          <p:cNvSpPr/>
          <p:nvPr isPhoto="0" userDrawn="0"/>
        </p:nvSpPr>
        <p:spPr bwMode="auto">
          <a:xfrm>
            <a:off x="10274998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Прямоугольник 54" hidden="0"/>
          <p:cNvSpPr/>
          <p:nvPr isPhoto="0" userDrawn="0"/>
        </p:nvSpPr>
        <p:spPr bwMode="auto">
          <a:xfrm>
            <a:off x="10852047" y="5866740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 hidden="0"/>
          <p:cNvSpPr txBox="1"/>
          <p:nvPr isPhoto="0" userDrawn="0"/>
        </p:nvSpPr>
        <p:spPr bwMode="auto">
          <a:xfrm>
            <a:off x="6803120" y="4991071"/>
            <a:ext cx="5119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</a:t>
            </a:r>
            <a:r>
              <a:rPr lang="ru-RU" b="1"/>
              <a:t>тсортированный массив: извлечение</a:t>
            </a:r>
            <a:endParaRPr lang="en-US" b="1"/>
          </a:p>
        </p:txBody>
      </p:sp>
      <p:cxnSp>
        <p:nvCxnSpPr>
          <p:cNvPr id="57" name="Прямая со стрелкой 56" hidden="0"/>
          <p:cNvCxnSpPr>
            <a:cxnSpLocks/>
          </p:cNvCxnSpPr>
          <p:nvPr isPhoto="0" userDrawn="0"/>
        </p:nvCxnSpPr>
        <p:spPr bwMode="auto">
          <a:xfrm flipH="1" flipV="1">
            <a:off x="9984253" y="5497408"/>
            <a:ext cx="4440" cy="521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85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98711" y="4946207"/>
            <a:ext cx="11601611" cy="144774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Новый элемент вставляется в первую свободную позицию по свойству (2). При нарушении свойства (1) узлы обмениваются местами, пока оно не начнёт выполняться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Максимальное число таких замен равно высоте дерева. По свойству (2) это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(n</a:t>
            </a:r>
            <a:r>
              <a:rPr lang="en-US"/>
              <a:t>), </a:t>
            </a:r>
            <a:r>
              <a:rPr lang="ru-RU"/>
              <a:t>где </a:t>
            </a:r>
            <a:r>
              <a:rPr lang="en-US"/>
              <a:t>n – </a:t>
            </a:r>
            <a:r>
              <a:rPr lang="ru-RU"/>
              <a:t>количество узлов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Контейнеры-адаптеры. </a:t>
            </a: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 </a:t>
            </a:r>
            <a:r>
              <a:rPr lang="ru-RU" sz="2800"/>
              <a:t>вставка</a:t>
            </a:r>
            <a:endParaRPr lang="en-US" sz="2800"/>
          </a:p>
        </p:txBody>
      </p:sp>
      <p:sp>
        <p:nvSpPr>
          <p:cNvPr id="19" name="Овал 18" hidden="0"/>
          <p:cNvSpPr/>
          <p:nvPr isPhoto="0" userDrawn="0"/>
        </p:nvSpPr>
        <p:spPr bwMode="auto">
          <a:xfrm>
            <a:off x="2867488" y="85988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1679325" y="166255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29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4010552" y="1662552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985019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14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234101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3348860" y="2700976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4719758" y="270097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235670" y="377656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7" name="Прямая соединительная линия 26" hidden="0"/>
          <p:cNvCxnSpPr>
            <a:cxnSpLocks/>
            <a:stCxn id="20" idx="7"/>
            <a:endCxn id="19" idx="2"/>
          </p:cNvCxnSpPr>
          <p:nvPr isPhoto="0" userDrawn="0"/>
        </p:nvCxnSpPr>
        <p:spPr bwMode="auto">
          <a:xfrm flipV="1">
            <a:off x="2224910" y="1181028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 hidden="0"/>
          <p:cNvCxnSpPr>
            <a:cxnSpLocks/>
            <a:stCxn id="19" idx="6"/>
            <a:endCxn id="21" idx="1"/>
          </p:cNvCxnSpPr>
          <p:nvPr isPhoto="0" userDrawn="0"/>
        </p:nvCxnSpPr>
        <p:spPr bwMode="auto">
          <a:xfrm>
            <a:off x="3506680" y="1181028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2" idx="7"/>
            <a:endCxn id="20" idx="3"/>
          </p:cNvCxnSpPr>
          <p:nvPr isPhoto="0" userDrawn="0"/>
        </p:nvCxnSpPr>
        <p:spPr bwMode="auto">
          <a:xfrm flipV="1">
            <a:off x="1530603" y="2210774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1"/>
            <a:endCxn id="20" idx="5"/>
          </p:cNvCxnSpPr>
          <p:nvPr isPhoto="0" userDrawn="0"/>
        </p:nvCxnSpPr>
        <p:spPr bwMode="auto">
          <a:xfrm flipH="1" flipV="1">
            <a:off x="2224910" y="221077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7"/>
            <a:endCxn id="21" idx="3"/>
          </p:cNvCxnSpPr>
          <p:nvPr isPhoto="0" userDrawn="0"/>
        </p:nvCxnSpPr>
        <p:spPr bwMode="auto">
          <a:xfrm flipV="1">
            <a:off x="3894444" y="2210773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1"/>
            <a:endCxn id="21" idx="5"/>
          </p:cNvCxnSpPr>
          <p:nvPr isPhoto="0" userDrawn="0"/>
        </p:nvCxnSpPr>
        <p:spPr bwMode="auto">
          <a:xfrm flipH="1" flipV="1">
            <a:off x="4556136" y="2210773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7"/>
            <a:endCxn id="22" idx="3"/>
          </p:cNvCxnSpPr>
          <p:nvPr isPhoto="0" userDrawn="0"/>
        </p:nvCxnSpPr>
        <p:spPr bwMode="auto">
          <a:xfrm flipV="1">
            <a:off x="781254" y="3249198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 hidden="0"/>
          <p:cNvSpPr/>
          <p:nvPr isPhoto="0" userDrawn="0"/>
        </p:nvSpPr>
        <p:spPr bwMode="auto">
          <a:xfrm>
            <a:off x="1772934" y="3776563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4" idx="2"/>
            <a:endCxn id="22" idx="5"/>
          </p:cNvCxnSpPr>
          <p:nvPr isPhoto="0" userDrawn="0"/>
        </p:nvCxnSpPr>
        <p:spPr bwMode="auto">
          <a:xfrm flipH="1" flipV="1">
            <a:off x="1530603" y="3249198"/>
            <a:ext cx="242331" cy="8485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Овал 64" hidden="0"/>
          <p:cNvSpPr/>
          <p:nvPr isPhoto="0" userDrawn="0"/>
        </p:nvSpPr>
        <p:spPr bwMode="auto">
          <a:xfrm>
            <a:off x="9392454" y="85988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66" name="Овал 65" hidden="0"/>
          <p:cNvSpPr/>
          <p:nvPr isPhoto="0" userDrawn="0"/>
        </p:nvSpPr>
        <p:spPr bwMode="auto">
          <a:xfrm>
            <a:off x="8204292" y="1662551"/>
            <a:ext cx="639192" cy="64228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7" name="Овал 66" hidden="0"/>
          <p:cNvSpPr/>
          <p:nvPr isPhoto="0" userDrawn="0"/>
        </p:nvSpPr>
        <p:spPr bwMode="auto">
          <a:xfrm>
            <a:off x="10535518" y="166255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68" name="Овал 67" hidden="0"/>
          <p:cNvSpPr/>
          <p:nvPr isPhoto="0" userDrawn="0"/>
        </p:nvSpPr>
        <p:spPr bwMode="auto">
          <a:xfrm>
            <a:off x="7509985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69" name="Овал 68" hidden="0"/>
          <p:cNvSpPr/>
          <p:nvPr isPhoto="0" userDrawn="0"/>
        </p:nvSpPr>
        <p:spPr bwMode="auto">
          <a:xfrm>
            <a:off x="886598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70" name="Овал 69" hidden="0"/>
          <p:cNvSpPr/>
          <p:nvPr isPhoto="0" userDrawn="0"/>
        </p:nvSpPr>
        <p:spPr bwMode="auto">
          <a:xfrm>
            <a:off x="9873826" y="27009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71" name="Овал 70" hidden="0"/>
          <p:cNvSpPr/>
          <p:nvPr isPhoto="0" userDrawn="0"/>
        </p:nvSpPr>
        <p:spPr bwMode="auto">
          <a:xfrm>
            <a:off x="11244724" y="2700975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72" name="Овал 71" hidden="0"/>
          <p:cNvSpPr/>
          <p:nvPr isPhoto="0" userDrawn="0"/>
        </p:nvSpPr>
        <p:spPr bwMode="auto">
          <a:xfrm>
            <a:off x="6760636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73" name="Прямая соединительная линия 72" hidden="0"/>
          <p:cNvCxnSpPr>
            <a:cxnSpLocks/>
            <a:stCxn id="66" idx="7"/>
            <a:endCxn id="65" idx="2"/>
          </p:cNvCxnSpPr>
          <p:nvPr isPhoto="0" userDrawn="0"/>
        </p:nvCxnSpPr>
        <p:spPr bwMode="auto">
          <a:xfrm flipV="1">
            <a:off x="8749876" y="1181026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 hidden="0"/>
          <p:cNvCxnSpPr>
            <a:cxnSpLocks/>
            <a:stCxn id="65" idx="6"/>
            <a:endCxn id="67" idx="1"/>
          </p:cNvCxnSpPr>
          <p:nvPr isPhoto="0" userDrawn="0"/>
        </p:nvCxnSpPr>
        <p:spPr bwMode="auto">
          <a:xfrm>
            <a:off x="10031646" y="1181026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 hidden="0"/>
          <p:cNvCxnSpPr>
            <a:cxnSpLocks/>
            <a:stCxn id="68" idx="7"/>
            <a:endCxn id="66" idx="3"/>
          </p:cNvCxnSpPr>
          <p:nvPr isPhoto="0" userDrawn="0"/>
        </p:nvCxnSpPr>
        <p:spPr bwMode="auto">
          <a:xfrm flipV="1">
            <a:off x="8055569" y="2210772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 hidden="0"/>
          <p:cNvCxnSpPr>
            <a:cxnSpLocks/>
            <a:stCxn id="69" idx="1"/>
            <a:endCxn id="66" idx="5"/>
          </p:cNvCxnSpPr>
          <p:nvPr isPhoto="0" userDrawn="0"/>
        </p:nvCxnSpPr>
        <p:spPr bwMode="auto">
          <a:xfrm flipH="1" flipV="1">
            <a:off x="8749876" y="2210772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 hidden="0"/>
          <p:cNvCxnSpPr>
            <a:cxnSpLocks/>
            <a:stCxn id="70" idx="7"/>
            <a:endCxn id="67" idx="3"/>
          </p:cNvCxnSpPr>
          <p:nvPr isPhoto="0" userDrawn="0"/>
        </p:nvCxnSpPr>
        <p:spPr bwMode="auto">
          <a:xfrm flipV="1">
            <a:off x="10419410" y="221077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 hidden="0"/>
          <p:cNvCxnSpPr>
            <a:cxnSpLocks/>
            <a:stCxn id="71" idx="1"/>
            <a:endCxn id="67" idx="5"/>
          </p:cNvCxnSpPr>
          <p:nvPr isPhoto="0" userDrawn="0"/>
        </p:nvCxnSpPr>
        <p:spPr bwMode="auto">
          <a:xfrm flipH="1" flipV="1">
            <a:off x="11081102" y="2210771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 hidden="0"/>
          <p:cNvCxnSpPr>
            <a:cxnSpLocks/>
            <a:stCxn id="72" idx="7"/>
            <a:endCxn id="68" idx="3"/>
          </p:cNvCxnSpPr>
          <p:nvPr isPhoto="0" userDrawn="0"/>
        </p:nvCxnSpPr>
        <p:spPr bwMode="auto">
          <a:xfrm flipV="1">
            <a:off x="7306220" y="3249196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Овал 79" hidden="0"/>
          <p:cNvSpPr/>
          <p:nvPr isPhoto="0" userDrawn="0"/>
        </p:nvSpPr>
        <p:spPr bwMode="auto">
          <a:xfrm>
            <a:off x="8297900" y="3776561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81" name="Прямая соединительная линия 80" hidden="0"/>
          <p:cNvCxnSpPr>
            <a:cxnSpLocks/>
            <a:stCxn id="80" idx="2"/>
            <a:endCxn id="68" idx="5"/>
          </p:cNvCxnSpPr>
          <p:nvPr isPhoto="0" userDrawn="0"/>
        </p:nvCxnSpPr>
        <p:spPr bwMode="auto">
          <a:xfrm flipH="1" flipV="1">
            <a:off x="8055569" y="3249196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Стрелка вправо 86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TextBox 87" hidden="0"/>
          <p:cNvSpPr txBox="1"/>
          <p:nvPr isPhoto="0" userDrawn="0"/>
        </p:nvSpPr>
        <p:spPr bwMode="auto">
          <a:xfrm>
            <a:off x="5803488" y="175294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siftUp</a:t>
            </a:r>
            <a:endParaRPr lang="en-US" sz="2400"/>
          </a:p>
        </p:txBody>
      </p:sp>
      <p:cxnSp>
        <p:nvCxnSpPr>
          <p:cNvPr id="90" name="Прямая со стрелкой 89" hidden="0"/>
          <p:cNvCxnSpPr>
            <a:cxnSpLocks/>
          </p:cNvCxnSpPr>
          <p:nvPr isPhoto="0" userDrawn="0"/>
        </p:nvCxnSpPr>
        <p:spPr bwMode="auto">
          <a:xfrm flipH="1" flipV="1">
            <a:off x="1394819" y="3450091"/>
            <a:ext cx="229392" cy="73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 hidden="0"/>
          <p:cNvCxnSpPr>
            <a:cxnSpLocks/>
            <a:stCxn id="22" idx="6"/>
          </p:cNvCxnSpPr>
          <p:nvPr isPhoto="0" userDrawn="0"/>
        </p:nvCxnSpPr>
        <p:spPr bwMode="auto">
          <a:xfrm>
            <a:off x="1624211" y="3022118"/>
            <a:ext cx="231466" cy="65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 flipV="1">
            <a:off x="1279272" y="2026151"/>
            <a:ext cx="254524" cy="5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 hidden="0"/>
          <p:cNvCxnSpPr>
            <a:cxnSpLocks/>
          </p:cNvCxnSpPr>
          <p:nvPr isPhoto="0" userDrawn="0"/>
        </p:nvCxnSpPr>
        <p:spPr bwMode="auto">
          <a:xfrm flipH="1">
            <a:off x="1802967" y="2367191"/>
            <a:ext cx="173700" cy="5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 hidden="0"/>
          <p:cNvSpPr txBox="1"/>
          <p:nvPr isPhoto="0" userDrawn="0"/>
        </p:nvSpPr>
        <p:spPr bwMode="auto">
          <a:xfrm>
            <a:off x="1968673" y="3208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102" name="TextBox 101" hidden="0"/>
          <p:cNvSpPr txBox="1"/>
          <p:nvPr isPhoto="0" userDrawn="0"/>
        </p:nvSpPr>
        <p:spPr bwMode="auto">
          <a:xfrm>
            <a:off x="1026184" y="206995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/>
              <a:t>2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91" hidden="0"/>
          <p:cNvSpPr/>
          <p:nvPr isPhoto="0" userDrawn="0"/>
        </p:nvSpPr>
        <p:spPr bwMode="auto">
          <a:xfrm>
            <a:off x="5948313" y="816969"/>
            <a:ext cx="6052009" cy="39561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1409" y="4876178"/>
            <a:ext cx="11648912" cy="16000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Максимальный элемент обменивается местами с элементом на последней по свойству (2) позиции. Оттуда его можно удалить, не нарушив свойства (1) и (2)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После замены корня свойство (1) не соблюдается. Заменённый элемент последовательно обменивается местами с потомками, пока свойство (1) не будет выполняться. </a:t>
            </a:r>
            <a:r>
              <a:rPr lang="ru-RU"/>
              <a:t>Максимальное число таких замен равно высоте </a:t>
            </a:r>
            <a:r>
              <a:rPr lang="ru-RU"/>
              <a:t>дерева.</a:t>
            </a: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извлечение максимального элемента</a:t>
            </a:r>
            <a:endParaRPr lang="en-US" sz="2800"/>
          </a:p>
        </p:txBody>
      </p:sp>
      <p:sp>
        <p:nvSpPr>
          <p:cNvPr id="20" name="Овал 19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42</a:t>
            </a:r>
            <a:endParaRPr lang="en-US"/>
          </a:p>
        </p:txBody>
      </p:sp>
      <p:sp>
        <p:nvSpPr>
          <p:cNvPr id="21" name="Овал 20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22" name="Овал 21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3" name="Овал 22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24" name="Овал 23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25" name="Овал 24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26" name="Овал 25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7" name="Овал 26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28" name="Прямая соединительная линия 27" hidden="0"/>
          <p:cNvCxnSpPr>
            <a:cxnSpLocks/>
            <a:stCxn id="21" idx="7"/>
            <a:endCxn id="20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 hidden="0"/>
          <p:cNvCxnSpPr>
            <a:cxnSpLocks/>
            <a:stCxn id="20" idx="6"/>
            <a:endCxn id="22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 hidden="0"/>
          <p:cNvCxnSpPr>
            <a:cxnSpLocks/>
            <a:stCxn id="23" idx="7"/>
            <a:endCxn id="21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  <a:stCxn id="24" idx="1"/>
            <a:endCxn id="21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  <a:stCxn id="25" idx="7"/>
            <a:endCxn id="22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  <a:stCxn id="26" idx="1"/>
            <a:endCxn id="22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  <a:stCxn id="27" idx="7"/>
            <a:endCxn id="23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Овал 34" hidden="0"/>
          <p:cNvSpPr/>
          <p:nvPr isPhoto="0" userDrawn="0"/>
        </p:nvSpPr>
        <p:spPr bwMode="auto">
          <a:xfrm>
            <a:off x="1772934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cxnSp>
        <p:nvCxnSpPr>
          <p:cNvPr id="36" name="Прямая соединительная линия 35" hidden="0"/>
          <p:cNvCxnSpPr>
            <a:cxnSpLocks/>
            <a:stCxn id="35" idx="2"/>
            <a:endCxn id="23" idx="5"/>
          </p:cNvCxnSpPr>
          <p:nvPr isPhoto="0" userDrawn="0"/>
        </p:nvCxnSpPr>
        <p:spPr bwMode="auto">
          <a:xfrm flipH="1" flipV="1">
            <a:off x="1530603" y="3192635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Овал 47" hidden="0"/>
          <p:cNvSpPr/>
          <p:nvPr isPhoto="0" userDrawn="0"/>
        </p:nvSpPr>
        <p:spPr bwMode="auto">
          <a:xfrm>
            <a:off x="9203846" y="963708"/>
            <a:ext cx="639192" cy="642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49" name="Овал 48" hidden="0"/>
          <p:cNvSpPr/>
          <p:nvPr isPhoto="0" userDrawn="0"/>
        </p:nvSpPr>
        <p:spPr bwMode="auto">
          <a:xfrm>
            <a:off x="8015684" y="176637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50" name="Овал 49" hidden="0"/>
          <p:cNvSpPr/>
          <p:nvPr isPhoto="0" userDrawn="0"/>
        </p:nvSpPr>
        <p:spPr bwMode="auto">
          <a:xfrm>
            <a:off x="10346910" y="176637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1" name="Овал 50" hidden="0"/>
          <p:cNvSpPr/>
          <p:nvPr isPhoto="0" userDrawn="0"/>
        </p:nvSpPr>
        <p:spPr bwMode="auto">
          <a:xfrm>
            <a:off x="7321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52" name="Овал 51" hidden="0"/>
          <p:cNvSpPr/>
          <p:nvPr isPhoto="0" userDrawn="0"/>
        </p:nvSpPr>
        <p:spPr bwMode="auto">
          <a:xfrm>
            <a:off x="867737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53" name="Овал 52" hidden="0"/>
          <p:cNvSpPr/>
          <p:nvPr isPhoto="0" userDrawn="0"/>
        </p:nvSpPr>
        <p:spPr bwMode="auto">
          <a:xfrm>
            <a:off x="9685218" y="2804797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54" name="Овал 53" hidden="0"/>
          <p:cNvSpPr/>
          <p:nvPr isPhoto="0" userDrawn="0"/>
        </p:nvSpPr>
        <p:spPr bwMode="auto">
          <a:xfrm>
            <a:off x="11056116" y="2804798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55" name="Овал 54" hidden="0"/>
          <p:cNvSpPr/>
          <p:nvPr isPhoto="0" userDrawn="0"/>
        </p:nvSpPr>
        <p:spPr bwMode="auto">
          <a:xfrm>
            <a:off x="6572028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56" name="Прямая соединительная линия 55" hidden="0"/>
          <p:cNvCxnSpPr>
            <a:cxnSpLocks/>
            <a:stCxn id="49" idx="7"/>
            <a:endCxn id="48" idx="2"/>
          </p:cNvCxnSpPr>
          <p:nvPr isPhoto="0" userDrawn="0"/>
        </p:nvCxnSpPr>
        <p:spPr bwMode="auto">
          <a:xfrm flipV="1">
            <a:off x="8561268" y="1284849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 hidden="0"/>
          <p:cNvCxnSpPr>
            <a:cxnSpLocks/>
            <a:stCxn id="48" idx="6"/>
            <a:endCxn id="50" idx="1"/>
          </p:cNvCxnSpPr>
          <p:nvPr isPhoto="0" userDrawn="0"/>
        </p:nvCxnSpPr>
        <p:spPr bwMode="auto">
          <a:xfrm>
            <a:off x="9843038" y="1284849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  <a:stCxn id="51" idx="7"/>
            <a:endCxn id="49" idx="3"/>
          </p:cNvCxnSpPr>
          <p:nvPr isPhoto="0" userDrawn="0"/>
        </p:nvCxnSpPr>
        <p:spPr bwMode="auto">
          <a:xfrm flipV="1">
            <a:off x="7866961" y="2314595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 hidden="0"/>
          <p:cNvCxnSpPr>
            <a:cxnSpLocks/>
            <a:stCxn id="52" idx="1"/>
            <a:endCxn id="49" idx="5"/>
          </p:cNvCxnSpPr>
          <p:nvPr isPhoto="0" userDrawn="0"/>
        </p:nvCxnSpPr>
        <p:spPr bwMode="auto">
          <a:xfrm flipH="1" flipV="1">
            <a:off x="8561268" y="2314595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 hidden="0"/>
          <p:cNvCxnSpPr>
            <a:cxnSpLocks/>
            <a:stCxn id="53" idx="7"/>
            <a:endCxn id="50" idx="3"/>
          </p:cNvCxnSpPr>
          <p:nvPr isPhoto="0" userDrawn="0"/>
        </p:nvCxnSpPr>
        <p:spPr bwMode="auto">
          <a:xfrm flipV="1">
            <a:off x="10230801" y="2314594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 hidden="0"/>
          <p:cNvCxnSpPr>
            <a:cxnSpLocks/>
            <a:stCxn id="54" idx="1"/>
            <a:endCxn id="50" idx="5"/>
          </p:cNvCxnSpPr>
          <p:nvPr isPhoto="0" userDrawn="0"/>
        </p:nvCxnSpPr>
        <p:spPr bwMode="auto">
          <a:xfrm flipH="1" flipV="1">
            <a:off x="10892494" y="2314594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 hidden="0"/>
          <p:cNvCxnSpPr>
            <a:cxnSpLocks/>
            <a:stCxn id="55" idx="7"/>
            <a:endCxn id="51" idx="3"/>
          </p:cNvCxnSpPr>
          <p:nvPr isPhoto="0" userDrawn="0"/>
        </p:nvCxnSpPr>
        <p:spPr bwMode="auto">
          <a:xfrm flipV="1">
            <a:off x="7117612" y="3353019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Овал 62" hidden="0"/>
          <p:cNvSpPr/>
          <p:nvPr isPhoto="0" userDrawn="0"/>
        </p:nvSpPr>
        <p:spPr bwMode="auto">
          <a:xfrm>
            <a:off x="8109292" y="388038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42</a:t>
            </a:r>
            <a:endParaRPr lang="en-US"/>
          </a:p>
        </p:txBody>
      </p:sp>
      <p:cxnSp>
        <p:nvCxnSpPr>
          <p:cNvPr id="64" name="Прямая соединительная линия 63" hidden="0"/>
          <p:cNvCxnSpPr>
            <a:cxnSpLocks/>
            <a:stCxn id="63" idx="2"/>
            <a:endCxn id="51" idx="5"/>
          </p:cNvCxnSpPr>
          <p:nvPr isPhoto="0" userDrawn="0"/>
        </p:nvCxnSpPr>
        <p:spPr bwMode="auto">
          <a:xfrm flipH="1" flipV="1">
            <a:off x="7866961" y="3353019"/>
            <a:ext cx="242331" cy="84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 hidden="0"/>
          <p:cNvCxnSpPr>
            <a:cxnSpLocks/>
          </p:cNvCxnSpPr>
          <p:nvPr isPhoto="0" userDrawn="0"/>
        </p:nvCxnSpPr>
        <p:spPr bwMode="auto">
          <a:xfrm flipH="1">
            <a:off x="2470826" y="1537153"/>
            <a:ext cx="752458" cy="236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 hidden="0"/>
          <p:cNvCxnSpPr>
            <a:cxnSpLocks/>
            <a:stCxn id="35" idx="1"/>
          </p:cNvCxnSpPr>
          <p:nvPr isPhoto="0" userDrawn="0"/>
        </p:nvCxnSpPr>
        <p:spPr bwMode="auto">
          <a:xfrm flipV="1">
            <a:off x="1866542" y="1269784"/>
            <a:ext cx="952170" cy="254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 hidden="0"/>
          <p:cNvCxnSpPr>
            <a:cxnSpLocks/>
          </p:cNvCxnSpPr>
          <p:nvPr isPhoto="0" userDrawn="0"/>
        </p:nvCxnSpPr>
        <p:spPr bwMode="auto">
          <a:xfrm flipH="1">
            <a:off x="8286770" y="989608"/>
            <a:ext cx="870272" cy="68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 hidden="0"/>
          <p:cNvCxnSpPr>
            <a:cxnSpLocks/>
          </p:cNvCxnSpPr>
          <p:nvPr isPhoto="0" userDrawn="0"/>
        </p:nvCxnSpPr>
        <p:spPr bwMode="auto">
          <a:xfrm flipV="1">
            <a:off x="8832338" y="1680550"/>
            <a:ext cx="622747" cy="48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 hidden="0"/>
          <p:cNvCxnSpPr>
            <a:cxnSpLocks/>
          </p:cNvCxnSpPr>
          <p:nvPr isPhoto="0" userDrawn="0"/>
        </p:nvCxnSpPr>
        <p:spPr bwMode="auto">
          <a:xfrm flipH="1">
            <a:off x="7677750" y="2162551"/>
            <a:ext cx="285000" cy="54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 hidden="0"/>
          <p:cNvCxnSpPr>
            <a:cxnSpLocks/>
          </p:cNvCxnSpPr>
          <p:nvPr isPhoto="0" userDrawn="0"/>
        </p:nvCxnSpPr>
        <p:spPr bwMode="auto">
          <a:xfrm flipV="1">
            <a:off x="8072534" y="2455422"/>
            <a:ext cx="225988" cy="58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 hidden="0"/>
          <p:cNvSpPr txBox="1"/>
          <p:nvPr isPhoto="0" userDrawn="0"/>
        </p:nvSpPr>
        <p:spPr bwMode="auto">
          <a:xfrm>
            <a:off x="8408021" y="93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89" name="TextBox 88" hidden="0"/>
          <p:cNvSpPr txBox="1"/>
          <p:nvPr isPhoto="0" userDrawn="0"/>
        </p:nvSpPr>
        <p:spPr bwMode="auto">
          <a:xfrm>
            <a:off x="7424932" y="2086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90" name="Стрелка вправо 89" hidden="0"/>
          <p:cNvSpPr/>
          <p:nvPr isPhoto="0" userDrawn="0"/>
        </p:nvSpPr>
        <p:spPr bwMode="auto">
          <a:xfrm>
            <a:off x="5646656" y="2246813"/>
            <a:ext cx="1517715" cy="32171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 hidden="0"/>
          <p:cNvSpPr txBox="1"/>
          <p:nvPr isPhoto="0" userDrawn="0"/>
        </p:nvSpPr>
        <p:spPr bwMode="auto">
          <a:xfrm>
            <a:off x="5662241" y="180909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/>
              <a:t>siftDown</a:t>
            </a:r>
            <a:endParaRPr lang="en-US" sz="2400"/>
          </a:p>
        </p:txBody>
      </p:sp>
      <p:cxnSp>
        <p:nvCxnSpPr>
          <p:cNvPr id="94" name="Прямая со стрелкой 93" hidden="0"/>
          <p:cNvCxnSpPr>
            <a:cxnSpLocks/>
          </p:cNvCxnSpPr>
          <p:nvPr isPhoto="0" userDrawn="0"/>
        </p:nvCxnSpPr>
        <p:spPr bwMode="auto">
          <a:xfrm>
            <a:off x="8770984" y="4201525"/>
            <a:ext cx="684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727600" y="803323"/>
            <a:ext cx="6272722" cy="571059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Элементы двоичной кучи можно хранить в массиве 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Индекс левого потомка </a:t>
            </a:r>
            <a:r>
              <a:rPr lang="en-US" sz="2000"/>
              <a:t>i</a:t>
            </a:r>
            <a:r>
              <a:rPr lang="en-US" sz="2000"/>
              <a:t>-o</a:t>
            </a:r>
            <a:r>
              <a:rPr lang="ru-RU" sz="2000"/>
              <a:t>й вершины: 2</a:t>
            </a:r>
            <a:r>
              <a:rPr lang="en-US" sz="2000"/>
              <a:t>i</a:t>
            </a:r>
            <a:r>
              <a:rPr lang="en-US" sz="2000"/>
              <a:t> + 1 (</a:t>
            </a:r>
            <a:r>
              <a:rPr lang="ru-RU" sz="2000"/>
              <a:t>нумерация</a:t>
            </a:r>
            <a:r>
              <a:rPr lang="en-US" sz="2000"/>
              <a:t> </a:t>
            </a:r>
            <a:r>
              <a:rPr lang="ru-RU" sz="2000"/>
              <a:t>с </a:t>
            </a:r>
            <a:r>
              <a:rPr lang="en-US" sz="2000"/>
              <a:t>0)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Индекс правого потомка </a:t>
            </a:r>
            <a:r>
              <a:rPr lang="en-US" sz="2000"/>
              <a:t>i</a:t>
            </a:r>
            <a:r>
              <a:rPr lang="ru-RU" sz="2000"/>
              <a:t>-ой вершины: </a:t>
            </a:r>
            <a:r>
              <a:rPr lang="en-US" sz="2000"/>
              <a:t>2i + 2</a:t>
            </a:r>
            <a:endParaRPr lang="ru-RU" sz="20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Индекс вершины-родителя </a:t>
            </a:r>
            <a:r>
              <a:rPr lang="en-US" sz="2000"/>
              <a:t>i</a:t>
            </a:r>
            <a:r>
              <a:rPr lang="en-US" sz="2000"/>
              <a:t>-</a:t>
            </a:r>
            <a:r>
              <a:rPr lang="ru-RU" sz="2000"/>
              <a:t>ой вершины: </a:t>
            </a:r>
            <a:r>
              <a:rPr lang="en-US" sz="2000"/>
              <a:t>i</a:t>
            </a:r>
            <a:r>
              <a:rPr lang="en-US" sz="2000"/>
              <a:t>/2 – 1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Максимальный элемент - всегда первый элемент массива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0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235670" y="128922"/>
            <a:ext cx="11764652" cy="561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std</a:t>
            </a:r>
            <a:r>
              <a:rPr lang="en-US" sz="2800"/>
              <a:t>::</a:t>
            </a:r>
            <a:r>
              <a:rPr lang="en-US" sz="2800"/>
              <a:t>priority_queue</a:t>
            </a:r>
            <a:r>
              <a:rPr lang="ru-RU" sz="2800"/>
              <a:t> </a:t>
            </a:r>
            <a:r>
              <a:rPr lang="en-US" sz="2800"/>
              <a:t>:</a:t>
            </a:r>
            <a:r>
              <a:rPr lang="ru-RU" sz="2800"/>
              <a:t> Почему это контейнер-адаптер?</a:t>
            </a:r>
            <a:endParaRPr lang="en-US" sz="2800"/>
          </a:p>
        </p:txBody>
      </p:sp>
      <p:sp>
        <p:nvSpPr>
          <p:cNvPr id="5" name="Овал 4" hidden="0"/>
          <p:cNvSpPr/>
          <p:nvPr isPhoto="0" userDrawn="0"/>
        </p:nvSpPr>
        <p:spPr bwMode="auto">
          <a:xfrm>
            <a:off x="2867488" y="80332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6" name="Овал 5" hidden="0"/>
          <p:cNvSpPr/>
          <p:nvPr isPhoto="0" userDrawn="0"/>
        </p:nvSpPr>
        <p:spPr bwMode="auto">
          <a:xfrm>
            <a:off x="1679325" y="160599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7" name="Овал 6" hidden="0"/>
          <p:cNvSpPr/>
          <p:nvPr isPhoto="0" userDrawn="0"/>
        </p:nvSpPr>
        <p:spPr bwMode="auto">
          <a:xfrm>
            <a:off x="4010552" y="1605989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8" name="Овал 7" hidden="0"/>
          <p:cNvSpPr/>
          <p:nvPr isPhoto="0" userDrawn="0"/>
        </p:nvSpPr>
        <p:spPr bwMode="auto">
          <a:xfrm>
            <a:off x="985019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9" name="Овал 8" hidden="0"/>
          <p:cNvSpPr/>
          <p:nvPr isPhoto="0" userDrawn="0"/>
        </p:nvSpPr>
        <p:spPr bwMode="auto">
          <a:xfrm>
            <a:off x="234101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7</a:t>
            </a:r>
            <a:endParaRPr lang="en-US"/>
          </a:p>
        </p:txBody>
      </p:sp>
      <p:sp>
        <p:nvSpPr>
          <p:cNvPr id="10" name="Овал 9" hidden="0"/>
          <p:cNvSpPr/>
          <p:nvPr isPhoto="0" userDrawn="0"/>
        </p:nvSpPr>
        <p:spPr bwMode="auto">
          <a:xfrm>
            <a:off x="3348860" y="2644413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11" name="Овал 10" hidden="0"/>
          <p:cNvSpPr/>
          <p:nvPr isPhoto="0" userDrawn="0"/>
        </p:nvSpPr>
        <p:spPr bwMode="auto">
          <a:xfrm>
            <a:off x="235670" y="3720000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11</a:t>
            </a:r>
            <a:endParaRPr lang="en-US"/>
          </a:p>
        </p:txBody>
      </p:sp>
      <p:cxnSp>
        <p:nvCxnSpPr>
          <p:cNvPr id="12" name="Прямая соединительная линия 11" hidden="0"/>
          <p:cNvCxnSpPr>
            <a:cxnSpLocks/>
            <a:stCxn id="6" idx="7"/>
            <a:endCxn id="5" idx="2"/>
          </p:cNvCxnSpPr>
          <p:nvPr isPhoto="0" userDrawn="0"/>
        </p:nvCxnSpPr>
        <p:spPr bwMode="auto">
          <a:xfrm flipV="1">
            <a:off x="2224910" y="1124465"/>
            <a:ext cx="642578" cy="575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 hidden="0"/>
          <p:cNvCxnSpPr>
            <a:cxnSpLocks/>
            <a:stCxn id="5" idx="6"/>
            <a:endCxn id="7" idx="1"/>
          </p:cNvCxnSpPr>
          <p:nvPr isPhoto="0" userDrawn="0"/>
        </p:nvCxnSpPr>
        <p:spPr bwMode="auto">
          <a:xfrm>
            <a:off x="3506680" y="1124465"/>
            <a:ext cx="597480" cy="57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 hidden="0"/>
          <p:cNvCxnSpPr>
            <a:cxnSpLocks/>
            <a:stCxn id="8" idx="7"/>
            <a:endCxn id="6" idx="3"/>
          </p:cNvCxnSpPr>
          <p:nvPr isPhoto="0" userDrawn="0"/>
        </p:nvCxnSpPr>
        <p:spPr bwMode="auto">
          <a:xfrm flipV="1">
            <a:off x="1530603" y="2154211"/>
            <a:ext cx="242331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 hidden="0"/>
          <p:cNvCxnSpPr>
            <a:cxnSpLocks/>
            <a:stCxn id="9" idx="1"/>
            <a:endCxn id="6" idx="5"/>
          </p:cNvCxnSpPr>
          <p:nvPr isPhoto="0" userDrawn="0"/>
        </p:nvCxnSpPr>
        <p:spPr bwMode="auto">
          <a:xfrm flipH="1" flipV="1">
            <a:off x="2224910" y="2154211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  <a:stCxn id="10" idx="7"/>
            <a:endCxn id="7" idx="3"/>
          </p:cNvCxnSpPr>
          <p:nvPr isPhoto="0" userDrawn="0"/>
        </p:nvCxnSpPr>
        <p:spPr bwMode="auto">
          <a:xfrm flipV="1">
            <a:off x="3894444" y="2154210"/>
            <a:ext cx="209716" cy="58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 hidden="0"/>
          <p:cNvCxnSpPr>
            <a:cxnSpLocks/>
            <a:endCxn id="7" idx="5"/>
          </p:cNvCxnSpPr>
          <p:nvPr isPhoto="0" userDrawn="0"/>
        </p:nvCxnSpPr>
        <p:spPr bwMode="auto">
          <a:xfrm flipH="1" flipV="1">
            <a:off x="4556136" y="2154210"/>
            <a:ext cx="257230" cy="58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 hidden="0"/>
          <p:cNvCxnSpPr>
            <a:cxnSpLocks/>
            <a:stCxn id="11" idx="7"/>
            <a:endCxn id="8" idx="3"/>
          </p:cNvCxnSpPr>
          <p:nvPr isPhoto="0" userDrawn="0"/>
        </p:nvCxnSpPr>
        <p:spPr bwMode="auto">
          <a:xfrm flipV="1">
            <a:off x="781254" y="3192635"/>
            <a:ext cx="297373" cy="62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 hidden="0"/>
          <p:cNvSpPr/>
          <p:nvPr isPhoto="0" userDrawn="0"/>
        </p:nvSpPr>
        <p:spPr bwMode="auto">
          <a:xfrm>
            <a:off x="4719758" y="2644414"/>
            <a:ext cx="639192" cy="642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r>
              <a:rPr lang="en-US"/>
              <a:t>2</a:t>
            </a:r>
            <a:endParaRPr lang="en-US"/>
          </a:p>
        </p:txBody>
      </p:sp>
      <p:sp>
        <p:nvSpPr>
          <p:cNvPr id="26" name="TextBox 25" hidden="0"/>
          <p:cNvSpPr txBox="1"/>
          <p:nvPr isPhoto="0" userDrawn="0"/>
        </p:nvSpPr>
        <p:spPr bwMode="auto">
          <a:xfrm>
            <a:off x="3506680" y="691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1484487" y="131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4459358" y="12291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880152" y="22959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2687168" y="2248270"/>
            <a:ext cx="3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3483218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5039354" y="22300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33" name="TextBox 32" hidden="0"/>
          <p:cNvSpPr txBox="1"/>
          <p:nvPr isPhoto="0" userDrawn="0"/>
        </p:nvSpPr>
        <p:spPr bwMode="auto">
          <a:xfrm>
            <a:off x="247857" y="3350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4" name="Прямоугольник 33" hidden="0"/>
          <p:cNvSpPr/>
          <p:nvPr isPhoto="0" userDrawn="0"/>
        </p:nvSpPr>
        <p:spPr bwMode="auto">
          <a:xfrm>
            <a:off x="680415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30</a:t>
            </a:r>
            <a:endParaRPr lang="en-US"/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1257464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29</a:t>
            </a:r>
            <a:endParaRPr lang="en-US"/>
          </a:p>
        </p:txBody>
      </p:sp>
      <p:sp>
        <p:nvSpPr>
          <p:cNvPr id="36" name="Прямоугольник 35" hidden="0"/>
          <p:cNvSpPr/>
          <p:nvPr isPhoto="0" userDrawn="0"/>
        </p:nvSpPr>
        <p:spPr bwMode="auto">
          <a:xfrm>
            <a:off x="1834513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2411562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14</a:t>
            </a:r>
            <a:endParaRPr lang="en-US"/>
          </a:p>
        </p:txBody>
      </p:sp>
      <p:sp>
        <p:nvSpPr>
          <p:cNvPr id="38" name="Прямоугольник 37" hidden="0"/>
          <p:cNvSpPr/>
          <p:nvPr isPhoto="0" userDrawn="0"/>
        </p:nvSpPr>
        <p:spPr bwMode="auto">
          <a:xfrm>
            <a:off x="2988611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7</a:t>
            </a:r>
            <a:endParaRPr lang="en-US"/>
          </a:p>
        </p:txBody>
      </p:sp>
      <p:sp>
        <p:nvSpPr>
          <p:cNvPr id="39" name="Прямоугольник 38" hidden="0"/>
          <p:cNvSpPr/>
          <p:nvPr isPhoto="0" userDrawn="0"/>
        </p:nvSpPr>
        <p:spPr bwMode="auto">
          <a:xfrm>
            <a:off x="3565660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18</a:t>
            </a:r>
            <a:endParaRPr lang="en-US"/>
          </a:p>
        </p:txBody>
      </p:sp>
      <p:sp>
        <p:nvSpPr>
          <p:cNvPr id="40" name="Прямоугольник 39" hidden="0"/>
          <p:cNvSpPr/>
          <p:nvPr isPhoto="0" userDrawn="0"/>
        </p:nvSpPr>
        <p:spPr bwMode="auto">
          <a:xfrm>
            <a:off x="4142709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12</a:t>
            </a:r>
            <a:endParaRPr lang="en-US"/>
          </a:p>
        </p:txBody>
      </p:sp>
      <p:sp>
        <p:nvSpPr>
          <p:cNvPr id="41" name="Прямоугольник 40" hidden="0"/>
          <p:cNvSpPr/>
          <p:nvPr isPhoto="0" userDrawn="0"/>
        </p:nvSpPr>
        <p:spPr bwMode="auto">
          <a:xfrm>
            <a:off x="4719758" y="5170884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11</a:t>
            </a:r>
            <a:endParaRPr lang="en-US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810682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0</a:t>
            </a:r>
            <a:endParaRPr lang="en-US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139274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</a:t>
            </a:r>
            <a:endParaRPr lang="en-US"/>
          </a:p>
        </p:txBody>
      </p:sp>
      <p:sp>
        <p:nvSpPr>
          <p:cNvPr id="44" name="TextBox 43" hidden="0"/>
          <p:cNvSpPr txBox="1"/>
          <p:nvPr isPhoto="0" userDrawn="0"/>
        </p:nvSpPr>
        <p:spPr bwMode="auto">
          <a:xfrm>
            <a:off x="1969790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2</a:t>
            </a:r>
            <a:endParaRPr lang="en-US"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2527730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endParaRPr lang="en-US"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3123888" y="47453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4</a:t>
            </a:r>
            <a:endParaRPr lang="en-US"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3645785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5</a:t>
            </a:r>
            <a:endParaRPr lang="en-US"/>
          </a:p>
        </p:txBody>
      </p:sp>
      <p:sp>
        <p:nvSpPr>
          <p:cNvPr id="48" name="TextBox 47" hidden="0"/>
          <p:cNvSpPr txBox="1"/>
          <p:nvPr isPhoto="0" userDrawn="0"/>
        </p:nvSpPr>
        <p:spPr bwMode="auto">
          <a:xfrm>
            <a:off x="4244778" y="4742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6</a:t>
            </a:r>
            <a:endParaRPr lang="en-US"/>
          </a:p>
        </p:txBody>
      </p:sp>
      <p:sp>
        <p:nvSpPr>
          <p:cNvPr id="49" name="TextBox 48" hidden="0"/>
          <p:cNvSpPr txBox="1"/>
          <p:nvPr isPhoto="0" userDrawn="0"/>
        </p:nvSpPr>
        <p:spPr bwMode="auto">
          <a:xfrm>
            <a:off x="4843771" y="47292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7</a:t>
            </a:r>
            <a:endParaRPr lang="en-US"/>
          </a:p>
        </p:txBody>
      </p:sp>
      <p:pic>
        <p:nvPicPr>
          <p:cNvPr id="50" name="Рисунок 49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634184" y="4604940"/>
            <a:ext cx="4422749" cy="1545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graphicFrame>
        <p:nvGraphicFramePr>
          <p:cNvPr id="12" name="Table 1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19415" y="688958"/>
          <a:ext cx="11414917" cy="6040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2648261"/>
                <a:gridCol w="2191664"/>
                <a:gridCol w="3287496"/>
                <a:gridCol w="3287496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Оператор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InputIterator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OutputIterator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Савнение на равенство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== B 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A != 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bool operator==(B)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bool operator!=(B)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tx1"/>
                          </a:solidFill>
                          <a:latin typeface="+mn-lt"/>
                        </a:rPr>
                        <a:t>Может стоять по обе стороны знака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ru-RU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800">
                          <a:latin typeface="+mn-lt"/>
                        </a:rPr>
                        <a:t>Может стоять только справа от знака</a:t>
                      </a:r>
                      <a:endParaRPr lang="en-US" sz="18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Инкремент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ru-RU"/>
                        <a:t>++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A++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operator++()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operator++(int 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rvalue</a:t>
                      </a:r>
                      <a:endParaRPr lang="ru-RU"/>
                    </a:p>
                    <a:p>
                      <a:pPr>
                        <a:defRPr/>
                      </a:pPr>
                      <a:r>
                        <a:rPr lang="en-US"/>
                        <a:t>n = </a:t>
                      </a:r>
                      <a:r>
                        <a:rPr lang="ru-RU"/>
                        <a:t>*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n = A</a:t>
                      </a:r>
                      <a:r>
                        <a:rPr lang="ru-RU"/>
                        <a:t>-</a:t>
                      </a:r>
                      <a:r>
                        <a:rPr lang="en-US"/>
                        <a:t>&gt;m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T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+mn-lt"/>
                        </a:rPr>
                        <a:t>Изменения значения, на которое указывает итератор, не сохраняются</a:t>
                      </a:r>
                      <a:endParaRPr lang="en-US" sz="24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 sz="320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Dereference as </a:t>
                      </a:r>
                      <a:r>
                        <a:rPr lang="en-US"/>
                        <a:t>lvalue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ru-RU"/>
                        <a:t>*</a:t>
                      </a:r>
                      <a:r>
                        <a:rPr lang="en-US"/>
                        <a:t>A = n,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A-&gt;m = 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T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 operator*()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T&amp; operator-&gt;()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Wingdings 2"/>
                        </a:rPr>
                        <a:t></a:t>
                      </a:r>
                      <a:endParaRPr lang="ru-RU" sz="3200">
                        <a:solidFill>
                          <a:schemeClr val="accent2">
                            <a:lumMod val="50000"/>
                          </a:schemeClr>
                        </a:solidFill>
                        <a:latin typeface="Wingdings 2"/>
                      </a:endParaRPr>
                    </a:p>
                    <a:p>
                      <a:pPr algn="ctr">
                        <a:defRPr/>
                      </a:pPr>
                      <a:r>
                        <a:rPr lang="ru-RU" sz="1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Можно изменять значение, на которое указывает итератор</a:t>
                      </a:r>
                      <a:endParaRPr lang="en-US" sz="180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Декремент</a:t>
                      </a:r>
                      <a:endParaRPr lang="en-US"/>
                    </a:p>
                    <a:p>
                      <a:pPr>
                        <a:defRPr/>
                      </a:pPr>
                      <a:r>
                        <a:rPr lang="ru-RU"/>
                        <a:t>--</a:t>
                      </a:r>
                      <a:r>
                        <a:rPr lang="en-US"/>
                        <a:t>A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ru-RU"/>
                        <a:t>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A</a:t>
                      </a:r>
                      <a:r>
                        <a:rPr lang="en-US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lang="en-US"/>
                        <a:t> operator--()</a:t>
                      </a:r>
                      <a:endParaRPr/>
                    </a:p>
                    <a:p>
                      <a:pPr>
                        <a:defRPr/>
                      </a:pPr>
                      <a:r>
                        <a:rPr lang="en-US"/>
                        <a:t>A operator--(int n)</a:t>
                      </a:r>
                      <a:endParaRPr/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</a:t>
                      </a:r>
                      <a:endParaRPr lang="en-US" sz="320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825677" y="1656039"/>
            <a:ext cx="5108656" cy="1075267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2000"/>
              <a:t>Когда не нужно изменять элементы контейнера, можно ограничится </a:t>
            </a:r>
            <a:r>
              <a:rPr lang="en-US" sz="2000"/>
              <a:t>InputIterator</a:t>
            </a:r>
            <a:endParaRPr lang="en-US" sz="20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InputIterator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OutputIterator</a:t>
            </a:r>
            <a:endParaRPr lang="en-US" sz="2800"/>
          </a:p>
        </p:txBody>
      </p:sp>
      <p:pic>
        <p:nvPicPr>
          <p:cNvPr id="5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8" y="816637"/>
            <a:ext cx="5815995" cy="2750651"/>
          </a:xfrm>
          <a:prstGeom prst="rect">
            <a:avLst/>
          </a:prstGeom>
        </p:spPr>
      </p:pic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13275" y="4126694"/>
            <a:ext cx="5777428" cy="1945223"/>
          </a:xfrm>
          <a:prstGeom prst="rect">
            <a:avLst/>
          </a:prstGeom>
        </p:spPr>
      </p:pic>
      <p:sp>
        <p:nvSpPr>
          <p:cNvPr id="7" name="Content Placeholder 2" hidden="0"/>
          <p:cNvSpPr txBox="1"/>
          <p:nvPr isPhoto="0" userDrawn="0"/>
        </p:nvSpPr>
        <p:spPr bwMode="auto">
          <a:xfrm>
            <a:off x="6825677" y="4115899"/>
            <a:ext cx="5108656" cy="21478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/>
              <a:t>InputIterator</a:t>
            </a:r>
            <a:r>
              <a:rPr lang="en-US" sz="2000"/>
              <a:t> </a:t>
            </a:r>
            <a:r>
              <a:rPr lang="en-US" sz="2000"/>
              <a:t>fisrt</a:t>
            </a:r>
            <a:r>
              <a:rPr lang="en-US" sz="2000"/>
              <a:t> </a:t>
            </a:r>
            <a:r>
              <a:rPr lang="ru-RU" sz="2000"/>
              <a:t>стоит слева от знака оператора сравнения. </a:t>
            </a:r>
            <a:endParaRPr lang="en-US" sz="2000"/>
          </a:p>
          <a:p>
            <a:pPr>
              <a:defRPr/>
            </a:pPr>
            <a:r>
              <a:rPr lang="en-US" sz="2000"/>
              <a:t>OutputIterator</a:t>
            </a:r>
            <a:r>
              <a:rPr lang="en-US" sz="2000"/>
              <a:t> result </a:t>
            </a:r>
            <a:r>
              <a:rPr lang="ru-RU" sz="2000"/>
              <a:t>изменят совй значение на то, на которое указывает </a:t>
            </a:r>
            <a:r>
              <a:rPr lang="en-US" sz="2000"/>
              <a:t>InputIterator</a:t>
            </a:r>
            <a:r>
              <a:rPr lang="en-US" sz="2000"/>
              <a:t> first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119442" y="783343"/>
            <a:ext cx="4814891" cy="215176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</a:t>
            </a:r>
            <a:r>
              <a:rPr lang="ru-RU" sz="2000"/>
              <a:t>объединяет в себе функциональность </a:t>
            </a:r>
            <a:r>
              <a:rPr lang="en-US" sz="2000"/>
              <a:t>InutIterator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/>
              <a:t>OutputIterator</a:t>
            </a:r>
            <a:endParaRPr lang="en-US" sz="2000"/>
          </a:p>
          <a:p>
            <a:pPr>
              <a:defRPr/>
            </a:pPr>
            <a:r>
              <a:rPr lang="ru-RU" sz="2000"/>
              <a:t>Может использоваться в алгоритмах в качестве любого из них</a:t>
            </a:r>
            <a:r>
              <a:rPr lang="en-US" sz="2000"/>
              <a:t> </a:t>
            </a:r>
            <a:endParaRPr/>
          </a:p>
        </p:txBody>
      </p:sp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rcRect l="0" t="0" r="0" b="10299"/>
          <a:stretch/>
        </p:blipFill>
        <p:spPr bwMode="auto">
          <a:xfrm>
            <a:off x="443058" y="1097316"/>
            <a:ext cx="5829300" cy="1307218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ForwardIterator</a:t>
            </a:r>
            <a:endParaRPr lang="en-US" sz="2800"/>
          </a:p>
        </p:txBody>
      </p:sp>
      <p:pic>
        <p:nvPicPr>
          <p:cNvPr id="6" name="Picture 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61670" y="3429000"/>
            <a:ext cx="6330420" cy="2385376"/>
          </a:xfrm>
          <a:prstGeom prst="rect">
            <a:avLst/>
          </a:prstGeom>
        </p:spPr>
      </p:pic>
      <p:sp>
        <p:nvSpPr>
          <p:cNvPr id="7" name="Content Placeholder 2" hidden="0"/>
          <p:cNvSpPr txBox="1"/>
          <p:nvPr isPhoto="0" userDrawn="0"/>
        </p:nvSpPr>
        <p:spPr bwMode="auto">
          <a:xfrm>
            <a:off x="7119442" y="3545803"/>
            <a:ext cx="4814891" cy="27872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/>
              <a:t>И </a:t>
            </a:r>
            <a:r>
              <a:rPr lang="en-US" sz="2000"/>
              <a:t>ForwardIterator</a:t>
            </a:r>
            <a:r>
              <a:rPr lang="en-US" sz="2000"/>
              <a:t> first</a:t>
            </a:r>
            <a:r>
              <a:rPr lang="ru-RU" sz="2000"/>
              <a:t> стоит по левую сторону от знака оператора сравнения !=, т.е. он определяет этот оператор</a:t>
            </a:r>
            <a:endParaRPr/>
          </a:p>
          <a:p>
            <a:pPr>
              <a:defRPr/>
            </a:pPr>
            <a:r>
              <a:rPr lang="en-US" sz="2000"/>
              <a:t>ForwardIterator</a:t>
            </a:r>
            <a:r>
              <a:rPr lang="en-US" sz="2000"/>
              <a:t> first </a:t>
            </a:r>
            <a:r>
              <a:rPr lang="ru-RU" sz="2000"/>
              <a:t>разыменовывается с изменением значения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521011" y="877824"/>
            <a:ext cx="4432175" cy="2940032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Контейнеры управляют хранением данных. Реализуют структуры данных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Итераторы предназначены для обеспечения доступа к элементам контейнера. Имеют унифицированный интерфейс для всех структур данных (с поправкой на особенности структуры), близкий к интерфейсу указателей (арифметика, разыменовывание)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pic>
        <p:nvPicPr>
          <p:cNvPr id="4" name="Picture 3" hidden="0"/>
          <p:cNvPicPr>
            <a:picLocks noChangeAspect="1"/>
          </p:cNvPicPr>
          <p:nvPr isPhoto="0" userDrawn="0"/>
        </p:nvPicPr>
        <p:blipFill>
          <a:blip r:embed="rId2"/>
          <a:srcRect l="0" t="1031" r="1007" b="2712"/>
          <a:stretch/>
        </p:blipFill>
        <p:spPr bwMode="auto">
          <a:xfrm>
            <a:off x="461912" y="877824"/>
            <a:ext cx="7059099" cy="2862072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61912" y="217598"/>
            <a:ext cx="11491275" cy="477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/>
              <a:t>STL: </a:t>
            </a:r>
            <a:r>
              <a:rPr lang="ru-RU"/>
              <a:t>архитектура</a:t>
            </a:r>
            <a:endParaRPr lang="en-US"/>
          </a:p>
        </p:txBody>
      </p:sp>
      <p:sp>
        <p:nvSpPr>
          <p:cNvPr id="8" name="Content Placeholder 2" hidden="0"/>
          <p:cNvSpPr txBox="1"/>
          <p:nvPr isPhoto="0" userDrawn="0"/>
        </p:nvSpPr>
        <p:spPr bwMode="auto">
          <a:xfrm>
            <a:off x="461912" y="4000736"/>
            <a:ext cx="11491274" cy="2440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sz="2000"/>
              <a:t>Алгоритмы реализуют различные операции с контейнерами и их элементами: сортировка, поиск и др. Алгоритмы работают с итераторами, и за счёт их единого интерфейса не зависят от реализации контейнеров.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000"/>
              <a:t>STL </a:t>
            </a:r>
            <a:r>
              <a:rPr lang="ru-RU" sz="2000"/>
              <a:t>использует элементы ООП, однако, строится на разделении данных и поведения за счёт введения итераторов.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 hidden="0"/>
          <p:cNvPicPr>
            <a:picLocks noChangeAspect="1"/>
          </p:cNvPicPr>
          <p:nvPr isPhoto="0" userDrawn="0"/>
        </p:nvPicPr>
        <p:blipFill>
          <a:blip r:embed="rId2"/>
          <a:srcRect l="699" t="1471" r="697" b="1941"/>
          <a:stretch/>
        </p:blipFill>
        <p:spPr bwMode="auto">
          <a:xfrm>
            <a:off x="443057" y="697582"/>
            <a:ext cx="11491275" cy="4697892"/>
          </a:xfrm>
          <a:prstGeom prst="rect">
            <a:avLst/>
          </a:prstGeom>
        </p:spPr>
      </p:pic>
      <p:sp>
        <p:nvSpPr>
          <p:cNvPr id="5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контейнеры</a:t>
            </a:r>
            <a:endParaRPr lang="en-US" sz="2800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443057" y="5470710"/>
            <a:ext cx="460970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</a:t>
            </a:r>
            <a:r>
              <a:rPr lang="ru-RU">
                <a:solidFill>
                  <a:srgbClr val="202122"/>
                </a:solidFill>
                <a:latin typeface="Arial"/>
              </a:rPr>
              <a:t>зависит от времени и места помещения его в контейнер, но не зависит от значения элемента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5163529" y="5470709"/>
            <a:ext cx="36528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зависит от значения элемента (или его ключа) в соответствии с критерием сортировки</a:t>
            </a: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8927181" y="5470708"/>
            <a:ext cx="3113989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>
                <a:solidFill>
                  <a:srgbClr val="202122"/>
                </a:solidFill>
                <a:latin typeface="Arial"/>
              </a:rPr>
              <a:t>Позиция элемента в контейнере не имеет значения. Важен сам факт его наличия в контейнере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3057" y="821984"/>
            <a:ext cx="11576115" cy="557881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800"/>
              <a:t>STL container requirements: https</a:t>
            </a:r>
            <a:r>
              <a:rPr lang="en-US" sz="2800"/>
              <a:t>://</a:t>
            </a:r>
            <a:r>
              <a:rPr lang="en-US" sz="2800"/>
              <a:t>en.cppreference.com/w/cpp/named_req/Container</a:t>
            </a:r>
            <a:endParaRPr lang="ru-RU" sz="2800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800"/>
              <a:t>STL </a:t>
            </a:r>
            <a:r>
              <a:rPr lang="ru-RU" sz="2800"/>
              <a:t>предъявляет базовый набор требований к интерфейсу контейнеров и времени выполнения операций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 sz="2800"/>
              <a:t>STL </a:t>
            </a:r>
            <a:r>
              <a:rPr lang="ru-RU" sz="2800"/>
              <a:t>не определяет структуру данных, на основе которой реализуется контейнер, но, как правило, набор операций </a:t>
            </a:r>
            <a:r>
              <a:rPr lang="ru-RU" sz="2800"/>
              <a:t>с контейнером </a:t>
            </a:r>
            <a:r>
              <a:rPr lang="ru-RU" sz="2800"/>
              <a:t>и их алгоритмическая сложность не оставляют много возможностей для догадок</a:t>
            </a:r>
            <a:endParaRPr lang="en-US" sz="2800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57611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sz="2800"/>
              <a:t>STL</a:t>
            </a:r>
            <a:r>
              <a:rPr lang="ru-RU" sz="2800"/>
              <a:t>: </a:t>
            </a:r>
            <a:r>
              <a:rPr lang="en-US" sz="2800"/>
              <a:t>Container requirements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99522" y="812557"/>
            <a:ext cx="6334811" cy="2401983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::array - c</a:t>
            </a:r>
            <a:r>
              <a:rPr lang="ru-RU"/>
              <a:t>татический</a:t>
            </a:r>
            <a:r>
              <a:rPr lang="ru-RU"/>
              <a:t> массив. Удобный интерфейс для обычного </a:t>
            </a:r>
            <a:r>
              <a:rPr lang="en-US"/>
              <a:t>C-style </a:t>
            </a:r>
            <a:r>
              <a:rPr lang="ru-RU"/>
              <a:t>статического массива. Во время компиляции выделяется непрерывная область памяти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Формальные параметры шаблона: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	class T – </a:t>
            </a:r>
            <a:r>
              <a:rPr lang="ru-RU"/>
              <a:t>тип элемента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	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size_t</a:t>
            </a:r>
            <a:r>
              <a:rPr lang="en-US"/>
              <a:t> </a:t>
            </a:r>
            <a:r>
              <a:rPr lang="ru-RU"/>
              <a:t>количество элементов в массиве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::array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rcRect l="0" t="0" r="0" b="6855"/>
          <a:stretch/>
        </p:blipFill>
        <p:spPr bwMode="auto">
          <a:xfrm>
            <a:off x="403713" y="1168056"/>
            <a:ext cx="5101545" cy="1921218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403713" y="704236"/>
            <a:ext cx="51958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https://en.cppreference.com/w/cpp/container/array</a:t>
            </a:r>
            <a:endParaRPr/>
          </a:p>
        </p:txBody>
      </p:sp>
      <p:sp>
        <p:nvSpPr>
          <p:cNvPr id="7" name="Объект 2" hidden="0"/>
          <p:cNvSpPr txBox="1"/>
          <p:nvPr isPhoto="0" userDrawn="0"/>
        </p:nvSpPr>
        <p:spPr bwMode="auto">
          <a:xfrm>
            <a:off x="5638866" y="3214540"/>
            <a:ext cx="6295466" cy="35161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::array – </a:t>
            </a:r>
            <a:r>
              <a:rPr lang="ru-RU"/>
              <a:t>составной тип (</a:t>
            </a:r>
            <a:r>
              <a:rPr lang="en-US"/>
              <a:t>aggregation</a:t>
            </a:r>
            <a:r>
              <a:rPr lang="ru-RU"/>
              <a:t>)</a:t>
            </a:r>
            <a:r>
              <a:rPr lang="en-US"/>
              <a:t>. </a:t>
            </a:r>
            <a:r>
              <a:rPr lang="ru-RU"/>
              <a:t>Составные типы могут быть массивами или пользовательскими типами: </a:t>
            </a:r>
            <a:r>
              <a:rPr lang="en-US"/>
              <a:t>class, </a:t>
            </a:r>
            <a:r>
              <a:rPr lang="en-US"/>
              <a:t>struct</a:t>
            </a:r>
            <a:r>
              <a:rPr lang="en-US"/>
              <a:t>, union</a:t>
            </a:r>
            <a:r>
              <a:rPr lang="ru-RU"/>
              <a:t> </a:t>
            </a:r>
            <a:r>
              <a:rPr lang="ru-RU"/>
              <a:t>и обладают свойствами: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приватных или защищённых (</a:t>
            </a:r>
            <a:r>
              <a:rPr lang="en-US"/>
              <a:t>p</a:t>
            </a:r>
            <a:r>
              <a:rPr lang="en-US"/>
              <a:t>rotected</a:t>
            </a:r>
            <a:r>
              <a:rPr lang="ru-RU"/>
              <a:t>)</a:t>
            </a:r>
            <a:r>
              <a:rPr lang="en-US"/>
              <a:t> </a:t>
            </a:r>
            <a:r>
              <a:rPr lang="ru-RU"/>
              <a:t>нестатических членов данных</a:t>
            </a:r>
            <a:endParaRPr lang="en-US"/>
          </a:p>
          <a:p>
            <a:pPr marL="687388" indent="0">
              <a:buNone/>
              <a:defRPr/>
            </a:pPr>
            <a:r>
              <a:rPr lang="ru-RU"/>
              <a:t>Не унаследованы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определённых в явном виде конструкторов</a:t>
            </a:r>
            <a:endParaRPr/>
          </a:p>
          <a:p>
            <a:pPr marL="687388" indent="0">
              <a:buNone/>
              <a:defRPr/>
            </a:pPr>
            <a:r>
              <a:rPr lang="ru-RU"/>
              <a:t>Не имеют виртуальных функций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Если все условия соблюдены, к таким типам можно применять </a:t>
            </a:r>
            <a:r>
              <a:rPr lang="en-US"/>
              <a:t>aggregate initialization</a:t>
            </a:r>
            <a:endParaRPr lang="en-US"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242770" y="3582498"/>
            <a:ext cx="5502117" cy="2522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Доступ к итераторам</a:t>
            </a:r>
            <a:endParaRPr lang="en-US" sz="2800"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447933" y="701160"/>
            <a:ext cx="5486399" cy="3036339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begin(), </a:t>
            </a:r>
            <a:r>
              <a:rPr lang="en-US"/>
              <a:t>cbegin</a:t>
            </a:r>
            <a:r>
              <a:rPr lang="en-US"/>
              <a:t>() – </a:t>
            </a:r>
            <a:r>
              <a:rPr lang="ru-RU"/>
              <a:t>указывают на первый элемент массива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begin()</a:t>
            </a:r>
            <a:r>
              <a:rPr lang="ru-RU"/>
              <a:t> возвращает </a:t>
            </a:r>
            <a:r>
              <a:rPr lang="ru-RU"/>
              <a:t>неконстантный</a:t>
            </a:r>
            <a:r>
              <a:rPr lang="ru-RU"/>
              <a:t> итератор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cbegin</a:t>
            </a:r>
            <a:r>
              <a:rPr lang="en-US"/>
              <a:t>() – </a:t>
            </a:r>
            <a:r>
              <a:rPr lang="ru-RU"/>
              <a:t>константный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end(), </a:t>
            </a:r>
            <a:r>
              <a:rPr lang="en-US"/>
              <a:t>cend</a:t>
            </a:r>
            <a:r>
              <a:rPr lang="en-US"/>
              <a:t>() – </a:t>
            </a:r>
            <a:r>
              <a:rPr lang="ru-RU"/>
              <a:t>указывают на ячейку памяти, следующую за концом </a:t>
            </a:r>
            <a:r>
              <a:rPr lang="ru-RU"/>
              <a:t>массива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 пустого массива итератор на начало равен итератору на конец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 массива - </a:t>
            </a:r>
            <a:r>
              <a:rPr lang="en-US"/>
              <a:t>RandomAccessIterator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  <p:graphicFrame>
        <p:nvGraphicFramePr>
          <p:cNvPr id="8" name="Таблица 7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443058" y="2471300"/>
          <a:ext cx="5967169" cy="156120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{BEE8D065-0729-6AE4-472A-6B6D6247F69F}</a:tableStyleId>
              </a:tblPr>
              <a:tblGrid>
                <a:gridCol w="3912125"/>
                <a:gridCol w="980387"/>
                <a:gridCol w="1074656"/>
              </a:tblGrid>
              <a:tr h="362128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begin()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cbegin</a:t>
                      </a:r>
                      <a:r>
                        <a:rPr lang="en-US"/>
                        <a:t>()</a:t>
                      </a:r>
                      <a:endParaRPr lang="en-US"/>
                    </a:p>
                  </a:txBody>
                  <a:tcPr/>
                </a:tc>
              </a:tr>
              <a:tr h="36212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Изменять итератор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</a:tr>
              <a:tr h="8296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Изменять значение, на которое указывает итератор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да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Нет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Рисунок 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7" y="4005744"/>
            <a:ext cx="6004875" cy="2625855"/>
          </a:xfrm>
          <a:prstGeom prst="rect">
            <a:avLst/>
          </a:prstGeom>
        </p:spPr>
      </p:pic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3058" y="701160"/>
            <a:ext cx="6004875" cy="1872138"/>
          </a:xfrm>
          <a:prstGeom prst="rect">
            <a:avLst/>
          </a:prstGeom>
        </p:spPr>
      </p:pic>
      <p:sp>
        <p:nvSpPr>
          <p:cNvPr id="11" name="Объект 5" hidden="0"/>
          <p:cNvSpPr txBox="1"/>
          <p:nvPr isPhoto="0" userDrawn="0"/>
        </p:nvSpPr>
        <p:spPr bwMode="auto">
          <a:xfrm>
            <a:off x="6523347" y="4005744"/>
            <a:ext cx="5486399" cy="27301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rbegin</a:t>
            </a:r>
            <a:r>
              <a:rPr lang="en-US"/>
              <a:t>(), </a:t>
            </a:r>
            <a:r>
              <a:rPr lang="en-US"/>
              <a:t>crbegin</a:t>
            </a:r>
            <a:r>
              <a:rPr lang="en-US"/>
              <a:t>() – </a:t>
            </a:r>
            <a:r>
              <a:rPr lang="ru-RU"/>
              <a:t>указывают на </a:t>
            </a:r>
            <a:r>
              <a:rPr lang="ru-RU"/>
              <a:t>последний</a:t>
            </a:r>
            <a:r>
              <a:rPr lang="ru-RU"/>
              <a:t> элемент массива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end(), </a:t>
            </a:r>
            <a:r>
              <a:rPr lang="en-US"/>
              <a:t>cend</a:t>
            </a:r>
            <a:r>
              <a:rPr lang="en-US"/>
              <a:t>() – </a:t>
            </a:r>
            <a:r>
              <a:rPr lang="ru-RU"/>
              <a:t>указывают на ячейку памяти, следующую за началом массива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Производят обход массива в обратном порядке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47555" y="743546"/>
            <a:ext cx="4986777" cy="19619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std</a:t>
            </a:r>
            <a:r>
              <a:rPr lang="en-US"/>
              <a:t>::vector – </a:t>
            </a:r>
            <a:r>
              <a:rPr lang="ru-RU"/>
              <a:t>динамический массив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Формальные параметры шаблона: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T – </a:t>
            </a:r>
            <a:r>
              <a:rPr lang="ru-RU"/>
              <a:t>тип элементов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Allocator – </a:t>
            </a:r>
            <a:r>
              <a:rPr lang="ru-RU"/>
              <a:t>класс, управляющий выделением и освобождением памяти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</p:txBody>
      </p:sp>
      <p:sp>
        <p:nvSpPr>
          <p:cNvPr id="4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контейнеры: </a:t>
            </a:r>
            <a:r>
              <a:rPr lang="en-US" sz="2800"/>
              <a:t>std</a:t>
            </a:r>
            <a:r>
              <a:rPr lang="en-US" sz="2800"/>
              <a:t>::vector</a:t>
            </a:r>
            <a:endParaRPr lang="en-US" sz="2800"/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43058" y="1191084"/>
            <a:ext cx="5996137" cy="1471919"/>
          </a:xfrm>
          <a:prstGeom prst="rect">
            <a:avLst/>
          </a:prstGeom>
        </p:spPr>
      </p:pic>
      <p:sp>
        <p:nvSpPr>
          <p:cNvPr id="6" name="Прямоугольник 5" hidden="0"/>
          <p:cNvSpPr/>
          <p:nvPr isPhoto="0" userDrawn="0"/>
        </p:nvSpPr>
        <p:spPr bwMode="auto">
          <a:xfrm>
            <a:off x="443058" y="713412"/>
            <a:ext cx="595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https://en.cppreference.com/w/cpp/container/vector</a:t>
            </a:r>
            <a:endParaRPr/>
          </a:p>
        </p:txBody>
      </p:sp>
      <p:sp>
        <p:nvSpPr>
          <p:cNvPr id="10" name="Объект 2" hidden="0"/>
          <p:cNvSpPr txBox="1"/>
          <p:nvPr isPhoto="0" userDrawn="0"/>
        </p:nvSpPr>
        <p:spPr bwMode="auto">
          <a:xfrm>
            <a:off x="443058" y="5274680"/>
            <a:ext cx="11512886" cy="12615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i="1"/>
              <a:t>I </a:t>
            </a:r>
            <a:r>
              <a:rPr lang="en-US" i="1"/>
              <a:t>invented allocators to deal with Intel's memory architecture. They are not such a bad ideas in theory - having a layer that encapsulates all memory stuff: pointers, references, </a:t>
            </a:r>
            <a:r>
              <a:rPr lang="en-US" i="1"/>
              <a:t>ptrdiff_t</a:t>
            </a:r>
            <a:r>
              <a:rPr lang="en-US" i="1"/>
              <a:t>, </a:t>
            </a:r>
            <a:r>
              <a:rPr lang="en-US" i="1"/>
              <a:t>size_t</a:t>
            </a:r>
            <a:r>
              <a:rPr lang="en-US" i="1"/>
              <a:t>. Unfortunately they cannot work in practice</a:t>
            </a:r>
            <a:r>
              <a:rPr lang="en-US" i="1"/>
              <a:t>.</a:t>
            </a:r>
            <a:endParaRPr/>
          </a:p>
          <a:p>
            <a:pPr marL="0" indent="0">
              <a:buClr>
                <a:schemeClr val="accent1"/>
              </a:buClr>
              <a:buSzPct val="80000"/>
              <a:buFont typeface="Wingdings 3"/>
              <a:buNone/>
              <a:defRPr/>
            </a:pPr>
            <a:r>
              <a:rPr lang="en-US" i="1"/>
              <a:t>A. </a:t>
            </a:r>
            <a:r>
              <a:rPr lang="en-US" i="1"/>
              <a:t>Stepanov</a:t>
            </a:r>
            <a:endParaRPr lang="en-US" i="1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43058" y="3578509"/>
            <a:ext cx="6638678" cy="1360723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443058" y="3131638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Интерфейс </a:t>
            </a:r>
            <a:r>
              <a:rPr lang="ru-RU"/>
              <a:t>аллокатора</a:t>
            </a:r>
            <a:endParaRPr lang="en-US"/>
          </a:p>
        </p:txBody>
      </p:sp>
      <p:sp>
        <p:nvSpPr>
          <p:cNvPr id="14" name="Объект 2" hidden="0"/>
          <p:cNvSpPr txBox="1"/>
          <p:nvPr isPhoto="0" userDrawn="0"/>
        </p:nvSpPr>
        <p:spPr bwMode="auto">
          <a:xfrm>
            <a:off x="6947555" y="2705494"/>
            <a:ext cx="4986777" cy="24890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Аллокатор</a:t>
            </a:r>
            <a:r>
              <a:rPr lang="ru-RU"/>
              <a:t> отвечает за то, как выделять память, а не сколько и когда. Последнее относится к самому контейнеру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Определять все методы не надо, потому что доступ к </a:t>
            </a:r>
            <a:r>
              <a:rPr lang="ru-RU"/>
              <a:t>аллокатору</a:t>
            </a:r>
            <a:r>
              <a:rPr lang="ru-RU"/>
              <a:t> осуществляется через </a:t>
            </a:r>
            <a:r>
              <a:rPr lang="en-US"/>
              <a:t>std</a:t>
            </a:r>
            <a:r>
              <a:rPr lang="en-US"/>
              <a:t>::</a:t>
            </a:r>
            <a:r>
              <a:rPr lang="en-US"/>
              <a:t>allocator_traits</a:t>
            </a: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На практике собственные реализации </a:t>
            </a:r>
            <a:r>
              <a:rPr lang="ru-RU"/>
              <a:t>аллокаторов</a:t>
            </a:r>
            <a:r>
              <a:rPr lang="ru-RU"/>
              <a:t> редко</a:t>
            </a:r>
            <a:r>
              <a:rPr lang="en-US"/>
              <a:t> </a:t>
            </a:r>
            <a:r>
              <a:rPr lang="ru-RU"/>
              <a:t>необходимы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60468" y="723598"/>
            <a:ext cx="6573866" cy="3031769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Добавление элемента в конец массива возможно за константное время, если для него есть место. Если выделенная память исчерпана, при добавлении элементов необходимо выделять новую и копировать в нее элементы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Новая память выделяется «с запасом»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Размер вектора – </a:t>
            </a:r>
            <a:r>
              <a:rPr lang="en-US"/>
              <a:t>size – </a:t>
            </a:r>
            <a:r>
              <a:rPr lang="ru-RU"/>
              <a:t>количество элементов, хранящихся в векторе на данный момент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en-US"/>
              <a:t>Capacity – </a:t>
            </a:r>
            <a:r>
              <a:rPr lang="ru-RU"/>
              <a:t>количество элементов, которое потенциально может храниться в выделенной на данный момент памяти </a:t>
            </a:r>
            <a:endParaRPr lang="en-US"/>
          </a:p>
        </p:txBody>
      </p:sp>
      <p:sp>
        <p:nvSpPr>
          <p:cNvPr id="4" name="Прямоугольник 3" hidden="0"/>
          <p:cNvSpPr/>
          <p:nvPr isPhoto="0" userDrawn="0"/>
        </p:nvSpPr>
        <p:spPr bwMode="auto">
          <a:xfrm>
            <a:off x="443058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</a:t>
            </a:r>
            <a:endParaRPr lang="en-US"/>
          </a:p>
        </p:txBody>
      </p:sp>
      <p:sp>
        <p:nvSpPr>
          <p:cNvPr id="5" name="Прямоугольник 4" hidden="0"/>
          <p:cNvSpPr/>
          <p:nvPr isPhoto="0" userDrawn="0"/>
        </p:nvSpPr>
        <p:spPr bwMode="auto">
          <a:xfrm>
            <a:off x="1020107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9</a:t>
            </a:r>
            <a:endParaRPr lang="en-US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1597156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6</a:t>
            </a:r>
            <a:endParaRPr lang="en-US"/>
          </a:p>
        </p:txBody>
      </p:sp>
      <p:sp>
        <p:nvSpPr>
          <p:cNvPr id="7" name="Прямоугольник 6" hidden="0"/>
          <p:cNvSpPr/>
          <p:nvPr isPhoto="0" userDrawn="0"/>
        </p:nvSpPr>
        <p:spPr bwMode="auto">
          <a:xfrm>
            <a:off x="2174205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4</a:t>
            </a:r>
            <a:endParaRPr lang="en-US"/>
          </a:p>
        </p:txBody>
      </p:sp>
      <p:sp>
        <p:nvSpPr>
          <p:cNvPr id="8" name="Прямоугольник 7" hidden="0"/>
          <p:cNvSpPr/>
          <p:nvPr isPhoto="0" userDrawn="0"/>
        </p:nvSpPr>
        <p:spPr bwMode="auto">
          <a:xfrm>
            <a:off x="2751254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18</a:t>
            </a:r>
            <a:endParaRPr lang="en-US"/>
          </a:p>
        </p:txBody>
      </p:sp>
      <p:sp>
        <p:nvSpPr>
          <p:cNvPr id="9" name="Прямоугольник 8" hidden="0"/>
          <p:cNvSpPr/>
          <p:nvPr isPhoto="0" userDrawn="0"/>
        </p:nvSpPr>
        <p:spPr bwMode="auto">
          <a:xfrm>
            <a:off x="3328303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 hidden="0"/>
          <p:cNvSpPr/>
          <p:nvPr isPhoto="0" userDrawn="0"/>
        </p:nvSpPr>
        <p:spPr bwMode="auto">
          <a:xfrm>
            <a:off x="3905352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 hidden="0"/>
          <p:cNvSpPr/>
          <p:nvPr isPhoto="0" userDrawn="0"/>
        </p:nvSpPr>
        <p:spPr bwMode="auto">
          <a:xfrm>
            <a:off x="4482401" y="2509261"/>
            <a:ext cx="577049" cy="541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itle 1" hidden="0"/>
          <p:cNvSpPr txBox="1"/>
          <p:nvPr isPhoto="0" userDrawn="0"/>
        </p:nvSpPr>
        <p:spPr bwMode="auto">
          <a:xfrm>
            <a:off x="443058" y="128922"/>
            <a:ext cx="11491275" cy="476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2800"/>
              <a:t>Последовательные </a:t>
            </a:r>
            <a:r>
              <a:rPr lang="ru-RU" sz="2800"/>
              <a:t>контейнеры</a:t>
            </a:r>
            <a:r>
              <a:rPr lang="en-US" sz="2800"/>
              <a:t>.</a:t>
            </a:r>
            <a:r>
              <a:rPr lang="ru-RU" sz="2800"/>
              <a:t> </a:t>
            </a:r>
            <a:r>
              <a:rPr lang="en-US" sz="2800"/>
              <a:t>std</a:t>
            </a:r>
            <a:r>
              <a:rPr lang="en-US" sz="2800"/>
              <a:t>::vector: size </a:t>
            </a:r>
            <a:r>
              <a:rPr lang="ru-RU" sz="2800"/>
              <a:t>и </a:t>
            </a:r>
            <a:r>
              <a:rPr lang="en-US" sz="2800"/>
              <a:t>capacity</a:t>
            </a:r>
            <a:endParaRPr lang="en-US" sz="2800"/>
          </a:p>
        </p:txBody>
      </p:sp>
      <p:cxnSp>
        <p:nvCxnSpPr>
          <p:cNvPr id="14" name="Прямая соединительная линия 13" hidden="0"/>
          <p:cNvCxnSpPr>
            <a:cxnSpLocks/>
          </p:cNvCxnSpPr>
          <p:nvPr isPhoto="0" userDrawn="0"/>
        </p:nvCxnSpPr>
        <p:spPr bwMode="auto">
          <a:xfrm flipV="1">
            <a:off x="443058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 hidden="0"/>
          <p:cNvCxnSpPr>
            <a:cxnSpLocks/>
          </p:cNvCxnSpPr>
          <p:nvPr isPhoto="0" userDrawn="0"/>
        </p:nvCxnSpPr>
        <p:spPr bwMode="auto">
          <a:xfrm flipV="1">
            <a:off x="3319051" y="1828799"/>
            <a:ext cx="0" cy="68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 hidden="0"/>
          <p:cNvCxnSpPr>
            <a:cxnSpLocks/>
          </p:cNvCxnSpPr>
          <p:nvPr isPhoto="0" userDrawn="0"/>
        </p:nvCxnSpPr>
        <p:spPr bwMode="auto">
          <a:xfrm>
            <a:off x="443058" y="2036190"/>
            <a:ext cx="2885245" cy="9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 hidden="0"/>
          <p:cNvCxnSpPr>
            <a:cxnSpLocks/>
          </p:cNvCxnSpPr>
          <p:nvPr isPhoto="0" userDrawn="0"/>
        </p:nvCxnSpPr>
        <p:spPr bwMode="auto">
          <a:xfrm flipV="1">
            <a:off x="5059450" y="1206630"/>
            <a:ext cx="0" cy="1302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 hidden="0"/>
          <p:cNvCxnSpPr>
            <a:cxnSpLocks/>
          </p:cNvCxnSpPr>
          <p:nvPr isPhoto="0" userDrawn="0"/>
        </p:nvCxnSpPr>
        <p:spPr bwMode="auto">
          <a:xfrm flipV="1">
            <a:off x="443058" y="1438115"/>
            <a:ext cx="4616392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 hidden="0"/>
          <p:cNvSpPr txBox="1"/>
          <p:nvPr isPhoto="0" userDrawn="0"/>
        </p:nvSpPr>
        <p:spPr bwMode="auto">
          <a:xfrm>
            <a:off x="1470699" y="164413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size = 5</a:t>
            </a:r>
            <a:endParaRPr lang="en-US"/>
          </a:p>
        </p:txBody>
      </p:sp>
      <p:sp>
        <p:nvSpPr>
          <p:cNvPr id="29" name="TextBox 28" hidden="0"/>
          <p:cNvSpPr txBox="1"/>
          <p:nvPr isPhoto="0" userDrawn="0"/>
        </p:nvSpPr>
        <p:spPr bwMode="auto">
          <a:xfrm>
            <a:off x="2183457" y="100788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capacity = 8</a:t>
            </a:r>
            <a:endParaRPr lang="en-US"/>
          </a:p>
        </p:txBody>
      </p:sp>
      <p:sp>
        <p:nvSpPr>
          <p:cNvPr id="31" name="Объект 2" hidden="0"/>
          <p:cNvSpPr txBox="1"/>
          <p:nvPr isPhoto="0" userDrawn="0"/>
        </p:nvSpPr>
        <p:spPr bwMode="auto">
          <a:xfrm>
            <a:off x="293952" y="3685880"/>
            <a:ext cx="11640381" cy="29505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Инвалидация</a:t>
            </a:r>
            <a:r>
              <a:rPr lang="ru-RU"/>
              <a:t> итераторов: все операции, связанные с увеличением размера вектора</a:t>
            </a:r>
            <a:r>
              <a:rPr lang="en-US"/>
              <a:t>,</a:t>
            </a:r>
            <a:r>
              <a:rPr lang="ru-RU"/>
              <a:t> потенциально </a:t>
            </a:r>
            <a:r>
              <a:rPr lang="ru-RU"/>
              <a:t>инвалидируют</a:t>
            </a:r>
            <a:r>
              <a:rPr lang="ru-RU"/>
              <a:t> итераторы на все элементы, так как при этом элементы могут быть скопированы в другую область памяти, а область, на которую ссылались итераторы до этого, будет освобождена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Инвалидация</a:t>
            </a:r>
            <a:r>
              <a:rPr lang="ru-RU"/>
              <a:t> итератора означает, что его поведение не определено – нет гарантии, что он будет указывать на тот же элемент и вести себя как итератор</a:t>
            </a:r>
            <a:r>
              <a:rPr lang="en-US"/>
              <a:t> </a:t>
            </a:r>
            <a:r>
              <a:rPr lang="ru-RU"/>
              <a:t>и что не будет системной ошибки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Удаление элемента с </a:t>
            </a:r>
            <a:r>
              <a:rPr lang="en-US"/>
              <a:t>std</a:t>
            </a:r>
            <a:r>
              <a:rPr lang="en-US"/>
              <a:t>::vector::erase </a:t>
            </a:r>
            <a:r>
              <a:rPr lang="ru-RU"/>
              <a:t>инвалидирует</a:t>
            </a:r>
            <a:r>
              <a:rPr lang="ru-RU"/>
              <a:t> итератор на удалённый элемент и на все последующие</a:t>
            </a:r>
            <a:endParaRPr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/>
              <a:t>Итератор: </a:t>
            </a:r>
            <a:r>
              <a:rPr lang="en-US"/>
              <a:t>RandomAccessIterator</a:t>
            </a:r>
            <a:r>
              <a:rPr lang="ru-RU"/>
              <a:t>, т.е. поддерживает операции типа </a:t>
            </a:r>
            <a:r>
              <a:rPr lang="en-US"/>
              <a:t>operator+(</a:t>
            </a:r>
            <a:r>
              <a:rPr lang="en-US"/>
              <a:t>size_t</a:t>
            </a:r>
            <a:r>
              <a:rPr lang="en-US"/>
              <a:t> n) – </a:t>
            </a:r>
            <a:r>
              <a:rPr lang="ru-RU"/>
              <a:t>случайный доступ</a:t>
            </a: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ru-RU"/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Грань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ONLYOFFICE/7.4.1.36</Application>
  <DocSecurity>0</DocSecurity>
  <PresentationFormat>Широкоэкранный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/>
  <cp:lastModifiedBy/>
  <cp:revision>181</cp:revision>
  <dcterms:created xsi:type="dcterms:W3CDTF">2021-07-19T16:25:53Z</dcterms:created>
  <dcterms:modified xsi:type="dcterms:W3CDTF">2023-10-25T11:30:51Z</dcterms:modified>
  <cp:category/>
  <cp:contentStatus/>
  <cp:version/>
</cp:coreProperties>
</file>