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9FD1A70-EDC4-1B67-5E3C-E95A42E67689}">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69FD1A70-EDC4-1B67-5E3C-E95A42E67689}"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0" d="100"/>
          <a:sy n="80" d="100"/>
        </p:scale>
        <p:origin x="682" y="53"/>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B7C885-B81A-4DB8-BD04-363F10E73211}" type="datetimeFigureOut">
              <a:rPr lang="en-US"/>
              <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16BAC16-625E-48D0-A4F5-C04B52C4F9F7}"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txBox="1"/>
          <p:nvPr/>
        </p:nvSpPr>
        <p:spPr bwMode="auto">
          <a:xfrm>
            <a:off x="548640" y="243470"/>
            <a:ext cx="10891520" cy="1450757"/>
          </a:xfrm>
          <a:prstGeom prst="rect">
            <a:avLst/>
          </a:prstGeom>
          <a:solidFill>
            <a:schemeClr val="bg1"/>
          </a:solidFill>
          <a:ln w="28575">
            <a:solidFill>
              <a:schemeClr val="tx1"/>
            </a:solidFill>
          </a:ln>
        </p:spPr>
        <p:txBody>
          <a:bodyPr vert="horz" lIns="91440" tIns="45720" rIns="91440" bIns="45720" rtlCol="0" anchor="ctr" anchorCtr="0">
            <a:normAutofit fontScale="92500" lnSpcReduction="20000"/>
          </a:bodyPr>
          <a:lstStyle>
            <a:lvl1pPr algn="r" defTabSz="457200">
              <a:spcBef>
                <a:spcPts val="0"/>
              </a:spcBef>
              <a:buNone/>
              <a:defRPr sz="54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defRPr/>
            </a:pPr>
            <a:r>
              <a:rPr lang="ru-RU" b="1"/>
              <a:t>Методы и стандарты программирования</a:t>
            </a:r>
            <a:endParaRPr lang="en-US" b="1"/>
          </a:p>
        </p:txBody>
      </p:sp>
      <p:sp>
        <p:nvSpPr>
          <p:cNvPr id="5" name="Объект 2"/>
          <p:cNvSpPr txBox="1"/>
          <p:nvPr/>
        </p:nvSpPr>
        <p:spPr bwMode="auto">
          <a:xfrm>
            <a:off x="677334" y="2011680"/>
            <a:ext cx="10762826" cy="4246880"/>
          </a:xfrm>
          <a:prstGeom prst="rect">
            <a:avLst/>
          </a:prstGeom>
          <a:solidFill>
            <a:schemeClr val="bg1"/>
          </a:solidFill>
        </p:spPr>
        <p:txBody>
          <a:bodyPr vert="horz" lIns="91440" tIns="45720" rIns="91440" bIns="45720" rtlCol="0" anchor="t">
            <a:normAutofit/>
          </a:bodyPr>
          <a:lstStyle>
            <a:lvl1pPr marL="0" indent="0" algn="r" defTabSz="457200">
              <a:spcBef>
                <a:spcPts val="1000"/>
              </a:spcBef>
              <a:spcAft>
                <a:spcPts val="0"/>
              </a:spcAft>
              <a:buClr>
                <a:schemeClr val="accent1"/>
              </a:buClr>
              <a:buSzPct val="80000"/>
              <a:buFont typeface="Wingdings 3"/>
              <a:buNone/>
              <a:defRPr sz="1800">
                <a:solidFill>
                  <a:schemeClr val="tx1">
                    <a:lumMod val="50000"/>
                    <a:lumOff val="50000"/>
                  </a:schemeClr>
                </a:solidFill>
                <a:latin typeface="+mn-lt"/>
                <a:ea typeface="+mn-ea"/>
                <a:cs typeface="+mn-cs"/>
              </a:defRPr>
            </a:lvl1pPr>
            <a:lvl2pPr marL="457200" indent="0" algn="ctr" defTabSz="457200">
              <a:spcBef>
                <a:spcPts val="1000"/>
              </a:spcBef>
              <a:spcAft>
                <a:spcPts val="0"/>
              </a:spcAft>
              <a:buClr>
                <a:schemeClr val="accent1"/>
              </a:buClr>
              <a:buSzPct val="80000"/>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SzPct val="80000"/>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9pPr>
          </a:lstStyle>
          <a:p>
            <a:pPr algn="l">
              <a:defRPr/>
            </a:pPr>
            <a:endParaRPr lang="ru-RU" sz="2400"/>
          </a:p>
          <a:p>
            <a:pPr algn="l">
              <a:buFont typeface="Arial"/>
              <a:buChar char="•"/>
              <a:defRPr/>
            </a:pPr>
            <a:r>
              <a:rPr lang="ru-RU" sz="3200"/>
              <a:t>Объектно-ориентированное программирование в </a:t>
            </a:r>
            <a:r>
              <a:rPr lang="en-US" sz="3200"/>
              <a:t>C++</a:t>
            </a:r>
            <a:endParaRPr lang="ru-RU" sz="3200"/>
          </a:p>
          <a:p>
            <a:pPr marL="914400" indent="52388" algn="l">
              <a:buFont typeface="Arial"/>
              <a:buChar char="•"/>
              <a:tabLst>
                <a:tab pos="1082675" algn="l"/>
                <a:tab pos="1146175" algn="l"/>
              </a:tabLst>
              <a:defRPr/>
            </a:pPr>
            <a:r>
              <a:rPr lang="ru-RU" sz="2400"/>
              <a:t> Конструкторы копирования </a:t>
            </a:r>
            <a:endParaRPr/>
          </a:p>
          <a:p>
            <a:pPr lvl="2" algn="l">
              <a:buFont typeface="Arial"/>
              <a:buChar char="•"/>
              <a:defRPr/>
            </a:pPr>
            <a:r>
              <a:rPr lang="ru-RU" sz="2400"/>
              <a:t> Наследование</a:t>
            </a:r>
            <a:endParaRPr/>
          </a:p>
          <a:p>
            <a:pPr lvl="2" algn="l">
              <a:buFont typeface="Arial"/>
              <a:buChar char="•"/>
              <a:defRPr/>
            </a:pPr>
            <a:r>
              <a:rPr lang="ru-RU" sz="2400"/>
              <a:t> Полиморфизм</a:t>
            </a:r>
            <a:endParaRPr/>
          </a:p>
          <a:p>
            <a:pPr algn="l">
              <a:defRPr/>
            </a:pPr>
            <a:endParaRPr lang="ru-RU" sz="2400"/>
          </a:p>
          <a:p>
            <a:pPr algn="l">
              <a:defRPr/>
            </a:pPr>
            <a:endParaRPr lang="ru-RU" sz="2400"/>
          </a:p>
          <a:p>
            <a:pPr algn="l">
              <a:defRPr/>
            </a:pPr>
            <a:endParaRPr lang="ru-RU"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603541"/>
            <a:ext cx="11235558" cy="4750125"/>
          </a:xfrm>
          <a:prstGeom prst="rect">
            <a:avLst/>
          </a:prstGeom>
          <a:solidFill>
            <a:schemeClr val="bg1"/>
          </a:solidFill>
        </p:spPr>
        <p:txBody>
          <a:bodyPr>
            <a:noAutofit/>
          </a:bodyPr>
          <a:lstStyle/>
          <a:p>
            <a:pPr>
              <a:buClr>
                <a:schemeClr val="accent1"/>
              </a:buClr>
              <a:buSzPct val="80000"/>
              <a:buFont typeface="Wingdings"/>
              <a:buChar char="Ø"/>
              <a:defRPr/>
            </a:pPr>
            <a:r>
              <a:rPr lang="ru-RU" sz="2100"/>
              <a:t>Обычно указатели могут указывать только на переменные своего типа: </a:t>
            </a:r>
            <a:r>
              <a:rPr lang="en-US" sz="2100"/>
              <a:t>int* ptr </a:t>
            </a:r>
            <a:r>
              <a:rPr lang="ru-RU" sz="2100"/>
              <a:t>может указывать только на </a:t>
            </a:r>
            <a:r>
              <a:rPr lang="en-US" sz="2100"/>
              <a:t>int</a:t>
            </a:r>
            <a:endParaRPr/>
          </a:p>
          <a:p>
            <a:pPr>
              <a:buClr>
                <a:schemeClr val="accent1"/>
              </a:buClr>
              <a:buSzPct val="80000"/>
              <a:buFont typeface="Wingdings"/>
              <a:buChar char="Ø"/>
              <a:defRPr/>
            </a:pPr>
            <a:r>
              <a:rPr lang="ru-RU" sz="2100"/>
              <a:t>Указатель на базовый класс может указывать на объект производного класса!</a:t>
            </a:r>
            <a:endParaRPr lang="en-US" sz="2100"/>
          </a:p>
          <a:p>
            <a:pPr>
              <a:buClr>
                <a:schemeClr val="accent1"/>
              </a:buClr>
              <a:buSzPct val="80000"/>
              <a:buFont typeface="Wingdings"/>
              <a:buChar char="Ø"/>
              <a:defRPr/>
            </a:pPr>
            <a:r>
              <a:rPr lang="ru-RU" sz="2100"/>
              <a:t>Но по этому указателю можно получить доступ только к тому, что есть в базовом типе</a:t>
            </a:r>
            <a:endParaRPr lang="en-US" sz="2100"/>
          </a:p>
          <a:p>
            <a:pPr>
              <a:buClr>
                <a:schemeClr val="accent1"/>
              </a:buClr>
              <a:buSzPct val="80000"/>
              <a:buFont typeface="Wingdings"/>
              <a:buChar char="Ø"/>
              <a:defRPr/>
            </a:pPr>
            <a:r>
              <a:rPr lang="ru-RU" sz="2100"/>
              <a:t>Аналогично для ссылки. Часто используется при передаче параметров в функции</a:t>
            </a:r>
            <a:endParaRPr/>
          </a:p>
          <a:p>
            <a:pPr>
              <a:buClr>
                <a:schemeClr val="accent1"/>
              </a:buClr>
              <a:buSzPct val="80000"/>
              <a:buFont typeface="Wingdings"/>
              <a:buChar char="Ø"/>
              <a:defRPr/>
            </a:pPr>
            <a:r>
              <a:rPr lang="ru-RU" sz="2100"/>
              <a:t>Если метод или данные специфичны для производного типа, через указатель на базовый тип они недоступны</a:t>
            </a:r>
            <a:endParaRPr/>
          </a:p>
          <a:p>
            <a:pPr>
              <a:buClr>
                <a:schemeClr val="accent1"/>
              </a:buClr>
              <a:buSzPct val="80000"/>
              <a:buFont typeface="Wingdings"/>
              <a:buChar char="Ø"/>
              <a:defRPr/>
            </a:pPr>
            <a:r>
              <a:rPr lang="ru-RU" sz="2100"/>
              <a:t>Можно преобразовать указатель на базовый класс в указатель на производный класс, используя механизм приведения типов, и тогда станет возможным доступ ко всему функционалу  производного класса</a:t>
            </a:r>
            <a:endParaRPr lang="en-US" sz="21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Указатель на базовый тип </a:t>
            </a:r>
            <a:endParaRPr lang="en-US"/>
          </a:p>
        </p:txBody>
      </p:sp>
      <p:sp>
        <p:nvSpPr>
          <p:cNvPr id="1645639326" name=""/>
          <p:cNvSpPr txBox="1"/>
          <p:nvPr/>
        </p:nvSpPr>
        <p:spPr bwMode="auto">
          <a:xfrm flipH="0" flipV="0">
            <a:off x="8602496" y="6313712"/>
            <a:ext cx="315515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examples/8_people_pointers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365162"/>
            <a:ext cx="11235558" cy="4852953"/>
          </a:xfrm>
          <a:prstGeom prst="rect">
            <a:avLst/>
          </a:prstGeom>
          <a:solidFill>
            <a:schemeClr val="bg1"/>
          </a:solidFill>
        </p:spPr>
        <p:txBody>
          <a:bodyPr>
            <a:noAutofit/>
          </a:bodyPr>
          <a:lstStyle/>
          <a:p>
            <a:pPr>
              <a:buClr>
                <a:schemeClr val="accent1"/>
              </a:buClr>
              <a:buSzPct val="80000"/>
              <a:buFont typeface="Wingdings"/>
              <a:buChar char="Ø"/>
              <a:defRPr/>
            </a:pPr>
            <a:r>
              <a:rPr lang="ru-RU"/>
              <a:t>Как всё-таки вызвать метод из производного класса по указателю на базовый класс?</a:t>
            </a:r>
            <a:endParaRPr/>
          </a:p>
          <a:p>
            <a:pPr>
              <a:buClr>
                <a:schemeClr val="accent1"/>
              </a:buClr>
              <a:buSzPct val="80000"/>
              <a:buFont typeface="Wingdings"/>
              <a:buChar char="Ø"/>
              <a:defRPr/>
            </a:pPr>
            <a:r>
              <a:rPr lang="ru-RU"/>
              <a:t>Объявляем в базовом классе функцию как </a:t>
            </a:r>
            <a:r>
              <a:rPr lang="en-US"/>
              <a:t>virtual. </a:t>
            </a:r>
            <a:r>
              <a:rPr lang="ru-RU"/>
              <a:t>Например</a:t>
            </a:r>
            <a:r>
              <a:rPr lang="en-US"/>
              <a:t>:</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В производном классе объявляем точно такую же функцию, но с другой реализацией: т.е. переопределяем виртуальную функцию из базового класса</a:t>
            </a:r>
            <a:endParaRPr/>
          </a:p>
          <a:p>
            <a:pPr>
              <a:buClr>
                <a:schemeClr val="accent1"/>
              </a:buClr>
              <a:buSzPct val="80000"/>
              <a:buFont typeface="Wingdings"/>
              <a:buChar char="Ø"/>
              <a:defRPr/>
            </a:pPr>
            <a:r>
              <a:rPr lang="ru-RU"/>
              <a:t>Начиная с С++11 в производном классе после объявления функции, переопределяющей виртуальную функцию базового класса, можно  добавить ключевое слово </a:t>
            </a:r>
            <a:r>
              <a:rPr lang="en-US"/>
              <a:t>override. </a:t>
            </a:r>
            <a:r>
              <a:rPr lang="ru-RU"/>
              <a:t>Например:</a:t>
            </a:r>
            <a:endParaRPr/>
          </a:p>
          <a:p>
            <a:pPr>
              <a:buClr>
                <a:schemeClr val="accent1"/>
              </a:buClr>
              <a:buSzPct val="80000"/>
              <a:buFont typeface="Wingdings"/>
              <a:buChar char="Ø"/>
              <a:defRPr/>
            </a:pPr>
            <a:endParaRPr lang="en-US"/>
          </a:p>
          <a:p>
            <a:pPr>
              <a:buClr>
                <a:schemeClr val="accent1"/>
              </a:buClr>
              <a:buSzPct val="80000"/>
              <a:buFont typeface="Wingdings"/>
              <a:buChar char="Ø"/>
              <a:defRPr/>
            </a:pPr>
            <a:r>
              <a:rPr lang="ru-RU"/>
              <a:t>Это не обязательно, но значительно облегчает чтение кода, показывая, что данная функция переопределяет виртуальную функцию из базового класса</a:t>
            </a:r>
            <a:endParaRPr/>
          </a:p>
          <a:p>
            <a:pPr>
              <a:buClr>
                <a:schemeClr val="accent1"/>
              </a:buClr>
              <a:buSzPct val="80000"/>
              <a:buFont typeface="Wingdings"/>
              <a:buChar char="Ø"/>
              <a:defRPr/>
            </a:pPr>
            <a:r>
              <a:rPr lang="ru-RU"/>
              <a:t>Класс, содержащий виртуальную функцию, и его производные классы называются полиморфными классами</a:t>
            </a:r>
            <a:endParaRPr/>
          </a:p>
          <a:p>
            <a:pPr>
              <a:buClr>
                <a:schemeClr val="accent1"/>
              </a:buClr>
              <a:buSzPct val="80000"/>
              <a:buFont typeface="Wingdings"/>
              <a:buChar char="Ø"/>
              <a:defRPr/>
            </a:pPr>
            <a:r>
              <a:rPr lang="ru-RU"/>
              <a:t>Переопределять виртуальную функцию не обязательно. Без этого она будет обычным методом класса</a:t>
            </a:r>
            <a:endParaRPr/>
          </a:p>
          <a:p>
            <a:pPr>
              <a:buClr>
                <a:schemeClr val="accent1"/>
              </a:buClr>
              <a:buSzPct val="80000"/>
              <a:buFont typeface="Wingdings"/>
              <a:buChar char="Ø"/>
              <a:defRPr/>
            </a:pPr>
            <a:endParaRPr lang="ru-RU"/>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Виртуальные функции</a:t>
            </a:r>
            <a:endParaRPr lang="en-US"/>
          </a:p>
        </p:txBody>
      </p:sp>
      <p:pic>
        <p:nvPicPr>
          <p:cNvPr id="5" name="Рисунок 4"/>
          <p:cNvPicPr>
            <a:picLocks noChangeAspect="1"/>
          </p:cNvPicPr>
          <p:nvPr/>
        </p:nvPicPr>
        <p:blipFill>
          <a:blip r:embed="rId2"/>
          <a:srcRect l="0" t="13693" r="0" b="18254"/>
          <a:stretch/>
        </p:blipFill>
        <p:spPr bwMode="auto">
          <a:xfrm>
            <a:off x="4307423" y="2160910"/>
            <a:ext cx="3713786" cy="336331"/>
          </a:xfrm>
          <a:prstGeom prst="rect">
            <a:avLst/>
          </a:prstGeom>
        </p:spPr>
      </p:pic>
      <p:pic>
        <p:nvPicPr>
          <p:cNvPr id="6" name="Рисунок 5"/>
          <p:cNvPicPr>
            <a:picLocks noChangeAspect="1"/>
          </p:cNvPicPr>
          <p:nvPr/>
        </p:nvPicPr>
        <p:blipFill>
          <a:blip r:embed="rId3"/>
          <a:srcRect l="0" t="15043" r="0" b="19757"/>
          <a:stretch/>
        </p:blipFill>
        <p:spPr bwMode="auto">
          <a:xfrm>
            <a:off x="4399735" y="4010836"/>
            <a:ext cx="3529162" cy="346841"/>
          </a:xfrm>
          <a:prstGeom prst="rect">
            <a:avLst/>
          </a:prstGeom>
        </p:spPr>
      </p:pic>
      <p:sp>
        <p:nvSpPr>
          <p:cNvPr id="1107394481" name=""/>
          <p:cNvSpPr txBox="1"/>
          <p:nvPr/>
        </p:nvSpPr>
        <p:spPr bwMode="auto">
          <a:xfrm flipH="0" flipV="0">
            <a:off x="8602495" y="6313712"/>
            <a:ext cx="298738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examples/9_people_virtual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477417"/>
            <a:ext cx="11235558" cy="1255273"/>
          </a:xfrm>
          <a:prstGeom prst="rect">
            <a:avLst/>
          </a:prstGeom>
          <a:solidFill>
            <a:schemeClr val="bg1"/>
          </a:solidFill>
        </p:spPr>
        <p:txBody>
          <a:bodyPr>
            <a:normAutofit/>
          </a:bodyPr>
          <a:lstStyle/>
          <a:p>
            <a:pPr>
              <a:buClr>
                <a:schemeClr val="accent1"/>
              </a:buClr>
              <a:buSzPct val="80000"/>
              <a:buFont typeface="Wingdings"/>
              <a:buChar char="Ø"/>
              <a:defRPr/>
            </a:pPr>
            <a:r>
              <a:rPr lang="ru-RU" sz="2000"/>
              <a:t>Часто на практике определение виртуальной функции в базовом классе бесполезно – оно никогда не будет использоваться</a:t>
            </a:r>
            <a:endParaRPr/>
          </a:p>
          <a:p>
            <a:pPr>
              <a:buClr>
                <a:schemeClr val="accent1"/>
              </a:buClr>
              <a:buSzPct val="80000"/>
              <a:buFont typeface="Wingdings"/>
              <a:buChar char="Ø"/>
              <a:defRPr/>
            </a:pPr>
            <a:r>
              <a:rPr lang="ru-RU" sz="2000"/>
              <a:t>Такую функцию можно объявить как чисто виртуальную (</a:t>
            </a:r>
            <a:r>
              <a:rPr lang="en-US" sz="2000"/>
              <a:t>pure virtual</a:t>
            </a:r>
            <a:r>
              <a:rPr lang="ru-RU" sz="2000"/>
              <a:t>):</a:t>
            </a:r>
            <a:endParaRPr lang="en-US" sz="2000"/>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Абстрактные классы</a:t>
            </a:r>
            <a:endParaRPr lang="en-US"/>
          </a:p>
        </p:txBody>
      </p:sp>
      <p:pic>
        <p:nvPicPr>
          <p:cNvPr id="5" name="Рисунок 4"/>
          <p:cNvPicPr>
            <a:picLocks noChangeAspect="1"/>
          </p:cNvPicPr>
          <p:nvPr/>
        </p:nvPicPr>
        <p:blipFill>
          <a:blip r:embed="rId2"/>
          <a:stretch/>
        </p:blipFill>
        <p:spPr bwMode="auto">
          <a:xfrm>
            <a:off x="1841451" y="3160987"/>
            <a:ext cx="8046679" cy="356048"/>
          </a:xfrm>
          <a:prstGeom prst="rect">
            <a:avLst/>
          </a:prstGeom>
        </p:spPr>
      </p:pic>
      <p:sp>
        <p:nvSpPr>
          <p:cNvPr id="6" name="Объект 2"/>
          <p:cNvSpPr txBox="1"/>
          <p:nvPr/>
        </p:nvSpPr>
        <p:spPr bwMode="auto">
          <a:xfrm>
            <a:off x="546538" y="3970305"/>
            <a:ext cx="11235558" cy="2329343"/>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000"/>
              <a:t>Класс, содержащий хотя бы одну чисто виртуальную функцию, называется абстрактным классом</a:t>
            </a:r>
            <a:endParaRPr/>
          </a:p>
          <a:p>
            <a:pPr>
              <a:buClr>
                <a:schemeClr val="accent1"/>
              </a:buClr>
              <a:buSzPct val="80000"/>
              <a:buFont typeface="Wingdings"/>
              <a:buChar char="Ø"/>
              <a:defRPr/>
            </a:pPr>
            <a:r>
              <a:rPr lang="ru-RU" sz="2000"/>
              <a:t>Создать объект такого класса нельзя</a:t>
            </a:r>
            <a:endParaRPr/>
          </a:p>
          <a:p>
            <a:pPr>
              <a:buClr>
                <a:schemeClr val="accent1"/>
              </a:buClr>
              <a:buSzPct val="80000"/>
              <a:buFont typeface="Wingdings"/>
              <a:buChar char="Ø"/>
              <a:defRPr/>
            </a:pPr>
            <a:r>
              <a:rPr lang="ru-RU" sz="2000"/>
              <a:t>Производные классы абстрактного класса обязательно должны переопределить чисто виртуальную функцию!</a:t>
            </a:r>
            <a:endParaRPr lang="en-US" sz="2000"/>
          </a:p>
        </p:txBody>
      </p:sp>
      <p:sp>
        <p:nvSpPr>
          <p:cNvPr id="1269945893" name=""/>
          <p:cNvSpPr txBox="1"/>
          <p:nvPr/>
        </p:nvSpPr>
        <p:spPr bwMode="auto">
          <a:xfrm flipH="0" flipV="0">
            <a:off x="8194281" y="6313712"/>
            <a:ext cx="36929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examples/10_people_pure_virtual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6611666" name="Content Placeholder 2"/>
          <p:cNvSpPr>
            <a:spLocks noGrp="1"/>
          </p:cNvSpPr>
          <p:nvPr>
            <p:ph idx="1"/>
          </p:nvPr>
        </p:nvSpPr>
        <p:spPr bwMode="auto">
          <a:xfrm>
            <a:off x="8536397" y="2708920"/>
            <a:ext cx="3265922" cy="3664802"/>
          </a:xfrm>
          <a:prstGeom prst="rect">
            <a:avLst/>
          </a:prstGeom>
          <a:solidFill>
            <a:schemeClr val="bg1"/>
          </a:solidFill>
        </p:spPr>
        <p:txBody>
          <a:bodyPr/>
          <a:lstStyle/>
          <a:p>
            <a:pPr>
              <a:buClr>
                <a:schemeClr val="accent1"/>
              </a:buClr>
              <a:buSzPct val="80000"/>
              <a:buFont typeface="Wingdings"/>
              <a:buChar char="Ø"/>
              <a:defRPr/>
            </a:pPr>
            <a:r>
              <a:rPr/>
              <a:t>Каждый</a:t>
            </a:r>
            <a:r>
              <a:rPr/>
              <a:t> </a:t>
            </a:r>
            <a:r>
              <a:rPr/>
              <a:t>класс</a:t>
            </a:r>
            <a:r>
              <a:rPr lang="ru-RU"/>
              <a:t>, имеющий виртуальные методы,</a:t>
            </a:r>
            <a:r>
              <a:rPr lang="ru-RU"/>
              <a:t> </a:t>
            </a:r>
            <a:r>
              <a:rPr/>
              <a:t>имеет</a:t>
            </a:r>
            <a:r>
              <a:rPr/>
              <a:t> </a:t>
            </a:r>
            <a:r>
              <a:rPr/>
              <a:t>свою</a:t>
            </a:r>
            <a:r>
              <a:rPr/>
              <a:t> </a:t>
            </a:r>
            <a:r>
              <a:rPr/>
              <a:t>таблицу</a:t>
            </a:r>
            <a:r>
              <a:rPr/>
              <a:t> </a:t>
            </a:r>
            <a:r>
              <a:rPr/>
              <a:t>виртуальных</a:t>
            </a:r>
            <a:r>
              <a:rPr/>
              <a:t> </a:t>
            </a:r>
            <a:r>
              <a:rPr/>
              <a:t>методов</a:t>
            </a:r>
            <a:r>
              <a:rPr/>
              <a:t> (</a:t>
            </a:r>
            <a:r>
              <a:rPr/>
              <a:t>vtable</a:t>
            </a:r>
            <a:r>
              <a:rPr/>
              <a:t>)</a:t>
            </a:r>
            <a:endParaRPr/>
          </a:p>
          <a:p>
            <a:pPr>
              <a:buClr>
                <a:schemeClr val="accent1"/>
              </a:buClr>
              <a:buSzPct val="80000"/>
              <a:buFont typeface="Wingdings"/>
              <a:buChar char="Ø"/>
              <a:defRPr/>
            </a:pPr>
            <a:r>
              <a:rPr/>
              <a:t>Vtable</a:t>
            </a:r>
            <a:r>
              <a:rPr/>
              <a:t> </a:t>
            </a:r>
            <a:r>
              <a:rPr/>
              <a:t>общая</a:t>
            </a:r>
            <a:r>
              <a:rPr/>
              <a:t> </a:t>
            </a:r>
            <a:r>
              <a:rPr/>
              <a:t>для</a:t>
            </a:r>
            <a:r>
              <a:rPr/>
              <a:t> </a:t>
            </a:r>
            <a:r>
              <a:rPr/>
              <a:t>всех</a:t>
            </a:r>
            <a:r>
              <a:rPr/>
              <a:t> </a:t>
            </a:r>
            <a:r>
              <a:rPr/>
              <a:t>объектов</a:t>
            </a:r>
            <a:r>
              <a:rPr/>
              <a:t> </a:t>
            </a:r>
            <a:r>
              <a:rPr/>
              <a:t>одного</a:t>
            </a:r>
            <a:r>
              <a:rPr/>
              <a:t> </a:t>
            </a:r>
            <a:r>
              <a:rPr/>
              <a:t>класса</a:t>
            </a:r>
            <a:r>
              <a:rPr/>
              <a:t>, </a:t>
            </a:r>
            <a:r>
              <a:rPr/>
              <a:t>т.е</a:t>
            </a:r>
            <a:r>
              <a:rPr/>
              <a:t>. </a:t>
            </a:r>
            <a:r>
              <a:rPr/>
              <a:t>дейсвует</a:t>
            </a:r>
            <a:r>
              <a:rPr/>
              <a:t> </a:t>
            </a:r>
            <a:r>
              <a:rPr/>
              <a:t>как</a:t>
            </a:r>
            <a:r>
              <a:rPr/>
              <a:t> </a:t>
            </a:r>
            <a:r>
              <a:rPr/>
              <a:t>статическая</a:t>
            </a:r>
            <a:r>
              <a:rPr/>
              <a:t> </a:t>
            </a:r>
            <a:r>
              <a:rPr/>
              <a:t>переменная-член</a:t>
            </a:r>
            <a:r>
              <a:rPr/>
              <a:t> </a:t>
            </a:r>
            <a:r>
              <a:rPr/>
              <a:t>данных</a:t>
            </a:r>
            <a:endParaRPr/>
          </a:p>
          <a:p>
            <a:pPr>
              <a:buClr>
                <a:schemeClr val="accent1"/>
              </a:buClr>
              <a:buSzPct val="80000"/>
              <a:buFont typeface="Wingdings"/>
              <a:buChar char="Ø"/>
              <a:defRPr/>
            </a:pPr>
            <a:endParaRPr/>
          </a:p>
        </p:txBody>
      </p:sp>
      <p:sp>
        <p:nvSpPr>
          <p:cNvPr id="143378604" name="Заголовок 1"/>
          <p:cNvSpPr>
            <a:spLocks noGrp="1"/>
          </p:cNvSpPr>
          <p:nvPr>
            <p:ph type="title"/>
          </p:nvPr>
        </p:nvSpPr>
        <p:spPr bwMode="auto">
          <a:xfrm>
            <a:off x="546537" y="269865"/>
            <a:ext cx="11235557" cy="624318"/>
          </a:xfrm>
          <a:prstGeom prst="rect">
            <a:avLst/>
          </a:prstGeom>
          <a:solidFill>
            <a:schemeClr val="bg1"/>
          </a:solidFill>
          <a:ln>
            <a:solidFill>
              <a:schemeClr val="tx1"/>
            </a:solidFill>
          </a:ln>
        </p:spPr>
        <p:txBody>
          <a:bodyPr>
            <a:normAutofit fontScale="90000"/>
          </a:bodyPr>
          <a:lstStyle/>
          <a:p>
            <a:pPr algn="ctr">
              <a:defRPr/>
            </a:pPr>
            <a:r>
              <a:rPr lang="ru-RU"/>
              <a:t>Полиморфизм. vtable</a:t>
            </a:r>
            <a:endParaRPr lang="en-US"/>
          </a:p>
        </p:txBody>
      </p:sp>
      <p:pic>
        <p:nvPicPr>
          <p:cNvPr id="1531504865" name="Рисунок 1531504864"/>
          <p:cNvPicPr>
            <a:picLocks noChangeAspect="1"/>
          </p:cNvPicPr>
          <p:nvPr/>
        </p:nvPicPr>
        <p:blipFill>
          <a:blip r:embed="rId2"/>
          <a:stretch/>
        </p:blipFill>
        <p:spPr bwMode="auto">
          <a:xfrm>
            <a:off x="732673" y="2667363"/>
            <a:ext cx="7772917" cy="3747916"/>
          </a:xfrm>
          <a:prstGeom prst="rect">
            <a:avLst/>
          </a:prstGeom>
        </p:spPr>
      </p:pic>
      <p:sp>
        <p:nvSpPr>
          <p:cNvPr id="172110094" name="Content Placeholder 2"/>
          <p:cNvSpPr>
            <a:spLocks noGrp="1"/>
          </p:cNvSpPr>
          <p:nvPr/>
        </p:nvSpPr>
        <p:spPr bwMode="auto">
          <a:xfrm>
            <a:off x="546537" y="1007050"/>
            <a:ext cx="11245538" cy="723000"/>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На</a:t>
            </a:r>
            <a:r>
              <a:rPr/>
              <a:t> </a:t>
            </a:r>
            <a:r>
              <a:rPr/>
              <a:t>уровне</a:t>
            </a:r>
            <a:r>
              <a:rPr/>
              <a:t> </a:t>
            </a:r>
            <a:r>
              <a:rPr/>
              <a:t>компилятора</a:t>
            </a:r>
            <a:r>
              <a:rPr/>
              <a:t> </a:t>
            </a:r>
            <a:r>
              <a:rPr/>
              <a:t>полиморфизм</a:t>
            </a:r>
            <a:r>
              <a:rPr/>
              <a:t> </a:t>
            </a:r>
            <a:r>
              <a:rPr/>
              <a:t>реализуется</a:t>
            </a:r>
            <a:r>
              <a:rPr/>
              <a:t> </a:t>
            </a:r>
            <a:r>
              <a:rPr/>
              <a:t>при</a:t>
            </a:r>
            <a:r>
              <a:rPr/>
              <a:t> </a:t>
            </a:r>
            <a:r>
              <a:rPr/>
              <a:t>помощи</a:t>
            </a:r>
            <a:r>
              <a:rPr/>
              <a:t> </a:t>
            </a:r>
            <a:r>
              <a:rPr/>
              <a:t>таблицы</a:t>
            </a:r>
            <a:r>
              <a:rPr/>
              <a:t> </a:t>
            </a:r>
            <a:r>
              <a:rPr/>
              <a:t>виртуальных</a:t>
            </a:r>
            <a:r>
              <a:rPr/>
              <a:t> </a:t>
            </a:r>
            <a:r>
              <a:rPr/>
              <a:t>методов</a:t>
            </a:r>
            <a:r>
              <a:rPr/>
              <a:t> - </a:t>
            </a:r>
            <a:r>
              <a:rPr/>
              <a:t>vtable</a:t>
            </a:r>
            <a:r>
              <a:rPr/>
              <a:t> </a:t>
            </a:r>
            <a:endParaRPr/>
          </a:p>
        </p:txBody>
      </p:sp>
      <p:sp>
        <p:nvSpPr>
          <p:cNvPr id="7" name="Content Placeholder 2"/>
          <p:cNvSpPr>
            <a:spLocks noGrp="1"/>
          </p:cNvSpPr>
          <p:nvPr/>
        </p:nvSpPr>
        <p:spPr bwMode="auto">
          <a:xfrm>
            <a:off x="536556" y="1725114"/>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Компилируем</a:t>
            </a:r>
            <a:r>
              <a:rPr/>
              <a:t> </a:t>
            </a:r>
            <a:r>
              <a:rPr/>
              <a:t>программу</a:t>
            </a:r>
            <a:r>
              <a:rPr/>
              <a:t> </a:t>
            </a:r>
            <a:r>
              <a:rPr/>
              <a:t>для</a:t>
            </a:r>
            <a:r>
              <a:rPr/>
              <a:t> </a:t>
            </a:r>
            <a:r>
              <a:rPr/>
              <a:t>отладки</a:t>
            </a:r>
            <a:r>
              <a:rPr/>
              <a:t> и </a:t>
            </a:r>
            <a:r>
              <a:rPr/>
              <a:t>передаём</a:t>
            </a:r>
            <a:r>
              <a:rPr/>
              <a:t> </a:t>
            </a:r>
            <a:r>
              <a:rPr/>
              <a:t>бинарный</a:t>
            </a:r>
            <a:r>
              <a:rPr/>
              <a:t> </a:t>
            </a:r>
            <a:r>
              <a:rPr/>
              <a:t>файл</a:t>
            </a:r>
            <a:r>
              <a:rPr/>
              <a:t>  </a:t>
            </a:r>
            <a:r>
              <a:rPr/>
              <a:t>отладчику</a:t>
            </a:r>
            <a:r>
              <a:rPr/>
              <a:t>: </a:t>
            </a:r>
            <a:r>
              <a:rPr/>
              <a:t>например</a:t>
            </a:r>
            <a:r>
              <a:rPr/>
              <a:t>, </a:t>
            </a:r>
            <a:br>
              <a:rPr/>
            </a:br>
            <a:r>
              <a:rPr i="1"/>
              <a:t>g++ –g main.cpp </a:t>
            </a:r>
            <a:r>
              <a:rPr i="1">
                <a:latin typeface="Andale Mono"/>
                <a:ea typeface="Andale Mono"/>
                <a:cs typeface="Andale Mono"/>
              </a:rPr>
              <a:t>&amp;&amp;</a:t>
            </a:r>
            <a:r>
              <a:rPr i="1"/>
              <a:t> </a:t>
            </a:r>
            <a:r>
              <a:rPr i="1"/>
              <a:t>gdb</a:t>
            </a:r>
            <a:r>
              <a:rPr i="1"/>
              <a:t> </a:t>
            </a:r>
            <a:r>
              <a:rPr i="1"/>
              <a:t>a.out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5436596"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921053732" name="Рисунок 1921053731"/>
          <p:cNvPicPr>
            <a:picLocks noChangeAspect="1"/>
          </p:cNvPicPr>
          <p:nvPr/>
        </p:nvPicPr>
        <p:blipFill>
          <a:blip r:embed="rId2"/>
          <a:srcRect l="0" t="52384" r="0" b="34128"/>
          <a:stretch/>
        </p:blipFill>
        <p:spPr bwMode="auto">
          <a:xfrm>
            <a:off x="611935" y="1484784"/>
            <a:ext cx="11104761" cy="719233"/>
          </a:xfrm>
          <a:prstGeom prst="rect">
            <a:avLst/>
          </a:prstGeom>
        </p:spPr>
      </p:pic>
      <p:pic>
        <p:nvPicPr>
          <p:cNvPr id="2120815292" name="Рисунок 2120815291"/>
          <p:cNvPicPr>
            <a:picLocks noChangeAspect="1"/>
          </p:cNvPicPr>
          <p:nvPr/>
        </p:nvPicPr>
        <p:blipFill>
          <a:blip r:embed="rId3"/>
          <a:stretch/>
        </p:blipFill>
        <p:spPr bwMode="auto">
          <a:xfrm>
            <a:off x="631089" y="3050668"/>
            <a:ext cx="11104761" cy="2687108"/>
          </a:xfrm>
          <a:prstGeom prst="rect">
            <a:avLst/>
          </a:prstGeom>
        </p:spPr>
      </p:pic>
      <p:sp>
        <p:nvSpPr>
          <p:cNvPr id="1800028406" name="Content Placeholder 2"/>
          <p:cNvSpPr>
            <a:spLocks noGrp="1"/>
          </p:cNvSpPr>
          <p:nvPr/>
        </p:nvSpPr>
        <p:spPr bwMode="auto">
          <a:xfrm>
            <a:off x="490312" y="2278007"/>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Дамп 300 байт памяти начиная с адреса 0x404500 – адрес 0x404510 смещен на 16 (0x10) байт от начала  vtable</a:t>
            </a:r>
            <a:endParaRPr/>
          </a:p>
        </p:txBody>
      </p:sp>
      <p:sp>
        <p:nvSpPr>
          <p:cNvPr id="545771629" name="Content Placeholder 2"/>
          <p:cNvSpPr>
            <a:spLocks noGrp="1"/>
          </p:cNvSpPr>
          <p:nvPr/>
        </p:nvSpPr>
        <p:spPr bwMode="auto">
          <a:xfrm>
            <a:off x="548628" y="5893618"/>
            <a:ext cx="11245538" cy="518894"/>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В vtable также записаны адреса в памяти - 64 b 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535559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2028929060" name="Рисунок 2028929059"/>
          <p:cNvPicPr>
            <a:picLocks noChangeAspect="1"/>
          </p:cNvPicPr>
          <p:nvPr/>
        </p:nvPicPr>
        <p:blipFill>
          <a:blip r:embed="rId2"/>
          <a:stretch/>
        </p:blipFill>
        <p:spPr bwMode="auto">
          <a:xfrm>
            <a:off x="1855819" y="1924147"/>
            <a:ext cx="8201025" cy="638174"/>
          </a:xfrm>
          <a:prstGeom prst="rect">
            <a:avLst/>
          </a:prstGeom>
        </p:spPr>
      </p:pic>
      <p:sp>
        <p:nvSpPr>
          <p:cNvPr id="81060322" name="Content Placeholder 2"/>
          <p:cNvSpPr>
            <a:spLocks noGrp="1"/>
          </p:cNvSpPr>
          <p:nvPr/>
        </p:nvSpPr>
        <p:spPr bwMode="auto">
          <a:xfrm>
            <a:off x="548628" y="1189833"/>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Просмотр записей, на которые указывают адреса из vtable</a:t>
            </a:r>
            <a:endParaRPr/>
          </a:p>
        </p:txBody>
      </p:sp>
      <p:pic>
        <p:nvPicPr>
          <p:cNvPr id="1993467139" name="Рисунок 1993467138"/>
          <p:cNvPicPr>
            <a:picLocks noChangeAspect="1"/>
          </p:cNvPicPr>
          <p:nvPr/>
        </p:nvPicPr>
        <p:blipFill>
          <a:blip r:embed="rId3"/>
          <a:stretch/>
        </p:blipFill>
        <p:spPr bwMode="auto">
          <a:xfrm>
            <a:off x="626383" y="2703933"/>
            <a:ext cx="4488003" cy="666749"/>
          </a:xfrm>
          <a:prstGeom prst="rect">
            <a:avLst/>
          </a:prstGeom>
        </p:spPr>
      </p:pic>
      <p:pic>
        <p:nvPicPr>
          <p:cNvPr id="1095634022" name="Рисунок 1095634021"/>
          <p:cNvPicPr>
            <a:picLocks noChangeAspect="1"/>
          </p:cNvPicPr>
          <p:nvPr/>
        </p:nvPicPr>
        <p:blipFill>
          <a:blip r:embed="rId4"/>
          <a:stretch/>
        </p:blipFill>
        <p:spPr bwMode="auto">
          <a:xfrm>
            <a:off x="5703626" y="2703933"/>
            <a:ext cx="5838824" cy="666749"/>
          </a:xfrm>
          <a:prstGeom prst="rect">
            <a:avLst/>
          </a:prstGeom>
        </p:spPr>
      </p:pic>
      <p:graphicFrame>
        <p:nvGraphicFramePr>
          <p:cNvPr id="750344246" name="Таблица 750344245"/>
          <p:cNvGraphicFramePr>
            <a:graphicFrameLocks xmlns:a="http://schemas.openxmlformats.org/drawingml/2006/main"/>
          </p:cNvGraphicFramePr>
          <p:nvPr/>
        </p:nvGraphicFramePr>
        <p:xfrm>
          <a:off x="548628" y="4442926"/>
          <a:ext cx="11220766" cy="1463040"/>
        </p:xfrm>
        <a:graphic>
          <a:graphicData uri="http://schemas.openxmlformats.org/drawingml/2006/table">
            <a:tbl>
              <a:tblPr firstRow="1" firstCol="0" lastRow="0" lastCol="0" bandRow="1" bandCol="0">
                <a:tableStyleId>{69FD1A70-EDC4-1B67-5E3C-E95A42E67689}</a:tableStyleId>
              </a:tblPr>
              <a:tblGrid>
                <a:gridCol w="4320000"/>
                <a:gridCol w="3160511"/>
                <a:gridCol w="3740255"/>
              </a:tblGrid>
              <a:tr h="365759">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65759">
                <a:tc>
                  <a:txBody>
                    <a:bodyPr/>
                    <a:p>
                      <a:pPr>
                        <a:defRPr/>
                      </a:pPr>
                      <a:r>
                        <a:rPr/>
                        <a:t>0x404508 &lt;vtable for Parent+8&gt;</a:t>
                      </a:r>
                      <a:endParaRPr/>
                    </a:p>
                  </a:txBody>
                  <a:tcPr/>
                </a:tc>
                <a:tc>
                  <a:txBody>
                    <a:bodyPr/>
                    <a:p>
                      <a:pPr>
                        <a:defRPr/>
                      </a:pPr>
                      <a:r>
                        <a:rPr/>
                        <a:t>0x4044b0</a:t>
                      </a:r>
                      <a:endParaRPr/>
                    </a:p>
                  </a:txBody>
                  <a:tcPr/>
                </a:tc>
                <a:tc>
                  <a:txBody>
                    <a:bodyPr/>
                    <a:p>
                      <a:pPr>
                        <a:defRPr/>
                      </a:pPr>
                      <a:r>
                        <a:rPr/>
                        <a:t>Typeinfo для класса Parent</a:t>
                      </a:r>
                      <a:endParaRPr/>
                    </a:p>
                  </a:txBody>
                  <a:tcPr/>
                </a:tc>
              </a:tr>
              <a:tr h="365759">
                <a:tc>
                  <a:txBody>
                    <a:bodyPr/>
                    <a:p>
                      <a:pPr>
                        <a:defRPr/>
                      </a:pPr>
                      <a:r>
                        <a:rPr/>
                        <a:t>0x404510 </a:t>
                      </a:r>
                      <a:r>
                        <a:rPr lang="en-US" sz="1800" b="0" i="0" u="none" strike="noStrike" cap="none" spc="0">
                          <a:solidFill>
                            <a:schemeClr val="dk1"/>
                          </a:solidFill>
                          <a:latin typeface="+mn-lt"/>
                          <a:ea typeface="+mn-ea"/>
                          <a:cs typeface="+mn-cs"/>
                        </a:rPr>
                        <a:t>&lt;vtable for Parent+16&gt;</a:t>
                      </a:r>
                      <a:endParaRPr/>
                    </a:p>
                  </a:txBody>
                  <a:tcPr/>
                </a:tc>
                <a:tc>
                  <a:txBody>
                    <a:bodyPr/>
                    <a:p>
                      <a:pPr>
                        <a:defRPr/>
                      </a:pPr>
                      <a:r>
                        <a:rPr/>
                        <a:t>0x402cf0</a:t>
                      </a:r>
                      <a:endParaRPr/>
                    </a:p>
                  </a:txBody>
                  <a:tcPr/>
                </a:tc>
                <a:tc>
                  <a:txBody>
                    <a:bodyPr/>
                    <a:p>
                      <a:pPr>
                        <a:defRPr/>
                      </a:pPr>
                      <a:r>
                        <a:rPr/>
                        <a:t>Метод Parent::Foo</a:t>
                      </a:r>
                      <a:endParaRPr/>
                    </a:p>
                  </a:txBody>
                  <a:tcPr/>
                </a:tc>
              </a:tr>
              <a:tr h="365759">
                <a:tc>
                  <a:txBody>
                    <a:bodyPr/>
                    <a:p>
                      <a:pPr>
                        <a:defRPr/>
                      </a:pPr>
                      <a:r>
                        <a:rPr lang="en-US" sz="1800" b="0" i="0" u="none" strike="noStrike" cap="none" spc="0">
                          <a:solidFill>
                            <a:schemeClr val="dk1"/>
                          </a:solidFill>
                          <a:latin typeface="+mn-lt"/>
                          <a:ea typeface="+mn-ea"/>
                          <a:cs typeface="+mn-cs"/>
                        </a:rPr>
                        <a:t>0x404510 &lt;vtable for Parent+24&gt;</a:t>
                      </a:r>
                      <a:endParaRPr/>
                    </a:p>
                  </a:txBody>
                  <a:tcPr/>
                </a:tc>
                <a:tc>
                  <a:txBody>
                    <a:bodyPr/>
                    <a:p>
                      <a:pPr>
                        <a:defRPr/>
                      </a:pPr>
                      <a:r>
                        <a:rPr/>
                        <a:t>0x402ce0</a:t>
                      </a:r>
                      <a:endParaRPr/>
                    </a:p>
                  </a:txBody>
                  <a:tcPr/>
                </a:tc>
                <a:tc>
                  <a:txBody>
                    <a:bodyPr/>
                    <a:p>
                      <a:pPr>
                        <a:defRPr/>
                      </a:pPr>
                      <a:r>
                        <a:rPr lang="en-US" sz="1800" b="0" i="0" u="none" strike="noStrike" cap="none" spc="0">
                          <a:solidFill>
                            <a:schemeClr val="dk1"/>
                          </a:solidFill>
                          <a:latin typeface="+mn-lt"/>
                          <a:ea typeface="+mn-ea"/>
                          <a:cs typeface="+mn-cs"/>
                        </a:rPr>
                        <a:t>Метод Parent::FooNotOverriden</a:t>
                      </a:r>
                      <a:endParaRPr/>
                    </a:p>
                  </a:txBody>
                  <a:tcPr/>
                </a:tc>
              </a:tr>
            </a:tbl>
          </a:graphicData>
        </a:graphic>
      </p:graphicFrame>
      <p:sp>
        <p:nvSpPr>
          <p:cNvPr id="1025929637" name="Content Placeholder 2"/>
          <p:cNvSpPr>
            <a:spLocks noGrp="1"/>
          </p:cNvSpPr>
          <p:nvPr/>
        </p:nvSpPr>
        <p:spPr bwMode="auto">
          <a:xfrm>
            <a:off x="451433" y="369743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Parent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9951969"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384456264" name="Рисунок 1384456263"/>
          <p:cNvPicPr>
            <a:picLocks noChangeAspect="1"/>
          </p:cNvPicPr>
          <p:nvPr/>
        </p:nvPicPr>
        <p:blipFill>
          <a:blip r:embed="rId2"/>
          <a:srcRect l="0" t="-38548" r="0" b="38548"/>
          <a:stretch/>
        </p:blipFill>
        <p:spPr bwMode="auto">
          <a:xfrm>
            <a:off x="1897806" y="1115136"/>
            <a:ext cx="8629650" cy="857250"/>
          </a:xfrm>
          <a:prstGeom prst="rect">
            <a:avLst/>
          </a:prstGeom>
        </p:spPr>
      </p:pic>
      <p:pic>
        <p:nvPicPr>
          <p:cNvPr id="1337922642" name="Рисунок 1337922641"/>
          <p:cNvPicPr>
            <a:picLocks noChangeAspect="1"/>
          </p:cNvPicPr>
          <p:nvPr/>
        </p:nvPicPr>
        <p:blipFill>
          <a:blip r:embed="rId3"/>
          <a:stretch/>
        </p:blipFill>
        <p:spPr bwMode="auto">
          <a:xfrm>
            <a:off x="841893" y="2373017"/>
            <a:ext cx="4210049" cy="657225"/>
          </a:xfrm>
          <a:prstGeom prst="rect">
            <a:avLst/>
          </a:prstGeom>
        </p:spPr>
      </p:pic>
      <p:pic>
        <p:nvPicPr>
          <p:cNvPr id="1386793810" name="Рисунок 1386793809"/>
          <p:cNvPicPr>
            <a:picLocks noChangeAspect="1"/>
          </p:cNvPicPr>
          <p:nvPr/>
        </p:nvPicPr>
        <p:blipFill>
          <a:blip r:embed="rId4"/>
          <a:stretch/>
        </p:blipFill>
        <p:spPr bwMode="auto">
          <a:xfrm>
            <a:off x="5703626" y="2315868"/>
            <a:ext cx="5838824" cy="714375"/>
          </a:xfrm>
          <a:prstGeom prst="rect">
            <a:avLst/>
          </a:prstGeom>
        </p:spPr>
      </p:pic>
      <p:graphicFrame>
        <p:nvGraphicFramePr>
          <p:cNvPr id="1479846853" name="Таблица 1479846852"/>
          <p:cNvGraphicFramePr>
            <a:graphicFrameLocks xmlns:a="http://schemas.openxmlformats.org/drawingml/2006/main"/>
          </p:cNvGraphicFramePr>
          <p:nvPr/>
        </p:nvGraphicFramePr>
        <p:xfrm>
          <a:off x="548628" y="4365170"/>
          <a:ext cx="11220763" cy="1501133"/>
        </p:xfrm>
        <a:graphic>
          <a:graphicData uri="http://schemas.openxmlformats.org/drawingml/2006/table">
            <a:tbl>
              <a:tblPr firstRow="1" firstCol="0" lastRow="0" lastCol="0" bandRow="1" bandCol="0">
                <a:tableStyleId>{69FD1A70-EDC4-1B67-5E3C-E95A42E67689}</a:tableStyleId>
              </a:tblPr>
              <a:tblGrid>
                <a:gridCol w="4320000"/>
                <a:gridCol w="3160509"/>
                <a:gridCol w="3740254"/>
              </a:tblGrid>
              <a:tr h="384808">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72108">
                <a:tc>
                  <a:txBody>
                    <a:bodyPr/>
                    <a:p>
                      <a:pPr>
                        <a:defRPr/>
                      </a:pPr>
                      <a:r>
                        <a:rPr/>
                        <a:t>0x404528 </a:t>
                      </a:r>
                      <a:r>
                        <a:rPr lang="en-US" sz="1800" b="0" i="0" u="none" strike="noStrike" cap="none" spc="0">
                          <a:solidFill>
                            <a:schemeClr val="dk1"/>
                          </a:solidFill>
                          <a:latin typeface="+mn-lt"/>
                          <a:ea typeface="+mn-ea"/>
                          <a:cs typeface="+mn-cs"/>
                        </a:rPr>
                        <a:t>&lt;vtable for Derived+8&gt;</a:t>
                      </a:r>
                      <a:endParaRPr/>
                    </a:p>
                  </a:txBody>
                  <a:tcPr/>
                </a:tc>
                <a:tc>
                  <a:txBody>
                    <a:bodyPr/>
                    <a:p>
                      <a:pPr>
                        <a:defRPr/>
                      </a:pPr>
                      <a:r>
                        <a:rPr/>
                        <a:t>0x4044c0</a:t>
                      </a:r>
                      <a:endParaRPr/>
                    </a:p>
                  </a:txBody>
                  <a:tcPr/>
                </a:tc>
                <a:tc>
                  <a:txBody>
                    <a:bodyPr/>
                    <a:p>
                      <a:pPr>
                        <a:defRPr/>
                      </a:pPr>
                      <a:r>
                        <a:rPr/>
                        <a:t>Typeinfo для типа Derived</a:t>
                      </a:r>
                      <a:endParaRPr/>
                    </a:p>
                  </a:txBody>
                  <a:tcPr/>
                </a:tc>
              </a:tr>
              <a:tr h="372108">
                <a:tc>
                  <a:txBody>
                    <a:bodyPr/>
                    <a:p>
                      <a:pPr>
                        <a:defRPr/>
                      </a:pPr>
                      <a:r>
                        <a:rPr/>
                        <a:t>0x404530 </a:t>
                      </a:r>
                      <a:r>
                        <a:rPr lang="en-US" sz="1800" b="0" i="0" u="none" strike="noStrike" cap="none" spc="0">
                          <a:solidFill>
                            <a:schemeClr val="dk1"/>
                          </a:solidFill>
                          <a:latin typeface="Trebuchet MS"/>
                          <a:ea typeface="Arial"/>
                          <a:cs typeface="Arial"/>
                        </a:rPr>
                        <a:t>&lt;vtable for Derived+16&gt;</a:t>
                      </a:r>
                      <a:endParaRPr/>
                    </a:p>
                  </a:txBody>
                  <a:tcPr/>
                </a:tc>
                <a:tc>
                  <a:txBody>
                    <a:bodyPr/>
                    <a:p>
                      <a:pPr>
                        <a:defRPr/>
                      </a:pPr>
                      <a:r>
                        <a:rPr/>
                        <a:t>0x402d0</a:t>
                      </a:r>
                      <a:endParaRPr/>
                    </a:p>
                  </a:txBody>
                  <a:tcPr/>
                </a:tc>
                <a:tc>
                  <a:txBody>
                    <a:bodyPr/>
                    <a:p>
                      <a:pPr>
                        <a:defRPr/>
                      </a:pPr>
                      <a:r>
                        <a:rPr/>
                        <a:t>Метод Derived::Foo</a:t>
                      </a:r>
                      <a:endParaRPr/>
                    </a:p>
                  </a:txBody>
                  <a:tcPr/>
                </a:tc>
              </a:tr>
              <a:tr h="372109">
                <a:tc>
                  <a:txBody>
                    <a:bodyPr/>
                    <a:p>
                      <a:pPr>
                        <a:defRPr/>
                      </a:pPr>
                      <a:r>
                        <a:rPr/>
                        <a:t>0x404538 </a:t>
                      </a:r>
                      <a:r>
                        <a:rPr lang="en-US" sz="1800" b="0" i="0" u="none" strike="noStrike" cap="none" spc="0">
                          <a:solidFill>
                            <a:schemeClr val="dk1"/>
                          </a:solidFill>
                          <a:latin typeface="Trebuchet MS"/>
                          <a:ea typeface="Arial"/>
                          <a:cs typeface="Arial"/>
                        </a:rPr>
                        <a:t>&lt;vtable for Derived+24&gt;</a:t>
                      </a:r>
                      <a:endParaRPr/>
                    </a:p>
                  </a:txBody>
                  <a:tcPr/>
                </a:tc>
                <a:tc>
                  <a:txBody>
                    <a:bodyPr/>
                    <a:p>
                      <a:pPr>
                        <a:defRPr/>
                      </a:pPr>
                      <a:r>
                        <a:rPr/>
                        <a:t>0x402ce0</a:t>
                      </a:r>
                      <a:endParaRPr/>
                    </a:p>
                  </a:txBody>
                  <a:tcPr/>
                </a:tc>
                <a:tc>
                  <a:txBody>
                    <a:bodyPr/>
                    <a:p>
                      <a:pPr>
                        <a:defRPr/>
                      </a:pPr>
                      <a:r>
                        <a:rPr/>
                        <a:t>Метод Parent::FooNotOverriden</a:t>
                      </a:r>
                      <a:endParaRPr/>
                    </a:p>
                  </a:txBody>
                  <a:tcPr/>
                </a:tc>
              </a:tr>
            </a:tbl>
          </a:graphicData>
        </a:graphic>
      </p:graphicFrame>
      <p:sp>
        <p:nvSpPr>
          <p:cNvPr id="2059195509" name="Content Placeholder 2"/>
          <p:cNvSpPr>
            <a:spLocks noGrp="1"/>
          </p:cNvSpPr>
          <p:nvPr/>
        </p:nvSpPr>
        <p:spPr bwMode="auto">
          <a:xfrm>
            <a:off x="451433" y="343689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Derived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9675917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graphicFrame>
        <p:nvGraphicFramePr>
          <p:cNvPr id="1025266437" name="Таблица 1025266436"/>
          <p:cNvGraphicFramePr>
            <a:graphicFrameLocks xmlns:a="http://schemas.openxmlformats.org/drawingml/2006/main"/>
          </p:cNvGraphicFramePr>
          <p:nvPr/>
        </p:nvGraphicFramePr>
        <p:xfrm>
          <a:off x="767408" y="2276872"/>
          <a:ext cx="2428207" cy="731520"/>
        </p:xfrm>
        <a:graphic>
          <a:graphicData uri="http://schemas.openxmlformats.org/drawingml/2006/table">
            <a:tbl>
              <a:tblPr firstRow="1" firstCol="0" lastRow="0" lastCol="0" bandRow="1" bandCol="0">
                <a:tableStyleId>{69FD1A70-EDC4-1B67-5E3C-E95A42E67689}</a:tableStyleId>
              </a:tblPr>
              <a:tblGrid>
                <a:gridCol w="2428207"/>
              </a:tblGrid>
              <a:tr h="365759">
                <a:tc>
                  <a:txBody>
                    <a:bodyPr/>
                    <a:p>
                      <a:pPr>
                        <a:defRPr/>
                      </a:pPr>
                      <a:r>
                        <a:rPr/>
                        <a:t>Class Parent</a:t>
                      </a:r>
                      <a:endParaRPr/>
                    </a:p>
                  </a:txBody>
                  <a:tcPr/>
                </a:tc>
              </a:tr>
              <a:tr h="365759">
                <a:tc>
                  <a:txBody>
                    <a:bodyPr/>
                    <a:p>
                      <a:pPr>
                        <a:defRPr/>
                      </a:pPr>
                      <a:r>
                        <a:rPr/>
                        <a:t>vptr</a:t>
                      </a:r>
                      <a:endParaRPr/>
                    </a:p>
                  </a:txBody>
                  <a:tcPr/>
                </a:tc>
              </a:tr>
            </a:tbl>
          </a:graphicData>
        </a:graphic>
      </p:graphicFrame>
      <p:graphicFrame>
        <p:nvGraphicFramePr>
          <p:cNvPr id="864318425" name="Таблица 864318424"/>
          <p:cNvGraphicFramePr>
            <a:graphicFrameLocks xmlns:a="http://schemas.openxmlformats.org/drawingml/2006/main"/>
          </p:cNvGraphicFramePr>
          <p:nvPr/>
        </p:nvGraphicFramePr>
        <p:xfrm>
          <a:off x="767408" y="3937903"/>
          <a:ext cx="2428207" cy="756916"/>
        </p:xfrm>
        <a:graphic>
          <a:graphicData uri="http://schemas.openxmlformats.org/drawingml/2006/table">
            <a:tbl>
              <a:tblPr firstRow="1" firstCol="0" lastRow="0" lastCol="0" bandRow="1" bandCol="0">
                <a:tableStyleId>{69FD1A70-EDC4-1B67-5E3C-E95A42E67689}</a:tableStyleId>
              </a:tblPr>
              <a:tblGrid>
                <a:gridCol w="2428207"/>
              </a:tblGrid>
              <a:tr h="384808">
                <a:tc>
                  <a:txBody>
                    <a:bodyPr/>
                    <a:p>
                      <a:pPr>
                        <a:defRPr/>
                      </a:pPr>
                      <a:r>
                        <a:rPr/>
                        <a:t>Class Derived</a:t>
                      </a:r>
                      <a:endParaRPr/>
                    </a:p>
                  </a:txBody>
                  <a:tcPr/>
                </a:tc>
              </a:tr>
              <a:tr h="372108">
                <a:tc>
                  <a:txBody>
                    <a:bodyPr/>
                    <a:p>
                      <a:pPr>
                        <a:defRPr/>
                      </a:pPr>
                      <a:r>
                        <a:rPr lang="en-US" sz="1800" b="0" i="0" u="none" strike="noStrike" cap="none" spc="0">
                          <a:solidFill>
                            <a:schemeClr val="dk1"/>
                          </a:solidFill>
                          <a:latin typeface="+mn-lt"/>
                          <a:ea typeface="+mn-ea"/>
                          <a:cs typeface="+mn-cs"/>
                        </a:rPr>
                        <a:t>vptr</a:t>
                      </a:r>
                      <a:endParaRPr/>
                    </a:p>
                  </a:txBody>
                  <a:tcPr/>
                </a:tc>
              </a:tr>
            </a:tbl>
          </a:graphicData>
        </a:graphic>
      </p:graphicFrame>
      <p:graphicFrame>
        <p:nvGraphicFramePr>
          <p:cNvPr id="948683328" name="Таблица 948683327"/>
          <p:cNvGraphicFramePr>
            <a:graphicFrameLocks xmlns:a="http://schemas.openxmlformats.org/drawingml/2006/main"/>
          </p:cNvGraphicFramePr>
          <p:nvPr/>
        </p:nvGraphicFramePr>
        <p:xfrm>
          <a:off x="4196748" y="2087642"/>
          <a:ext cx="3847238" cy="1097280"/>
        </p:xfrm>
        <a:graphic>
          <a:graphicData uri="http://schemas.openxmlformats.org/drawingml/2006/table">
            <a:tbl>
              <a:tblPr firstRow="1" firstCol="0" lastRow="0" lastCol="0" bandRow="1" bandCol="0">
                <a:tableStyleId>{69FD1A70-EDC4-1B67-5E3C-E95A42E67689}</a:tableStyleId>
              </a:tblPr>
              <a:tblGrid>
                <a:gridCol w="3847238"/>
              </a:tblGrid>
              <a:tr h="365759">
                <a:tc>
                  <a:txBody>
                    <a:bodyPr/>
                    <a:p>
                      <a:pPr>
                        <a:defRPr/>
                      </a:pPr>
                      <a:r>
                        <a:rPr/>
                        <a:t>Class Parent vtable</a:t>
                      </a:r>
                      <a:endParaRPr/>
                    </a:p>
                  </a:txBody>
                  <a:tcPr/>
                </a:tc>
              </a:tr>
              <a:tr h="365759">
                <a:tc>
                  <a:txBody>
                    <a:bodyPr/>
                    <a:p>
                      <a:pPr>
                        <a:defRPr/>
                      </a:pPr>
                      <a:r>
                        <a:rPr/>
                        <a:t>Адрес Parent::Foo</a:t>
                      </a:r>
                      <a:endParaRPr/>
                    </a:p>
                  </a:txBody>
                  <a:tcPr/>
                </a:tc>
              </a:tr>
              <a:tr h="365759">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411458882" name="Таблица 1411458881"/>
          <p:cNvGraphicFramePr>
            <a:graphicFrameLocks xmlns:a="http://schemas.openxmlformats.org/drawingml/2006/main"/>
          </p:cNvGraphicFramePr>
          <p:nvPr/>
        </p:nvGraphicFramePr>
        <p:xfrm>
          <a:off x="4196748" y="4206469"/>
          <a:ext cx="3905555" cy="1122676"/>
        </p:xfrm>
        <a:graphic>
          <a:graphicData uri="http://schemas.openxmlformats.org/drawingml/2006/table">
            <a:tbl>
              <a:tblPr firstRow="1" firstCol="0" lastRow="0" lastCol="0" bandRow="1" bandCol="0">
                <a:tableStyleId>{69FD1A70-EDC4-1B67-5E3C-E95A42E67689}</a:tableStyleId>
              </a:tblPr>
              <a:tblGrid>
                <a:gridCol w="3905555"/>
              </a:tblGrid>
              <a:tr h="384808">
                <a:tc>
                  <a:txBody>
                    <a:bodyPr/>
                    <a:p>
                      <a:pPr>
                        <a:defRPr/>
                      </a:pPr>
                      <a:r>
                        <a:rPr lang="en-US" sz="1800" b="1" i="0" u="none" strike="noStrike" cap="none" spc="0">
                          <a:solidFill>
                            <a:schemeClr val="lt1"/>
                          </a:solidFill>
                          <a:latin typeface="+mn-lt"/>
                          <a:ea typeface="+mn-ea"/>
                          <a:cs typeface="+mn-cs"/>
                        </a:rPr>
                        <a:t>Class Drived vtable</a:t>
                      </a:r>
                      <a:endParaRPr/>
                    </a:p>
                  </a:txBody>
                  <a:tcPr/>
                </a:tc>
              </a:tr>
              <a:tr h="372108">
                <a:tc>
                  <a:txBody>
                    <a:bodyPr/>
                    <a:p>
                      <a:pPr>
                        <a:defRPr/>
                      </a:pPr>
                      <a:r>
                        <a:rPr lang="en-US" sz="1800" b="0" i="0" u="none" strike="noStrike" cap="none" spc="0">
                          <a:solidFill>
                            <a:schemeClr val="dk1"/>
                          </a:solidFill>
                          <a:latin typeface="+mn-lt"/>
                          <a:ea typeface="+mn-ea"/>
                          <a:cs typeface="+mn-cs"/>
                        </a:rPr>
                        <a:t>Адрес </a:t>
                      </a:r>
                      <a:r>
                        <a:rPr/>
                        <a:t>Derived::Foo</a:t>
                      </a:r>
                      <a:endParaRPr/>
                    </a:p>
                  </a:txBody>
                  <a:tcPr/>
                </a:tc>
              </a:tr>
              <a:tr h="140140">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753772369" name="Таблица 1753772368"/>
          <p:cNvGraphicFramePr>
            <a:graphicFrameLocks xmlns:a="http://schemas.openxmlformats.org/drawingml/2006/main"/>
          </p:cNvGraphicFramePr>
          <p:nvPr/>
        </p:nvGraphicFramePr>
        <p:xfrm>
          <a:off x="8823176" y="3382913"/>
          <a:ext cx="3167089" cy="1109979"/>
        </p:xfrm>
        <a:graphic>
          <a:graphicData uri="http://schemas.openxmlformats.org/drawingml/2006/table">
            <a:tbl>
              <a:tblPr firstRow="1" firstCol="0" lastRow="0" lastCol="0" bandRow="1" bandCol="0">
                <a:tableStyleId>{69FD1A70-EDC4-1B67-5E3C-E95A42E67689}</a:tableStyleId>
              </a:tblPr>
              <a:tblGrid>
                <a:gridCol w="3167089"/>
              </a:tblGrid>
              <a:tr h="378459">
                <a:tc>
                  <a:txBody>
                    <a:bodyPr/>
                    <a:p>
                      <a:pPr>
                        <a:defRPr/>
                      </a:pPr>
                      <a:r>
                        <a:rPr lang="en-US" sz="1800" b="1" i="0" u="none" strike="noStrike" cap="none" spc="0">
                          <a:solidFill>
                            <a:schemeClr val="lt1"/>
                          </a:solidFill>
                          <a:latin typeface="+mn-lt"/>
                          <a:ea typeface="+mn-ea"/>
                          <a:cs typeface="+mn-cs"/>
                        </a:rPr>
                        <a:t>Parent::Foo</a:t>
                      </a:r>
                      <a:endParaRPr/>
                    </a:p>
                  </a:txBody>
                  <a:tcPr/>
                </a:tc>
              </a:tr>
              <a:tr h="365759">
                <a:tc>
                  <a:txBody>
                    <a:bodyPr/>
                    <a:p>
                      <a:pPr>
                        <a:defRPr/>
                      </a:pPr>
                      <a:r>
                        <a:rPr lang="en-US" sz="1800" b="0" i="0" u="none" strike="noStrike" cap="none" spc="0">
                          <a:solidFill>
                            <a:schemeClr val="dk1"/>
                          </a:solidFill>
                          <a:latin typeface="+mn-lt"/>
                          <a:ea typeface="+mn-ea"/>
                          <a:cs typeface="+mn-cs"/>
                        </a:rPr>
                        <a:t>Derived::Foo</a:t>
                      </a:r>
                      <a:endParaRPr/>
                    </a:p>
                  </a:txBody>
                  <a:tcPr/>
                </a:tc>
              </a:tr>
              <a:tr h="365759">
                <a:tc>
                  <a:txBody>
                    <a:bodyPr/>
                    <a:p>
                      <a:pPr>
                        <a:defRPr/>
                      </a:pPr>
                      <a:r>
                        <a:rPr lang="en-US" sz="1800" b="0" i="0" u="none" strike="noStrike" cap="none" spc="0">
                          <a:solidFill>
                            <a:schemeClr val="dk1"/>
                          </a:solidFill>
                          <a:latin typeface="+mn-lt"/>
                          <a:ea typeface="+mn-ea"/>
                          <a:cs typeface="+mn-cs"/>
                        </a:rPr>
                        <a:t>Parent::FooNotOverriden</a:t>
                      </a:r>
                      <a:endParaRPr/>
                    </a:p>
                  </a:txBody>
                  <a:tcPr/>
                </a:tc>
              </a:tr>
            </a:tbl>
          </a:graphicData>
        </a:graphic>
      </p:graphicFrame>
      <p:cxnSp>
        <p:nvCxnSpPr>
          <p:cNvPr id="2" name="Прямая соединительная линия 1"/>
          <p:cNvCxnSpPr>
            <a:cxnSpLocks/>
          </p:cNvCxnSpPr>
          <p:nvPr/>
        </p:nvCxnSpPr>
        <p:spPr bwMode="auto">
          <a:xfrm flipV="1">
            <a:off x="3177554" y="2244578"/>
            <a:ext cx="1010816" cy="660918"/>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3" name="Прямая соединительная линия 2"/>
          <p:cNvCxnSpPr>
            <a:cxnSpLocks/>
          </p:cNvCxnSpPr>
          <p:nvPr/>
        </p:nvCxnSpPr>
        <p:spPr bwMode="auto">
          <a:xfrm flipV="1">
            <a:off x="3138677" y="4335412"/>
            <a:ext cx="1127448" cy="164063"/>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 name="Прямая соединительная линия 3"/>
          <p:cNvCxnSpPr>
            <a:cxnSpLocks/>
            <a:stCxn id="948683328" idx="3"/>
          </p:cNvCxnSpPr>
          <p:nvPr/>
        </p:nvCxnSpPr>
        <p:spPr bwMode="auto">
          <a:xfrm>
            <a:off x="8056687" y="2674382"/>
            <a:ext cx="758112" cy="853154"/>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 name="Прямая соединительная линия 4"/>
          <p:cNvCxnSpPr>
            <a:cxnSpLocks/>
          </p:cNvCxnSpPr>
          <p:nvPr/>
        </p:nvCxnSpPr>
        <p:spPr bwMode="auto">
          <a:xfrm>
            <a:off x="7998370" y="3061005"/>
            <a:ext cx="816428" cy="1321836"/>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6" name="Прямая соединительная линия 5"/>
          <p:cNvCxnSpPr>
            <a:cxnSpLocks/>
            <a:stCxn id="1411458882" idx="3"/>
            <a:endCxn id="1753772369" idx="1"/>
          </p:cNvCxnSpPr>
          <p:nvPr/>
        </p:nvCxnSpPr>
        <p:spPr bwMode="auto">
          <a:xfrm flipV="1">
            <a:off x="8115003" y="3969652"/>
            <a:ext cx="708173" cy="82355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7" name="Прямая соединительная линия 6"/>
          <p:cNvCxnSpPr>
            <a:cxnSpLocks/>
          </p:cNvCxnSpPr>
          <p:nvPr/>
        </p:nvCxnSpPr>
        <p:spPr bwMode="auto">
          <a:xfrm flipV="1">
            <a:off x="8115003" y="4480036"/>
            <a:ext cx="719233" cy="69979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a:t>
            </a:r>
            <a:r>
              <a:rPr lang="en-US"/>
              <a:t>Override vs overload</a:t>
            </a:r>
            <a:endParaRPr/>
          </a:p>
        </p:txBody>
      </p:sp>
      <p:sp>
        <p:nvSpPr>
          <p:cNvPr id="5" name="Объект 2"/>
          <p:cNvSpPr txBox="1"/>
          <p:nvPr/>
        </p:nvSpPr>
        <p:spPr bwMode="auto">
          <a:xfrm>
            <a:off x="5528441" y="1398080"/>
            <a:ext cx="6253656" cy="2664372"/>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Overload (</a:t>
            </a:r>
            <a:r>
              <a:rPr lang="ru-RU" b="1" u="sng"/>
              <a:t>англ. перегрузка</a:t>
            </a:r>
            <a:r>
              <a:rPr lang="en-US" b="1" u="sng"/>
              <a:t>)</a:t>
            </a:r>
            <a:endParaRPr lang="ru-RU" b="1" u="sng"/>
          </a:p>
          <a:p>
            <a:pPr>
              <a:buClr>
                <a:schemeClr val="accent1"/>
              </a:buClr>
              <a:buSzPct val="80000"/>
              <a:buFont typeface="Wingdings"/>
              <a:buChar char="Ø"/>
              <a:defRPr/>
            </a:pPr>
            <a:r>
              <a:rPr lang="ru-RU"/>
              <a:t>Функции отличаются типом и/или количеством параметров</a:t>
            </a:r>
            <a:endParaRPr/>
          </a:p>
          <a:p>
            <a:pPr>
              <a:buClr>
                <a:schemeClr val="accent1"/>
              </a:buClr>
              <a:buSzPct val="80000"/>
              <a:buFont typeface="Wingdings"/>
              <a:buChar char="Ø"/>
              <a:defRPr/>
            </a:pPr>
            <a:r>
              <a:rPr lang="ru-RU"/>
              <a:t>Можно перегружать конструкторы классов</a:t>
            </a:r>
            <a:endParaRPr/>
          </a:p>
          <a:p>
            <a:pPr>
              <a:buClr>
                <a:schemeClr val="accent1"/>
              </a:buClr>
              <a:buSzPct val="80000"/>
              <a:buFont typeface="Wingdings"/>
              <a:buChar char="Ø"/>
              <a:defRPr/>
            </a:pPr>
            <a:r>
              <a:rPr lang="ru-RU"/>
              <a:t>Нельзя перегружать деструкторы классов</a:t>
            </a:r>
            <a:endParaRPr lang="en-US"/>
          </a:p>
          <a:p>
            <a:pPr>
              <a:buClr>
                <a:schemeClr val="accent1"/>
              </a:buClr>
              <a:buSzPct val="80000"/>
              <a:buFont typeface="Wingdings"/>
              <a:buChar char="Ø"/>
              <a:defRPr/>
            </a:pPr>
            <a:r>
              <a:rPr lang="ru-RU"/>
              <a:t>Полиморфизм достигается во время компиляции (статический полиморфизм)</a:t>
            </a:r>
            <a:endParaRPr/>
          </a:p>
        </p:txBody>
      </p:sp>
      <p:sp>
        <p:nvSpPr>
          <p:cNvPr id="6" name="Объект 2"/>
          <p:cNvSpPr txBox="1"/>
          <p:nvPr/>
        </p:nvSpPr>
        <p:spPr bwMode="auto">
          <a:xfrm>
            <a:off x="5528441" y="4062452"/>
            <a:ext cx="6253656" cy="2554014"/>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Override (</a:t>
            </a:r>
            <a:r>
              <a:rPr lang="ru-RU" b="1" u="sng"/>
              <a:t>англ. подмена, переопределение</a:t>
            </a:r>
            <a:r>
              <a:rPr lang="en-US" b="1" u="sng"/>
              <a:t>)</a:t>
            </a:r>
            <a:endParaRPr lang="ru-RU" b="1" u="sng"/>
          </a:p>
          <a:p>
            <a:pPr>
              <a:buClr>
                <a:schemeClr val="accent1"/>
              </a:buClr>
              <a:buSzPct val="80000"/>
              <a:buFont typeface="Wingdings"/>
              <a:buChar char="Ø"/>
              <a:defRPr/>
            </a:pPr>
            <a:r>
              <a:rPr lang="ru-RU"/>
              <a:t>Объявления функций должны быть полностью идентичны</a:t>
            </a:r>
            <a:endParaRPr/>
          </a:p>
          <a:p>
            <a:pPr>
              <a:buClr>
                <a:schemeClr val="accent1"/>
              </a:buClr>
              <a:buSzPct val="80000"/>
              <a:buFont typeface="Wingdings"/>
              <a:buChar char="Ø"/>
              <a:defRPr/>
            </a:pPr>
            <a:r>
              <a:rPr lang="ru-RU"/>
              <a:t>Конструкторы классов не могут быть виртуальными</a:t>
            </a:r>
            <a:endParaRPr/>
          </a:p>
          <a:p>
            <a:pPr>
              <a:buClr>
                <a:schemeClr val="accent1"/>
              </a:buClr>
              <a:buSzPct val="80000"/>
              <a:buFont typeface="Wingdings"/>
              <a:buChar char="Ø"/>
              <a:defRPr/>
            </a:pPr>
            <a:r>
              <a:rPr lang="ru-RU"/>
              <a:t>Деструкторы классов могут быть виртуальными</a:t>
            </a:r>
            <a:r>
              <a:rPr lang="en-US"/>
              <a:t>. </a:t>
            </a:r>
            <a:r>
              <a:rPr lang="ru-RU"/>
              <a:t>И даже должны, если класс полиморфный</a:t>
            </a:r>
            <a:endParaRPr/>
          </a:p>
          <a:p>
            <a:pPr>
              <a:buClr>
                <a:schemeClr val="accent1"/>
              </a:buClr>
              <a:buSzPct val="80000"/>
              <a:buFont typeface="Wingdings"/>
              <a:buChar char="Ø"/>
              <a:defRPr/>
            </a:pPr>
            <a:r>
              <a:rPr lang="ru-RU"/>
              <a:t>Полиморфизм достигается во время выполнения (динамический полиморфизм)</a:t>
            </a:r>
            <a:endParaRPr lang="en-US"/>
          </a:p>
        </p:txBody>
      </p:sp>
      <p:pic>
        <p:nvPicPr>
          <p:cNvPr id="8" name="Рисунок 7"/>
          <p:cNvPicPr>
            <a:picLocks noChangeAspect="1"/>
          </p:cNvPicPr>
          <p:nvPr/>
        </p:nvPicPr>
        <p:blipFill>
          <a:blip r:embed="rId2"/>
          <a:stretch/>
        </p:blipFill>
        <p:spPr bwMode="auto">
          <a:xfrm>
            <a:off x="429285" y="1747344"/>
            <a:ext cx="5099156" cy="3087618"/>
          </a:xfrm>
          <a:prstGeom prst="rect">
            <a:avLst/>
          </a:prstGeom>
        </p:spPr>
      </p:pic>
      <p:sp>
        <p:nvSpPr>
          <p:cNvPr id="9" name="TextBox 8"/>
          <p:cNvSpPr txBox="1"/>
          <p:nvPr/>
        </p:nvSpPr>
        <p:spPr bwMode="auto">
          <a:xfrm>
            <a:off x="546539" y="4950372"/>
            <a:ext cx="4719144" cy="1477328"/>
          </a:xfrm>
          <a:prstGeom prst="rect">
            <a:avLst/>
          </a:prstGeom>
          <a:noFill/>
        </p:spPr>
        <p:txBody>
          <a:bodyPr wrap="square" rtlCol="0">
            <a:spAutoFit/>
          </a:bodyPr>
          <a:lstStyle/>
          <a:p>
            <a:pPr>
              <a:defRPr/>
            </a:pPr>
            <a:r>
              <a:rPr lang="ru-RU"/>
              <a:t>Иногда говорят, что оба эти случая относятся к полиморфизму, а иногда – что только динамический. Большинство считает, что и </a:t>
            </a:r>
            <a:r>
              <a:rPr lang="en-US"/>
              <a:t>overloading</a:t>
            </a:r>
            <a:r>
              <a:rPr lang="ru-RU"/>
              <a:t>, и </a:t>
            </a:r>
            <a:r>
              <a:rPr lang="en-US"/>
              <a:t>overriding – </a:t>
            </a:r>
            <a:r>
              <a:rPr lang="ru-RU"/>
              <a:t>полиморфизм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877449" y="1435375"/>
            <a:ext cx="5990896" cy="2611107"/>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a:t>Копирование объекта происходит при:</a:t>
            </a:r>
            <a:endParaRPr/>
          </a:p>
          <a:p>
            <a:pPr>
              <a:buClr>
                <a:schemeClr val="accent1"/>
              </a:buClr>
              <a:buSzPct val="80000"/>
              <a:buFont typeface="Wingdings"/>
              <a:buChar char="Ø"/>
              <a:defRPr/>
            </a:pPr>
            <a:r>
              <a:rPr lang="ru-RU"/>
              <a:t>Передаче объекта в функцию по значению</a:t>
            </a:r>
            <a:endParaRPr/>
          </a:p>
          <a:p>
            <a:pPr>
              <a:buClr>
                <a:schemeClr val="accent1"/>
              </a:buClr>
              <a:buSzPct val="80000"/>
              <a:buFont typeface="Wingdings"/>
              <a:buChar char="Ø"/>
              <a:defRPr/>
            </a:pPr>
            <a:r>
              <a:rPr lang="ru-RU"/>
              <a:t>Возвращении объекта из функции</a:t>
            </a:r>
            <a:endParaRPr/>
          </a:p>
          <a:p>
            <a:pPr>
              <a:buClr>
                <a:schemeClr val="accent1"/>
              </a:buClr>
              <a:buSzPct val="80000"/>
              <a:buFont typeface="Wingdings"/>
              <a:buChar char="Ø"/>
              <a:defRPr/>
            </a:pPr>
            <a:r>
              <a:rPr lang="ru-RU"/>
              <a:t>При присваивании одного объекта другому</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При копировании объекта побитово копируется занимаемая им область памяти</a:t>
            </a:r>
            <a:endParaRPr/>
          </a:p>
          <a:p>
            <a:pPr>
              <a:buClr>
                <a:schemeClr val="accent1"/>
              </a:buClr>
              <a:buSzPct val="80000"/>
              <a:buFont typeface="Wingdings"/>
              <a:buChar char="Ø"/>
              <a:defRPr/>
            </a:pPr>
            <a:endParaRPr lang="ru-RU"/>
          </a:p>
          <a:p>
            <a:pPr>
              <a:buClr>
                <a:schemeClr val="accent1"/>
              </a:buClr>
              <a:buSzPct val="80000"/>
              <a:buFont typeface="Wingdings"/>
              <a:buChar char="Ø"/>
              <a:defRPr/>
            </a:pPr>
            <a:endParaRPr lang="ru-RU"/>
          </a:p>
        </p:txBody>
      </p:sp>
      <p:sp>
        <p:nvSpPr>
          <p:cNvPr id="4" name="Заголовок 1"/>
          <p:cNvSpPr>
            <a:spLocks noGrp="1"/>
          </p:cNvSpPr>
          <p:nvPr>
            <p:ph type="title"/>
          </p:nvPr>
        </p:nvSpPr>
        <p:spPr bwMode="auto">
          <a:xfrm>
            <a:off x="677334" y="289847"/>
            <a:ext cx="11191012" cy="776140"/>
          </a:xfrm>
          <a:prstGeom prst="rect">
            <a:avLst/>
          </a:prstGeom>
          <a:solidFill>
            <a:schemeClr val="bg1"/>
          </a:solidFill>
          <a:ln>
            <a:solidFill>
              <a:schemeClr val="tx1"/>
            </a:solidFill>
          </a:ln>
        </p:spPr>
        <p:txBody>
          <a:bodyPr/>
          <a:lstStyle/>
          <a:p>
            <a:pPr algn="ctr">
              <a:defRPr/>
            </a:pPr>
            <a:r>
              <a:rPr lang="ru-RU"/>
              <a:t>ООП. Конструкторы копирования</a:t>
            </a:r>
            <a:endParaRPr lang="en-US"/>
          </a:p>
        </p:txBody>
      </p:sp>
      <p:pic>
        <p:nvPicPr>
          <p:cNvPr id="5" name="Рисунок 4"/>
          <p:cNvPicPr>
            <a:picLocks noChangeAspect="1"/>
          </p:cNvPicPr>
          <p:nvPr/>
        </p:nvPicPr>
        <p:blipFill>
          <a:blip r:embed="rId2"/>
          <a:srcRect l="0" t="0" r="4203" b="0"/>
          <a:stretch/>
        </p:blipFill>
        <p:spPr bwMode="auto">
          <a:xfrm>
            <a:off x="828037" y="2067482"/>
            <a:ext cx="4839205" cy="1199750"/>
          </a:xfrm>
          <a:prstGeom prst="rect">
            <a:avLst/>
          </a:prstGeom>
        </p:spPr>
      </p:pic>
      <p:sp>
        <p:nvSpPr>
          <p:cNvPr id="6" name="Объект 2"/>
          <p:cNvSpPr txBox="1"/>
          <p:nvPr/>
        </p:nvSpPr>
        <p:spPr bwMode="auto">
          <a:xfrm>
            <a:off x="677333" y="4046481"/>
            <a:ext cx="11191011" cy="2048804"/>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Проблемы начинаются, когда класс управляет памятью на куче: в этом случае указатель на выделенную объектом область памяти будет скопирован, а сама область памяти – нет</a:t>
            </a:r>
            <a:endParaRPr/>
          </a:p>
          <a:p>
            <a:pPr>
              <a:buClr>
                <a:schemeClr val="accent1"/>
              </a:buClr>
              <a:buSzPct val="80000"/>
              <a:buFont typeface="Wingdings"/>
              <a:buChar char="Ø"/>
              <a:defRPr/>
            </a:pPr>
            <a:r>
              <a:rPr lang="ru-RU"/>
              <a:t>Два одинаковых указателя будут указывать на одну и ту же область памяти. Соответственно, в деструкторе одна и та же область памяти будет освобождена дважды. Ничего хорошего </a:t>
            </a:r>
            <a:endParaRPr/>
          </a:p>
          <a:p>
            <a:pPr>
              <a:buClr>
                <a:schemeClr val="accent1"/>
              </a:buClr>
              <a:buSzPct val="80000"/>
              <a:buFont typeface="Wingdings"/>
              <a:buChar char="Ø"/>
              <a:defRPr/>
            </a:pPr>
            <a:r>
              <a:rPr lang="ru-RU"/>
              <a:t>Решить проблему можно, определив конструктор </a:t>
            </a:r>
            <a:r>
              <a:rPr lang="ru-RU"/>
              <a:t>копирования - специальный </a:t>
            </a:r>
            <a:r>
              <a:rPr lang="ru-RU"/>
              <a:t>метода класса, который вызывается при копировании объекта</a:t>
            </a:r>
            <a:endParaRPr/>
          </a:p>
          <a:p>
            <a:pPr>
              <a:buClr>
                <a:schemeClr val="accent1"/>
              </a:buClr>
              <a:buSzPct val="80000"/>
              <a:buFont typeface="Wingdings"/>
              <a:buChar char="Ø"/>
              <a:defRPr/>
            </a:pPr>
            <a:endParaRPr lang="ru-RU"/>
          </a:p>
          <a:p>
            <a:pPr>
              <a:buClr>
                <a:schemeClr val="accent1"/>
              </a:buClr>
              <a:buSzPct val="80000"/>
              <a:buFont typeface="Wingdings"/>
              <a:buChar char="Ø"/>
              <a:defRPr/>
            </a:pPr>
            <a:endParaRPr lang="ru-RU"/>
          </a:p>
        </p:txBody>
      </p:sp>
      <p:sp>
        <p:nvSpPr>
          <p:cNvPr id="918267577" name=""/>
          <p:cNvSpPr txBox="1"/>
          <p:nvPr/>
        </p:nvSpPr>
        <p:spPr bwMode="auto">
          <a:xfrm flipH="0" flipV="0">
            <a:off x="9165027" y="6129565"/>
            <a:ext cx="2703318"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examples/1_copy_cats</a:t>
            </a:r>
            <a:endParaRPr/>
          </a:p>
          <a:p>
            <a:pPr>
              <a:defRPr/>
            </a:pPr>
            <a:r>
              <a:rPr/>
              <a:t>examples/2_chunk_copy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373930"/>
            <a:ext cx="11191012" cy="776140"/>
          </a:xfrm>
          <a:prstGeom prst="rect">
            <a:avLst/>
          </a:prstGeom>
          <a:solidFill>
            <a:schemeClr val="bg1"/>
          </a:solidFill>
          <a:ln>
            <a:solidFill>
              <a:schemeClr val="tx1"/>
            </a:solidFill>
          </a:ln>
        </p:spPr>
        <p:txBody>
          <a:bodyPr/>
          <a:lstStyle/>
          <a:p>
            <a:pPr algn="ctr">
              <a:defRPr/>
            </a:pPr>
            <a:r>
              <a:rPr lang="ru-RU"/>
              <a:t>Наследование</a:t>
            </a:r>
            <a:endParaRPr lang="en-US"/>
          </a:p>
        </p:txBody>
      </p:sp>
      <p:sp>
        <p:nvSpPr>
          <p:cNvPr id="3" name="Объект 2"/>
          <p:cNvSpPr>
            <a:spLocks noGrp="1"/>
          </p:cNvSpPr>
          <p:nvPr>
            <p:ph idx="1"/>
          </p:nvPr>
        </p:nvSpPr>
        <p:spPr bwMode="auto">
          <a:xfrm>
            <a:off x="441433" y="3659519"/>
            <a:ext cx="11426912" cy="2842336"/>
          </a:xfrm>
          <a:prstGeom prst="rect">
            <a:avLst/>
          </a:prstGeom>
          <a:solidFill>
            <a:schemeClr val="bg1"/>
          </a:solidFill>
        </p:spPr>
        <p:txBody>
          <a:bodyPr>
            <a:normAutofit/>
          </a:bodyPr>
          <a:lstStyle/>
          <a:p>
            <a:pPr>
              <a:buClr>
                <a:schemeClr val="accent1"/>
              </a:buClr>
              <a:buSzPct val="80000"/>
              <a:buFont typeface="Wingdings"/>
              <a:buChar char="Ø"/>
              <a:defRPr/>
            </a:pPr>
            <a:r>
              <a:rPr lang="ru-RU" sz="2000"/>
              <a:t>При наследовании члены базового класса становятся челнами производного класса. Как именно – зависит от спецификатора доступа</a:t>
            </a:r>
            <a:endParaRPr/>
          </a:p>
          <a:p>
            <a:pPr>
              <a:buClr>
                <a:schemeClr val="accent1"/>
              </a:buClr>
              <a:buSzPct val="80000"/>
              <a:buFont typeface="Wingdings"/>
              <a:buChar char="Ø"/>
              <a:defRPr/>
            </a:pPr>
            <a:r>
              <a:rPr lang="ru-RU" sz="2000"/>
              <a:t>Наследование позволяет:</a:t>
            </a:r>
            <a:endParaRPr/>
          </a:p>
          <a:p>
            <a:pPr marL="682625" indent="-220663">
              <a:buFont typeface="Arial"/>
              <a:buChar char="•"/>
              <a:defRPr/>
            </a:pPr>
            <a:r>
              <a:rPr lang="ru-RU" sz="2000"/>
              <a:t>Создавать иерархии классов. Каждый класс может как использоваться  сам по себе, так и служить основой для создания новой иерархии. </a:t>
            </a:r>
            <a:endParaRPr/>
          </a:p>
          <a:p>
            <a:pPr marL="682625" indent="-220663">
              <a:buFont typeface="Arial"/>
              <a:buChar char="•"/>
              <a:defRPr/>
            </a:pPr>
            <a:r>
              <a:rPr lang="ru-RU" sz="2000"/>
              <a:t>Описывать логически связанные типы без дублирования кода</a:t>
            </a:r>
            <a:r>
              <a:rPr lang="en-US" sz="2000"/>
              <a:t>: </a:t>
            </a:r>
            <a:r>
              <a:rPr lang="ru-RU" sz="2000"/>
              <a:t>все их определяющие общие черты ложатся в основу базового класса</a:t>
            </a:r>
            <a:endParaRPr/>
          </a:p>
          <a:p>
            <a:pPr marL="0" indent="0">
              <a:buNone/>
              <a:defRPr/>
            </a:pPr>
            <a:endParaRPr lang="ru-RU" sz="2000"/>
          </a:p>
          <a:p>
            <a:pPr>
              <a:defRPr/>
            </a:pPr>
            <a:endParaRPr lang="ru-RU" sz="2000"/>
          </a:p>
          <a:p>
            <a:pPr>
              <a:buFont typeface="Arial"/>
              <a:buChar char="•"/>
              <a:defRPr/>
            </a:pPr>
            <a:endParaRPr lang="ru-RU" sz="2000"/>
          </a:p>
        </p:txBody>
      </p:sp>
      <p:pic>
        <p:nvPicPr>
          <p:cNvPr id="4" name="Рисунок 3"/>
          <p:cNvPicPr>
            <a:picLocks noChangeAspect="1"/>
          </p:cNvPicPr>
          <p:nvPr/>
        </p:nvPicPr>
        <p:blipFill>
          <a:blip r:embed="rId2"/>
          <a:stretch/>
        </p:blipFill>
        <p:spPr bwMode="auto">
          <a:xfrm>
            <a:off x="677333" y="1177721"/>
            <a:ext cx="11191012" cy="2481798"/>
          </a:xfrm>
          <a:prstGeom prst="rect">
            <a:avLst/>
          </a:prstGeom>
        </p:spPr>
      </p:pic>
      <p:sp>
        <p:nvSpPr>
          <p:cNvPr id="815270644" name=""/>
          <p:cNvSpPr txBox="1"/>
          <p:nvPr/>
        </p:nvSpPr>
        <p:spPr bwMode="auto">
          <a:xfrm flipH="0" flipV="0">
            <a:off x="8221499" y="6177642"/>
            <a:ext cx="353343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examples/3_inheritance_people</a:t>
            </a:r>
            <a:endParaRPr/>
          </a:p>
          <a:p>
            <a:pPr>
              <a:defRPr/>
            </a:pPr>
            <a:r>
              <a:rPr/>
              <a:t>examples/4_inheritance_correct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Управление доступом к членам базового класса</a:t>
            </a:r>
            <a:endParaRPr lang="en-US"/>
          </a:p>
        </p:txBody>
      </p:sp>
      <p:graphicFrame>
        <p:nvGraphicFramePr>
          <p:cNvPr id="1630198511" name=""/>
          <p:cNvGraphicFramePr>
            <a:graphicFrameLocks xmlns:a="http://schemas.openxmlformats.org/drawingml/2006/main"/>
          </p:cNvGraphicFramePr>
          <p:nvPr/>
        </p:nvGraphicFramePr>
        <p:xfrm>
          <a:off x="601498" y="1496438"/>
          <a:ext cx="11266846" cy="5021402"/>
        </p:xfrm>
        <a:graphic>
          <a:graphicData uri="http://schemas.openxmlformats.org/drawingml/2006/table">
            <a:tbl>
              <a:tblPr firstRow="1" firstCol="0" lastRow="0" lastCol="0" bandRow="1" bandCol="0">
                <a:tableStyleId>{5C22544A-7EE6-4342-B048-85BDC9FD1C3A}</a:tableStyleId>
              </a:tblPr>
              <a:tblGrid>
                <a:gridCol w="3746090"/>
                <a:gridCol w="3746090"/>
                <a:gridCol w="3746090"/>
              </a:tblGrid>
              <a:tr h="634344">
                <a:tc>
                  <a:txBody>
                    <a:bodyPr/>
                    <a:p>
                      <a:pPr algn="ctr">
                        <a:defRPr/>
                      </a:pPr>
                      <a:r>
                        <a:rPr sz="2000"/>
                        <a:t>Член класса объявлен как:</a:t>
                      </a:r>
                      <a:endParaRPr sz="2000"/>
                    </a:p>
                  </a:txBody>
                  <a:tcPr>
                    <a:lnL w="28575" algn="ctr">
                      <a:solidFill>
                        <a:srgbClr val="000000"/>
                      </a:solidFill>
                    </a:lnL>
                    <a:lnT w="28575" algn="ctr">
                      <a:solidFill>
                        <a:srgbClr val="000000"/>
                      </a:solidFill>
                    </a:lnT>
                    <a:lnB w="28575" algn="ctr">
                      <a:solidFill>
                        <a:srgbClr val="000000"/>
                      </a:solidFill>
                    </a:lnB>
                  </a:tcPr>
                </a:tc>
                <a:tc>
                  <a:txBody>
                    <a:bodyPr/>
                    <a:p>
                      <a:pPr algn="ctr">
                        <a:defRPr/>
                      </a:pPr>
                      <a:r>
                        <a:rPr sz="2000"/>
                        <a:t>Класс наследуется как:</a:t>
                      </a:r>
                      <a:endParaRPr sz="2000"/>
                    </a:p>
                  </a:txBody>
                  <a:tcPr>
                    <a:lnT w="28575" algn="ctr">
                      <a:solidFill>
                        <a:srgbClr val="000000"/>
                      </a:solidFill>
                    </a:lnT>
                    <a:lnB w="28575" algn="ctr">
                      <a:solidFill>
                        <a:srgbClr val="000000"/>
                      </a:solidFill>
                    </a:lnB>
                  </a:tcPr>
                </a:tc>
                <a:tc>
                  <a:txBody>
                    <a:bodyPr/>
                    <a:p>
                      <a:pPr algn="ctr">
                        <a:defRPr/>
                      </a:pPr>
                      <a:r>
                        <a:rPr sz="2000"/>
                        <a:t>Доступ в производном классе</a:t>
                      </a:r>
                      <a:endParaRPr sz="2000"/>
                    </a:p>
                  </a:txBody>
                  <a:tcPr>
                    <a:lnR w="28575" algn="ctr">
                      <a:solidFill>
                        <a:srgbClr val="000000"/>
                      </a:solidFill>
                    </a:lnR>
                    <a:lnT w="28575" algn="ctr">
                      <a:solidFill>
                        <a:srgbClr val="000000"/>
                      </a:solidFill>
                    </a:lnT>
                    <a:lnB w="28575" algn="ctr">
                      <a:solidFill>
                        <a:srgbClr val="000000"/>
                      </a:solidFill>
                    </a:lnB>
                  </a:tcPr>
                </a:tc>
              </a:tr>
              <a:tr h="517225">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public </a:t>
                      </a:r>
                      <a:endParaRPr sz="2200"/>
                    </a:p>
                    <a:p>
                      <a:pPr>
                        <a:defRPr/>
                      </a:pPr>
                      <a:endParaRPr sz="2200"/>
                    </a:p>
                    <a:p>
                      <a:pPr>
                        <a:defRPr/>
                      </a:pPr>
                      <a:endParaRPr sz="2200"/>
                    </a:p>
                  </a:txBody>
                  <a:tcPr anchor="ctr">
                    <a:lnT w="28575" algn="ctr">
                      <a:solidFill>
                        <a:srgbClr val="000000"/>
                      </a:solidFill>
                    </a:lnT>
                  </a:tcPr>
                </a:tc>
                <a:tc>
                  <a:txBody>
                    <a:bodyPr/>
                    <a:p>
                      <a:pPr algn="ctr">
                        <a:defRPr/>
                      </a:pPr>
                      <a:r>
                        <a:rPr/>
                        <a:t>public</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a:t>protected</a:t>
                      </a:r>
                      <a:endParaRPr/>
                    </a:p>
                  </a:txBody>
                  <a:tcPr anchor="ctr">
                    <a:lnR w="28575" algn="ctr">
                      <a:solidFill>
                        <a:srgbClr val="000000"/>
                      </a:solidFill>
                    </a:lnR>
                  </a:tcPr>
                </a:tc>
              </a:tr>
              <a:tr h="0">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r h="490262">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protected</a:t>
                      </a:r>
                      <a:endParaRPr sz="2200"/>
                    </a:p>
                    <a:p>
                      <a:pPr algn="ctr">
                        <a:defRPr/>
                      </a:pPr>
                      <a:endParaRPr sz="2200"/>
                    </a:p>
                  </a:txBody>
                  <a:tcPr anchor="ctr">
                    <a:lnT w="28575" algn="ctr">
                      <a:solidFill>
                        <a:srgbClr val="000000"/>
                      </a:solidFill>
                    </a:lnT>
                  </a:tcPr>
                </a:tc>
                <a:tc>
                  <a:txBody>
                    <a:bodyPr/>
                    <a:p>
                      <a:pPr algn="ctr">
                        <a:defRPr/>
                      </a:pPr>
                      <a:r>
                        <a:rPr lang="en-US" sz="1800" b="0" i="0" u="none" strike="noStrike" cap="none" spc="0">
                          <a:solidFill>
                            <a:schemeClr val="dk1"/>
                          </a:solidFill>
                          <a:latin typeface="Trebuchet MS"/>
                          <a:ea typeface="Arial"/>
                          <a:cs typeface="Arial"/>
                        </a:rPr>
                        <a:t>protected</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lang="en-US" sz="1800" b="0" i="0" u="none" strike="noStrike" cap="none" spc="0">
                          <a:solidFill>
                            <a:schemeClr val="dk1"/>
                          </a:solidFill>
                          <a:latin typeface="Trebuchet MS"/>
                          <a:ea typeface="Arial"/>
                          <a:cs typeface="Arial"/>
                        </a:rPr>
                        <a:t>protected</a:t>
                      </a:r>
                      <a:endParaRPr/>
                    </a:p>
                  </a:txBody>
                  <a:tcPr anchor="ctr">
                    <a:lnR w="28575" algn="ctr">
                      <a:solidFill>
                        <a:srgbClr val="000000"/>
                      </a:solidFill>
                    </a:lnR>
                  </a:tcPr>
                </a:tc>
              </a:tr>
              <a:tr h="97616">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r h="490262">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private</a:t>
                      </a:r>
                      <a:endParaRPr sz="2200"/>
                    </a:p>
                  </a:txBody>
                  <a:tcPr anchor="ctr">
                    <a:lnT w="28575" algn="ctr">
                      <a:solidFill>
                        <a:srgbClr val="000000"/>
                      </a:solidFill>
                    </a:lnT>
                  </a:tcPr>
                </a:tc>
                <a:tc>
                  <a:txBody>
                    <a:bodyPr/>
                    <a:p>
                      <a:pPr algn="ctr">
                        <a:defRPr/>
                      </a:pPr>
                      <a:r>
                        <a:rPr lang="en-US" sz="1800" b="0" i="0" u="none" strike="noStrike" cap="none" spc="0">
                          <a:solidFill>
                            <a:schemeClr val="dk1"/>
                          </a:solidFill>
                          <a:latin typeface="Trebuchet MS"/>
                          <a:ea typeface="Arial"/>
                          <a:cs typeface="Arial"/>
                        </a:rPr>
                        <a:t>private</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lang="en-US" sz="1800" b="0" i="0" u="none" strike="noStrike" cap="none" spc="0">
                          <a:solidFill>
                            <a:schemeClr val="dk1"/>
                          </a:solidFill>
                          <a:latin typeface="Trebuchet MS"/>
                          <a:ea typeface="Arial"/>
                          <a:cs typeface="Arial"/>
                        </a:rPr>
                        <a:t>private</a:t>
                      </a:r>
                      <a:endParaRPr/>
                    </a:p>
                  </a:txBody>
                  <a:tcPr anchor="ctr">
                    <a:lnR w="28575" algn="ctr">
                      <a:solidFill>
                        <a:srgbClr val="000000"/>
                      </a:solidFill>
                    </a:lnR>
                  </a:tcPr>
                </a:tc>
              </a:tr>
              <a:tr h="116007">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bl>
          </a:graphicData>
        </a:graphic>
      </p:graphicFrame>
      <p:sp>
        <p:nvSpPr>
          <p:cNvPr id="1646576132" name=""/>
          <p:cNvSpPr txBox="1"/>
          <p:nvPr/>
        </p:nvSpPr>
        <p:spPr bwMode="auto">
          <a:xfrm flipH="0" flipV="0">
            <a:off x="8221498" y="6313713"/>
            <a:ext cx="353343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examples/4_inheritance_correct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834759" y="1692167"/>
            <a:ext cx="7033587" cy="4349196"/>
          </a:xfrm>
          <a:prstGeom prst="rect">
            <a:avLst/>
          </a:prstGeom>
          <a:solidFill>
            <a:schemeClr val="bg1"/>
          </a:solidFill>
        </p:spPr>
        <p:txBody>
          <a:bodyPr/>
          <a:lstStyle/>
          <a:p>
            <a:pPr>
              <a:buClr>
                <a:schemeClr val="accent1"/>
              </a:buClr>
              <a:buSzPct val="80000"/>
              <a:buFont typeface="Wingdings"/>
              <a:buChar char="Ø"/>
              <a:defRPr/>
            </a:pPr>
            <a:r>
              <a:rPr lang="ru-RU"/>
              <a:t>Конструкторы вызываются в порядке иерархии наследования классов, деструкторы - в обратном порядке </a:t>
            </a:r>
            <a:endParaRPr/>
          </a:p>
          <a:p>
            <a:pPr>
              <a:buClr>
                <a:schemeClr val="accent1"/>
              </a:buClr>
              <a:buSzPct val="80000"/>
              <a:buFont typeface="Wingdings"/>
              <a:buChar char="Ø"/>
              <a:defRPr/>
            </a:pPr>
            <a:r>
              <a:rPr lang="ru-RU"/>
              <a:t>Поскольку базовый класс "ничего не знает" ни о каком производном классе, операции по инициализации, которые ему нужно выполнить, не зависят от операций инициализации, выполняемых производным классом, но, возможно, создают предварительные условия для последующей работы. Поэтому конструктор базового класса должен выполняться первым</a:t>
            </a:r>
            <a:endParaRPr/>
          </a:p>
          <a:p>
            <a:pPr>
              <a:buClr>
                <a:schemeClr val="accent1"/>
              </a:buClr>
              <a:buSzPct val="80000"/>
              <a:buFont typeface="Wingdings"/>
              <a:buChar char="Ø"/>
              <a:defRPr/>
            </a:pPr>
            <a:r>
              <a:rPr lang="ru-RU"/>
              <a:t>Поскольку базовый класс лежит в основе производного класса, разрушение </a:t>
            </a:r>
            <a:r>
              <a:rPr lang="ru-RU"/>
              <a:t>объекта базового </a:t>
            </a:r>
            <a:r>
              <a:rPr lang="ru-RU"/>
              <a:t>класса подразумевает разрушение производного. Следовательно, деструктор производного класса имеет смысл вызвать до того, как объект будет полностью разрушен</a:t>
            </a:r>
            <a:endParaRPr lang="en-US"/>
          </a:p>
        </p:txBody>
      </p:sp>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Порядок выполнения конструкторов и деструкторов</a:t>
            </a:r>
            <a:endParaRPr lang="en-US"/>
          </a:p>
        </p:txBody>
      </p:sp>
      <p:pic>
        <p:nvPicPr>
          <p:cNvPr id="5" name="Рисунок 4"/>
          <p:cNvPicPr>
            <a:picLocks noChangeAspect="1"/>
          </p:cNvPicPr>
          <p:nvPr/>
        </p:nvPicPr>
        <p:blipFill>
          <a:blip r:embed="rId2"/>
          <a:stretch/>
        </p:blipFill>
        <p:spPr bwMode="auto">
          <a:xfrm>
            <a:off x="1130254" y="1692167"/>
            <a:ext cx="3078747" cy="4366638"/>
          </a:xfrm>
          <a:prstGeom prst="rect">
            <a:avLst/>
          </a:prstGeom>
        </p:spPr>
      </p:pic>
      <p:sp>
        <p:nvSpPr>
          <p:cNvPr id="468563124" name=""/>
          <p:cNvSpPr txBox="1"/>
          <p:nvPr/>
        </p:nvSpPr>
        <p:spPr bwMode="auto">
          <a:xfrm flipH="0" flipV="0">
            <a:off x="8493640" y="6313712"/>
            <a:ext cx="345083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examples/5_construction_order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5267312"/>
            <a:ext cx="3752193" cy="1375226"/>
          </a:xfrm>
          <a:prstGeom prst="rect">
            <a:avLst/>
          </a:prstGeom>
          <a:solidFill>
            <a:schemeClr val="bg1"/>
          </a:solidFill>
        </p:spPr>
        <p:txBody>
          <a:bodyPr/>
          <a:lstStyle/>
          <a:p>
            <a:pPr marL="0" indent="0">
              <a:buNone/>
              <a:defRPr/>
            </a:pPr>
            <a:r>
              <a:rPr lang="ru-RU"/>
              <a:t>Класс </a:t>
            </a:r>
            <a:r>
              <a:rPr lang="en-US"/>
              <a:t>B </a:t>
            </a:r>
            <a:r>
              <a:rPr lang="ru-RU"/>
              <a:t>наследует класс </a:t>
            </a:r>
            <a:r>
              <a:rPr lang="en-US"/>
              <a:t>A</a:t>
            </a:r>
            <a:endParaRPr lang="ru-RU"/>
          </a:p>
          <a:p>
            <a:pPr marL="0" indent="0">
              <a:buNone/>
              <a:defRPr/>
            </a:pPr>
            <a:r>
              <a:rPr lang="ru-RU"/>
              <a:t>Класс </a:t>
            </a:r>
            <a:r>
              <a:rPr lang="en-US"/>
              <a:t>C </a:t>
            </a:r>
            <a:r>
              <a:rPr lang="ru-RU"/>
              <a:t>наследует класс </a:t>
            </a:r>
            <a:r>
              <a:rPr lang="en-US"/>
              <a:t>A</a:t>
            </a:r>
            <a:endParaRPr/>
          </a:p>
          <a:p>
            <a:pPr marL="0" indent="0">
              <a:buNone/>
              <a:defRPr/>
            </a:pPr>
            <a:r>
              <a:rPr lang="ru-RU"/>
              <a:t>Класс </a:t>
            </a:r>
            <a:r>
              <a:rPr lang="en-US"/>
              <a:t>D </a:t>
            </a:r>
            <a:r>
              <a:rPr lang="ru-RU"/>
              <a:t>наследует классы </a:t>
            </a:r>
            <a:r>
              <a:rPr lang="en-US"/>
              <a:t>B </a:t>
            </a:r>
            <a:r>
              <a:rPr lang="ru-RU"/>
              <a:t>и С</a:t>
            </a:r>
            <a:endParaRPr lang="en-US"/>
          </a:p>
        </p:txBody>
      </p:sp>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a:t>
            </a:r>
            <a:br>
              <a:rPr lang="en-US"/>
            </a:br>
            <a:r>
              <a:rPr lang="ru-RU"/>
              <a:t> (</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46538" y="1818290"/>
            <a:ext cx="3517963" cy="3121571"/>
          </a:xfrm>
          <a:prstGeom prst="rect">
            <a:avLst/>
          </a:prstGeom>
        </p:spPr>
      </p:pic>
      <p:sp>
        <p:nvSpPr>
          <p:cNvPr id="6" name="Прямоугольник 5"/>
          <p:cNvSpPr/>
          <p:nvPr/>
        </p:nvSpPr>
        <p:spPr bwMode="auto">
          <a:xfrm>
            <a:off x="5538952"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7" name="Прямоугольник 6"/>
          <p:cNvSpPr/>
          <p:nvPr/>
        </p:nvSpPr>
        <p:spPr bwMode="auto">
          <a:xfrm>
            <a:off x="447740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a:p>
        </p:txBody>
      </p:sp>
      <p:sp>
        <p:nvSpPr>
          <p:cNvPr id="8" name="Прямоугольник 7"/>
          <p:cNvSpPr/>
          <p:nvPr/>
        </p:nvSpPr>
        <p:spPr bwMode="auto">
          <a:xfrm>
            <a:off x="6766408"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a:p>
        </p:txBody>
      </p:sp>
      <p:sp>
        <p:nvSpPr>
          <p:cNvPr id="9" name="Прямоугольник 8"/>
          <p:cNvSpPr/>
          <p:nvPr/>
        </p:nvSpPr>
        <p:spPr bwMode="auto">
          <a:xfrm>
            <a:off x="5659820"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a:p>
        </p:txBody>
      </p:sp>
      <p:cxnSp>
        <p:nvCxnSpPr>
          <p:cNvPr id="11" name="Прямая со стрелкой 10"/>
          <p:cNvCxnSpPr>
            <a:cxnSpLocks/>
          </p:cNvCxnSpPr>
          <p:nvPr/>
        </p:nvCxnSpPr>
        <p:spPr bwMode="auto">
          <a:xfrm flipV="1">
            <a:off x="5085506" y="2427890"/>
            <a:ext cx="430170" cy="735541"/>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cxnSpLocks/>
            <a:stCxn id="8" idx="0"/>
          </p:cNvCxnSpPr>
          <p:nvPr/>
        </p:nvCxnSpPr>
        <p:spPr bwMode="auto">
          <a:xfrm flipH="1" flipV="1">
            <a:off x="6787889" y="2389293"/>
            <a:ext cx="614395" cy="7690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cxnSpLocks/>
            <a:endCxn id="7" idx="2"/>
          </p:cNvCxnSpPr>
          <p:nvPr/>
        </p:nvCxnSpPr>
        <p:spPr bwMode="auto">
          <a:xfrm flipH="1" flipV="1">
            <a:off x="5113282" y="3767959"/>
            <a:ext cx="546538"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cxnSpLocks/>
            <a:endCxn id="8" idx="2"/>
          </p:cNvCxnSpPr>
          <p:nvPr/>
        </p:nvCxnSpPr>
        <p:spPr bwMode="auto">
          <a:xfrm flipV="1">
            <a:off x="6931572" y="3767959"/>
            <a:ext cx="470712"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bwMode="auto">
          <a:xfrm>
            <a:off x="8674036"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5" name="Прямоугольник 24"/>
          <p:cNvSpPr/>
          <p:nvPr/>
        </p:nvSpPr>
        <p:spPr bwMode="auto">
          <a:xfrm>
            <a:off x="10537367"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7" name="Прямоугольник 26"/>
          <p:cNvSpPr/>
          <p:nvPr/>
        </p:nvSpPr>
        <p:spPr bwMode="auto">
          <a:xfrm>
            <a:off x="865301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a:p>
        </p:txBody>
      </p:sp>
      <p:sp>
        <p:nvSpPr>
          <p:cNvPr id="29" name="Прямоугольник 28"/>
          <p:cNvSpPr/>
          <p:nvPr/>
        </p:nvSpPr>
        <p:spPr bwMode="auto">
          <a:xfrm>
            <a:off x="10560183"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a:p>
        </p:txBody>
      </p:sp>
      <p:sp>
        <p:nvSpPr>
          <p:cNvPr id="30" name="Прямоугольник 29"/>
          <p:cNvSpPr/>
          <p:nvPr/>
        </p:nvSpPr>
        <p:spPr bwMode="auto">
          <a:xfrm>
            <a:off x="9658024"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a:p>
        </p:txBody>
      </p:sp>
      <p:cxnSp>
        <p:nvCxnSpPr>
          <p:cNvPr id="31" name="Прямая со стрелкой 30"/>
          <p:cNvCxnSpPr>
            <a:cxnSpLocks/>
            <a:endCxn id="27" idx="2"/>
          </p:cNvCxnSpPr>
          <p:nvPr/>
        </p:nvCxnSpPr>
        <p:spPr bwMode="auto">
          <a:xfrm flipH="1" flipV="1">
            <a:off x="9288892" y="3767959"/>
            <a:ext cx="369131"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cxnSpLocks/>
            <a:endCxn id="29" idx="2"/>
          </p:cNvCxnSpPr>
          <p:nvPr/>
        </p:nvCxnSpPr>
        <p:spPr bwMode="auto">
          <a:xfrm flipV="1">
            <a:off x="10929776" y="3767959"/>
            <a:ext cx="266283"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cxnSpLocks/>
            <a:stCxn id="27" idx="0"/>
            <a:endCxn id="19" idx="2"/>
          </p:cNvCxnSpPr>
          <p:nvPr/>
        </p:nvCxnSpPr>
        <p:spPr bwMode="auto">
          <a:xfrm flipV="1">
            <a:off x="9288892" y="2427890"/>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cxnSpLocks/>
          </p:cNvCxnSpPr>
          <p:nvPr/>
        </p:nvCxnSpPr>
        <p:spPr bwMode="auto">
          <a:xfrm flipV="1">
            <a:off x="11175039" y="2389293"/>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bwMode="auto">
          <a:xfrm flipH="1">
            <a:off x="4823684" y="5739544"/>
            <a:ext cx="2944023" cy="369332"/>
          </a:xfrm>
          <a:prstGeom prst="rect">
            <a:avLst/>
          </a:prstGeom>
          <a:noFill/>
        </p:spPr>
        <p:txBody>
          <a:bodyPr wrap="square" rtlCol="0">
            <a:spAutoFit/>
          </a:bodyPr>
          <a:lstStyle/>
          <a:p>
            <a:pPr algn="ctr">
              <a:defRPr/>
            </a:pPr>
            <a:r>
              <a:rPr lang="ru-RU"/>
              <a:t>Как было задумано</a:t>
            </a:r>
            <a:endParaRPr lang="en-US"/>
          </a:p>
        </p:txBody>
      </p:sp>
      <p:sp>
        <p:nvSpPr>
          <p:cNvPr id="37" name="TextBox 36"/>
          <p:cNvSpPr txBox="1"/>
          <p:nvPr/>
        </p:nvSpPr>
        <p:spPr bwMode="auto">
          <a:xfrm flipH="1">
            <a:off x="9247977" y="5694615"/>
            <a:ext cx="2376464" cy="369332"/>
          </a:xfrm>
          <a:prstGeom prst="rect">
            <a:avLst/>
          </a:prstGeom>
          <a:solidFill>
            <a:schemeClr val="bg1"/>
          </a:solidFill>
        </p:spPr>
        <p:txBody>
          <a:bodyPr wrap="square" rtlCol="0">
            <a:spAutoFit/>
          </a:bodyPr>
          <a:lstStyle/>
          <a:p>
            <a:pPr algn="ctr">
              <a:defRPr/>
            </a:pPr>
            <a:r>
              <a:rPr lang="ru-RU"/>
              <a:t>Что получится</a:t>
            </a:r>
            <a:endParaRPr lang="en-US"/>
          </a:p>
        </p:txBody>
      </p:sp>
      <p:sp>
        <p:nvSpPr>
          <p:cNvPr id="1833719905" name=""/>
          <p:cNvSpPr txBox="1"/>
          <p:nvPr/>
        </p:nvSpPr>
        <p:spPr bwMode="auto">
          <a:xfrm flipH="0" flipV="0">
            <a:off x="8493639" y="6313712"/>
            <a:ext cx="346043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examples/6_virtual_inheritance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9" name="Рисунок 8"/>
          <p:cNvPicPr>
            <a:picLocks noChangeAspect="1"/>
          </p:cNvPicPr>
          <p:nvPr/>
        </p:nvPicPr>
        <p:blipFill>
          <a:blip r:embed="rId2"/>
          <a:stretch/>
        </p:blipFill>
        <p:spPr bwMode="auto">
          <a:xfrm>
            <a:off x="584030" y="3733457"/>
            <a:ext cx="3289737" cy="1472422"/>
          </a:xfrm>
          <a:prstGeom prst="rect">
            <a:avLst/>
          </a:prstGeom>
        </p:spPr>
      </p:pic>
      <p:pic>
        <p:nvPicPr>
          <p:cNvPr id="10" name="Рисунок 9"/>
          <p:cNvPicPr>
            <a:picLocks noChangeAspect="1"/>
          </p:cNvPicPr>
          <p:nvPr/>
        </p:nvPicPr>
        <p:blipFill>
          <a:blip r:embed="rId3"/>
          <a:stretch/>
        </p:blipFill>
        <p:spPr bwMode="auto">
          <a:xfrm>
            <a:off x="546535" y="5322441"/>
            <a:ext cx="3467139" cy="558754"/>
          </a:xfrm>
          <a:prstGeom prst="rect">
            <a:avLst/>
          </a:prstGeom>
        </p:spPr>
      </p:pic>
      <p:sp>
        <p:nvSpPr>
          <p:cNvPr id="11" name="TextBox 10"/>
          <p:cNvSpPr txBox="1"/>
          <p:nvPr/>
        </p:nvSpPr>
        <p:spPr bwMode="auto">
          <a:xfrm>
            <a:off x="538334" y="5766838"/>
            <a:ext cx="4014951" cy="646331"/>
          </a:xfrm>
          <a:prstGeom prst="rect">
            <a:avLst/>
          </a:prstGeom>
          <a:noFill/>
        </p:spPr>
        <p:txBody>
          <a:bodyPr wrap="square" rtlCol="0">
            <a:spAutoFit/>
          </a:bodyPr>
          <a:lstStyle/>
          <a:p>
            <a:pPr>
              <a:defRPr/>
            </a:pPr>
            <a:r>
              <a:rPr lang="ru-RU"/>
              <a:t>Компилятор не знает, откуда ему брать _</a:t>
            </a:r>
            <a:r>
              <a:rPr lang="en-US"/>
              <a:t>i</a:t>
            </a:r>
            <a:endParaRPr/>
          </a:p>
        </p:txBody>
      </p:sp>
      <p:pic>
        <p:nvPicPr>
          <p:cNvPr id="12" name="Рисунок 11"/>
          <p:cNvPicPr>
            <a:picLocks noChangeAspect="1"/>
          </p:cNvPicPr>
          <p:nvPr/>
        </p:nvPicPr>
        <p:blipFill>
          <a:blip r:embed="rId4"/>
          <a:stretch/>
        </p:blipFill>
        <p:spPr bwMode="auto">
          <a:xfrm>
            <a:off x="5677178" y="1627337"/>
            <a:ext cx="2948286" cy="1164882"/>
          </a:xfrm>
          <a:prstGeom prst="rect">
            <a:avLst/>
          </a:prstGeom>
        </p:spPr>
      </p:pic>
      <p:sp>
        <p:nvSpPr>
          <p:cNvPr id="13" name="TextBox 12"/>
          <p:cNvSpPr txBox="1"/>
          <p:nvPr/>
        </p:nvSpPr>
        <p:spPr bwMode="auto">
          <a:xfrm>
            <a:off x="5677178" y="2973279"/>
            <a:ext cx="6191168" cy="369332"/>
          </a:xfrm>
          <a:prstGeom prst="rect">
            <a:avLst/>
          </a:prstGeom>
          <a:solidFill>
            <a:schemeClr val="bg1"/>
          </a:solidFill>
        </p:spPr>
        <p:txBody>
          <a:bodyPr wrap="square" rtlCol="0">
            <a:spAutoFit/>
          </a:bodyPr>
          <a:lstStyle/>
          <a:p>
            <a:pPr>
              <a:defRPr/>
            </a:pPr>
            <a:r>
              <a:rPr lang="ru-RU"/>
              <a:t>Ок</a:t>
            </a:r>
            <a:r>
              <a:rPr lang="en-US"/>
              <a:t>, </a:t>
            </a:r>
            <a:r>
              <a:rPr lang="ru-RU"/>
              <a:t>но все равно будет две копии класса </a:t>
            </a:r>
            <a:r>
              <a:rPr lang="en-US"/>
              <a:t>A</a:t>
            </a:r>
            <a:endParaRPr/>
          </a:p>
        </p:txBody>
      </p:sp>
      <p:pic>
        <p:nvPicPr>
          <p:cNvPr id="14" name="Рисунок 13"/>
          <p:cNvPicPr>
            <a:picLocks noChangeAspect="1"/>
          </p:cNvPicPr>
          <p:nvPr/>
        </p:nvPicPr>
        <p:blipFill>
          <a:blip r:embed="rId5"/>
          <a:stretch/>
        </p:blipFill>
        <p:spPr bwMode="auto">
          <a:xfrm>
            <a:off x="8773388" y="1631720"/>
            <a:ext cx="3094960" cy="1139699"/>
          </a:xfrm>
          <a:prstGeom prst="rect">
            <a:avLst/>
          </a:prstGeom>
        </p:spPr>
      </p:pic>
      <p:pic>
        <p:nvPicPr>
          <p:cNvPr id="16" name="Рисунок 15"/>
          <p:cNvPicPr>
            <a:picLocks noChangeAspect="1"/>
          </p:cNvPicPr>
          <p:nvPr/>
        </p:nvPicPr>
        <p:blipFill>
          <a:blip r:embed="rId6"/>
          <a:stretch/>
        </p:blipFill>
        <p:spPr bwMode="auto">
          <a:xfrm>
            <a:off x="5677178" y="3451585"/>
            <a:ext cx="3172532" cy="1275787"/>
          </a:xfrm>
          <a:prstGeom prst="rect">
            <a:avLst/>
          </a:prstGeom>
        </p:spPr>
      </p:pic>
      <p:sp>
        <p:nvSpPr>
          <p:cNvPr id="17" name="TextBox 16"/>
          <p:cNvSpPr txBox="1"/>
          <p:nvPr/>
        </p:nvSpPr>
        <p:spPr bwMode="auto">
          <a:xfrm>
            <a:off x="9953297" y="3754797"/>
            <a:ext cx="1275203" cy="923330"/>
          </a:xfrm>
          <a:prstGeom prst="rect">
            <a:avLst/>
          </a:prstGeom>
          <a:solidFill>
            <a:schemeClr val="bg1"/>
          </a:solidFill>
        </p:spPr>
        <p:txBody>
          <a:bodyPr wrap="square" rtlCol="0">
            <a:spAutoFit/>
          </a:bodyPr>
          <a:lstStyle/>
          <a:p>
            <a:pPr>
              <a:defRPr/>
            </a:pPr>
            <a:r>
              <a:rPr lang="en-US"/>
              <a:t>MSVC: </a:t>
            </a:r>
            <a:r>
              <a:rPr lang="ru-RU"/>
              <a:t>Ок</a:t>
            </a:r>
            <a:endParaRPr lang="en-US"/>
          </a:p>
          <a:p>
            <a:pPr>
              <a:defRPr/>
            </a:pPr>
            <a:r>
              <a:rPr lang="en-US"/>
              <a:t>g++: </a:t>
            </a:r>
            <a:r>
              <a:rPr lang="ru-RU"/>
              <a:t>Не ок</a:t>
            </a:r>
            <a:endParaRPr/>
          </a:p>
          <a:p>
            <a:pPr>
              <a:defRPr/>
            </a:pPr>
            <a:endParaRPr lang="en-US"/>
          </a:p>
        </p:txBody>
      </p:sp>
      <p:pic>
        <p:nvPicPr>
          <p:cNvPr id="20" name="Рисунок 19"/>
          <p:cNvPicPr>
            <a:picLocks noChangeAspect="1"/>
          </p:cNvPicPr>
          <p:nvPr/>
        </p:nvPicPr>
        <p:blipFill>
          <a:blip r:embed="rId7"/>
          <a:stretch/>
        </p:blipFill>
        <p:spPr bwMode="auto">
          <a:xfrm>
            <a:off x="5677178" y="4949632"/>
            <a:ext cx="6222132" cy="718383"/>
          </a:xfrm>
          <a:prstGeom prst="rect">
            <a:avLst/>
          </a:prstGeom>
        </p:spPr>
      </p:pic>
      <p:pic>
        <p:nvPicPr>
          <p:cNvPr id="21" name="Рисунок 20"/>
          <p:cNvPicPr>
            <a:picLocks noChangeAspect="1"/>
          </p:cNvPicPr>
          <p:nvPr/>
        </p:nvPicPr>
        <p:blipFill>
          <a:blip r:embed="rId8"/>
          <a:stretch/>
        </p:blipFill>
        <p:spPr bwMode="auto">
          <a:xfrm>
            <a:off x="546539" y="1574892"/>
            <a:ext cx="2890344" cy="366580"/>
          </a:xfrm>
          <a:prstGeom prst="rect">
            <a:avLst/>
          </a:prstGeom>
        </p:spPr>
      </p:pic>
      <p:pic>
        <p:nvPicPr>
          <p:cNvPr id="22" name="Рисунок 21"/>
          <p:cNvPicPr>
            <a:picLocks noChangeAspect="1"/>
          </p:cNvPicPr>
          <p:nvPr/>
        </p:nvPicPr>
        <p:blipFill>
          <a:blip r:embed="rId9"/>
          <a:srcRect l="0" t="23675" r="0" b="0"/>
          <a:stretch/>
        </p:blipFill>
        <p:spPr bwMode="auto">
          <a:xfrm>
            <a:off x="538334" y="1998363"/>
            <a:ext cx="4690661" cy="430944"/>
          </a:xfrm>
          <a:prstGeom prst="rect">
            <a:avLst/>
          </a:prstGeom>
        </p:spPr>
      </p:pic>
      <p:pic>
        <p:nvPicPr>
          <p:cNvPr id="23" name="Рисунок 22"/>
          <p:cNvPicPr>
            <a:picLocks noChangeAspect="1"/>
          </p:cNvPicPr>
          <p:nvPr/>
        </p:nvPicPr>
        <p:blipFill>
          <a:blip r:embed="rId10"/>
          <a:stretch/>
        </p:blipFill>
        <p:spPr bwMode="auto">
          <a:xfrm>
            <a:off x="546537" y="2444551"/>
            <a:ext cx="4982717" cy="422775"/>
          </a:xfrm>
          <a:prstGeom prst="rect">
            <a:avLst/>
          </a:prstGeom>
        </p:spPr>
      </p:pic>
      <p:pic>
        <p:nvPicPr>
          <p:cNvPr id="25" name="Рисунок 24"/>
          <p:cNvPicPr>
            <a:picLocks noChangeAspect="1"/>
          </p:cNvPicPr>
          <p:nvPr/>
        </p:nvPicPr>
        <p:blipFill>
          <a:blip r:embed="rId11"/>
          <a:stretch/>
        </p:blipFill>
        <p:spPr bwMode="auto">
          <a:xfrm>
            <a:off x="546536" y="2792219"/>
            <a:ext cx="3878319" cy="832076"/>
          </a:xfrm>
          <a:prstGeom prst="rect">
            <a:avLst/>
          </a:prstGeom>
        </p:spPr>
      </p:pic>
      <p:sp>
        <p:nvSpPr>
          <p:cNvPr id="83764220" name=""/>
          <p:cNvSpPr txBox="1"/>
          <p:nvPr/>
        </p:nvSpPr>
        <p:spPr bwMode="auto">
          <a:xfrm flipH="0" flipV="0">
            <a:off x="8493639" y="6313712"/>
            <a:ext cx="346043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examples/6_virtual_inheritance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40" y="1698134"/>
            <a:ext cx="11235557" cy="849753"/>
          </a:xfrm>
          <a:prstGeom prst="rect">
            <a:avLst/>
          </a:prstGeom>
          <a:solidFill>
            <a:schemeClr val="bg1"/>
          </a:solidFill>
        </p:spPr>
        <p:txBody>
          <a:bodyPr>
            <a:normAutofit/>
          </a:bodyPr>
          <a:lstStyle/>
          <a:p>
            <a:pPr>
              <a:buClr>
                <a:schemeClr val="accent1"/>
              </a:buClr>
              <a:buSzPct val="80000"/>
              <a:buFont typeface="Wingdings"/>
              <a:buChar char="Ø"/>
              <a:defRPr/>
            </a:pPr>
            <a:r>
              <a:rPr lang="ru-RU"/>
              <a:t>Но мы хотели только одну копию класса А</a:t>
            </a:r>
            <a:r>
              <a:rPr lang="en-US"/>
              <a:t>, </a:t>
            </a:r>
            <a:r>
              <a:rPr lang="ru-RU"/>
              <a:t>что же делать?</a:t>
            </a:r>
            <a:endParaRPr/>
          </a:p>
          <a:p>
            <a:pPr>
              <a:buClr>
                <a:schemeClr val="accent1"/>
              </a:buClr>
              <a:buSzPct val="80000"/>
              <a:buFont typeface="Wingdings"/>
              <a:buChar char="Ø"/>
              <a:defRPr/>
            </a:pPr>
            <a:r>
              <a:rPr lang="ru-RU"/>
              <a:t>Использовать ключевое слово </a:t>
            </a:r>
            <a:r>
              <a:rPr lang="en-US"/>
              <a:t>virtual </a:t>
            </a:r>
            <a:r>
              <a:rPr lang="ru-RU"/>
              <a:t>при наследовании класса А</a:t>
            </a:r>
            <a:endParaRPr lang="en-US"/>
          </a:p>
        </p:txBody>
      </p:sp>
      <p:sp>
        <p:nvSpPr>
          <p:cNvPr id="4" name="Заголовок 1"/>
          <p:cNvSpPr>
            <a:spLocks noGrp="1"/>
          </p:cNvSpPr>
          <p:nvPr>
            <p:ph type="title"/>
          </p:nvPr>
        </p:nvSpPr>
        <p:spPr bwMode="auto">
          <a:xfrm>
            <a:off x="546539" y="373929"/>
            <a:ext cx="1123555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69724" y="2869167"/>
            <a:ext cx="3889079" cy="393119"/>
          </a:xfrm>
          <a:prstGeom prst="rect">
            <a:avLst/>
          </a:prstGeom>
        </p:spPr>
      </p:pic>
      <p:pic>
        <p:nvPicPr>
          <p:cNvPr id="6" name="Рисунок 5"/>
          <p:cNvPicPr>
            <a:picLocks noChangeAspect="1"/>
          </p:cNvPicPr>
          <p:nvPr/>
        </p:nvPicPr>
        <p:blipFill>
          <a:blip r:embed="rId3"/>
          <a:srcRect l="896" t="10543" r="0" b="0"/>
          <a:stretch/>
        </p:blipFill>
        <p:spPr bwMode="auto">
          <a:xfrm>
            <a:off x="546539" y="3404890"/>
            <a:ext cx="3888192" cy="357351"/>
          </a:xfrm>
          <a:prstGeom prst="rect">
            <a:avLst/>
          </a:prstGeom>
        </p:spPr>
      </p:pic>
      <p:pic>
        <p:nvPicPr>
          <p:cNvPr id="8" name="Рисунок 7"/>
          <p:cNvPicPr>
            <a:picLocks noChangeAspect="1"/>
          </p:cNvPicPr>
          <p:nvPr/>
        </p:nvPicPr>
        <p:blipFill>
          <a:blip r:embed="rId4"/>
          <a:stretch/>
        </p:blipFill>
        <p:spPr bwMode="auto">
          <a:xfrm>
            <a:off x="660020" y="4395516"/>
            <a:ext cx="3538232" cy="722865"/>
          </a:xfrm>
          <a:prstGeom prst="rect">
            <a:avLst/>
          </a:prstGeom>
        </p:spPr>
      </p:pic>
      <p:sp>
        <p:nvSpPr>
          <p:cNvPr id="9" name="Объект 2"/>
          <p:cNvSpPr txBox="1"/>
          <p:nvPr/>
        </p:nvSpPr>
        <p:spPr bwMode="auto">
          <a:xfrm>
            <a:off x="4550981" y="2547887"/>
            <a:ext cx="7231115" cy="3695257"/>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Если базовый класс объявляется виртуальным, то только один его экземпляр будет включен в объект наследующего класса</a:t>
            </a:r>
            <a:endParaRPr/>
          </a:p>
          <a:p>
            <a:pPr>
              <a:buClr>
                <a:schemeClr val="accent1"/>
              </a:buClr>
              <a:buSzPct val="80000"/>
              <a:buFont typeface="Wingdings"/>
              <a:buChar char="Ø"/>
              <a:defRPr/>
            </a:pPr>
            <a:r>
              <a:rPr lang="ru-RU"/>
              <a:t>Разница между обычным базовым и виртуальным классами становится очевидной только тогда, когда этот базовый класс наследуется более одного раза</a:t>
            </a:r>
            <a:endParaRPr/>
          </a:p>
          <a:p>
            <a:pPr>
              <a:buClr>
                <a:schemeClr val="accent1"/>
              </a:buClr>
              <a:buSzPct val="80000"/>
              <a:buFont typeface="Wingdings"/>
              <a:buChar char="Ø"/>
              <a:defRPr/>
            </a:pPr>
            <a:r>
              <a:rPr lang="ru-RU"/>
              <a:t>При этом конструктор виртуального базового класса вызывается напрямую из последнего в иерархии класса, а не из его непосредственных потомков, как раньше</a:t>
            </a:r>
            <a:endParaRPr/>
          </a:p>
          <a:p>
            <a:pPr>
              <a:buClr>
                <a:schemeClr val="accent1"/>
              </a:buClr>
              <a:buSzPct val="80000"/>
              <a:buFont typeface="Wingdings"/>
              <a:buChar char="Ø"/>
              <a:defRPr/>
            </a:pPr>
            <a:r>
              <a:rPr lang="ru-RU"/>
              <a:t>Поэтому если нужно передать аргументы в конструктор базового виртуального класса, нужно делать это сразу</a:t>
            </a:r>
            <a:endParaRPr lang="en-US"/>
          </a:p>
        </p:txBody>
      </p:sp>
      <p:sp>
        <p:nvSpPr>
          <p:cNvPr id="477206075" name=""/>
          <p:cNvSpPr txBox="1"/>
          <p:nvPr/>
        </p:nvSpPr>
        <p:spPr bwMode="auto">
          <a:xfrm flipH="0" flipV="0">
            <a:off x="7377854" y="6313712"/>
            <a:ext cx="432236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examples/7_virtual_inheritance_correct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502979"/>
            <a:ext cx="11235557" cy="4538383"/>
          </a:xfrm>
          <a:prstGeom prst="rect">
            <a:avLst/>
          </a:prstGeom>
          <a:solidFill>
            <a:schemeClr val="bg1"/>
          </a:solidFill>
        </p:spPr>
        <p:txBody>
          <a:bodyPr>
            <a:normAutofit/>
          </a:bodyPr>
          <a:lstStyle/>
          <a:p>
            <a:pPr>
              <a:buClr>
                <a:schemeClr val="accent1"/>
              </a:buClr>
              <a:buSzPct val="80000"/>
              <a:buFont typeface="Wingdings"/>
              <a:buChar char="Ø"/>
              <a:defRPr/>
            </a:pPr>
            <a:r>
              <a:rPr lang="ru-RU" sz="2400"/>
              <a:t>Полиморфизм - один интерфейс, много методов</a:t>
            </a:r>
            <a:endParaRPr/>
          </a:p>
          <a:p>
            <a:pPr>
              <a:buClr>
                <a:schemeClr val="accent1"/>
              </a:buClr>
              <a:buSzPct val="80000"/>
              <a:buFont typeface="Wingdings"/>
              <a:buChar char="Ø"/>
              <a:defRPr/>
            </a:pPr>
            <a:r>
              <a:rPr lang="ru-RU" sz="2400"/>
              <a:t>Это означает, что ко всем функциям-членам общего класса можно получить доступ одним и тем же способом, несмотря на возможное различие в конкретных действиях, связанных с каждой отдельной операцией</a:t>
            </a:r>
            <a:endParaRPr/>
          </a:p>
          <a:p>
            <a:pPr>
              <a:buClr>
                <a:schemeClr val="accent1"/>
              </a:buClr>
              <a:buSzPct val="80000"/>
              <a:buFont typeface="Wingdings"/>
              <a:buChar char="Ø"/>
              <a:defRPr/>
            </a:pPr>
            <a:r>
              <a:rPr lang="ru-RU" sz="2400"/>
              <a:t>В C++ полиморфизм поддерживается как во время выполнения, так в период компиляции программы</a:t>
            </a:r>
            <a:endParaRPr/>
          </a:p>
          <a:p>
            <a:pPr>
              <a:buClr>
                <a:schemeClr val="accent1"/>
              </a:buClr>
              <a:buSzPct val="80000"/>
              <a:buFont typeface="Wingdings"/>
              <a:buChar char="Ø"/>
              <a:defRPr/>
            </a:pPr>
            <a:r>
              <a:rPr lang="ru-RU" sz="2400"/>
              <a:t>Перегрузка функций – пример полиморфизма</a:t>
            </a:r>
            <a:endParaRPr/>
          </a:p>
          <a:p>
            <a:pPr>
              <a:buClr>
                <a:schemeClr val="accent1"/>
              </a:buClr>
              <a:buSzPct val="80000"/>
              <a:buFont typeface="Wingdings"/>
              <a:buChar char="Ø"/>
              <a:defRPr/>
            </a:pPr>
            <a:endParaRPr lang="en-US" sz="24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ONLYOFFICE/7.3.0.184</Application>
  <DocSecurity>0</DocSecurity>
  <PresentationFormat>Широкоэкранный</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SPecialiST RePack</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dc:identifier/>
  <dc:language/>
  <cp:lastModifiedBy/>
  <cp:revision>91</cp:revision>
  <dcterms:created xsi:type="dcterms:W3CDTF">2021-02-22T16:57:03Z</dcterms:created>
  <dcterms:modified xsi:type="dcterms:W3CDTF">2023-03-16T11:56:26Z</dcterms:modified>
  <cp:category/>
  <cp:contentStatus/>
  <cp:version/>
</cp:coreProperties>
</file>