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7.xml.rels" ContentType="application/vnd.openxmlformats-package.relationships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4A7789A-A5BE-412C-B741-F037AA65653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6DE20CB-2F45-4FFB-9B1D-FA7696E1B65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latin typeface="Trebuchet MS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6E8E5D2-01F6-4A85-80DC-8A69F85DE5C1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11/17/22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DE4EBC8-BE43-47AA-B0C6-3D73259B2D81}" type="slidenum">
              <a:rPr b="0" lang="en-US" sz="900" spc="-1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Edit Master text styles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9D0F59F-35E2-43A8-A8A7-8C93F6D7331F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11/17/22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9656397-6D00-42CF-8A8D-C0581B3EBF43}" type="slidenum">
              <a:rPr b="0" lang="en-US" sz="900" spc="-1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63400" y="341640"/>
            <a:ext cx="1123092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ru-RU" sz="5400" spc="-1" strike="noStrike">
                <a:solidFill>
                  <a:srgbClr val="90c226"/>
                </a:solidFill>
                <a:latin typeface="Trebuchet MS"/>
              </a:rPr>
              <a:t>Методы и стандарты программирования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563400" y="2438280"/>
            <a:ext cx="11230920" cy="3770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rmAutofit/>
          </a:bodyPr>
          <a:p>
            <a:pPr marL="461880" indent="-4042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Arial"/>
              <a:buChar char="•"/>
              <a:tabLst>
                <a:tab algn="l" pos="395280"/>
              </a:tabLst>
            </a:pPr>
            <a:r>
              <a:rPr b="0" lang="ru-RU" sz="2800" spc="-1" strike="noStrike">
                <a:solidFill>
                  <a:srgbClr val="808080"/>
                </a:solidFill>
                <a:latin typeface="Trebuchet MS"/>
              </a:rPr>
              <a:t>Стандартная библиотека шаблонов (</a:t>
            </a:r>
            <a:r>
              <a:rPr b="0" lang="en-US" sz="2800" spc="-1" strike="noStrike">
                <a:solidFill>
                  <a:srgbClr val="808080"/>
                </a:solidFill>
                <a:latin typeface="Trebuchet MS"/>
              </a:rPr>
              <a:t>STL</a:t>
            </a:r>
            <a:r>
              <a:rPr b="0" lang="ru-RU" sz="2800" spc="-1" strike="noStrike">
                <a:solidFill>
                  <a:srgbClr val="808080"/>
                </a:solidFill>
                <a:latin typeface="Trebuchet MS"/>
              </a:rPr>
              <a:t>)</a:t>
            </a:r>
            <a:r>
              <a:rPr b="0" lang="en-US" sz="2800" spc="-1" strike="noStrike">
                <a:solidFill>
                  <a:srgbClr val="808080"/>
                </a:solidFill>
                <a:latin typeface="Trebuchet MS"/>
              </a:rPr>
              <a:t>:</a:t>
            </a:r>
            <a:endParaRPr b="0" lang="en-US" sz="2800" spc="-1" strike="noStrike">
              <a:latin typeface="Arial"/>
            </a:endParaRPr>
          </a:p>
          <a:p>
            <a:pPr marL="627120" indent="-339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Arial"/>
              <a:buChar char="•"/>
              <a:tabLst>
                <a:tab algn="l" pos="687240"/>
              </a:tabLst>
            </a:pPr>
            <a:r>
              <a:rPr b="0" lang="ru-RU" sz="2800" spc="-1" strike="noStrike">
                <a:solidFill>
                  <a:srgbClr val="808080"/>
                </a:solidFill>
                <a:latin typeface="Trebuchet MS"/>
              </a:rPr>
              <a:t>Неупорядоченные контейнеры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213480" y="906840"/>
            <a:ext cx="11764440" cy="5682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–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универсальное семейство хэш-функций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для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U = {0, 1, … p - 1}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Возьмём два произвольных ключа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.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Докажем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,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 что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и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не равны для разных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x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и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y.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Предположим, что Так как остатки от деления на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для равны, можно представить: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Cambria Math"/>
              </a:rPr>
              <a:t>Вычтем из (1) (2):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404040"/>
                </a:solidFill>
                <a:latin typeface="Trebuchet MS"/>
                <a:ea typeface="Cambria Math"/>
              </a:rPr>
              <a:t>p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Cambria Math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Cambria Math"/>
              </a:rPr>
              <a:t>-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Cambria Math"/>
              </a:rPr>
              <a:t> простое число, поэтому 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  <a:ea typeface="Cambria Math"/>
              </a:rPr>
              <a:t>р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Cambria Math"/>
              </a:rPr>
              <a:t> делит нацело либо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  <a:ea typeface="Cambria Math"/>
              </a:rPr>
              <a:t>a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Cambria Math"/>
              </a:rPr>
              <a:t>,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Cambria Math"/>
              </a:rPr>
              <a:t>либо . 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  <a:ea typeface="Cambria Math"/>
              </a:rPr>
              <a:t>а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Cambria Math"/>
              </a:rPr>
              <a:t> никак не может нацело делиться на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  <a:ea typeface="Cambria Math"/>
              </a:rPr>
              <a:t>p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Cambria Math"/>
              </a:rPr>
              <a:t>, так как . Поскольку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Cambria Math"/>
              </a:rPr>
              <a:t>Тогда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Cambria Math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Cambria Math"/>
              </a:rPr>
              <a:t>То есть,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Cambria Math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Cambria Math"/>
              </a:rPr>
              <a:t>и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Cambria Math"/>
              </a:rPr>
              <a:t> 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Cambria Math"/>
              </a:rPr>
              <a:t>равны только тогда, когда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  <a:ea typeface="Cambria Math"/>
              </a:rPr>
              <a:t>x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Cambria Math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Cambria Math"/>
              </a:rPr>
              <a:t>и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  <a:ea typeface="Cambria Math"/>
              </a:rPr>
              <a:t>y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Cambria Math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Cambria Math"/>
              </a:rPr>
              <a:t>равны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Cambria Math"/>
              </a:rPr>
              <a:t>Если бы хэш-функция была определена как , она не приводила бы к коллизиям. Но она может иметь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  <a:ea typeface="Cambria Math"/>
              </a:rPr>
              <a:t>p – 1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Cambria Math"/>
              </a:rPr>
              <a:t>значение, а это почти столько же, сколько всего ключей в множестве возможных ключей. Мы хотим меньше, поэтому берём ещё остаток от деления на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  <a:ea typeface="Cambria Math"/>
              </a:rPr>
              <a:t>m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213480" y="155520"/>
            <a:ext cx="11764440" cy="56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90c226"/>
                </a:solidFill>
                <a:latin typeface="Trebuchet MS"/>
              </a:rPr>
              <a:t>Универсальное семейство хэш-функций для целых чисел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213480" y="906840"/>
            <a:ext cx="11764440" cy="723600"/>
          </a:xfrm>
          <a:prstGeom prst="rect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213480" y="851400"/>
            <a:ext cx="11764440" cy="2203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rmAutofit fontScale="83000"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Вероятность коллизии: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Вероятность можно рассматривать как долю исходов опыта, соответствующих данному событию, во множестве всех возможных исходов опыта (частотное определение)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Сколько всего возможных исходов опыта? Сколько всего пар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(a, b)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существует, если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? То есть, сколько хэш-функций в универсальном семействе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(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m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и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p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фиксируем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)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В комбинаторике есть правило произведения, которое говорит, что если элемент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A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можно выбрать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n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способами, в элемент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B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–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m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 способами, то пару 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(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A,B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)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можно выбрать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n*m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способами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213480" y="155520"/>
            <a:ext cx="11764440" cy="56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90c226"/>
                </a:solidFill>
                <a:latin typeface="Trebuchet MS"/>
              </a:rPr>
              <a:t>Универсальное семейство хэш-функций для целых чисел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207" name="Table 3"/>
          <p:cNvGraphicFramePr/>
          <p:nvPr/>
        </p:nvGraphicFramePr>
        <p:xfrm>
          <a:off x="1724400" y="3444120"/>
          <a:ext cx="4336560" cy="1517400"/>
        </p:xfrm>
        <a:graphic>
          <a:graphicData uri="http://schemas.openxmlformats.org/drawingml/2006/table">
            <a:tbl>
              <a:tblPr/>
              <a:tblGrid>
                <a:gridCol w="688680"/>
                <a:gridCol w="914400"/>
                <a:gridCol w="989640"/>
                <a:gridCol w="942480"/>
                <a:gridCol w="801360"/>
              </a:tblGrid>
              <a:tr h="357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(0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, 1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(0, 2)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(0, 3)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(0, 4)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(1, 1)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(1, 2)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(1, 3)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(1, 4)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(2, 1)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(2, 2)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(2, 3)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(2, 4)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(3, 1)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(3, 2)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(3, 3)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(3, 4)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(4, 1)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(4, 2)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(4, 3)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(4, 4)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</a:tbl>
          </a:graphicData>
        </a:graphic>
      </p:graphicFrame>
      <p:sp>
        <p:nvSpPr>
          <p:cNvPr id="208" name="CustomShape 4"/>
          <p:cNvSpPr/>
          <p:nvPr/>
        </p:nvSpPr>
        <p:spPr>
          <a:xfrm>
            <a:off x="1884240" y="3055320"/>
            <a:ext cx="686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Trebuchet MS"/>
              </a:rPr>
              <a:t>p = 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CustomShape 5"/>
          <p:cNvSpPr/>
          <p:nvPr/>
        </p:nvSpPr>
        <p:spPr>
          <a:xfrm>
            <a:off x="320400" y="6008040"/>
            <a:ext cx="11764440" cy="64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Всего существует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p(p-1)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пар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(a,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b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)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если 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и выбор происходит независимо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10" name="Formula 6"/>
              <p:cNvSpPr txBox="1"/>
              <p:nvPr/>
            </p:nvSpPr>
            <p:spPr>
              <a:xfrm>
                <a:off x="3074400" y="3004560"/>
                <a:ext cx="17042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1</m:t>
                    </m:r>
                    <m:r>
                      <m:t xml:space="preserve">≤</m:t>
                    </m:r>
                    <m:r>
                      <m:t xml:space="preserve">𝑎</m:t>
                    </m:r>
                    <m:r>
                      <m:t xml:space="preserve">≤</m:t>
                    </m:r>
                    <m:r>
                      <m:t xml:space="preserve">𝑝</m:t>
                    </m:r>
                    <m:r>
                      <m:t xml:space="preserve">−</m:t>
                    </m:r>
                    <m:r>
                      <m:t xml:space="preserve">1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11" name="Formula 7"/>
              <p:cNvSpPr txBox="1"/>
              <p:nvPr/>
            </p:nvSpPr>
            <p:spPr>
              <a:xfrm>
                <a:off x="0" y="4321800"/>
                <a:ext cx="17006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0</m:t>
                    </m:r>
                    <m:r>
                      <m:t xml:space="preserve">≤</m:t>
                    </m:r>
                    <m:r>
                      <m:t xml:space="preserve">𝑏</m:t>
                    </m:r>
                    <m:r>
                      <m:t xml:space="preserve">≤</m:t>
                    </m:r>
                    <m:r>
                      <m:t xml:space="preserve">𝑝</m:t>
                    </m:r>
                    <m:r>
                      <m:t xml:space="preserve">−</m:t>
                    </m:r>
                    <m:r>
                      <m:t xml:space="preserve">1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12" name="Formula 8"/>
              <p:cNvSpPr txBox="1"/>
              <p:nvPr/>
            </p:nvSpPr>
            <p:spPr>
              <a:xfrm>
                <a:off x="10879200" y="3141720"/>
                <a:ext cx="833760" cy="565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f>
                      <m:num>
                        <m:sSub>
                          <m:e>
                            <m:r>
                              <m:t xml:space="preserve">𝑆</m:t>
                            </m:r>
                          </m:e>
                          <m:sub>
                            <m:r>
                              <m:t xml:space="preserve">𝐶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 xml:space="preserve">𝑆</m:t>
                            </m:r>
                          </m:e>
                          <m:sub>
                            <m:r>
                              <m:t xml:space="preserve">𝐻</m:t>
                            </m:r>
                          </m:sub>
                        </m:sSub>
                      </m:den>
                    </m:f>
                    <m:r>
                      <m:t xml:space="preserve">≤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𝑚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213" name="CustomShape 9"/>
          <p:cNvSpPr/>
          <p:nvPr/>
        </p:nvSpPr>
        <p:spPr>
          <a:xfrm>
            <a:off x="7484760" y="2996640"/>
            <a:ext cx="3382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</a:rPr>
              <a:t>Геометрическое определение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CustomShape 10"/>
          <p:cNvSpPr/>
          <p:nvPr/>
        </p:nvSpPr>
        <p:spPr>
          <a:xfrm>
            <a:off x="6742080" y="3424680"/>
            <a:ext cx="4665960" cy="2604240"/>
          </a:xfrm>
          <a:prstGeom prst="ellipse">
            <a:avLst/>
          </a:prstGeom>
          <a:ln cap="rnd"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H: </a:t>
            </a:r>
            <a:r>
              <a:rPr b="0" lang="ru-RU" sz="1800" spc="-1" strike="noStrike">
                <a:solidFill>
                  <a:srgbClr val="000000"/>
                </a:solidFill>
                <a:latin typeface="Trebuchet MS"/>
              </a:rPr>
              <a:t>Универсальное семейство хэш-функций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CustomShape 11"/>
          <p:cNvSpPr/>
          <p:nvPr/>
        </p:nvSpPr>
        <p:spPr>
          <a:xfrm>
            <a:off x="7335720" y="3646800"/>
            <a:ext cx="2196000" cy="1248840"/>
          </a:xfrm>
          <a:prstGeom prst="ellipse">
            <a:avLst/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C: </a:t>
            </a:r>
            <a:r>
              <a:rPr b="0" lang="ru-RU" sz="1600" spc="-1" strike="noStrike">
                <a:solidFill>
                  <a:srgbClr val="ffffff"/>
                </a:solidFill>
                <a:latin typeface="Trebuchet MS"/>
              </a:rPr>
              <a:t>Хэш-функции, вызывающие коллизию для </a:t>
            </a: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x </a:t>
            </a:r>
            <a:r>
              <a:rPr b="0" lang="ru-RU" sz="1600" spc="-1" strike="noStrike">
                <a:solidFill>
                  <a:srgbClr val="ffffff"/>
                </a:solidFill>
                <a:latin typeface="Trebuchet MS"/>
              </a:rPr>
              <a:t>и </a:t>
            </a: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y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213480" y="878400"/>
            <a:ext cx="11764440" cy="387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s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и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q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не приводят к коллизиям при рассматриваемых условиях, а вот  и  уже могут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Можно доказать, что каждой паре 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(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a, b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)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соответствует одна пара 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(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s, q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).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Отсюда следует, что, если всего возможно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p(p - 1)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пар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 (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a, b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),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то пар 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(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s, q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)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тоже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p(p - 1).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Коллизия происходит, когда Сколько может быть таких пар 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(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s, q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),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что остатки от их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деления на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 равны, при том, что 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q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–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это остаток от деления на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p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,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 он не может быть больше, чем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p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-1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Можно предположить для наглядности, что остатки равны 0. Шкалу можно сдвинуть вправо или влево в пределах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m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,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чтобы получить другой остаток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Всего на отрезке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[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0, p – 1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]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таких чисел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: 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не более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213480" y="155520"/>
            <a:ext cx="11764440" cy="56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90c226"/>
                </a:solidFill>
                <a:latin typeface="Trebuchet MS"/>
              </a:rPr>
              <a:t>Универсальное семейство хэш-функций для целых чисел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505800" y="5697720"/>
            <a:ext cx="5391360" cy="4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9" name="Line 4"/>
          <p:cNvSpPr/>
          <p:nvPr/>
        </p:nvSpPr>
        <p:spPr>
          <a:xfrm flipH="1">
            <a:off x="780120" y="5580000"/>
            <a:ext cx="1440" cy="227160"/>
          </a:xfrm>
          <a:prstGeom prst="line">
            <a:avLst/>
          </a:prstGeom>
          <a:ln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0" name="Line 5"/>
          <p:cNvSpPr/>
          <p:nvPr/>
        </p:nvSpPr>
        <p:spPr>
          <a:xfrm flipH="1">
            <a:off x="1709640" y="5580000"/>
            <a:ext cx="1440" cy="227160"/>
          </a:xfrm>
          <a:prstGeom prst="line">
            <a:avLst/>
          </a:prstGeom>
          <a:ln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1" name="Line 6"/>
          <p:cNvSpPr/>
          <p:nvPr/>
        </p:nvSpPr>
        <p:spPr>
          <a:xfrm flipH="1">
            <a:off x="2639160" y="5607720"/>
            <a:ext cx="1800" cy="227160"/>
          </a:xfrm>
          <a:prstGeom prst="line">
            <a:avLst/>
          </a:prstGeom>
          <a:ln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2" name="Line 7"/>
          <p:cNvSpPr/>
          <p:nvPr/>
        </p:nvSpPr>
        <p:spPr>
          <a:xfrm flipH="1">
            <a:off x="3569040" y="5607720"/>
            <a:ext cx="1440" cy="227160"/>
          </a:xfrm>
          <a:prstGeom prst="line">
            <a:avLst/>
          </a:prstGeom>
          <a:ln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3" name="Line 8"/>
          <p:cNvSpPr/>
          <p:nvPr/>
        </p:nvSpPr>
        <p:spPr>
          <a:xfrm flipH="1">
            <a:off x="4498560" y="5607720"/>
            <a:ext cx="1440" cy="227160"/>
          </a:xfrm>
          <a:prstGeom prst="line">
            <a:avLst/>
          </a:prstGeom>
          <a:ln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4" name="CustomShape 9"/>
          <p:cNvSpPr/>
          <p:nvPr/>
        </p:nvSpPr>
        <p:spPr>
          <a:xfrm>
            <a:off x="629280" y="589716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ru-RU" sz="1800" spc="-1" strike="noStrike">
                <a:solidFill>
                  <a:srgbClr val="000000"/>
                </a:solidFill>
                <a:latin typeface="Trebuchet M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CustomShape 10"/>
          <p:cNvSpPr/>
          <p:nvPr/>
        </p:nvSpPr>
        <p:spPr>
          <a:xfrm>
            <a:off x="1559160" y="5897160"/>
            <a:ext cx="371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Trebuchet MS"/>
              </a:rPr>
              <a:t>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6" name="CustomShape 11"/>
          <p:cNvSpPr/>
          <p:nvPr/>
        </p:nvSpPr>
        <p:spPr>
          <a:xfrm>
            <a:off x="2454120" y="5924520"/>
            <a:ext cx="492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Trebuchet MS"/>
              </a:rPr>
              <a:t>2m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CustomShape 12"/>
          <p:cNvSpPr/>
          <p:nvPr/>
        </p:nvSpPr>
        <p:spPr>
          <a:xfrm>
            <a:off x="3383280" y="5905080"/>
            <a:ext cx="348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28" name="Formula 13"/>
              <p:cNvSpPr txBox="1"/>
              <p:nvPr/>
            </p:nvSpPr>
            <p:spPr>
              <a:xfrm>
                <a:off x="4050360" y="5897160"/>
                <a:ext cx="1353240" cy="474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⌈</m:t>
                        </m:r>
                        <m:f>
                          <m:num>
                            <m:r>
                              <m:t xml:space="preserve">𝑝</m:t>
                            </m:r>
                          </m:num>
                          <m:den>
                            <m:r>
                              <m:t xml:space="preserve">𝑚</m:t>
                            </m:r>
                          </m:den>
                        </m:f>
                        <m:r>
                          <m:t xml:space="preserve">⌉</m:t>
                        </m:r>
                        <m:r>
                          <m:t xml:space="preserve">−</m:t>
                        </m:r>
                        <m:r>
                          <m:t xml:space="preserve">1</m:t>
                        </m:r>
                      </m:e>
                    </m:d>
                    <m:r>
                      <m:t xml:space="preserve">𝑚</m:t>
                    </m:r>
                  </m:oMath>
                </a14:m>
              </a:p>
            </p:txBody>
          </p:sp>
        </mc:Choice>
        <mc:Fallback/>
      </mc:AlternateContent>
      <p:sp>
        <p:nvSpPr>
          <p:cNvPr id="229" name="CustomShape 14"/>
          <p:cNvSpPr/>
          <p:nvPr/>
        </p:nvSpPr>
        <p:spPr>
          <a:xfrm>
            <a:off x="5697720" y="5325480"/>
            <a:ext cx="309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Trebuchet MS"/>
              </a:rPr>
              <a:t>q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Line 15"/>
          <p:cNvSpPr/>
          <p:nvPr/>
        </p:nvSpPr>
        <p:spPr>
          <a:xfrm flipH="1">
            <a:off x="4965120" y="5604480"/>
            <a:ext cx="1440" cy="227160"/>
          </a:xfrm>
          <a:prstGeom prst="line">
            <a:avLst/>
          </a:prstGeom>
          <a:ln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1" name="CustomShape 16"/>
          <p:cNvSpPr/>
          <p:nvPr/>
        </p:nvSpPr>
        <p:spPr>
          <a:xfrm>
            <a:off x="4718880" y="5190480"/>
            <a:ext cx="581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Trebuchet MS"/>
              </a:rPr>
              <a:t>p -1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2" name="CustomShape 17"/>
          <p:cNvSpPr/>
          <p:nvPr/>
        </p:nvSpPr>
        <p:spPr>
          <a:xfrm>
            <a:off x="425520" y="5092920"/>
            <a:ext cx="4549320" cy="121536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18"/>
          <p:cNvSpPr/>
          <p:nvPr/>
        </p:nvSpPr>
        <p:spPr>
          <a:xfrm>
            <a:off x="7012080" y="5684400"/>
            <a:ext cx="4803840" cy="2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4" name="Line 19"/>
          <p:cNvSpPr/>
          <p:nvPr/>
        </p:nvSpPr>
        <p:spPr>
          <a:xfrm flipH="1">
            <a:off x="7286040" y="5566680"/>
            <a:ext cx="1440" cy="227160"/>
          </a:xfrm>
          <a:prstGeom prst="line">
            <a:avLst/>
          </a:prstGeom>
          <a:ln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5" name="Line 20"/>
          <p:cNvSpPr/>
          <p:nvPr/>
        </p:nvSpPr>
        <p:spPr>
          <a:xfrm flipH="1">
            <a:off x="7854120" y="5573520"/>
            <a:ext cx="1440" cy="227160"/>
          </a:xfrm>
          <a:prstGeom prst="line">
            <a:avLst/>
          </a:prstGeom>
          <a:ln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6" name="Line 21"/>
          <p:cNvSpPr/>
          <p:nvPr/>
        </p:nvSpPr>
        <p:spPr>
          <a:xfrm flipH="1">
            <a:off x="8520120" y="5561640"/>
            <a:ext cx="1800" cy="227160"/>
          </a:xfrm>
          <a:prstGeom prst="line">
            <a:avLst/>
          </a:prstGeom>
          <a:ln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7" name="Line 22"/>
          <p:cNvSpPr/>
          <p:nvPr/>
        </p:nvSpPr>
        <p:spPr>
          <a:xfrm flipH="1">
            <a:off x="10168200" y="5569920"/>
            <a:ext cx="1440" cy="227160"/>
          </a:xfrm>
          <a:prstGeom prst="line">
            <a:avLst/>
          </a:prstGeom>
          <a:ln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7135200" y="588384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ru-RU" sz="1800" spc="-1" strike="noStrike">
                <a:solidFill>
                  <a:srgbClr val="000000"/>
                </a:solidFill>
                <a:latin typeface="Trebuchet M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9" name="CustomShape 24"/>
          <p:cNvSpPr/>
          <p:nvPr/>
        </p:nvSpPr>
        <p:spPr>
          <a:xfrm>
            <a:off x="7700040" y="5847120"/>
            <a:ext cx="371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Trebuchet MS"/>
              </a:rPr>
              <a:t>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0" name="CustomShape 25"/>
          <p:cNvSpPr/>
          <p:nvPr/>
        </p:nvSpPr>
        <p:spPr>
          <a:xfrm>
            <a:off x="8320680" y="5855760"/>
            <a:ext cx="492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Trebuchet MS"/>
              </a:rPr>
              <a:t>2m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1" name="CustomShape 26"/>
          <p:cNvSpPr/>
          <p:nvPr/>
        </p:nvSpPr>
        <p:spPr>
          <a:xfrm>
            <a:off x="11504520" y="5331240"/>
            <a:ext cx="309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Trebuchet MS"/>
              </a:rPr>
              <a:t>q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CustomShape 27"/>
          <p:cNvSpPr/>
          <p:nvPr/>
        </p:nvSpPr>
        <p:spPr>
          <a:xfrm>
            <a:off x="9934200" y="5112000"/>
            <a:ext cx="1148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Trebuchet MS"/>
              </a:rPr>
              <a:t>p -1 = 22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CustomShape 28"/>
          <p:cNvSpPr/>
          <p:nvPr/>
        </p:nvSpPr>
        <p:spPr>
          <a:xfrm>
            <a:off x="7736760" y="618588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CustomShape 29"/>
          <p:cNvSpPr/>
          <p:nvPr/>
        </p:nvSpPr>
        <p:spPr>
          <a:xfrm>
            <a:off x="8334360" y="6176880"/>
            <a:ext cx="421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Line 30"/>
          <p:cNvSpPr/>
          <p:nvPr/>
        </p:nvSpPr>
        <p:spPr>
          <a:xfrm flipH="1">
            <a:off x="9208800" y="5571360"/>
            <a:ext cx="1440" cy="227160"/>
          </a:xfrm>
          <a:prstGeom prst="line">
            <a:avLst/>
          </a:prstGeom>
          <a:ln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6" name="CustomShape 31"/>
          <p:cNvSpPr/>
          <p:nvPr/>
        </p:nvSpPr>
        <p:spPr>
          <a:xfrm>
            <a:off x="9009360" y="5865120"/>
            <a:ext cx="492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Trebuchet MS"/>
              </a:rPr>
              <a:t>3m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CustomShape 32"/>
          <p:cNvSpPr/>
          <p:nvPr/>
        </p:nvSpPr>
        <p:spPr>
          <a:xfrm>
            <a:off x="9023040" y="6186600"/>
            <a:ext cx="421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15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Line 33"/>
          <p:cNvSpPr/>
          <p:nvPr/>
        </p:nvSpPr>
        <p:spPr>
          <a:xfrm flipH="1">
            <a:off x="9892440" y="5571360"/>
            <a:ext cx="1440" cy="227160"/>
          </a:xfrm>
          <a:prstGeom prst="line">
            <a:avLst/>
          </a:prstGeom>
          <a:ln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9" name="CustomShape 34"/>
          <p:cNvSpPr/>
          <p:nvPr/>
        </p:nvSpPr>
        <p:spPr>
          <a:xfrm>
            <a:off x="10156320" y="5834160"/>
            <a:ext cx="833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Trebuchet MS"/>
              </a:rPr>
              <a:t>4m =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(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50" name="CustomShape 35"/>
          <p:cNvSpPr/>
          <p:nvPr/>
        </p:nvSpPr>
        <p:spPr>
          <a:xfrm>
            <a:off x="9717120" y="6225120"/>
            <a:ext cx="421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20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1" name="CustomShape 36"/>
          <p:cNvSpPr/>
          <p:nvPr/>
        </p:nvSpPr>
        <p:spPr>
          <a:xfrm>
            <a:off x="7130520" y="4822920"/>
            <a:ext cx="1007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p = 23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m = 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CustomShape 37"/>
          <p:cNvSpPr/>
          <p:nvPr/>
        </p:nvSpPr>
        <p:spPr>
          <a:xfrm>
            <a:off x="5623560" y="5793480"/>
            <a:ext cx="441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Trebuchet MS"/>
              </a:rPr>
              <a:t>(s)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CustomShape 38"/>
          <p:cNvSpPr/>
          <p:nvPr/>
        </p:nvSpPr>
        <p:spPr>
          <a:xfrm>
            <a:off x="11450160" y="5716440"/>
            <a:ext cx="441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Trebuchet MS"/>
              </a:rPr>
              <a:t>(s)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213480" y="897480"/>
            <a:ext cx="11764440" cy="2703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Так как всего существует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p(p-1)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пар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(a,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b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)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если 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,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вероятность появления каждой пары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q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и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s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равна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Нас интересует вероятность коллизии, т.е. случаи, когда . Таких случаев не больше, чем .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То есть, для фиксированного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q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вероятность коллизии составляет не более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Но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q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 –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целое число, которое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случайным образом меняется от 0 до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p – 1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, поэтому, чтобы получить вероятность коллизии для всех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q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, нужно сложить данные вероятности для каждого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q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213480" y="155520"/>
            <a:ext cx="11764440" cy="56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90c226"/>
                </a:solidFill>
                <a:latin typeface="Trebuchet MS"/>
              </a:rPr>
              <a:t>Универсальное семейство хэш-функций для целых чисел</a:t>
            </a:r>
            <a:endParaRPr b="0" lang="en-US" sz="2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56" name="Formula 3"/>
              <p:cNvSpPr txBox="1"/>
              <p:nvPr/>
            </p:nvSpPr>
            <p:spPr>
              <a:xfrm>
                <a:off x="1928160" y="3781080"/>
                <a:ext cx="7245360" cy="933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Pr</m:t>
                    </m:r>
                    <m:d>
                      <m:dPr>
                        <m:begChr m:val="["/>
                        <m:endChr m:val="]"/>
                      </m:dPr>
                      <m:e>
                        <m:r>
                          <m:t xml:space="preserve">𝑠</m:t>
                        </m:r>
                        <m:r>
                          <m:t xml:space="preserve">𝑚𝑜𝑑</m:t>
                        </m:r>
                        <m:r>
                          <m:t xml:space="preserve">𝑚</m:t>
                        </m:r>
                        <m:r>
                          <m:t xml:space="preserve">=</m:t>
                        </m:r>
                        <m:r>
                          <m:t xml:space="preserve">𝑞</m:t>
                        </m:r>
                        <m:r>
                          <m:t xml:space="preserve">𝑚𝑜𝑑</m:t>
                        </m:r>
                        <m:r>
                          <m:t xml:space="preserve">𝑚</m:t>
                        </m:r>
                      </m:e>
                    </m:d>
                    <m:r>
                      <m:t xml:space="preserve">≤</m:t>
                    </m:r>
                    <m:nary>
                      <m:naryPr>
                        <m:chr m:val="∑"/>
                      </m:naryPr>
                      <m:sub>
                        <m:r>
                          <m:t xml:space="preserve">𝑞</m:t>
                        </m:r>
                        <m:r>
                          <m:t xml:space="preserve">=</m:t>
                        </m:r>
                        <m:r>
                          <m:t xml:space="preserve">0</m:t>
                        </m:r>
                      </m:sub>
                      <m:sup>
                        <m:r>
                          <m:t xml:space="preserve">𝑝</m:t>
                        </m:r>
                        <m:r>
                          <m:t xml:space="preserve">−</m:t>
                        </m:r>
                        <m:r>
                          <m:t xml:space="preserve">1</m:t>
                        </m:r>
                      </m:sup>
                      <m:e>
                        <m:f>
                          <m:num>
                            <m:r>
                              <m:t xml:space="preserve">⌈</m:t>
                            </m:r>
                            <m:f>
                              <m:num>
                                <m:r>
                                  <m:t xml:space="preserve">𝑝</m:t>
                                </m:r>
                              </m:num>
                              <m:den>
                                <m:r>
                                  <m:t xml:space="preserve">𝑚</m:t>
                                </m:r>
                              </m:den>
                            </m:f>
                            <m:r>
                              <m:t xml:space="preserve">⌉</m:t>
                            </m:r>
                            <m:r>
                              <m:t xml:space="preserve">−</m:t>
                            </m:r>
                            <m:r>
                              <m:t xml:space="preserve">1</m:t>
                            </m:r>
                          </m:num>
                          <m:den>
                            <m:r>
                              <m:t xml:space="preserve">𝑝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𝑝</m:t>
                                </m:r>
                                <m:r>
                                  <m:t xml:space="preserve">−</m:t>
                                </m:r>
                                <m:r>
                                  <m:t xml:space="preserve">1</m:t>
                                </m:r>
                              </m:e>
                            </m:d>
                          </m:den>
                        </m:f>
                        <m:r>
                          <m:t xml:space="preserve">=</m:t>
                        </m:r>
                        <m:f>
                          <m:num>
                            <m:r>
                              <m:t xml:space="preserve">⌈</m:t>
                            </m:r>
                            <m:f>
                              <m:num>
                                <m:r>
                                  <m:t xml:space="preserve">𝑝</m:t>
                                </m:r>
                              </m:num>
                              <m:den>
                                <m:r>
                                  <m:t xml:space="preserve">𝑚</m:t>
                                </m:r>
                              </m:den>
                            </m:f>
                            <m:r>
                              <m:t xml:space="preserve">⌉</m:t>
                            </m:r>
                            <m:r>
                              <m:t xml:space="preserve">−</m:t>
                            </m:r>
                            <m:r>
                              <m:t xml:space="preserve">1</m:t>
                            </m:r>
                          </m:num>
                          <m:den>
                            <m:r>
                              <m:t xml:space="preserve">𝑝</m:t>
                            </m:r>
                            <m:r>
                              <m:t xml:space="preserve">−</m:t>
                            </m:r>
                            <m:r>
                              <m:t xml:space="preserve">1</m:t>
                            </m:r>
                          </m:den>
                        </m:f>
                      </m:e>
                    </m:nary>
                    <m:r>
                      <m:t xml:space="preserve">≤</m:t>
                    </m:r>
                    <m:f>
                      <m:num>
                        <m:r>
                          <m:t xml:space="preserve">𝑝</m:t>
                        </m:r>
                        <m:r>
                          <m:t xml:space="preserve">−</m:t>
                        </m:r>
                        <m:r>
                          <m:t xml:space="preserve">1</m:t>
                        </m:r>
                      </m:num>
                      <m:den>
                        <m:r>
                          <m:t xml:space="preserve">𝑚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𝑝</m:t>
                            </m:r>
                            <m:r>
                              <m:t xml:space="preserve">−</m:t>
                            </m:r>
                            <m:r>
                              <m:t xml:space="preserve">1</m:t>
                            </m:r>
                          </m:e>
                        </m:d>
                      </m:den>
                    </m:f>
                    <m:r>
                      <m:t xml:space="preserve">=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𝑚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257" name="CustomShape 4"/>
          <p:cNvSpPr/>
          <p:nvPr/>
        </p:nvSpPr>
        <p:spPr>
          <a:xfrm>
            <a:off x="398520" y="5103360"/>
            <a:ext cx="11579040" cy="135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Таким образом,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 ,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т.е. 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–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универсальное семейство хэш-функций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для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U = {0, 1, … p - 1}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213480" y="816120"/>
            <a:ext cx="11764440" cy="11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Очевидно, что в вычислении хэш-функции от строки должны участвовать все символы, составляющие строку, иначе вероятность коллизий существенно возросла бы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Можно использовать следующую полиномиальную хэш-функцию: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213480" y="155520"/>
            <a:ext cx="11764440" cy="56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90c226"/>
                </a:solidFill>
                <a:latin typeface="Trebuchet MS"/>
              </a:rPr>
              <a:t>Универсальное семейство хэш-функций для строк</a:t>
            </a:r>
            <a:endParaRPr b="0" lang="en-US" sz="2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60" name="Formula 3"/>
              <p:cNvSpPr txBox="1"/>
              <p:nvPr/>
            </p:nvSpPr>
            <p:spPr>
              <a:xfrm>
                <a:off x="3420360" y="1946520"/>
                <a:ext cx="5162400" cy="883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𝑃</m:t>
                        </m:r>
                      </m:e>
                      <m:sub>
                        <m:r>
                          <m:t xml:space="preserve">𝑝</m:t>
                        </m:r>
                      </m:sub>
                    </m:sSub>
                    <m:r>
                      <m:t xml:space="preserve">=</m:t>
                    </m:r>
                    <m:d>
                      <m:dPr>
                        <m:begChr m:val="{"/>
                        <m:endChr m:val="}"/>
                      </m:dPr>
                      <m:e>
                        <m:sSubSup>
                          <m:e>
                            <m:r>
                              <m:t xml:space="preserve">𝑝</m:t>
                            </m:r>
                          </m:e>
                          <m:sub>
                            <m:r>
                              <m:t xml:space="preserve">𝑝</m:t>
                            </m:r>
                          </m:sub>
                          <m:sup>
                            <m:r>
                              <m:t xml:space="preserve">𝑥</m:t>
                            </m:r>
                          </m:sup>
                        </m:sSubSup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𝑆</m:t>
                            </m:r>
                          </m:e>
                        </m:d>
                        <m:r>
                          <m:t xml:space="preserve">=</m:t>
                        </m:r>
                        <m:nary>
                          <m:naryPr>
                            <m:chr m:val="∑"/>
                          </m:naryPr>
                          <m:sub>
                            <m:r>
                              <m:t xml:space="preserve">𝑖</m:t>
                            </m:r>
                            <m:r>
                              <m:t xml:space="preserve">=</m:t>
                            </m:r>
                            <m:r>
                              <m:t xml:space="preserve">0</m:t>
                            </m:r>
                          </m:sub>
                          <m:sup>
                            <m:d>
                              <m:dPr>
                                <m:begChr m:val="|"/>
                                <m:endChr m:val="|"/>
                              </m:dPr>
                              <m:e>
                                <m:r>
                                  <m:t xml:space="preserve">𝑆</m:t>
                                </m:r>
                              </m:e>
                            </m:d>
                            <m:r>
                              <m:t xml:space="preserve">−</m:t>
                            </m:r>
                            <m:r>
                              <m:t xml:space="preserve">1</m:t>
                            </m:r>
                          </m:sup>
                          <m:e>
                            <m:r>
                              <m:t xml:space="preserve">𝑆</m:t>
                            </m:r>
                            <m:d>
                              <m:dPr>
                                <m:begChr m:val="["/>
                                <m:endChr m:val="]"/>
                              </m:dPr>
                              <m:e>
                                <m:r>
                                  <m:t xml:space="preserve">𝑖</m:t>
                                </m:r>
                              </m:e>
                            </m:d>
                            <m:sSup>
                              <m:e>
                                <m:r>
                                  <m:t xml:space="preserve">𝑥</m:t>
                                </m:r>
                              </m:e>
                              <m:sup>
                                <m:r>
                                  <m:t xml:space="preserve">𝑖</m:t>
                                </m:r>
                              </m:sup>
                            </m:sSup>
                          </m:e>
                        </m:nary>
                        <m:r>
                          <m:t xml:space="preserve">𝑚𝑜𝑑</m:t>
                        </m:r>
                        <m:r>
                          <m:t xml:space="preserve">𝑝</m:t>
                        </m:r>
                      </m:e>
                    </m:d>
                    <m:r>
                      <m:t xml:space="preserve">,</m:t>
                    </m:r>
                    <m:r>
                      <m:t xml:space="preserve">1</m:t>
                    </m:r>
                    <m:r>
                      <m:t xml:space="preserve">≤</m:t>
                    </m:r>
                    <m:r>
                      <m:t xml:space="preserve">𝑥</m:t>
                    </m:r>
                    <m:r>
                      <m:t xml:space="preserve">≤</m:t>
                    </m:r>
                    <m:r>
                      <m:t xml:space="preserve">𝑝</m:t>
                    </m:r>
                    <m:r>
                      <m:t xml:space="preserve">−</m:t>
                    </m:r>
                    <m:r>
                      <m:t xml:space="preserve">1</m:t>
                    </m:r>
                  </m:oMath>
                </a14:m>
              </a:p>
            </p:txBody>
          </p:sp>
        </mc:Choice>
        <mc:Fallback/>
      </mc:AlternateContent>
      <p:sp>
        <p:nvSpPr>
          <p:cNvPr id="261" name="CustomShape 4"/>
          <p:cNvSpPr/>
          <p:nvPr/>
        </p:nvSpPr>
        <p:spPr>
          <a:xfrm>
            <a:off x="213480" y="2837880"/>
            <a:ext cx="11764440" cy="11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Здесь  - соответствующее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i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-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му символу строки число (например, его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ASCII-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или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Unocode-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код)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,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p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–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простое число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Если случайно выбранная из  хэш-функция приводит к коллизии для двух строк  и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длиной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L + 1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: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62" name="Formula 5"/>
              <p:cNvSpPr txBox="1"/>
              <p:nvPr/>
            </p:nvSpPr>
            <p:spPr>
              <a:xfrm>
                <a:off x="2721960" y="4066200"/>
                <a:ext cx="6288480" cy="3038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Sup>
                      <m:e>
                        <m:r>
                          <m:t xml:space="preserve">𝑝</m:t>
                        </m:r>
                      </m:e>
                      <m:sub>
                        <m:r>
                          <m:t xml:space="preserve">𝑝</m:t>
                        </m:r>
                      </m:sub>
                      <m:sup>
                        <m:r>
                          <m:t xml:space="preserve">𝑥</m:t>
                        </m:r>
                      </m:sup>
                    </m:sSubSup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𝑆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</m:e>
                    </m:d>
                    <m:r>
                      <m:t xml:space="preserve">−</m:t>
                    </m:r>
                    <m:sSubSup>
                      <m:e>
                        <m:r>
                          <m:t xml:space="preserve">𝑝</m:t>
                        </m:r>
                      </m:e>
                      <m:sub>
                        <m:r>
                          <m:t xml:space="preserve">𝑝</m:t>
                        </m:r>
                      </m:sub>
                      <m:sup>
                        <m:r>
                          <m:t xml:space="preserve">𝑥</m:t>
                        </m:r>
                      </m:sup>
                    </m:sSubSup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𝑆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</m:e>
                    </m:d>
                    <m:r>
                      <m:t xml:space="preserve">=</m:t>
                    </m:r>
                    <m:sSub>
                      <m:e>
                        <m:r>
                          <m:t xml:space="preserve">𝑎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  <m:r>
                      <m:t xml:space="preserve">+</m:t>
                    </m:r>
                    <m:sSub>
                      <m:e>
                        <m:r>
                          <m:t xml:space="preserve">𝑎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r>
                      <m:t xml:space="preserve">𝑥</m:t>
                    </m:r>
                    <m:r>
                      <m:t xml:space="preserve">+</m:t>
                    </m:r>
                    <m:sSub>
                      <m:e>
                        <m:r>
                          <m:t xml:space="preserve">𝑎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sSup>
                      <m:e>
                        <m:r>
                          <m:t xml:space="preserve">𝑥</m:t>
                        </m:r>
                      </m:e>
                      <m:sup>
                        <m:r>
                          <m:t xml:space="preserve">2</m:t>
                        </m:r>
                      </m:sup>
                    </m:sSup>
                    <m:r>
                      <m:t xml:space="preserve">+</m:t>
                    </m:r>
                    <m:r>
                      <m:t xml:space="preserve">…</m:t>
                    </m:r>
                    <m:r>
                      <m:t xml:space="preserve">+</m:t>
                    </m:r>
                    <m:sSub>
                      <m:e>
                        <m:r>
                          <m:t xml:space="preserve">𝑎</m:t>
                        </m:r>
                      </m:e>
                      <m:sub>
                        <m:r>
                          <m:t xml:space="preserve">𝐿</m:t>
                        </m:r>
                      </m:sub>
                    </m:sSub>
                    <m:sSup>
                      <m:e>
                        <m:r>
                          <m:t xml:space="preserve">𝑥</m:t>
                        </m:r>
                      </m:e>
                      <m:sup>
                        <m:r>
                          <m:t xml:space="preserve">𝐿</m:t>
                        </m:r>
                      </m:sup>
                    </m:sSup>
                    <m:r>
                      <m:t xml:space="preserve">=</m:t>
                    </m:r>
                    <m:r>
                      <m:t xml:space="preserve">0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𝑚𝑜𝑑</m:t>
                        </m:r>
                        <m:r>
                          <m:t xml:space="preserve">𝑝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263" name="CustomShape 6"/>
          <p:cNvSpPr/>
          <p:nvPr/>
        </p:nvSpPr>
        <p:spPr>
          <a:xfrm>
            <a:off x="213480" y="4458960"/>
            <a:ext cx="11764440" cy="1583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Строки  и  - разные, поэтому хотя бы 1 из коэффициентов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,…,  -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не нулевой.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Следовательно, уравнение  имеет не более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L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 корней, и каждый такой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x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 приводит к коллизии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Так как в данном уравнении равенство по модулю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p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64" name="Formula 7"/>
              <p:cNvSpPr txBox="1"/>
              <p:nvPr/>
            </p:nvSpPr>
            <p:spPr>
              <a:xfrm>
                <a:off x="4691160" y="6030360"/>
                <a:ext cx="2350080" cy="516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Pr</m:t>
                    </m:r>
                    <m:d>
                      <m:dPr>
                        <m:begChr m:val="["/>
                        <m:endChr m:val="]"/>
                      </m:dPr>
                      <m:e>
                        <m:r>
                          <m:t xml:space="preserve">𝑝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𝑆</m:t>
                                </m:r>
                              </m:e>
                              <m:sub>
                                <m:r>
                                  <m:t xml:space="preserve">1</m:t>
                                </m:r>
                              </m:sub>
                            </m:sSub>
                          </m:e>
                        </m:d>
                        <m:r>
                          <m:t xml:space="preserve">=</m:t>
                        </m:r>
                        <m:r>
                          <m:t xml:space="preserve">𝑝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𝑆</m:t>
                                </m:r>
                              </m:e>
                              <m:sub>
                                <m:r>
                                  <m:t xml:space="preserve"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m:t xml:space="preserve">≤</m:t>
                    </m:r>
                    <m:f>
                      <m:num>
                        <m:r>
                          <m:t xml:space="preserve">𝐿</m:t>
                        </m:r>
                      </m:num>
                      <m:den>
                        <m:r>
                          <m:t xml:space="preserve">𝑃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213480" y="1718280"/>
            <a:ext cx="11764440" cy="3305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Вероятность коллизии не более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,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значит, мы хотим большое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p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Но хэш-мощность этих хэш-функций равна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p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,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а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p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–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это очень большое простое число, значит, такая хэш-таблица будет занимать очень много памяти? И при чем тут универсальное хэширование с вероятностью коллизии не более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1) Выбираем случайным образом полиномиальную хэш-функцию из семейства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2) Выбираем случайным образом хэш-функцию для целых чисел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из семейства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3)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Вычисляем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При этом вероятность коллизии составляет не более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.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В соответствии с этим, множество хэш-функций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213480" y="155520"/>
            <a:ext cx="11764440" cy="56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90c226"/>
                </a:solidFill>
                <a:latin typeface="Trebuchet MS"/>
              </a:rPr>
              <a:t>Универсальное семейство хэш-функций для строк</a:t>
            </a:r>
            <a:endParaRPr b="0" lang="en-US" sz="2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67" name="Formula 3"/>
              <p:cNvSpPr txBox="1"/>
              <p:nvPr/>
            </p:nvSpPr>
            <p:spPr>
              <a:xfrm>
                <a:off x="3495600" y="834120"/>
                <a:ext cx="5162400" cy="883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𝑃</m:t>
                        </m:r>
                      </m:e>
                      <m:sub>
                        <m:r>
                          <m:t xml:space="preserve">𝑝</m:t>
                        </m:r>
                      </m:sub>
                    </m:sSub>
                    <m:r>
                      <m:t xml:space="preserve">=</m:t>
                    </m:r>
                    <m:d>
                      <m:dPr>
                        <m:begChr m:val="{"/>
                        <m:endChr m:val="}"/>
                      </m:dPr>
                      <m:e>
                        <m:sSubSup>
                          <m:e>
                            <m:r>
                              <m:t xml:space="preserve">𝑝</m:t>
                            </m:r>
                          </m:e>
                          <m:sub>
                            <m:r>
                              <m:t xml:space="preserve">𝑝</m:t>
                            </m:r>
                          </m:sub>
                          <m:sup>
                            <m:r>
                              <m:t xml:space="preserve">𝑥</m:t>
                            </m:r>
                          </m:sup>
                        </m:sSubSup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𝑆</m:t>
                            </m:r>
                          </m:e>
                        </m:d>
                        <m:r>
                          <m:t xml:space="preserve">=</m:t>
                        </m:r>
                        <m:nary>
                          <m:naryPr>
                            <m:chr m:val="∑"/>
                          </m:naryPr>
                          <m:sub>
                            <m:r>
                              <m:t xml:space="preserve">𝑖</m:t>
                            </m:r>
                            <m:r>
                              <m:t xml:space="preserve">=</m:t>
                            </m:r>
                            <m:r>
                              <m:t xml:space="preserve">0</m:t>
                            </m:r>
                          </m:sub>
                          <m:sup>
                            <m:d>
                              <m:dPr>
                                <m:begChr m:val="|"/>
                                <m:endChr m:val="|"/>
                              </m:dPr>
                              <m:e>
                                <m:r>
                                  <m:t xml:space="preserve">𝑆</m:t>
                                </m:r>
                              </m:e>
                            </m:d>
                            <m:r>
                              <m:t xml:space="preserve">−</m:t>
                            </m:r>
                            <m:r>
                              <m:t xml:space="preserve">1</m:t>
                            </m:r>
                          </m:sup>
                          <m:e>
                            <m:r>
                              <m:t xml:space="preserve">𝑆</m:t>
                            </m:r>
                            <m:d>
                              <m:dPr>
                                <m:begChr m:val="["/>
                                <m:endChr m:val="]"/>
                              </m:dPr>
                              <m:e>
                                <m:r>
                                  <m:t xml:space="preserve">𝑖</m:t>
                                </m:r>
                              </m:e>
                            </m:d>
                            <m:sSup>
                              <m:e>
                                <m:r>
                                  <m:t xml:space="preserve">𝑥</m:t>
                                </m:r>
                              </m:e>
                              <m:sup>
                                <m:r>
                                  <m:t xml:space="preserve">𝑖</m:t>
                                </m:r>
                              </m:sup>
                            </m:sSup>
                          </m:e>
                        </m:nary>
                        <m:r>
                          <m:t xml:space="preserve">𝑚𝑜𝑑</m:t>
                        </m:r>
                        <m:r>
                          <m:t xml:space="preserve">𝑝</m:t>
                        </m:r>
                      </m:e>
                    </m:d>
                    <m:r>
                      <m:t xml:space="preserve">,</m:t>
                    </m:r>
                    <m:r>
                      <m:t xml:space="preserve">1</m:t>
                    </m:r>
                    <m:r>
                      <m:t xml:space="preserve">≤</m:t>
                    </m:r>
                    <m:r>
                      <m:t xml:space="preserve">𝑥</m:t>
                    </m:r>
                    <m:r>
                      <m:t xml:space="preserve">≤</m:t>
                    </m:r>
                    <m:r>
                      <m:t xml:space="preserve">𝑝</m:t>
                    </m:r>
                    <m:r>
                      <m:t xml:space="preserve">−</m:t>
                    </m:r>
                    <m:r>
                      <m:t xml:space="preserve">1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68" name="Formula 4"/>
              <p:cNvSpPr txBox="1"/>
              <p:nvPr/>
            </p:nvSpPr>
            <p:spPr>
              <a:xfrm>
                <a:off x="3183840" y="5024520"/>
                <a:ext cx="5785920" cy="8913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𝐻</m:t>
                        </m:r>
                      </m:e>
                      <m:sub>
                        <m:r>
                          <m:t xml:space="preserve">𝑝</m:t>
                        </m:r>
                      </m:sub>
                    </m:sSub>
                    <m:r>
                      <m:t xml:space="preserve">=</m:t>
                    </m:r>
                    <m:d>
                      <m:dPr>
                        <m:begChr m:val="{"/>
                        <m:endChr m:val="}"/>
                      </m:dPr>
                      <m:e>
                        <m:r>
                          <m:t xml:space="preserve">h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𝑆</m:t>
                            </m:r>
                          </m:e>
                        </m:d>
                        <m:r>
                          <m:t xml:space="preserve">=</m:t>
                        </m:r>
                        <m:sSub>
                          <m:e>
                            <m:r>
                              <m:t xml:space="preserve">h</m:t>
                            </m:r>
                          </m:e>
                          <m:sub>
                            <m:r>
                              <m:t xml:space="preserve">𝑖𝑛𝑡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nary>
                              <m:naryPr>
                                <m:chr m:val="∑"/>
                              </m:naryPr>
                              <m:sub>
                                <m:r>
                                  <m:t xml:space="preserve">𝑖</m:t>
                                </m:r>
                                <m:r>
                                  <m:t xml:space="preserve">=</m:t>
                                </m:r>
                                <m:r>
                                  <m:t xml:space="preserve">0</m:t>
                                </m:r>
                              </m:sub>
                              <m:sup>
                                <m:d>
                                  <m:dPr>
                                    <m:begChr m:val="|"/>
                                    <m:endChr m:val="|"/>
                                  </m:dPr>
                                  <m:e>
                                    <m:r>
                                      <m:t xml:space="preserve">𝑆</m:t>
                                    </m:r>
                                  </m:e>
                                </m:d>
                                <m:r>
                                  <m:t xml:space="preserve">−</m:t>
                                </m:r>
                                <m:r>
                                  <m:t xml:space="preserve">1</m:t>
                                </m:r>
                              </m:sup>
                              <m:e>
                                <m:r>
                                  <m:t xml:space="preserve">𝑆</m:t>
                                </m:r>
                                <m:d>
                                  <m:dPr>
                                    <m:begChr m:val="["/>
                                    <m:endChr m:val="]"/>
                                  </m:dPr>
                                  <m:e>
                                    <m:r>
                                      <m:t xml:space="preserve">𝑖</m:t>
                                    </m:r>
                                  </m:e>
                                </m:d>
                                <m:sSup>
                                  <m:e>
                                    <m:r>
                                      <m:t xml:space="preserve">𝑥</m:t>
                                    </m:r>
                                  </m:e>
                                  <m:sup>
                                    <m:r>
                                      <m:t xml:space="preserve">𝑖</m:t>
                                    </m:r>
                                  </m:sup>
                                </m:sSup>
                              </m:e>
                            </m:nary>
                            <m:r>
                              <m:t xml:space="preserve">𝑚𝑜𝑑</m:t>
                            </m:r>
                            <m:r>
                              <m:t xml:space="preserve">𝑝</m:t>
                            </m:r>
                          </m:e>
                        </m:d>
                      </m:e>
                    </m:d>
                    <m:r>
                      <m:t xml:space="preserve">,</m:t>
                    </m:r>
                    <m:r>
                      <m:t xml:space="preserve">1</m:t>
                    </m:r>
                    <m:r>
                      <m:t xml:space="preserve">≤</m:t>
                    </m:r>
                    <m:r>
                      <m:t xml:space="preserve">𝑥</m:t>
                    </m:r>
                    <m:r>
                      <m:t xml:space="preserve">≤</m:t>
                    </m:r>
                    <m:r>
                      <m:t xml:space="preserve">𝑝</m:t>
                    </m:r>
                    <m:r>
                      <m:t xml:space="preserve">−</m:t>
                    </m:r>
                    <m:r>
                      <m:t xml:space="preserve">1</m:t>
                    </m:r>
                  </m:oMath>
                </a14:m>
              </a:p>
            </p:txBody>
          </p:sp>
        </mc:Choice>
        <mc:Fallback/>
      </mc:AlternateContent>
      <p:sp>
        <p:nvSpPr>
          <p:cNvPr id="269" name="CustomShape 5"/>
          <p:cNvSpPr/>
          <p:nvPr/>
        </p:nvSpPr>
        <p:spPr>
          <a:xfrm>
            <a:off x="213480" y="6025320"/>
            <a:ext cx="11764440" cy="619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не позволяет выполнять универсальное хэширование. Однако,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при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результат получается сравнимым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5411880" y="951840"/>
            <a:ext cx="6599520" cy="171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rmAutofit fontScale="60000"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std::hash –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используется как функциональный объект (объект первого рода). Поведение реализуется перегруженным оператором вызова функции (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operator ()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Способ хэширования зависит от типа значений. В связи с этим,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STL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предоставляет специализации шаблона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std::hash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 для базовых типов и для большей части пользовательских типов, определяемых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STL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213480" y="155520"/>
            <a:ext cx="11764440" cy="56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90c226"/>
                </a:solidFill>
                <a:latin typeface="Trebuchet MS"/>
              </a:rPr>
              <a:t>Хэш-функции в </a:t>
            </a:r>
            <a:r>
              <a:rPr b="0" lang="en-US" sz="2800" spc="-1" strike="noStrike">
                <a:solidFill>
                  <a:srgbClr val="90c226"/>
                </a:solidFill>
                <a:latin typeface="Trebuchet MS"/>
              </a:rPr>
              <a:t>STL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72" name="Рисунок 5" descr=""/>
          <p:cNvPicPr/>
          <p:nvPr/>
        </p:nvPicPr>
        <p:blipFill>
          <a:blip r:embed="rId1"/>
          <a:stretch/>
        </p:blipFill>
        <p:spPr>
          <a:xfrm>
            <a:off x="213480" y="783360"/>
            <a:ext cx="5210280" cy="5547600"/>
          </a:xfrm>
          <a:prstGeom prst="rect">
            <a:avLst/>
          </a:prstGeom>
          <a:ln>
            <a:noFill/>
          </a:ln>
        </p:spPr>
      </p:pic>
      <p:pic>
        <p:nvPicPr>
          <p:cNvPr id="273" name="Рисунок 6" descr=""/>
          <p:cNvPicPr/>
          <p:nvPr/>
        </p:nvPicPr>
        <p:blipFill>
          <a:blip r:embed="rId2"/>
          <a:stretch/>
        </p:blipFill>
        <p:spPr>
          <a:xfrm>
            <a:off x="5493240" y="2896560"/>
            <a:ext cx="6592680" cy="343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235800" y="128880"/>
            <a:ext cx="11764440" cy="56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90c226"/>
                </a:solidFill>
                <a:latin typeface="Trebuchet MS"/>
              </a:rPr>
              <a:t>Неупорядоченные контейнеры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24" name="Рисунок 1" descr=""/>
          <p:cNvPicPr/>
          <p:nvPr/>
        </p:nvPicPr>
        <p:blipFill>
          <a:blip r:embed="rId1"/>
          <a:stretch/>
        </p:blipFill>
        <p:spPr>
          <a:xfrm>
            <a:off x="235800" y="1049040"/>
            <a:ext cx="4039200" cy="154296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235800" y="707040"/>
            <a:ext cx="5561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rebuchet MS"/>
              </a:rPr>
              <a:t>https://en.cppreference.com/w/cpp/container/unordered_set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26" name="Рисунок 6" descr=""/>
          <p:cNvPicPr/>
          <p:nvPr/>
        </p:nvPicPr>
        <p:blipFill>
          <a:blip r:embed="rId2"/>
          <a:stretch/>
        </p:blipFill>
        <p:spPr>
          <a:xfrm>
            <a:off x="297720" y="2626920"/>
            <a:ext cx="5499360" cy="4053240"/>
          </a:xfrm>
          <a:prstGeom prst="rect">
            <a:avLst/>
          </a:prstGeom>
          <a:ln>
            <a:noFill/>
          </a:ln>
        </p:spPr>
      </p:pic>
      <p:pic>
        <p:nvPicPr>
          <p:cNvPr id="127" name="Рисунок 4" descr=""/>
          <p:cNvPicPr/>
          <p:nvPr/>
        </p:nvPicPr>
        <p:blipFill>
          <a:blip r:embed="rId3"/>
          <a:stretch/>
        </p:blipFill>
        <p:spPr>
          <a:xfrm>
            <a:off x="6822000" y="2626920"/>
            <a:ext cx="5177880" cy="4053240"/>
          </a:xfrm>
          <a:prstGeom prst="rect">
            <a:avLst/>
          </a:prstGeom>
          <a:ln>
            <a:noFill/>
          </a:ln>
        </p:spPr>
      </p:pic>
      <p:pic>
        <p:nvPicPr>
          <p:cNvPr id="128" name="Рисунок 5" descr=""/>
          <p:cNvPicPr/>
          <p:nvPr/>
        </p:nvPicPr>
        <p:blipFill>
          <a:blip r:embed="rId4"/>
          <a:stretch/>
        </p:blipFill>
        <p:spPr>
          <a:xfrm>
            <a:off x="6822000" y="1012320"/>
            <a:ext cx="5190480" cy="1614240"/>
          </a:xfrm>
          <a:prstGeom prst="rect">
            <a:avLst/>
          </a:prstGeom>
          <a:ln>
            <a:noFill/>
          </a:ln>
        </p:spPr>
      </p:pic>
      <p:sp>
        <p:nvSpPr>
          <p:cNvPr id="129" name="CustomShape 3"/>
          <p:cNvSpPr/>
          <p:nvPr/>
        </p:nvSpPr>
        <p:spPr>
          <a:xfrm>
            <a:off x="6413400" y="707040"/>
            <a:ext cx="5599080" cy="303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rebuchet MS"/>
              </a:rPr>
              <a:t>https://en.cppreference.com/w/cpp/container/unordered_map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270360" y="833040"/>
            <a:ext cx="11764440" cy="3399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std::unordered_set –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хэш-таблица (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hashtable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std::unordered_map –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тоже хэш-таблица, но хранит пары ключ-значение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.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Хэш-функция применяется к ключу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При вставке ключа в контейнер, от данного ключа вычисляется хэш-функция. Ключ помещается в ячейку массива с индексом, равным соответствующему значению хэш-функции. Таким образом, значение ключа определяет его положение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Cambria Math"/>
              </a:rPr>
              <a:t>Для любого множества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  <a:ea typeface="Cambria Math"/>
              </a:rPr>
              <a:t>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  <a:ea typeface="Cambria Math"/>
              </a:rPr>
              <a:t>S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Cambria Math"/>
              </a:rPr>
              <a:t>и для любого положительного целого числа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  <a:ea typeface="Cambria Math"/>
              </a:rPr>
              <a:t>m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Cambria Math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Cambria Math"/>
              </a:rPr>
              <a:t>функция  - хэш-функция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Cambria Math"/>
              </a:rPr>
              <a:t>m –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Cambria Math"/>
              </a:rPr>
              <a:t>количество возможных значений хэш-функции – хэш-мощность, мощность хэш-функции (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Cambria Math"/>
              </a:rPr>
              <a:t>cardinality of hash function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  <a:ea typeface="Cambria Math"/>
              </a:rPr>
              <a:t>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235800" y="128880"/>
            <a:ext cx="11764440" cy="56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90c226"/>
                </a:solidFill>
                <a:latin typeface="Trebuchet MS"/>
              </a:rPr>
              <a:t>Неупорядоченные контейнеры</a:t>
            </a:r>
            <a:r>
              <a:rPr b="0" lang="en-US" sz="2800" spc="-1" strike="noStrike">
                <a:solidFill>
                  <a:srgbClr val="90c226"/>
                </a:solidFill>
                <a:latin typeface="Trebuchet MS"/>
              </a:rPr>
              <a:t>.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7179120" y="500040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3" name="CustomShape 4"/>
          <p:cNvSpPr/>
          <p:nvPr/>
        </p:nvSpPr>
        <p:spPr>
          <a:xfrm>
            <a:off x="7756200" y="500040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8333280" y="500040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5" name="CustomShape 6"/>
          <p:cNvSpPr/>
          <p:nvPr/>
        </p:nvSpPr>
        <p:spPr>
          <a:xfrm>
            <a:off x="10064520" y="500040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6" name="CustomShape 7"/>
          <p:cNvSpPr/>
          <p:nvPr/>
        </p:nvSpPr>
        <p:spPr>
          <a:xfrm>
            <a:off x="10641600" y="500040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7" name="CustomShape 8"/>
          <p:cNvSpPr/>
          <p:nvPr/>
        </p:nvSpPr>
        <p:spPr>
          <a:xfrm>
            <a:off x="11218680" y="500040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8" name="CustomShape 9"/>
          <p:cNvSpPr/>
          <p:nvPr/>
        </p:nvSpPr>
        <p:spPr>
          <a:xfrm>
            <a:off x="471240" y="4336200"/>
            <a:ext cx="4137840" cy="2158200"/>
          </a:xfrm>
          <a:prstGeom prst="ellipse">
            <a:avLst/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Trebuchet MS"/>
              </a:rPr>
              <a:t>Множество исходных объектов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Trebuchet MS"/>
              </a:rPr>
              <a:t>(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IP-</a:t>
            </a:r>
            <a:r>
              <a:rPr b="0" lang="ru-RU" sz="1800" spc="-1" strike="noStrike">
                <a:solidFill>
                  <a:srgbClr val="ffffff"/>
                </a:solidFill>
                <a:latin typeface="Trebuchet MS"/>
              </a:rPr>
              <a:t>адреса, слова текста, файлы, номера телефонов)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10"/>
          <p:cNvSpPr/>
          <p:nvPr/>
        </p:nvSpPr>
        <p:spPr>
          <a:xfrm>
            <a:off x="5354280" y="5415840"/>
            <a:ext cx="1404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140" name="Formula 11"/>
              <p:cNvSpPr txBox="1"/>
              <p:nvPr/>
            </p:nvSpPr>
            <p:spPr>
              <a:xfrm>
                <a:off x="4667760" y="5277240"/>
                <a:ext cx="595800" cy="276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𝑜</m:t>
                    </m:r>
                    <m:r>
                      <m:t xml:space="preserve">∈</m:t>
                    </m:r>
                    <m:r>
                      <m:t xml:space="preserve">𝑆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41" name="CustomShape 12"/>
          <p:cNvSpPr/>
          <p:nvPr/>
        </p:nvSpPr>
        <p:spPr>
          <a:xfrm>
            <a:off x="5688000" y="4901760"/>
            <a:ext cx="598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Trebuchet MS"/>
              </a:rPr>
              <a:t>h(o)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13"/>
          <p:cNvSpPr/>
          <p:nvPr/>
        </p:nvSpPr>
        <p:spPr>
          <a:xfrm>
            <a:off x="9487440" y="499860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Trebuchet MS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14"/>
          <p:cNvSpPr/>
          <p:nvPr/>
        </p:nvSpPr>
        <p:spPr>
          <a:xfrm>
            <a:off x="9037800" y="5092560"/>
            <a:ext cx="348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Line 15"/>
          <p:cNvSpPr/>
          <p:nvPr/>
        </p:nvSpPr>
        <p:spPr>
          <a:xfrm flipV="1">
            <a:off x="7179120" y="4515120"/>
            <a:ext cx="0" cy="483120"/>
          </a:xfrm>
          <a:prstGeom prst="line">
            <a:avLst/>
          </a:prstGeom>
          <a:ln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5" name="Line 16"/>
          <p:cNvSpPr/>
          <p:nvPr/>
        </p:nvSpPr>
        <p:spPr>
          <a:xfrm flipV="1">
            <a:off x="11802240" y="4515120"/>
            <a:ext cx="0" cy="483120"/>
          </a:xfrm>
          <a:prstGeom prst="line">
            <a:avLst/>
          </a:prstGeom>
          <a:ln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6" name="Line 17"/>
          <p:cNvSpPr/>
          <p:nvPr/>
        </p:nvSpPr>
        <p:spPr>
          <a:xfrm>
            <a:off x="7179120" y="4656600"/>
            <a:ext cx="4616280" cy="0"/>
          </a:xfrm>
          <a:prstGeom prst="line">
            <a:avLst/>
          </a:prstGeom>
          <a:ln cap="rnd">
            <a:round/>
            <a:headEnd len="med" type="triangle" w="med"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7" name="CustomShape 18"/>
          <p:cNvSpPr/>
          <p:nvPr/>
        </p:nvSpPr>
        <p:spPr>
          <a:xfrm>
            <a:off x="9257760" y="4280760"/>
            <a:ext cx="371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19"/>
          <p:cNvSpPr/>
          <p:nvPr/>
        </p:nvSpPr>
        <p:spPr>
          <a:xfrm>
            <a:off x="9463320" y="5655600"/>
            <a:ext cx="671760" cy="40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Trebuchet MS"/>
              </a:rPr>
              <a:t>h(o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Trebuchet MS"/>
              </a:rPr>
              <a:t>n</a:t>
            </a:r>
            <a:r>
              <a:rPr b="0" i="1" lang="en-US" sz="1800" spc="-1" strike="noStrike">
                <a:solidFill>
                  <a:srgbClr val="000000"/>
                </a:solidFill>
                <a:latin typeface="Trebuchet M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20"/>
          <p:cNvSpPr/>
          <p:nvPr/>
        </p:nvSpPr>
        <p:spPr>
          <a:xfrm>
            <a:off x="7316640" y="564012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21"/>
          <p:cNvSpPr/>
          <p:nvPr/>
        </p:nvSpPr>
        <p:spPr>
          <a:xfrm>
            <a:off x="7893720" y="564012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CustomShape 22"/>
          <p:cNvSpPr/>
          <p:nvPr/>
        </p:nvSpPr>
        <p:spPr>
          <a:xfrm>
            <a:off x="8470800" y="564012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160960" y="828000"/>
            <a:ext cx="6816960" cy="5600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Какое значение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 оптимальное?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Нельзя взять , потому что на практике  слишком велико и иногда вообще заведомо неизвестно. Пример: подсчёт частоты слов в тексте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Если , то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-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коллизия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Коллизии могут разрешаться с помощью «цепочек» (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chaining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). Это не единственный способ разрешения коллизий, но в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STL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используется имено он. Такая структура данных называется хэш-таблицей с цепочками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Если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n –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число объетов, которые хранятся в хэш-таблице, то сложность операций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(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поиск, извлечение, вставка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)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по памяти: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- коэффициент заполнения таблицы (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load factor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Сложность по времени: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O(c + 1)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,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где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c –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количество элементов в самой длинной цепочке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213480" y="155520"/>
            <a:ext cx="11764440" cy="56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90c226"/>
                </a:solidFill>
                <a:latin typeface="Trebuchet MS"/>
              </a:rPr>
              <a:t>Хэш-таблицы с цепочками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2014920" y="152460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014920" y="206604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56" name="CustomShape 5"/>
          <p:cNvSpPr/>
          <p:nvPr/>
        </p:nvSpPr>
        <p:spPr>
          <a:xfrm>
            <a:off x="2014920" y="312048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57" name="CustomShape 6"/>
          <p:cNvSpPr/>
          <p:nvPr/>
        </p:nvSpPr>
        <p:spPr>
          <a:xfrm>
            <a:off x="2014920" y="367596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58" name="CustomShape 7"/>
          <p:cNvSpPr/>
          <p:nvPr/>
        </p:nvSpPr>
        <p:spPr>
          <a:xfrm>
            <a:off x="2014920" y="423180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59" name="CustomShape 8"/>
          <p:cNvSpPr/>
          <p:nvPr/>
        </p:nvSpPr>
        <p:spPr>
          <a:xfrm>
            <a:off x="2014920" y="475308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60" name="CustomShape 9"/>
          <p:cNvSpPr/>
          <p:nvPr/>
        </p:nvSpPr>
        <p:spPr>
          <a:xfrm>
            <a:off x="2014920" y="528516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61" name="CustomShape 10"/>
          <p:cNvSpPr/>
          <p:nvPr/>
        </p:nvSpPr>
        <p:spPr>
          <a:xfrm>
            <a:off x="2086920" y="2651040"/>
            <a:ext cx="432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Line 11"/>
          <p:cNvSpPr/>
          <p:nvPr/>
        </p:nvSpPr>
        <p:spPr>
          <a:xfrm flipH="1">
            <a:off x="235440" y="1524600"/>
            <a:ext cx="1779480" cy="0"/>
          </a:xfrm>
          <a:prstGeom prst="line">
            <a:avLst/>
          </a:prstGeom>
          <a:ln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3" name="Line 12"/>
          <p:cNvSpPr/>
          <p:nvPr/>
        </p:nvSpPr>
        <p:spPr>
          <a:xfrm flipH="1">
            <a:off x="235440" y="5826600"/>
            <a:ext cx="1779480" cy="0"/>
          </a:xfrm>
          <a:prstGeom prst="line">
            <a:avLst/>
          </a:prstGeom>
          <a:ln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4" name="Line 13"/>
          <p:cNvSpPr/>
          <p:nvPr/>
        </p:nvSpPr>
        <p:spPr>
          <a:xfrm>
            <a:off x="396000" y="1524600"/>
            <a:ext cx="0" cy="4286520"/>
          </a:xfrm>
          <a:prstGeom prst="line">
            <a:avLst/>
          </a:prstGeom>
          <a:ln cap="rnd">
            <a:round/>
            <a:headEnd len="med" type="triangle" w="med"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5" name="CustomShape 14"/>
          <p:cNvSpPr/>
          <p:nvPr/>
        </p:nvSpPr>
        <p:spPr>
          <a:xfrm>
            <a:off x="49680" y="3377160"/>
            <a:ext cx="371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CustomShape 15"/>
          <p:cNvSpPr/>
          <p:nvPr/>
        </p:nvSpPr>
        <p:spPr>
          <a:xfrm>
            <a:off x="1618200" y="161064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CustomShape 16"/>
          <p:cNvSpPr/>
          <p:nvPr/>
        </p:nvSpPr>
        <p:spPr>
          <a:xfrm>
            <a:off x="1618200" y="214092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17"/>
          <p:cNvSpPr/>
          <p:nvPr/>
        </p:nvSpPr>
        <p:spPr>
          <a:xfrm>
            <a:off x="474120" y="3235680"/>
            <a:ext cx="1490400" cy="40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Trebuchet MS"/>
              </a:rPr>
              <a:t>h(o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Trebuchet MS"/>
              </a:rPr>
              <a:t>1</a:t>
            </a:r>
            <a:r>
              <a:rPr b="0" i="1" lang="en-US" sz="1800" spc="-1" strike="noStrike">
                <a:solidFill>
                  <a:srgbClr val="000000"/>
                </a:solidFill>
                <a:latin typeface="Trebuchet MS"/>
              </a:rPr>
              <a:t>) = h(o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Trebuchet MS"/>
              </a:rPr>
              <a:t>2</a:t>
            </a:r>
            <a:r>
              <a:rPr b="0" i="1" lang="en-US" sz="1800" spc="-1" strike="noStrike">
                <a:solidFill>
                  <a:srgbClr val="000000"/>
                </a:solidFill>
                <a:latin typeface="Trebuchet M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18"/>
          <p:cNvSpPr/>
          <p:nvPr/>
        </p:nvSpPr>
        <p:spPr>
          <a:xfrm>
            <a:off x="2592000" y="3391200"/>
            <a:ext cx="5702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0" name="CustomShape 19"/>
          <p:cNvSpPr/>
          <p:nvPr/>
        </p:nvSpPr>
        <p:spPr>
          <a:xfrm>
            <a:off x="3162600" y="311112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Trebuchet M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20"/>
          <p:cNvSpPr/>
          <p:nvPr/>
        </p:nvSpPr>
        <p:spPr>
          <a:xfrm>
            <a:off x="3739680" y="3343680"/>
            <a:ext cx="5702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2" name="CustomShape 21"/>
          <p:cNvSpPr/>
          <p:nvPr/>
        </p:nvSpPr>
        <p:spPr>
          <a:xfrm>
            <a:off x="4310640" y="3105720"/>
            <a:ext cx="576720" cy="541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Trebuchet M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ustomShape 22"/>
          <p:cNvSpPr/>
          <p:nvPr/>
        </p:nvSpPr>
        <p:spPr>
          <a:xfrm>
            <a:off x="1447200" y="5913000"/>
            <a:ext cx="1855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</a:rPr>
              <a:t>Массив списков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buckets</a:t>
            </a:r>
            <a:r>
              <a:rPr b="0" lang="ru-RU" sz="1800" spc="-1" strike="noStrike">
                <a:solidFill>
                  <a:srgbClr val="000000"/>
                </a:solidFill>
                <a:latin typeface="Trebuchet M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23"/>
          <p:cNvSpPr/>
          <p:nvPr/>
        </p:nvSpPr>
        <p:spPr>
          <a:xfrm>
            <a:off x="3524040" y="3705840"/>
            <a:ext cx="1060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</a:rPr>
              <a:t>Цепочка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213480" y="792720"/>
            <a:ext cx="11764440" cy="1827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rmAutofit fontScale="90000"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Оптимально иметь относительно небольшое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m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и относительно небольшое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c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Следовательно, хэш-функция должна равномерно распределять элементы по ячейкам массива, т.е. вероятность коллизии должна быть равна для всех возможных объектов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Какую бы хэш-функцию мы ни выбрали, для неё будет существовать набор аргументов, приводящий к множеству коллизий, потому что мощность множества всех возможных ключей значительно больше хэш-мощности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213480" y="155520"/>
            <a:ext cx="11764440" cy="56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90c226"/>
                </a:solidFill>
                <a:latin typeface="Trebuchet MS"/>
              </a:rPr>
              <a:t>Хэш-таблицы с цепочками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77" name="Picture 4" descr=""/>
          <p:cNvPicPr/>
          <p:nvPr/>
        </p:nvPicPr>
        <p:blipFill>
          <a:blip r:embed="rId1"/>
          <a:stretch/>
        </p:blipFill>
        <p:spPr>
          <a:xfrm>
            <a:off x="680760" y="2499120"/>
            <a:ext cx="4503600" cy="3233160"/>
          </a:xfrm>
          <a:prstGeom prst="rect">
            <a:avLst/>
          </a:prstGeom>
          <a:ln>
            <a:noFill/>
          </a:ln>
        </p:spPr>
      </p:pic>
      <p:pic>
        <p:nvPicPr>
          <p:cNvPr id="178" name="Picture 5" descr=""/>
          <p:cNvPicPr/>
          <p:nvPr/>
        </p:nvPicPr>
        <p:blipFill>
          <a:blip r:embed="rId2"/>
          <a:stretch/>
        </p:blipFill>
        <p:spPr>
          <a:xfrm>
            <a:off x="6912360" y="2696040"/>
            <a:ext cx="4908960" cy="3123720"/>
          </a:xfrm>
          <a:prstGeom prst="rect">
            <a:avLst/>
          </a:prstGeom>
          <a:ln>
            <a:noFill/>
          </a:ln>
        </p:spPr>
      </p:pic>
      <p:sp>
        <p:nvSpPr>
          <p:cNvPr id="179" name="CustomShape 3"/>
          <p:cNvSpPr/>
          <p:nvPr/>
        </p:nvSpPr>
        <p:spPr>
          <a:xfrm>
            <a:off x="2075760" y="5851800"/>
            <a:ext cx="2721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</a:rPr>
              <a:t>Хорошая хэш-функция: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8391240" y="5962680"/>
            <a:ext cx="240300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</a:rPr>
              <a:t>Плохая хэш-функция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13480" y="931320"/>
            <a:ext cx="5374080" cy="33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rmAutofit fontScale="88000"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Частотное (статистическое) определение: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213480" y="155520"/>
            <a:ext cx="11764440" cy="56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90c226"/>
                </a:solidFill>
                <a:latin typeface="Trebuchet MS"/>
              </a:rPr>
              <a:t>Немного о вероятности</a:t>
            </a:r>
            <a:endParaRPr b="0" lang="en-US" sz="2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83" name="Formula 3"/>
              <p:cNvSpPr txBox="1"/>
              <p:nvPr/>
            </p:nvSpPr>
            <p:spPr>
              <a:xfrm>
                <a:off x="5254560" y="818280"/>
                <a:ext cx="1894320" cy="564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𝑃𝑟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𝐴</m:t>
                        </m:r>
                      </m:e>
                    </m:d>
                    <m:r>
                      <m:t xml:space="preserve">=</m:t>
                    </m:r>
                    <m:limLow>
                      <m:e>
                        <m:r>
                          <m:t xml:space="preserve">𝑙𝑖𝑚</m:t>
                        </m:r>
                      </m:e>
                      <m:lim>
                        <m:r>
                          <m:t xml:space="preserve">𝑛</m:t>
                        </m:r>
                        <m:r>
                          <m:t xml:space="preserve">→</m:t>
                        </m:r>
                        <m:r>
                          <m:t xml:space="preserve">∞</m:t>
                        </m:r>
                      </m:lim>
                    </m:limLow>
                    <m:f>
                      <m:num>
                        <m:sSub>
                          <m:e>
                            <m:r>
                              <m:t xml:space="preserve">𝑛</m:t>
                            </m:r>
                          </m:e>
                          <m:sub>
                            <m:r>
                              <m:t xml:space="preserve">𝐴</m:t>
                            </m:r>
                          </m:sub>
                        </m:sSub>
                      </m:num>
                      <m:den>
                        <m:r>
                          <m:t xml:space="preserve">𝑁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184" name="CustomShape 4"/>
          <p:cNvSpPr/>
          <p:nvPr/>
        </p:nvSpPr>
        <p:spPr>
          <a:xfrm>
            <a:off x="579240" y="1427400"/>
            <a:ext cx="11398680" cy="746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Здесь  - вероятность наступления события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A,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N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–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количество проведённых опытов (наблюдений), - количество  исходов опыта, соответствующих событию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213480" y="2174400"/>
            <a:ext cx="11764440" cy="448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Геометрическое определение: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.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Удобно использовать в геометрических задачах, допустим, если нужно посчитать вероятность случайного попадания точки в подобласть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области площадью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Аксиоматическое определение. Имеется т.н. пространство элементарных событий </a:t>
            </a:r>
            <a:r>
              <a:rPr b="0" i="1" lang="el-GR" sz="1800" spc="-1" strike="noStrike">
                <a:solidFill>
                  <a:srgbClr val="404040"/>
                </a:solidFill>
                <a:latin typeface="Trebuchet MS"/>
              </a:rPr>
              <a:t>Ω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. Элементарные события – это исходы опыта, которые не могут произойти одновременно. В опыте с подбрасыванием игральной кости существует 6 таких событий, каждое из которых соответствует выпадению определённого числа. Таким образом, . Система подмножеств </a:t>
            </a:r>
            <a:r>
              <a:rPr b="0" i="1" lang="el-GR" sz="1800" spc="-1" strike="noStrike">
                <a:solidFill>
                  <a:srgbClr val="404040"/>
                </a:solidFill>
                <a:latin typeface="Trebuchet MS"/>
              </a:rPr>
              <a:t>Ω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(система событий)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 –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это все возможные способы выбрать события из </a:t>
            </a:r>
            <a:r>
              <a:rPr b="0" i="1" lang="el-GR" sz="1800" spc="-1" strike="noStrike">
                <a:solidFill>
                  <a:srgbClr val="404040"/>
                </a:solidFill>
                <a:latin typeface="Trebuchet MS"/>
              </a:rPr>
              <a:t>Ω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(порядок не важен). В опыте с игральной костью: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(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всего 2</a:t>
            </a:r>
            <a:r>
              <a:rPr b="0" lang="ru-RU" sz="1800" spc="-1" strike="noStrike" baseline="30000">
                <a:solidFill>
                  <a:srgbClr val="404040"/>
                </a:solidFill>
                <a:latin typeface="Trebuchet MS"/>
              </a:rPr>
              <a:t>6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Вероятность – это функция, которая определена на системе событий  и обладает определёнными свойствами:  и др. 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Настоящее аксиоматическое определение гораздо сложнее. См., например, учебник В.П. Чистякова «Курс теории вероятностей»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213480" y="820080"/>
            <a:ext cx="11764440" cy="584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- такую вероятность дает функция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h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,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реализующая случайный выбор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x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из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{0, 1, … m-1}.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Такую хэш-функцию применять нельзя – она может иметь разные значения для одного и того же аргумента (значение не детерминировано). С такой хэш-функцией мы рискуем никогда больше не найти помещённый в хэш-таблицу ключ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Пусть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U –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множество ключей,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H –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конечное множество хэш-функций, отображающих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U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во множество 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{0, 1, … m-1}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: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является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универсальным семейством хэш-функций, если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Если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H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–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универсальное семейство хэш-функций, то не более чем  хэш-функций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приводят к коллизии для любых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x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и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y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, принадлежащих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U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Если мы случайным образом выберем хэш-функцию из семейства универсальных функций, она тоже будет приводить к коллизии с вероятностью, не большей, чем , для любых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x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и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y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, принадлежащих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U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Таким образом, мы одновременно получаем равновероятное распределение элементов хэш-таблицы по бакетам и детерминированное значение хэш-функции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213480" y="155520"/>
            <a:ext cx="11764440" cy="56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90c226"/>
                </a:solidFill>
                <a:latin typeface="Trebuchet MS"/>
              </a:rPr>
              <a:t>Универсальное хэширование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213480" y="963360"/>
            <a:ext cx="11764440" cy="167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rmAutofit fontScale="88000"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Докажем, что, если хэш-функция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h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была случайным образом выбрана из универсального семейства хэш-функций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H,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то ожидаемая длина цепочки 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с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 в хэш-таблице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T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размером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m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, хранящей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n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ключей, равна 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1 + </a:t>
            </a:r>
            <a:r>
              <a:rPr b="0" i="1" lang="el-GR" sz="1800" spc="-1" strike="noStrike">
                <a:solidFill>
                  <a:srgbClr val="404040"/>
                </a:solidFill>
                <a:latin typeface="Trebuchet MS"/>
              </a:rPr>
              <a:t>α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ru-RU" sz="1800" spc="-1" strike="noStrike">
                <a:solidFill>
                  <a:srgbClr val="404040"/>
                </a:solidFill>
                <a:latin typeface="Trebuchet MS"/>
              </a:rPr>
              <a:t>Случайная величина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 (</a:t>
            </a:r>
            <a:r>
              <a:rPr b="1" lang="ru-RU" sz="1800" spc="-1" strike="noStrike">
                <a:solidFill>
                  <a:srgbClr val="404040"/>
                </a:solidFill>
                <a:latin typeface="Trebuchet MS"/>
              </a:rPr>
              <a:t>случайная переменная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,</a:t>
            </a:r>
            <a:r>
              <a:rPr b="1" lang="ru-RU" sz="1800" spc="-1" strike="noStrike">
                <a:solidFill>
                  <a:srgbClr val="404040"/>
                </a:solidFill>
                <a:latin typeface="Trebuchet MS"/>
              </a:rPr>
              <a:t> случайное значение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) — в теории вероятностей величина, принимающая в зависимости от случая те или иные значения с определёнными вероятностями. Определим случайную переменную для коллизии: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213480" y="155520"/>
            <a:ext cx="11764440" cy="56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90c226"/>
                </a:solidFill>
                <a:latin typeface="Trebuchet MS"/>
              </a:rPr>
              <a:t>Универсальное хэширование</a:t>
            </a:r>
            <a:endParaRPr b="0" lang="en-US" sz="2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90" name="Formula 3"/>
              <p:cNvSpPr txBox="1"/>
              <p:nvPr/>
            </p:nvSpPr>
            <p:spPr>
              <a:xfrm>
                <a:off x="4070160" y="2639520"/>
                <a:ext cx="3561120" cy="709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𝑋</m:t>
                        </m:r>
                      </m:e>
                      <m:sub>
                        <m:r>
                          <m:t xml:space="preserve">𝑘𝑙</m:t>
                        </m:r>
                      </m:sub>
                    </m:sSub>
                    <m:r>
                      <m:t xml:space="preserve">=</m:t>
                    </m:r>
                    <m:d>
                      <m:dPr>
                        <m:begChr m:val="{"/>
                        <m:endChr m:val=""/>
                      </m:dPr>
                      <m:e>
                        <m:eqArr>
                          <m:e>
                            <m:r>
                              <m:t xml:space="preserve">1</m:t>
                            </m:r>
                            <m:r>
                              <m:t xml:space="preserve">если</m:t>
                            </m:r>
                            <m:r>
                              <m:t xml:space="preserve">h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𝑘</m:t>
                                </m:r>
                              </m:e>
                            </m:d>
                            <m:r>
                              <m:t xml:space="preserve">=</m:t>
                            </m:r>
                            <m:r>
                              <m:t xml:space="preserve">h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𝑙</m:t>
                                </m:r>
                              </m:e>
                            </m:d>
                            <m:r>
                              <m:t xml:space="preserve">,</m:t>
                            </m:r>
                            <m:r>
                              <m:t xml:space="preserve">𝑘</m:t>
                            </m:r>
                            <m:r>
                              <m:t xml:space="preserve">≠</m:t>
                            </m:r>
                            <m:r>
                              <m:t xml:space="preserve">𝑙</m:t>
                            </m:r>
                          </m:e>
                          <m:e>
                            <m:r>
                              <m:t xml:space="preserve">0</m:t>
                            </m:r>
                          </m:e>
                        </m:eqAr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191" name="CustomShape 4"/>
          <p:cNvSpPr/>
          <p:nvPr/>
        </p:nvSpPr>
        <p:spPr>
          <a:xfrm>
            <a:off x="120600" y="3477600"/>
            <a:ext cx="11764440" cy="650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ru-RU" sz="1800" spc="-1" strike="noStrike">
                <a:solidFill>
                  <a:srgbClr val="404040"/>
                </a:solidFill>
                <a:latin typeface="Trebuchet MS"/>
              </a:rPr>
              <a:t>Математическое ожидание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 — среднее (взвешенное по вероятностям возможных значений) значение случайной величины 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92" name="Formula 5"/>
              <p:cNvSpPr txBox="1"/>
              <p:nvPr/>
            </p:nvSpPr>
            <p:spPr>
              <a:xfrm>
                <a:off x="4336200" y="4056480"/>
                <a:ext cx="3846960" cy="518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𝐸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𝑋</m:t>
                            </m:r>
                          </m:e>
                          <m:sub>
                            <m:r>
                              <m:t xml:space="preserve">𝑘𝑙</m:t>
                            </m:r>
                          </m:sub>
                        </m:sSub>
                      </m:e>
                    </m:d>
                    <m:r>
                      <m:t xml:space="preserve">=</m:t>
                    </m:r>
                    <m:r>
                      <m:t xml:space="preserve">0</m:t>
                    </m:r>
                    <m:r>
                      <m:t xml:space="preserve">+</m:t>
                    </m:r>
                    <m:r>
                      <m:t xml:space="preserve">1</m:t>
                    </m:r>
                    <m:r>
                      <m:t xml:space="preserve">∙</m:t>
                    </m:r>
                    <m:r>
                      <m:t xml:space="preserve">Pr</m:t>
                    </m:r>
                    <m:d>
                      <m:dPr>
                        <m:begChr m:val="["/>
                        <m:endChr m:val="]"/>
                      </m:dPr>
                      <m:e>
                        <m:r>
                          <m:t xml:space="preserve">h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𝑘</m:t>
                            </m:r>
                          </m:e>
                        </m:d>
                        <m:r>
                          <m:t xml:space="preserve">=</m:t>
                        </m:r>
                        <m:r>
                          <m:t xml:space="preserve">h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𝑙</m:t>
                            </m:r>
                          </m:e>
                        </m:d>
                      </m:e>
                    </m:d>
                    <m:r>
                      <m:t xml:space="preserve">≤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𝑚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193" name="CustomShape 6"/>
          <p:cNvSpPr/>
          <p:nvPr/>
        </p:nvSpPr>
        <p:spPr>
          <a:xfrm>
            <a:off x="279360" y="4833720"/>
            <a:ext cx="11698200" cy="51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Количество коллизий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:  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94" name="Formula 7"/>
              <p:cNvSpPr txBox="1"/>
              <p:nvPr/>
            </p:nvSpPr>
            <p:spPr>
              <a:xfrm>
                <a:off x="3160440" y="4727520"/>
                <a:ext cx="1599480" cy="693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𝑌</m:t>
                        </m:r>
                      </m:e>
                      <m:sub>
                        <m:r>
                          <m:t xml:space="preserve">𝑘</m:t>
                        </m:r>
                      </m:sub>
                    </m:sSub>
                    <m:r>
                      <m:t xml:space="preserve">=</m:t>
                    </m:r>
                    <m:nary>
                      <m:naryPr>
                        <m:chr m:val="∑"/>
                        <m:supHide m:val="1"/>
                      </m:naryPr>
                      <m:sub>
                        <m:r>
                          <m:t xml:space="preserve">𝑘</m:t>
                        </m:r>
                        <m:r>
                          <m:t xml:space="preserve">≠</m:t>
                        </m:r>
                        <m:r>
                          <m:t xml:space="preserve">𝑙</m:t>
                        </m:r>
                        <m:r>
                          <m:t xml:space="preserve">,</m:t>
                        </m:r>
                        <m:r>
                          <m:t xml:space="preserve">𝑙</m:t>
                        </m:r>
                        <m:r>
                          <m:t xml:space="preserve">∈</m:t>
                        </m:r>
                        <m:r>
                          <m:t xml:space="preserve">𝑇</m:t>
                        </m:r>
                      </m:sub>
                      <m:sup/>
                      <m:e>
                        <m:sSub>
                          <m:e>
                            <m:r>
                              <m:t xml:space="preserve">𝑋</m:t>
                            </m:r>
                          </m:e>
                          <m:sub>
                            <m:r>
                              <m:t xml:space="preserve">𝑘𝑙</m:t>
                            </m:r>
                          </m:sub>
                        </m:sSub>
                      </m:e>
                    </m:nary>
                  </m:oMath>
                </a14:m>
              </a:p>
            </p:txBody>
          </p:sp>
        </mc:Choice>
        <mc:Fallback/>
      </mc:AlternateContent>
      <p:sp>
        <p:nvSpPr>
          <p:cNvPr id="195" name="CustomShape 8"/>
          <p:cNvSpPr/>
          <p:nvPr/>
        </p:nvSpPr>
        <p:spPr>
          <a:xfrm>
            <a:off x="279360" y="5691600"/>
            <a:ext cx="11698200" cy="717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Так как математическое ожидание линейно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: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96" name="Formula 9"/>
              <p:cNvSpPr txBox="1"/>
              <p:nvPr/>
            </p:nvSpPr>
            <p:spPr>
              <a:xfrm>
                <a:off x="5569560" y="5544000"/>
                <a:ext cx="4123440" cy="785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𝐸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𝑌</m:t>
                            </m:r>
                          </m:e>
                          <m:sub>
                            <m:r>
                              <m:t xml:space="preserve">𝑘</m:t>
                            </m:r>
                          </m:sub>
                        </m:sSub>
                      </m:e>
                    </m:d>
                    <m:r>
                      <m:t xml:space="preserve">=</m:t>
                    </m:r>
                    <m:nary>
                      <m:naryPr>
                        <m:chr m:val="∑"/>
                        <m:supHide m:val="1"/>
                      </m:naryPr>
                      <m:sub>
                        <m:r>
                          <m:t xml:space="preserve">𝑘</m:t>
                        </m:r>
                        <m:r>
                          <m:t xml:space="preserve">≠</m:t>
                        </m:r>
                        <m:r>
                          <m:t xml:space="preserve">𝑙</m:t>
                        </m:r>
                        <m:r>
                          <m:t xml:space="preserve">,</m:t>
                        </m:r>
                        <m:r>
                          <m:t xml:space="preserve">𝑙</m:t>
                        </m:r>
                        <m:r>
                          <m:t xml:space="preserve">∈</m:t>
                        </m:r>
                        <m:r>
                          <m:t xml:space="preserve">𝑇</m:t>
                        </m:r>
                      </m:sub>
                      <m:sup/>
                      <m:e>
                        <m:r>
                          <m:t xml:space="preserve">𝐸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𝑋</m:t>
                                </m:r>
                              </m:e>
                              <m:sub>
                                <m:r>
                                  <m:t xml:space="preserve">𝑘𝑙</m:t>
                                </m:r>
                              </m:sub>
                            </m:sSub>
                          </m:e>
                        </m:d>
                        <m:r>
                          <m:t xml:space="preserve">≤</m:t>
                        </m:r>
                        <m:nary>
                          <m:naryPr>
                            <m:chr m:val="∑"/>
                            <m:supHide m:val="1"/>
                          </m:naryPr>
                          <m:sub>
                            <m:r>
                              <m:t xml:space="preserve">𝑘</m:t>
                            </m:r>
                            <m:r>
                              <m:t xml:space="preserve">≠</m:t>
                            </m:r>
                            <m:r>
                              <m:t xml:space="preserve">𝑙</m:t>
                            </m:r>
                            <m:r>
                              <m:t xml:space="preserve">,</m:t>
                            </m:r>
                            <m:r>
                              <m:t xml:space="preserve">𝑙</m:t>
                            </m:r>
                            <m:r>
                              <m:t xml:space="preserve">∈</m:t>
                            </m:r>
                            <m:r>
                              <m:t xml:space="preserve">𝑇</m:t>
                            </m:r>
                          </m:sub>
                          <m:sup/>
                          <m:e>
                            <m:f>
                              <m:num>
                                <m:r>
                                  <m:t xml:space="preserve">1</m:t>
                                </m:r>
                              </m:num>
                              <m:den>
                                <m:r>
                                  <m:t xml:space="preserve">𝑚</m:t>
                                </m:r>
                              </m:den>
                            </m:f>
                            <m:r>
                              <m:t xml:space="preserve">≤</m:t>
                            </m:r>
                            <m:f>
                              <m:num>
                                <m:r>
                                  <m:t xml:space="preserve">𝑛</m:t>
                                </m:r>
                              </m:num>
                              <m:den>
                                <m:r>
                                  <m:t xml:space="preserve">𝑚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213480" y="888120"/>
            <a:ext cx="11764440" cy="4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Длина цепочки в хэш-таблице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: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213480" y="155520"/>
            <a:ext cx="11764440" cy="56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90c226"/>
                </a:solidFill>
                <a:latin typeface="Trebuchet MS"/>
              </a:rPr>
              <a:t>Универсальное хэширование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213480" y="1427040"/>
            <a:ext cx="5197320" cy="44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Математическое ожидание длины цепочки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: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00" name="Formula 4"/>
              <p:cNvSpPr txBox="1"/>
              <p:nvPr/>
            </p:nvSpPr>
            <p:spPr>
              <a:xfrm>
                <a:off x="5326200" y="1484280"/>
                <a:ext cx="3248640" cy="276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𝐸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𝑐</m:t>
                            </m:r>
                          </m:e>
                          <m:sub>
                            <m:r>
                              <m:t xml:space="preserve">𝑘</m:t>
                            </m:r>
                          </m:sub>
                        </m:sSub>
                      </m:e>
                    </m:d>
                    <m:r>
                      <m:t xml:space="preserve">=</m:t>
                    </m:r>
                    <m:r>
                      <m:t xml:space="preserve">𝐸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1</m:t>
                        </m:r>
                      </m:e>
                    </m:d>
                    <m:r>
                      <m:t xml:space="preserve">+</m:t>
                    </m:r>
                    <m:r>
                      <m:t xml:space="preserve">𝐸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𝑌</m:t>
                            </m:r>
                          </m:e>
                          <m:sub>
                            <m:r>
                              <m:t xml:space="preserve">𝑘</m:t>
                            </m:r>
                          </m:sub>
                        </m:sSub>
                      </m:e>
                    </m:d>
                    <m:r>
                      <m:t xml:space="preserve">≤</m:t>
                    </m:r>
                    <m:r>
                      <m:t xml:space="preserve">1</m:t>
                    </m:r>
                    <m:r>
                      <m:t xml:space="preserve">+</m:t>
                    </m:r>
                    <m:r>
                      <m:t xml:space="preserve">𝛼</m:t>
                    </m:r>
                  </m:oMath>
                </a14:m>
              </a:p>
            </p:txBody>
          </p:sp>
        </mc:Choice>
        <mc:Fallback/>
      </mc:AlternateContent>
      <p:sp>
        <p:nvSpPr>
          <p:cNvPr id="201" name="CustomShape 5"/>
          <p:cNvSpPr/>
          <p:nvPr/>
        </p:nvSpPr>
        <p:spPr>
          <a:xfrm>
            <a:off x="213480" y="1965600"/>
            <a:ext cx="11764440" cy="444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Амортизированная сложность операций по времени: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.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Будет постоянной в асимптотическом выражении, если коэффициент заполнения таблицы не будет расти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При выбранной хэш-функции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m 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=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const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,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а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n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растёт при вставке новых элементов. Когда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n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превысит определённый порог, нужно будет выбрать другую хэш-функцию с большей мощностью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m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.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В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std::unordered_map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это реализует метод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rehash()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Оптимально поддерживать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9179</TotalTime>
  <Application>LibreOffice/6.4.7.2$Linux_X86_64 LibreOffice_project/40$Build-2</Application>
  <Words>905</Words>
  <Paragraphs>201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2021-09-19T14:42:54Z</dcterms:created>
  <dc:creator>anna</dc:creator>
  <dc:description/>
  <dc:language>en-US</dc:language>
  <cp:lastModifiedBy/>
  <dcterms:modified xsi:type="dcterms:W3CDTF">2022-11-17T20:38:44Z</dcterms:modified>
  <cp:revision>158</cp:revision>
  <dc:subject/>
  <dc:title>Методы и стандарты программирования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