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19535776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>
              <a:defRPr/>
            </a:pPr>
            <a:fld id="{04A7789A-A5BE-412C-B741-F037AA656535}" type="slidenum">
              <a:rPr lang="en-US" sz="1400" b="0" strike="noStrike" spc="-1">
                <a:latin typeface="Times New Roman"/>
              </a:rPr>
              <a:t>&lt;number&gt;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2FF2DC-69F6-FE0F-EAB6-AAE1C6A78C4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731FD-0EF9-9C25-6DA6-A0420C5EFEA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853ED5-7DC1-CAB2-0E31-2CE807107C9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F81EC5-1388-457A-61E8-171D4B0E05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727982-5B77-C7F3-6DD5-732D47D00DA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A1F89C-CE37-555F-EB62-FD8AF9B233D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CD597F-5FD8-BD4C-2CCB-953564665A9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370477-34DC-AB46-C264-48D4527ED16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6039" cy="308592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6039" cy="3600000"/>
          </a:xfrm>
          <a:prstGeom prst="rect">
            <a:avLst/>
          </a:prstGeom>
        </p:spPr>
        <p:txBody>
          <a:bodyPr>
            <a:noAutofit/>
          </a:bodyPr>
          <a:p>
            <a:pPr>
              <a:defRPr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 bwMode="auto"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fld id="{56DE20CB-2F45-4FFB-9B1D-FA7696E1B6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lang="en-US" sz="1200" b="0" strike="noStrike" spc="-1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9CAAD1-0D73-45EF-C72B-54621B71D92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04030E-B0E2-F36A-7409-DFAA45BD7A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86E8E5D2-01F6-4A85-80DC-8A69F85DE5C1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11/17/22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ADE4EBC8-BE43-47AA-B0C6-3D73259B2D81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&lt;number&gt;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defRPr/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 Master text styles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E9D0F59F-35E2-43A8-A8A7-8C93F6D7331F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11/17/22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E9656397-6D00-42CF-8A8D-C0581B3EBF43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&lt;number&gt;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 bwMode="auto">
          <a:xfrm>
            <a:off x="563400" y="2438280"/>
            <a:ext cx="11230920" cy="37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627120" indent="-33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</a:rPr>
              <a:t>Неупорядоченные контейнеры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 bwMode="auto">
          <a:xfrm flipH="0" flipV="0">
            <a:off x="366149" y="2285999"/>
            <a:ext cx="11611769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p – </a:t>
            </a:r>
            <a:r>
              <a:rPr lang="en-US" sz="1800" b="0" i="0" strike="noStrike" spc="0">
                <a:solidFill>
                  <a:srgbClr val="404040"/>
                </a:solidFill>
                <a:latin typeface="Trebuchet MS"/>
                <a:ea typeface="Cambria Math"/>
              </a:rPr>
              <a:t>большое простое число;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≤a</m:t>
                      </m:r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&lt;p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1" strike="noStrike" spc="0">
                <a:solidFill>
                  <a:srgbClr val="404040"/>
                </a:solidFill>
                <a:latin typeface="Tibetan Machine Uni"/>
                <a:ea typeface="Tibetan Machine Uni"/>
                <a:cs typeface="Tibetan Machine Uni"/>
              </a:rPr>
              <a:t> - 1; 0 </a:t>
            </a:r>
            <a:r>
              <a:rPr lang="en-US" sz="1800" b="0" i="1" strike="noStrike" spc="0">
                <a:solidFill>
                  <a:srgbClr val="404040"/>
                </a:solidFill>
                <a:latin typeface="Tibetan Machine Uni"/>
                <a:ea typeface="Tibetan Machine Uni"/>
                <a:cs typeface="Tibetan Machine Uni"/>
              </a:rPr>
              <a:t>≤</a:t>
            </a:r>
            <a:r>
              <a:rPr lang="en-US" sz="1800" b="0" i="1" strike="noStrike" spc="0">
                <a:solidFill>
                  <a:srgbClr val="404040"/>
                </a:solidFill>
                <a:latin typeface="Tibetan Machine Uni"/>
                <a:ea typeface="Tibetan Machine Uni"/>
                <a:cs typeface="Tibetan Machine Uni"/>
              </a:rPr>
              <a:t> b </a:t>
            </a:r>
            <a:r>
              <a:rPr lang="en-US" sz="1800" b="0" i="1" strike="noStrike" spc="0">
                <a:solidFill>
                  <a:srgbClr val="404040"/>
                </a:solidFill>
                <a:latin typeface="Tibetan Machine Uni"/>
                <a:ea typeface="Tibetan Machine Uni"/>
                <a:cs typeface="Tibetan Machine Uni"/>
              </a:rPr>
              <a:t>≤ p - 1</a:t>
            </a:r>
            <a:endParaRPr sz="1800" b="0" i="1" strike="noStrike" spc="0">
              <a:solidFill>
                <a:srgbClr val="404040"/>
              </a:solidFill>
              <a:latin typeface="Trebuchet MS"/>
              <a:ea typeface="Cambria Math"/>
            </a:endParaRPr>
          </a:p>
          <a:p>
            <a:pPr marL="343079" indent="-34272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Универсальные семейства хэш-функций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28401830" name=""/>
          <p:cNvSpPr/>
          <p:nvPr/>
        </p:nvSpPr>
        <p:spPr bwMode="auto">
          <a:xfrm flipH="0" flipV="0">
            <a:off x="4042800" y="1371599"/>
            <a:ext cx="4853058" cy="46225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b="0" i="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0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20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 {</m:t>
                      </m:r>
                      <m:sSubSup>
                        <m:sSubSupPr>
                          <m:alnScr m:val="off"/>
                          <m:ctrlPr>
                            <a:rPr sz="20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sz="20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20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a,b</m:t>
                          </m:r>
                        </m:sup>
                      </m:sSubSup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d>
                        <m:dPr>
                          <m:begChr m:val="("/>
                          <m:endChr m:val=")"/>
                          <m:ctrlPr>
                            <a:rPr sz="2000"/>
                          </m:ctrlPr>
                        </m:d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ax + b</m:t>
                          </m:r>
                        </m:e>
                      </m:d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 mod  p)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mod</m:t>
                      </m:r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 m</m:t>
                      </m:r>
                    </m:oMath>
                  </m:oMathPara>
                </a14:m>
              </mc:Choice>
              <mc:Fallback/>
            </mc:AlternateContent>
            <a:r>
              <a:rPr sz="2000">
                <a:latin typeface="Cambria Math"/>
                <a:ea typeface="Cambria Math"/>
                <a:cs typeface="Cambria Math"/>
              </a:rPr>
              <a:t> }</a:t>
            </a:r>
            <a:endParaRPr sz="20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025461163" name="CustomShape 4"/>
          <p:cNvSpPr/>
          <p:nvPr/>
        </p:nvSpPr>
        <p:spPr bwMode="auto">
          <a:xfrm flipH="0" flipV="0">
            <a:off x="366149" y="837629"/>
            <a:ext cx="11611769" cy="51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0">
                <a:latin typeface="Arial"/>
              </a:rPr>
              <a:t>Для целых чисел</a:t>
            </a:r>
            <a:endParaRPr lang="en-US" sz="1800" b="0" strike="noStrike" spc="0">
              <a:latin typeface="Arial"/>
            </a:endParaRPr>
          </a:p>
        </p:txBody>
      </p:sp>
      <p:sp>
        <p:nvSpPr>
          <p:cNvPr id="80736072" name="CustomShape 4"/>
          <p:cNvSpPr/>
          <p:nvPr/>
        </p:nvSpPr>
        <p:spPr bwMode="auto">
          <a:xfrm flipH="0" flipV="0">
            <a:off x="346963" y="2999519"/>
            <a:ext cx="11611769" cy="514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8" indent="-283878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0">
                <a:latin typeface="Arial"/>
              </a:rPr>
              <a:t>Для строк</a:t>
            </a:r>
            <a:endParaRPr lang="en-US" sz="1800" b="0" strike="noStrike" spc="0">
              <a:latin typeface="Arial"/>
            </a:endParaRPr>
          </a:p>
        </p:txBody>
      </p:sp>
      <p:sp>
        <p:nvSpPr>
          <p:cNvPr id="1190729279" name=""/>
          <p:cNvSpPr txBox="1"/>
          <p:nvPr/>
        </p:nvSpPr>
        <p:spPr bwMode="auto">
          <a:xfrm flipH="0" flipV="0">
            <a:off x="4099949" y="3423518"/>
            <a:ext cx="4534619" cy="7944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𝐻</m:t>
                          </m:r>
                        </m:e>
                        <m:sub>
                          <m:r>
                            <m:rPr/>
                            <a:rPr sz="1400"/>
                            <m:t>𝑝</m:t>
                          </m:r>
                        </m:sub>
                      </m:sSub>
                      <m:r>
                        <m:rPr/>
                        <a:rPr sz="1400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sz="1400"/>
                          </m:ctrlPr>
                        </m:dPr>
                        <m:e>
                          <m:r>
                            <m:rPr/>
                            <a:rPr sz="1400"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400"/>
                              </m:ctrlPr>
                            </m:dPr>
                            <m:e>
                              <m:r>
                                <m:rPr/>
                                <a:rPr sz="1400"/>
                                <m:t>𝑆</m:t>
                              </m:r>
                            </m:e>
                          </m:d>
                          <m:r>
                            <m:rPr/>
                            <a:rPr sz="1400"/>
                            <m:t>=</m:t>
                          </m:r>
                          <m:sSub>
                            <m:sSubPr>
                              <m:ctrlPr>
                                <a:rPr sz="1400"/>
                              </m:ctrlPr>
                            </m:sSubPr>
                            <m:e>
                              <m:r>
                                <m:rPr/>
                                <a:rPr sz="1400"/>
                                <m:t>h</m:t>
                              </m:r>
                            </m:e>
                            <m:sub>
                              <m:r>
                                <m:rPr/>
                                <a:rPr sz="1400"/>
                                <m:t>𝑖𝑛𝑡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ctrlPr>
                                <a:rPr sz="1400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grow m:val="off"/>
                                  <m:ctrlPr>
                                    <a:rPr sz="1400"/>
                                  </m:ctrlPr>
                                </m:naryPr>
                                <m:sub>
                                  <m:r>
                                    <m:rPr/>
                                    <a:rPr sz="1400"/>
                                    <m:t>𝑖</m:t>
                                  </m:r>
                                  <m:r>
                                    <m:rPr/>
                                    <a:rPr sz="1400"/>
                                    <m:t>=</m:t>
                                  </m:r>
                                  <m:r>
                                    <m:rPr/>
                                    <a:rPr sz="1400"/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sz="1400"/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400"/>
                                        <m:t>𝑆</m:t>
                                      </m:r>
                                    </m:e>
                                  </m:d>
                                  <m:r>
                                    <m:rPr/>
                                    <a:rPr sz="1400"/>
                                    <m:t>−</m:t>
                                  </m:r>
                                  <m:r>
                                    <m:rPr/>
                                    <a:rPr sz="1400"/>
                                    <m:t>1</m:t>
                                  </m:r>
                                </m:sup>
                                <m:e>
                                  <m:r>
                                    <m:rPr/>
                                    <a:rPr sz="1400"/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sz="1400"/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400"/>
                                        <m:t>𝑖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sz="1400"/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 sz="1400"/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/>
                                        <a:rPr sz="1400"/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/>
                                <a:rPr sz="1400"/>
                                <m:t>𝑚𝑜𝑑</m:t>
                              </m:r>
                              <m:r>
                                <m:rPr/>
                                <a:rPr sz="1400"/>
                                <m:t>𝑝</m:t>
                              </m:r>
                            </m:e>
                          </m:d>
                        </m:e>
                      </m:d>
                      <m:r>
                        <m:rPr/>
                        <a:rPr sz="1400"/>
                        <m:t>,</m:t>
                      </m:r>
                      <m:r>
                        <m:rPr/>
                        <a:rPr sz="1400"/>
                        <m:t>1</m:t>
                      </m:r>
                      <m:r>
                        <m:rPr/>
                        <a:rPr sz="1400"/>
                        <m:t>≤</m:t>
                      </m:r>
                      <m:r>
                        <m:rPr/>
                        <a:rPr sz="1400"/>
                        <m:t>𝑥</m:t>
                      </m:r>
                      <m:r>
                        <m:rPr/>
                        <a:rPr sz="1400"/>
                        <m:t>≤</m:t>
                      </m:r>
                      <m:r>
                        <m:rPr/>
                        <a:rPr sz="1400"/>
                        <m:t>𝑝</m:t>
                      </m:r>
                      <m:r>
                        <m:rPr/>
                        <a:rPr sz="1400"/>
                        <m:t>−</m:t>
                      </m:r>
                      <m:r>
                        <m:rPr/>
                        <a:rPr sz="1400"/>
                        <m:t>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677938504" name="TextShape 1"/>
          <p:cNvSpPr txBox="1"/>
          <p:nvPr/>
        </p:nvSpPr>
        <p:spPr bwMode="auto">
          <a:xfrm flipH="0" flipV="0">
            <a:off x="366149" y="4457698"/>
            <a:ext cx="11611769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 b="0" i="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800" b="0" i="1" strike="noStrike" spc="0">
                <a:solidFill>
                  <a:srgbClr val="404040"/>
                </a:solidFill>
                <a:latin typeface="Trebuchet MS"/>
                <a:ea typeface="Cambria Math"/>
              </a:rPr>
              <a:t> – </a:t>
            </a:r>
            <a:r>
              <a:rPr sz="1800" b="0" i="0" strike="noStrike" spc="0">
                <a:solidFill>
                  <a:srgbClr val="404040"/>
                </a:solidFill>
                <a:latin typeface="Trebuchet MS"/>
                <a:ea typeface="Cambria Math"/>
              </a:rPr>
              <a:t>хэш-функция из универсального семейства хэш-функций для целых чисел</a:t>
            </a:r>
            <a:endParaRPr sz="1800" b="0" i="1" strike="noStrike" spc="0">
              <a:solidFill>
                <a:srgbClr val="404040"/>
              </a:solidFill>
              <a:latin typeface="Trebuchet MS"/>
              <a:ea typeface="Cambria Math"/>
            </a:endParaRPr>
          </a:p>
          <a:p>
            <a:pPr marL="343079" indent="-34272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 bwMode="auto">
          <a:xfrm>
            <a:off x="5411880" y="951840"/>
            <a:ext cx="6599520" cy="17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p>
            <a:pPr marL="251196" indent="-250835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std::hash –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</a:rPr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operator ()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2200" b="0" strike="noStrike" spc="-1">
              <a:solidFill>
                <a:srgbClr val="404040"/>
              </a:solidFill>
              <a:latin typeface="Trebuchet MS"/>
            </a:endParaRPr>
          </a:p>
          <a:p>
            <a:pPr marL="251196" indent="-250835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</a:rPr>
              <a:t>Способ хэширования зависит от типа значений. В связи с этим,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STL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</a:rPr>
              <a:t>предоставляет специализации шаблона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std::hash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</a:rPr>
              <a:t> для базовых типов и для большей части пользовательских типов, определяемых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STL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1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Хэш-функции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72" name="Рисунок 5" descr=""/>
          <p:cNvPicPr/>
          <p:nvPr/>
        </p:nvPicPr>
        <p:blipFill>
          <a:blip r:embed="rId3"/>
          <a:stretch/>
        </p:blipFill>
        <p:spPr bwMode="auto">
          <a:xfrm>
            <a:off x="213480" y="783360"/>
            <a:ext cx="5210280" cy="5547600"/>
          </a:xfrm>
          <a:prstGeom prst="rect">
            <a:avLst/>
          </a:prstGeom>
          <a:ln>
            <a:noFill/>
          </a:ln>
        </p:spPr>
      </p:pic>
      <p:pic>
        <p:nvPicPr>
          <p:cNvPr id="273" name="Рисунок 6" descr=""/>
          <p:cNvPicPr/>
          <p:nvPr/>
        </p:nvPicPr>
        <p:blipFill>
          <a:blip r:embed="rId4"/>
          <a:stretch/>
        </p:blipFill>
        <p:spPr bwMode="auto">
          <a:xfrm>
            <a:off x="5493240" y="2896560"/>
            <a:ext cx="6592680" cy="34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 bwMode="auto"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4" name="Рисунок 1" descr=""/>
          <p:cNvPicPr/>
          <p:nvPr/>
        </p:nvPicPr>
        <p:blipFill>
          <a:blip r:embed="rId3"/>
          <a:stretch/>
        </p:blipFill>
        <p:spPr bwMode="auto">
          <a:xfrm>
            <a:off x="235800" y="1049040"/>
            <a:ext cx="4039200" cy="15429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 bwMode="auto">
          <a:xfrm>
            <a:off x="235800" y="707040"/>
            <a:ext cx="556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</a:rPr>
              <a:t>https://en.cppreference.com/w/cpp/container/unordered_set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6" name="Рисунок 6" descr=""/>
          <p:cNvPicPr/>
          <p:nvPr/>
        </p:nvPicPr>
        <p:blipFill>
          <a:blip r:embed="rId4"/>
          <a:stretch/>
        </p:blipFill>
        <p:spPr bwMode="auto">
          <a:xfrm>
            <a:off x="297720" y="2626920"/>
            <a:ext cx="5499360" cy="4053240"/>
          </a:xfrm>
          <a:prstGeom prst="rect">
            <a:avLst/>
          </a:prstGeom>
          <a:ln>
            <a:noFill/>
          </a:ln>
        </p:spPr>
      </p:pic>
      <p:pic>
        <p:nvPicPr>
          <p:cNvPr id="127" name="Рисунок 4" descr=""/>
          <p:cNvPicPr/>
          <p:nvPr/>
        </p:nvPicPr>
        <p:blipFill>
          <a:blip r:embed="rId5"/>
          <a:stretch/>
        </p:blipFill>
        <p:spPr bwMode="auto">
          <a:xfrm>
            <a:off x="6822000" y="2626920"/>
            <a:ext cx="5177880" cy="405324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5" descr=""/>
          <p:cNvPicPr/>
          <p:nvPr/>
        </p:nvPicPr>
        <p:blipFill>
          <a:blip r:embed="rId6"/>
          <a:stretch/>
        </p:blipFill>
        <p:spPr bwMode="auto">
          <a:xfrm>
            <a:off x="6822000" y="1012320"/>
            <a:ext cx="5190480" cy="1614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 bwMode="auto">
          <a:xfrm>
            <a:off x="6413400" y="707040"/>
            <a:ext cx="55990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rebuchet MS"/>
              </a:rPr>
              <a:t>https://en.cppreference.com/w/cpp/container/unordered_map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 bwMode="auto">
          <a:xfrm>
            <a:off x="270360" y="833040"/>
            <a:ext cx="11764440" cy="33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std::unordered_set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хэш-таблица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hashtable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std::unordered_map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тоже хэш-таблица, но хранит пары ключ-значение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Хэш-функция применяется к ключу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Для любого множества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S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и для любого положительного целого числа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  <a:ea typeface="Cambria Math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функция  - хэш-функция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m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количество возможных значений хэш-функции – хэш-мощность, мощность хэш-функции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cardinality of hash function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Cambria Math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3879" indent="-283879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CustomShape 2"/>
          <p:cNvSpPr/>
          <p:nvPr/>
        </p:nvSpPr>
        <p:spPr bwMode="auto"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</a:rPr>
              <a:t>.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 bwMode="auto">
          <a:xfrm>
            <a:off x="71791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3" name="CustomShape 4"/>
          <p:cNvSpPr/>
          <p:nvPr/>
        </p:nvSpPr>
        <p:spPr bwMode="auto">
          <a:xfrm>
            <a:off x="77562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5"/>
          <p:cNvSpPr/>
          <p:nvPr/>
        </p:nvSpPr>
        <p:spPr bwMode="auto">
          <a:xfrm>
            <a:off x="83332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5" name="CustomShape 6"/>
          <p:cNvSpPr/>
          <p:nvPr/>
        </p:nvSpPr>
        <p:spPr bwMode="auto">
          <a:xfrm>
            <a:off x="100645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 bwMode="auto">
          <a:xfrm>
            <a:off x="106416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 bwMode="auto">
          <a:xfrm>
            <a:off x="112186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9"/>
          <p:cNvSpPr/>
          <p:nvPr/>
        </p:nvSpPr>
        <p:spPr bwMode="auto">
          <a:xfrm>
            <a:off x="471240" y="4336200"/>
            <a:ext cx="4137840" cy="2158200"/>
          </a:xfrm>
          <a:prstGeom prst="ellipse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Множество исходных объектов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(</a:t>
            </a: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IP-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адреса, слова текста, файлы, номера телефонов)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 bwMode="auto">
          <a:xfrm>
            <a:off x="5354280" y="5415840"/>
            <a:ext cx="140436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Formula 11"/>
          <p:cNvSpPr txBox="1"/>
          <p:nvPr/>
        </p:nvSpPr>
        <p:spPr bwMode="auto">
          <a:xfrm>
            <a:off x="4667760" y="5277240"/>
            <a:ext cx="595800" cy="276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/>
                        <m:t>𝑜</m:t>
                      </m:r>
                      <m:r>
                        <m:rPr/>
                        <a:rPr/>
                        <m:t>∈</m:t>
                      </m:r>
                      <m:r>
                        <m:rPr/>
                        <a:rPr/>
                        <m:t>𝑆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1" name="CustomShape 12"/>
          <p:cNvSpPr/>
          <p:nvPr/>
        </p:nvSpPr>
        <p:spPr bwMode="auto">
          <a:xfrm>
            <a:off x="5688000" y="4901760"/>
            <a:ext cx="59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 bwMode="auto">
          <a:xfrm>
            <a:off x="9487440" y="4998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 bwMode="auto">
          <a:xfrm>
            <a:off x="9037800" y="5092560"/>
            <a:ext cx="34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Line 15"/>
          <p:cNvSpPr/>
          <p:nvPr/>
        </p:nvSpPr>
        <p:spPr bwMode="auto">
          <a:xfrm flipV="1">
            <a:off x="717912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Line 16"/>
          <p:cNvSpPr/>
          <p:nvPr/>
        </p:nvSpPr>
        <p:spPr bwMode="auto">
          <a:xfrm flipV="1">
            <a:off x="1180224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Line 17"/>
          <p:cNvSpPr/>
          <p:nvPr/>
        </p:nvSpPr>
        <p:spPr bwMode="auto">
          <a:xfrm>
            <a:off x="7179120" y="4656600"/>
            <a:ext cx="4616280" cy="0"/>
          </a:xfrm>
          <a:prstGeom prst="line">
            <a:avLst/>
          </a:prstGeom>
          <a:ln cap="rnd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CustomShape 18"/>
          <p:cNvSpPr/>
          <p:nvPr/>
        </p:nvSpPr>
        <p:spPr bwMode="auto">
          <a:xfrm>
            <a:off x="9257760" y="42807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 bwMode="auto">
          <a:xfrm>
            <a:off x="9463320" y="5655600"/>
            <a:ext cx="67176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20"/>
          <p:cNvSpPr/>
          <p:nvPr/>
        </p:nvSpPr>
        <p:spPr bwMode="auto">
          <a:xfrm>
            <a:off x="731664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 bwMode="auto">
          <a:xfrm>
            <a:off x="789372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 bwMode="auto">
          <a:xfrm>
            <a:off x="847080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 bwMode="auto">
          <a:xfrm>
            <a:off x="5160960" y="875519"/>
            <a:ext cx="6816960" cy="560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Какое значение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оптимальное?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 b="0" i="1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h(o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 = h (</m:t>
                      </m:r>
                      <m:sSub>
                        <m:sSubPr>
                          <m:ctrlPr>
                            <a:rPr sz="1800" b="0" i="1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-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коллизия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Коллизии могут разрешаться с помощью «цепочек»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chaining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). Это не единственный способ разрешения коллизий, но в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STL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используется имено он. Такая структура данных называется хэш-таблицей с цепочками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Если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число объетов, которые хранятся в хэш-таблице, то сложность операций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поиск, извлечение, вставка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)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по памяти: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22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22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2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2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коэффициент заполнения таблицы (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load factor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Сложность по времени: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O(c + 1)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где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элементов в самой длинной цепочке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3879" indent="-283879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 bwMode="auto">
          <a:xfrm>
            <a:off x="2014920" y="1524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5" name="CustomShape 4"/>
          <p:cNvSpPr/>
          <p:nvPr/>
        </p:nvSpPr>
        <p:spPr bwMode="auto">
          <a:xfrm>
            <a:off x="2014920" y="206604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6" name="CustomShape 5"/>
          <p:cNvSpPr/>
          <p:nvPr/>
        </p:nvSpPr>
        <p:spPr bwMode="auto">
          <a:xfrm>
            <a:off x="2014920" y="31204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7" name="CustomShape 6"/>
          <p:cNvSpPr/>
          <p:nvPr/>
        </p:nvSpPr>
        <p:spPr bwMode="auto">
          <a:xfrm>
            <a:off x="2014920" y="36759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8" name="CustomShape 7"/>
          <p:cNvSpPr/>
          <p:nvPr/>
        </p:nvSpPr>
        <p:spPr bwMode="auto">
          <a:xfrm>
            <a:off x="2014920" y="42318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9" name="CustomShape 8"/>
          <p:cNvSpPr/>
          <p:nvPr/>
        </p:nvSpPr>
        <p:spPr bwMode="auto">
          <a:xfrm>
            <a:off x="2014920" y="47530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0" name="CustomShape 9"/>
          <p:cNvSpPr/>
          <p:nvPr/>
        </p:nvSpPr>
        <p:spPr bwMode="auto">
          <a:xfrm>
            <a:off x="2014920" y="52851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1" name="CustomShape 10"/>
          <p:cNvSpPr/>
          <p:nvPr/>
        </p:nvSpPr>
        <p:spPr bwMode="auto">
          <a:xfrm>
            <a:off x="2086920" y="265104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Line 11"/>
          <p:cNvSpPr/>
          <p:nvPr/>
        </p:nvSpPr>
        <p:spPr bwMode="auto">
          <a:xfrm flipH="1">
            <a:off x="235440" y="1524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Line 12"/>
          <p:cNvSpPr/>
          <p:nvPr/>
        </p:nvSpPr>
        <p:spPr bwMode="auto">
          <a:xfrm flipH="1">
            <a:off x="235440" y="5826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Line 13"/>
          <p:cNvSpPr/>
          <p:nvPr/>
        </p:nvSpPr>
        <p:spPr bwMode="auto">
          <a:xfrm>
            <a:off x="396000" y="1524600"/>
            <a:ext cx="0" cy="4286520"/>
          </a:xfrm>
          <a:prstGeom prst="line">
            <a:avLst/>
          </a:prstGeom>
          <a:ln cap="rnd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4"/>
          <p:cNvSpPr/>
          <p:nvPr/>
        </p:nvSpPr>
        <p:spPr bwMode="auto">
          <a:xfrm>
            <a:off x="49679" y="3377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 bwMode="auto">
          <a:xfrm>
            <a:off x="1618200" y="16106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 bwMode="auto">
          <a:xfrm>
            <a:off x="1618200" y="21409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 bwMode="auto">
          <a:xfrm>
            <a:off x="474120" y="3235680"/>
            <a:ext cx="149040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 = h(o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 bwMode="auto">
          <a:xfrm>
            <a:off x="2592000" y="3391200"/>
            <a:ext cx="570240" cy="10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9"/>
          <p:cNvSpPr/>
          <p:nvPr/>
        </p:nvSpPr>
        <p:spPr bwMode="auto">
          <a:xfrm>
            <a:off x="3162600" y="31111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 bwMode="auto">
          <a:xfrm>
            <a:off x="3739680" y="3343680"/>
            <a:ext cx="570240" cy="10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21"/>
          <p:cNvSpPr/>
          <p:nvPr/>
        </p:nvSpPr>
        <p:spPr bwMode="auto">
          <a:xfrm>
            <a:off x="4310640" y="31057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rebuchet M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 bwMode="auto">
          <a:xfrm>
            <a:off x="1447200" y="5913000"/>
            <a:ext cx="185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Массив списков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buckets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 bwMode="auto">
          <a:xfrm>
            <a:off x="3524040" y="3705840"/>
            <a:ext cx="10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Цепочка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 bwMode="auto">
          <a:xfrm>
            <a:off x="213480" y="792720"/>
            <a:ext cx="11764440" cy="182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Оптимально иметь относительно небольшое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 относительно небольшое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объектов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хэш-мощности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3"/>
          <a:stretch/>
        </p:blipFill>
        <p:spPr bwMode="auto">
          <a:xfrm>
            <a:off x="680760" y="2499120"/>
            <a:ext cx="4503600" cy="3233160"/>
          </a:xfrm>
          <a:prstGeom prst="rect">
            <a:avLst/>
          </a:prstGeom>
          <a:ln>
            <a:noFill/>
          </a:ln>
        </p:spPr>
      </p:pic>
      <p:pic>
        <p:nvPicPr>
          <p:cNvPr id="178" name="Picture 5" descr=""/>
          <p:cNvPicPr/>
          <p:nvPr/>
        </p:nvPicPr>
        <p:blipFill>
          <a:blip r:embed="rId4"/>
          <a:stretch/>
        </p:blipFill>
        <p:spPr bwMode="auto">
          <a:xfrm>
            <a:off x="6912360" y="2696040"/>
            <a:ext cx="4908960" cy="31237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 bwMode="auto">
          <a:xfrm>
            <a:off x="2075759" y="5851800"/>
            <a:ext cx="2559834" cy="3646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Хорошая хэш-функция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 bwMode="auto">
          <a:xfrm>
            <a:off x="8391240" y="5962680"/>
            <a:ext cx="2403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</a:rPr>
              <a:t>Плохая хэш-функция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 bwMode="auto">
          <a:xfrm>
            <a:off x="213480" y="931320"/>
            <a:ext cx="5374080" cy="3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Частотное (статистическое) определение: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2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Немного о вероятности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Formula 3"/>
          <p:cNvSpPr txBox="1"/>
          <p:nvPr/>
        </p:nvSpPr>
        <p:spPr bwMode="auto">
          <a:xfrm>
            <a:off x="5235509" y="818280"/>
            <a:ext cx="1894320" cy="5644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𝑃𝑟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/>
                            <m:t>𝐴</m:t>
                          </m:r>
                        </m:e>
                      </m:d>
                      <m:r>
                        <m:rPr/>
                        <a:rPr sz="1800"/>
                        <m:t>=</m:t>
                      </m:r>
                      <m:limLow>
                        <m:limLowPr>
                          <m:ctrlPr>
                            <a:rPr sz="1800"/>
                          </m:ctrlPr>
                        </m:limLowPr>
                        <m:e>
                          <m:r>
                            <m:rPr/>
                            <a:rPr sz="1800"/>
                            <m:t>𝑙𝑖𝑚</m:t>
                          </m:r>
                        </m:e>
                        <m:lim>
                          <m:r>
                            <m:rPr/>
                            <a:rPr sz="1800"/>
                            <m:t>𝑛</m:t>
                          </m:r>
                          <m:r>
                            <m:rPr/>
                            <a:rPr sz="1800"/>
                            <m:t>→</m:t>
                          </m:r>
                          <m:r>
                            <m:rPr/>
                            <a:rPr sz="1800"/>
                            <m:t>∞</m:t>
                          </m:r>
                        </m:lim>
                      </m:limLow>
                      <m:f>
                        <m:fPr>
                          <m:ctrlPr>
                            <a:rPr sz="1800"/>
                          </m:ctrlPr>
                        </m:fPr>
                        <m:num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𝑛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sz="1800"/>
                            <m:t>𝑁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4" name="CustomShape 4"/>
          <p:cNvSpPr/>
          <p:nvPr/>
        </p:nvSpPr>
        <p:spPr bwMode="auto">
          <a:xfrm>
            <a:off x="579240" y="1427400"/>
            <a:ext cx="11398680" cy="74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Здесь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𝑃𝑟</m:t>
                      </m:r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800"/>
                            <m:t>𝐴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 - вероятность наступления события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A,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проведённых опытов (наблюдений),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/>
                            <m:t>𝑛</m:t>
                          </m:r>
                        </m:e>
                        <m:sub>
                          <m:r>
                            <m:rPr/>
                            <a:rPr sz="1800"/>
                            <m:t>𝐴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количество  исходов опыта, соответствующих событию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 bwMode="auto">
          <a:xfrm>
            <a:off x="213480" y="2174400"/>
            <a:ext cx="11764440" cy="448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Геометрическое определение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Удобно использовать в геометрических задачах, допустим, если нужно посчитать вероятность случайного попадания точки в подобласть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области площадью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</a:t>
            </a:r>
            <a:endParaRPr lang="en-US" sz="1800" b="0" strike="noStrike" spc="-1">
              <a:latin typeface="Arial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Аксиоматическое определение: (</a:t>
            </a:r>
            <a:r>
              <a:rPr lang="el-GR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Ω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F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) – вероятностное пространство</a:t>
            </a:r>
            <a:endParaRPr lang="ru-RU" sz="1800" b="0" strike="noStrike" spc="0">
              <a:solidFill>
                <a:srgbClr val="404040"/>
              </a:solidFill>
              <a:latin typeface="Trebuchet MS"/>
            </a:endParaRPr>
          </a:p>
          <a:p>
            <a:pPr marL="683929" lvl="1" indent="-283879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 - </a:t>
            </a:r>
            <a:r>
              <a:rPr lang="ru-RU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пространство элементарных событий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</a:t>
            </a:r>
            <a:endParaRPr lang="ru-RU" sz="1800" b="0" strike="noStrike" spc="0">
              <a:solidFill>
                <a:srgbClr val="404040"/>
              </a:solidFill>
              <a:latin typeface="Trebuchet MS"/>
            </a:endParaRPr>
          </a:p>
          <a:p>
            <a:pPr marL="683929" lvl="1" indent="-283879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F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cистема подмножеств </a:t>
            </a: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(система событий)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это все возможные способы выбрать события из </a:t>
            </a:r>
            <a:r>
              <a:rPr lang="el-GR" sz="1800" b="0" i="1" strike="noStrike" spc="0">
                <a:solidFill>
                  <a:srgbClr val="404040"/>
                </a:solidFill>
                <a:latin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(порядок не важен).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В опыте с игральной костью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всего 2</a:t>
            </a:r>
            <a:r>
              <a:rPr lang="ru-RU" sz="1800" b="0" strike="noStrike" spc="0" baseline="30000">
                <a:solidFill>
                  <a:srgbClr val="404040"/>
                </a:solidFill>
                <a:latin typeface="Trebuchet MS"/>
              </a:rPr>
              <a:t>6</a:t>
            </a:r>
            <a:r>
              <a:rPr lang="ru-RU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 </a:t>
            </a:r>
            <a:endParaRPr sz="1800" b="0" strike="noStrike" spc="0">
              <a:latin typeface="Arial"/>
            </a:endParaRPr>
          </a:p>
          <a:p>
            <a:pPr marL="683929" lvl="1" indent="-283879">
              <a:lnSpc>
                <a:spcPct val="100000"/>
              </a:lnSpc>
              <a:spcBef>
                <a:spcPts val="1001"/>
              </a:spcBef>
              <a:buFont typeface="Arial"/>
              <a:buChar char="•"/>
              <a:tabLst>
                <a:tab pos="0" algn="l"/>
              </a:tabLst>
              <a:defRPr/>
            </a:pP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P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- вероятность. Функция, которая определена на системе событий  и обладает определёнными свойствами: 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P(</a:t>
            </a:r>
            <a:r>
              <a:rPr lang="el-GR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Ω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) = 1, P(x + y) = P(x) + P(y)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и др.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 bwMode="auto">
          <a:xfrm>
            <a:off x="213480" y="820080"/>
            <a:ext cx="11764440" cy="58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sz="1800" b="0" i="1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- такую вероятность коллизии дает функция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реализующая случайный выбор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из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{0, 1, … m-1}.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Такую хэш-функцию применять нельзя – она может иметь разные значения для одного и того же аргумента (значение не детерминировано)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Пусть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множество ключей,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конечное множество хэш-функций, отображающих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U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во множество 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    {0, 1, … m-1}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. H = { h: U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{0, 1, … m-1}</a:t>
            </a:r>
            <a:r>
              <a:rPr lang="ru-RU" sz="1800" b="0" i="1" strike="noStrike" spc="0">
                <a:solidFill>
                  <a:srgbClr val="404040"/>
                </a:solidFill>
                <a:latin typeface="Trebuchet MS"/>
              </a:rPr>
              <a:t>} 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является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универсальным семейством хэш-функций, если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79" indent="-34272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/>
              <a:buChar char=""/>
              <a:tabLst>
                <a:tab pos="0" algn="l"/>
              </a:tabLst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По определению, если мы случайным образом выберем хэш-функцию из семейства универсальных функций, она тоже будет приводить к коллизии с вероятностью, не большей, чем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sz="1800" b="0" i="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U,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rgbClr val="404040"/>
                </a:solidFill>
                <a:latin typeface="Trebuchet MS"/>
                <a:ea typeface="Trebuchet MS"/>
                <a:cs typeface="Trebuchet MS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Таким образом, мы одновременно получаем равновероятное распределение элементов хэш-таблицы по бакетам (цепочкам) и детерминированное значение хэш-функции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20355588" name=""/>
          <p:cNvSpPr/>
          <p:nvPr/>
        </p:nvSpPr>
        <p:spPr bwMode="auto">
          <a:xfrm>
            <a:off x="4124773" y="2640150"/>
            <a:ext cx="3959372" cy="5835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U,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y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P(h(x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h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f>
                        <m:fPr>
                          <m:ctrlPr>
                            <a:rPr sz="18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8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 bwMode="auto">
          <a:xfrm>
            <a:off x="213480" y="868109"/>
            <a:ext cx="11764440" cy="16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Докажем, что, если хэш-функция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была случайным образом выбрана из универсального семейства хэш-функций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H,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то ожидаемая длина цепочки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с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 в хэш-таблице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T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размером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 хранящей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ключей, равна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1 + </a:t>
            </a:r>
            <a:r>
              <a:rPr lang="el-GR" sz="1800" b="0" i="1" strike="noStrike" spc="-1">
                <a:solidFill>
                  <a:srgbClr val="404040"/>
                </a:solidFill>
                <a:latin typeface="Trebuchet MS"/>
              </a:rPr>
              <a:t>α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2210" indent="-2618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Случайная величина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 (</a:t>
            </a: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случайная переменная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,</a:t>
            </a: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 случайное значение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) — в теории вероятностей величина, принимающая в зависимости от случая те или иные значения с определёнными вероятностями. Определим случайную переменную для коллизии: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261850" indent="-261850">
              <a:lnSpc>
                <a:spcPct val="100000"/>
              </a:lnSpc>
              <a:spcBef>
                <a:spcPts val="1001"/>
              </a:spcBef>
              <a:buFont typeface="Wingdings"/>
              <a:buChar char="Ø"/>
              <a:tabLst>
                <a:tab pos="0" algn="l"/>
              </a:tabLst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Formula 3"/>
          <p:cNvSpPr txBox="1"/>
          <p:nvPr/>
        </p:nvSpPr>
        <p:spPr bwMode="auto">
          <a:xfrm>
            <a:off x="4070160" y="2639519"/>
            <a:ext cx="3561120" cy="70992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/>
                          </m:ctrlPr>
                        </m:sSubPr>
                        <m:e>
                          <m:r>
                            <m:rPr/>
                            <a:rPr sz="2000"/>
                            <m:t>𝑋</m:t>
                          </m:r>
                        </m:e>
                        <m:sub>
                          <m:r>
                            <m:rPr/>
                            <a:rPr sz="2000"/>
                            <m:t>𝑘𝑙</m:t>
                          </m:r>
                        </m:sub>
                      </m:sSub>
                      <m:r>
                        <m:rPr/>
                        <a:rPr sz="200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sz="2000"/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sz="2000"/>
                              </m:ctrlPr>
                            </m:eqArrPr>
                            <m:e>
                              <m:r>
                                <m:rPr/>
                                <a:rPr sz="2000"/>
                                <m:t>1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если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/>
                                  </m:ctrlPr>
                                </m:dPr>
                                <m:e>
                                  <m:r>
                                    <m:rPr/>
                                    <a:rPr sz="2000"/>
                                    <m:t>𝑘</m:t>
                                  </m:r>
                                </m:e>
                              </m:d>
                              <m:r>
                                <m:rPr/>
                                <a:rPr sz="2000"/>
                                <m:t>=</m:t>
                              </m:r>
                              <m:r>
                                <m:rPr/>
                                <a:rPr sz="2000"/>
                                <m:t>h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/>
                                  </m:ctrlPr>
                                </m:dPr>
                                <m:e>
                                  <m:r>
                                    <m:rPr/>
                                    <a:rPr sz="2000"/>
                                    <m:t>𝑙</m:t>
                                  </m:r>
                                </m:e>
                              </m:d>
                              <m:r>
                                <m:rPr/>
                                <a:rPr sz="2000"/>
                                <m:t>,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/>
                                <a:rPr sz="2000"/>
                                <m:t>𝑘</m:t>
                              </m:r>
                              <m:r>
                                <m:rPr/>
                                <a:rPr sz="2000"/>
                                <m:t>≠</m:t>
                              </m:r>
                              <m:r>
                                <m:rPr/>
                                <a:rPr sz="2000"/>
                                <m:t>𝑙</m:t>
                              </m:r>
                            </m:e>
                            <m:e>
                              <m:r>
                                <m:rPr/>
                                <a:rPr sz="2000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000"/>
          </a:p>
        </p:txBody>
      </p:sp>
      <p:sp>
        <p:nvSpPr>
          <p:cNvPr id="191" name="CustomShape 4"/>
          <p:cNvSpPr/>
          <p:nvPr/>
        </p:nvSpPr>
        <p:spPr bwMode="auto">
          <a:xfrm>
            <a:off x="120600" y="3477600"/>
            <a:ext cx="11764440" cy="650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1" strike="noStrike" spc="-1">
                <a:solidFill>
                  <a:srgbClr val="404040"/>
                </a:solidFill>
                <a:latin typeface="Trebuchet MS"/>
              </a:rPr>
              <a:t>Математическое ожидание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 — среднее (взвешенное по вероятностям возможных значений) значение случайной величины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Formula 5"/>
          <p:cNvSpPr txBox="1"/>
          <p:nvPr/>
        </p:nvSpPr>
        <p:spPr bwMode="auto">
          <a:xfrm>
            <a:off x="4336200" y="4056480"/>
            <a:ext cx="3846960" cy="5184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𝑋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𝑘𝑙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=</m:t>
                      </m:r>
                      <m:r>
                        <m:rPr/>
                        <a:rPr sz="1800"/>
                        <m:t>0</m:t>
                      </m:r>
                      <m:r>
                        <m:rPr/>
                        <a:rPr sz="1800"/>
                        <m:t>+</m:t>
                      </m:r>
                      <m:r>
                        <m:rPr/>
                        <a:rPr sz="1800"/>
                        <m:t>1</m:t>
                      </m:r>
                      <m:r>
                        <m:rPr/>
                        <a:rPr sz="1800"/>
                        <m:t>∙</m:t>
                      </m:r>
                      <m:r>
                        <m:rPr/>
                        <a:rPr sz="1800"/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r>
                                <m:rPr/>
                                <a:rPr sz="1800"/>
                                <m:t>𝑘</m:t>
                              </m:r>
                            </m:e>
                          </m:d>
                          <m:r>
                            <m:rPr/>
                            <a:rPr sz="1800"/>
                            <m:t>=</m:t>
                          </m:r>
                          <m:r>
                            <m:rPr/>
                            <a:rPr sz="1800"/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r>
                                <m:rPr/>
                                <a:rPr sz="1800"/>
                                <m:t>𝑙</m:t>
                              </m:r>
                            </m:e>
                          </m:d>
                        </m:e>
                      </m:d>
                      <m:r>
                        <m:rPr/>
                        <a:rPr sz="1800"/>
                        <m:t>≤</m:t>
                      </m:r>
                      <m:f>
                        <m:fPr>
                          <m:ctrlPr>
                            <a:rPr sz="1800"/>
                          </m:ctrlPr>
                        </m:fPr>
                        <m:num>
                          <m:r>
                            <m:rPr/>
                            <a:rPr sz="1800"/>
                            <m:t>1</m:t>
                          </m:r>
                        </m:num>
                        <m:den>
                          <m:r>
                            <m:rPr/>
                            <a:rPr sz="1800"/>
                            <m:t>𝑚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3" name="CustomShape 6"/>
          <p:cNvSpPr/>
          <p:nvPr/>
        </p:nvSpPr>
        <p:spPr bwMode="auto">
          <a:xfrm>
            <a:off x="279360" y="4833720"/>
            <a:ext cx="11698200" cy="51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Количество коллизий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Formula 7"/>
          <p:cNvSpPr txBox="1"/>
          <p:nvPr/>
        </p:nvSpPr>
        <p:spPr bwMode="auto">
          <a:xfrm>
            <a:off x="3160440" y="4851000"/>
            <a:ext cx="1599480" cy="6930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/>
                          </m:ctrlPr>
                        </m:sSubPr>
                        <m:e>
                          <m:r>
                            <m:rPr/>
                            <a:rPr sz="1600"/>
                            <m:t>𝑌</m:t>
                          </m:r>
                        </m:e>
                        <m:sub>
                          <m:r>
                            <m:rPr/>
                            <a:rPr sz="1600"/>
                            <m:t>𝑘</m:t>
                          </m:r>
                        </m:sub>
                      </m:sSub>
                      <m:r>
                        <m:rPr/>
                        <a:rPr sz="1600"/>
                        <m:t>=</m:t>
                      </m:r>
                      <m:nary>
                        <m:naryPr>
                          <m:chr m:val="∑"/>
                          <m:grow m:val="off"/>
                          <m:supHide m:val="on"/>
                          <m:ctrlPr>
                            <a:rPr sz="1600"/>
                          </m:ctrlPr>
                        </m:naryPr>
                        <m:sub>
                          <m:r>
                            <m:rPr/>
                            <a:rPr sz="1600"/>
                            <m:t>𝑘</m:t>
                          </m:r>
                          <m:r>
                            <m:rPr/>
                            <a:rPr sz="1600"/>
                            <m:t>≠</m:t>
                          </m:r>
                          <m:r>
                            <m:rPr/>
                            <a:rPr sz="1600"/>
                            <m:t>𝑙</m:t>
                          </m:r>
                          <m:r>
                            <m:rPr/>
                            <a:rPr sz="1600"/>
                            <m:t>,</m:t>
                          </m:r>
                          <m:r>
                            <m:rPr/>
                            <a:rPr sz="1600"/>
                            <m:t>𝑙</m:t>
                          </m:r>
                          <m:r>
                            <m:rPr/>
                            <a:rPr sz="1600"/>
                            <m:t>∈</m:t>
                          </m:r>
                          <m:r>
                            <m:rPr/>
                            <a:rPr sz="1600"/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600"/>
                              </m:ctrlPr>
                            </m:sSubPr>
                            <m:e>
                              <m:r>
                                <m:rPr/>
                                <a:rPr sz="1600"/>
                                <m:t>𝑋</m:t>
                              </m:r>
                            </m:e>
                            <m:sub>
                              <m:r>
                                <m:rPr/>
                                <a:rPr sz="1600"/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5" name="CustomShape 8"/>
          <p:cNvSpPr/>
          <p:nvPr/>
        </p:nvSpPr>
        <p:spPr bwMode="auto">
          <a:xfrm>
            <a:off x="279360" y="5691600"/>
            <a:ext cx="11698200" cy="71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Так как математическое ожидание линейно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Formula 9"/>
          <p:cNvSpPr txBox="1"/>
          <p:nvPr/>
        </p:nvSpPr>
        <p:spPr bwMode="auto">
          <a:xfrm>
            <a:off x="5264759" y="5623920"/>
            <a:ext cx="4123440" cy="78552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𝑌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=</m:t>
                      </m:r>
                      <m:nary>
                        <m:naryPr>
                          <m:chr m:val="∑"/>
                          <m:grow m:val="off"/>
                          <m:supHide m:val="on"/>
                          <m:ctrlPr>
                            <a:rPr sz="1800"/>
                          </m:ctrlPr>
                        </m:naryPr>
                        <m:sub>
                          <m:r>
                            <m:rPr/>
                            <a:rPr sz="1800"/>
                            <m:t>𝑘</m:t>
                          </m:r>
                          <m:r>
                            <m:rPr/>
                            <a:rPr sz="1800"/>
                            <m:t>≠</m:t>
                          </m:r>
                          <m:r>
                            <m:rPr/>
                            <a:rPr sz="1800"/>
                            <m:t>𝑙</m:t>
                          </m:r>
                          <m:r>
                            <m:rPr/>
                            <a:rPr sz="1800"/>
                            <m:t>,</m:t>
                          </m:r>
                          <m:r>
                            <m:rPr/>
                            <a:rPr sz="1800"/>
                            <m:t>𝑙</m:t>
                          </m:r>
                          <m:r>
                            <m:rPr/>
                            <a:rPr sz="1800"/>
                            <m:t>∈</m:t>
                          </m:r>
                          <m:r>
                            <m:rPr/>
                            <a:rPr sz="1800"/>
                            <m:t>𝑇</m:t>
                          </m:r>
                        </m:sub>
                        <m:sup/>
                        <m:e>
                          <m:r>
                            <m:rPr/>
                            <a:rPr sz="1800"/>
                            <m:t>𝐸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800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800"/>
                                  </m:ctrlPr>
                                </m:sSubPr>
                                <m:e>
                                  <m:r>
                                    <m:rPr/>
                                    <a:rPr sz="1800"/>
                                    <m:t>𝑋</m:t>
                                  </m:r>
                                </m:e>
                                <m:sub>
                                  <m:r>
                                    <m:rPr/>
                                    <a:rPr sz="1800"/>
                                    <m:t>𝑘𝑙</m:t>
                                  </m:r>
                                </m:sub>
                              </m:sSub>
                            </m:e>
                          </m:d>
                          <m:r>
                            <m:rPr/>
                            <a:rPr sz="1800"/>
                            <m:t>≤</m:t>
                          </m:r>
                          <m:nary>
                            <m:naryPr>
                              <m:chr m:val="∑"/>
                              <m:grow m:val="off"/>
                              <m:supHide m:val="on"/>
                              <m:ctrlPr>
                                <a:rPr sz="1800"/>
                              </m:ctrlPr>
                            </m:naryPr>
                            <m:sub>
                              <m:r>
                                <m:rPr/>
                                <a:rPr sz="1800"/>
                                <m:t>𝑘</m:t>
                              </m:r>
                              <m:r>
                                <m:rPr/>
                                <a:rPr sz="1800"/>
                                <m:t>≠</m:t>
                              </m:r>
                              <m:r>
                                <m:rPr/>
                                <a:rPr sz="1800"/>
                                <m:t>𝑙</m:t>
                              </m:r>
                              <m:r>
                                <m:rPr/>
                                <a:rPr sz="1800"/>
                                <m:t>,</m:t>
                              </m:r>
                              <m:r>
                                <m:rPr/>
                                <a:rPr sz="1800"/>
                                <m:t>𝑙</m:t>
                              </m:r>
                              <m:r>
                                <m:rPr/>
                                <a:rPr sz="1800"/>
                                <m:t>∈</m:t>
                              </m:r>
                              <m:r>
                                <m:rPr/>
                                <a:rPr sz="1800"/>
                                <m:t>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sz="1800"/>
                                  </m:ctrlPr>
                                </m:fPr>
                                <m:num>
                                  <m:r>
                                    <m:rPr/>
                                    <a:rPr sz="1800"/>
                                    <m:t>1</m:t>
                                  </m:r>
                                </m:num>
                                <m:den>
                                  <m:r>
                                    <m:rPr/>
                                    <a:rPr sz="1800"/>
                                    <m:t>𝑚</m:t>
                                  </m:r>
                                </m:den>
                              </m:f>
                              <m:r>
                                <m:rPr/>
                                <a:rPr sz="1800"/>
                                <m:t>≤</m:t>
                              </m:r>
                              <m:f>
                                <m:fPr>
                                  <m:ctrlPr>
                                    <a:rPr sz="1800"/>
                                  </m:ctrlPr>
                                </m:fPr>
                                <m:num>
                                  <m:r>
                                    <m:rPr/>
                                    <a:rPr sz="1800"/>
                                    <m:t>𝑛</m:t>
                                  </m:r>
                                </m:num>
                                <m:den>
                                  <m:r>
                                    <m:rPr/>
                                    <a:rPr sz="1800"/>
                                    <m:t>𝑚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</mc:Choice>
              <mc:Fallback/>
            </mc:AlternateContent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 bwMode="auto">
          <a:xfrm>
            <a:off x="289679" y="888570"/>
            <a:ext cx="1176444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Длина цепочки в хэш-таблице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 b="0" i="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6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600" u="none" strike="noStrike">
                              <a:solidFill>
                                <a:srgbClr val="40404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1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6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6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endParaRPr sz="1600">
              <a:latin typeface="Cambria Math"/>
              <a:ea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defRPr/>
            </a:pPr>
            <a:endParaRPr lang="en-US" sz="1800" b="0" strike="noStrike" spc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CustomShape 2"/>
          <p:cNvSpPr/>
          <p:nvPr/>
        </p:nvSpPr>
        <p:spPr bwMode="auto"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 bwMode="auto">
          <a:xfrm>
            <a:off x="213480" y="1427040"/>
            <a:ext cx="5197320" cy="44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Математическое ожидание длины цепочки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Formula 4"/>
          <p:cNvSpPr txBox="1"/>
          <p:nvPr/>
        </p:nvSpPr>
        <p:spPr bwMode="auto">
          <a:xfrm flipH="0" flipV="0">
            <a:off x="5326199" y="1484279"/>
            <a:ext cx="3248640" cy="3837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𝑐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=</m:t>
                      </m:r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r>
                            <m:rPr/>
                            <a:rPr sz="1800"/>
                            <m:t>1</m:t>
                          </m:r>
                        </m:e>
                      </m:d>
                      <m:r>
                        <m:rPr/>
                        <a:rPr sz="1800"/>
                        <m:t>+</m:t>
                      </m:r>
                      <m:r>
                        <m:rPr/>
                        <a:rPr sz="1800"/>
                        <m:t>𝐸</m:t>
                      </m:r>
                      <m:d>
                        <m:dPr>
                          <m:begChr m:val="("/>
                          <m:endChr m:val=")"/>
                          <m:ctrlPr>
                            <a:rPr sz="1800"/>
                          </m:ctrlPr>
                        </m:dPr>
                        <m:e>
                          <m:sSub>
                            <m:sSubPr>
                              <m:ctrlPr>
                                <a:rPr sz="1800"/>
                              </m:ctrlPr>
                            </m:sSubPr>
                            <m:e>
                              <m:r>
                                <m:rPr/>
                                <a:rPr sz="1800"/>
                                <m:t>𝑌</m:t>
                              </m:r>
                            </m:e>
                            <m:sub>
                              <m:r>
                                <m:rPr/>
                                <a:rPr sz="1800"/>
                                <m:t>𝑘</m:t>
                              </m:r>
                            </m:sub>
                          </m:sSub>
                        </m:e>
                      </m:d>
                      <m:r>
                        <m:rPr/>
                        <a:rPr sz="1800"/>
                        <m:t>≤</m:t>
                      </m:r>
                      <m:r>
                        <m:rPr/>
                        <a:rPr sz="1800"/>
                        <m:t>1</m:t>
                      </m:r>
                      <m:r>
                        <m:rPr/>
                        <a:rPr sz="1800"/>
                        <m:t>+</m:t>
                      </m:r>
                      <m:r>
                        <m:rPr/>
                        <a:rPr sz="1800"/>
                        <m:t>𝛼</m:t>
                      </m:r>
                    </m:oMath>
                  </m:oMathPara>
                </a14:m>
              </mc:Choice>
              <mc:Fallback/>
            </mc:AlternateContent>
            <a:endParaRPr sz="1800"/>
          </a:p>
        </p:txBody>
      </p:sp>
      <p:sp>
        <p:nvSpPr>
          <p:cNvPr id="201" name="CustomShape 5"/>
          <p:cNvSpPr/>
          <p:nvPr/>
        </p:nvSpPr>
        <p:spPr bwMode="auto">
          <a:xfrm>
            <a:off x="213480" y="1965600"/>
            <a:ext cx="11764440" cy="444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Cложность операций по времени: O(1 + </a:t>
            </a:r>
            <a:r>
              <a:rPr lang="ru-RU" sz="1800" b="0" strike="noStrik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α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)</a:t>
            </a:r>
            <a:r>
              <a:rPr lang="en-US" sz="1800" b="0" strike="noStrike" spc="0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Будет постоянной в асимптотическом выражении, если коэффициент заполнения таблицы </a:t>
            </a:r>
            <a:r>
              <a:rPr lang="ru-RU" sz="1800" b="0" strike="noStrik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α</a:t>
            </a:r>
            <a:r>
              <a:rPr lang="ru-RU" sz="1800" b="0" strike="noStrike" spc="0">
                <a:solidFill>
                  <a:srgbClr val="404040"/>
                </a:solidFill>
                <a:latin typeface="Trebuchet MS"/>
              </a:rPr>
              <a:t> не будет расти</a:t>
            </a:r>
            <a:endParaRPr lang="en-US" sz="1800" b="0" strike="noStrike" spc="-1">
              <a:latin typeface="Arial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При выбранной хэш-функции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 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=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const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,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растёт при вставке новых элементов. Когда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превысит определённый порог, нужно будет выбрать другую хэш-функцию с большей мощностью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m</a:t>
            </a:r>
            <a:r>
              <a:rPr lang="ru-RU" sz="1800" b="0" i="1" strike="noStrike" spc="-1">
                <a:solidFill>
                  <a:srgbClr val="404040"/>
                </a:solidFill>
                <a:latin typeface="Trebuchet MS"/>
              </a:rPr>
              <a:t>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В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std::unordered_map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это реализует метод </a:t>
            </a:r>
            <a:r>
              <a:rPr lang="en-US" sz="1800" b="0" i="1" strike="noStrike" spc="-1">
                <a:solidFill>
                  <a:srgbClr val="404040"/>
                </a:solidFill>
                <a:latin typeface="Trebuchet MS"/>
              </a:rPr>
              <a:t>rehash()</a:t>
            </a:r>
            <a:endParaRPr lang="en-US" sz="1800" b="0" strike="noStrike" spc="-1">
              <a:latin typeface="Arial"/>
            </a:endParaRPr>
          </a:p>
          <a:p>
            <a:pPr marL="284239" indent="-283879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Ø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</a:rPr>
              <a:t>Оптимально поддерживать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0.5</m:t>
                      </m:r>
                      <m:r>
                        <m:rPr>
                          <m:sty m:val="p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>
                          <m:sty m:val="p"/>
                        </m:rPr>
                        <a:rPr lang="ru-RU" sz="1800" u="none" strike="noStrike" cap="none" spc="0">
                          <a:solidFill>
                            <a:srgbClr val="40404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&lt;1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ONLYOFFICE/7.5.1.23</Application>
  <DocSecurity>0</DocSecurity>
  <PresentationFormat/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anna</dc:creator>
  <cp:keywords/>
  <dc:description/>
  <dc:identifier/>
  <dc:language>en-US</dc:language>
  <cp:lastModifiedBy/>
  <cp:revision>160</cp:revision>
  <dcterms:created xsi:type="dcterms:W3CDTF">2021-09-19T14:42:54Z</dcterms:created>
  <dcterms:modified xsi:type="dcterms:W3CDTF">2023-12-25T09:50:23Z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