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AED2A-0BED-4451-A9DC-60DC2601D70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40535-733A-4F05-B7DB-1D2C043B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3F701-C26F-4911-A611-0098CABACE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1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993-F85E-4B97-AAAB-7C59F03969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90D3-183A-4FAF-BF88-9D206CE0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993-F85E-4B97-AAAB-7C59F03969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90D3-183A-4FAF-BF88-9D206CE0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993-F85E-4B97-AAAB-7C59F03969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90D3-183A-4FAF-BF88-9D206CE05E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32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993-F85E-4B97-AAAB-7C59F03969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90D3-183A-4FAF-BF88-9D206CE0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8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993-F85E-4B97-AAAB-7C59F03969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90D3-183A-4FAF-BF88-9D206CE05E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37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993-F85E-4B97-AAAB-7C59F03969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90D3-183A-4FAF-BF88-9D206CE0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26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993-F85E-4B97-AAAB-7C59F03969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90D3-183A-4FAF-BF88-9D206CE0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8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993-F85E-4B97-AAAB-7C59F03969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90D3-183A-4FAF-BF88-9D206CE0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993-F85E-4B97-AAAB-7C59F03969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90D3-183A-4FAF-BF88-9D206CE0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993-F85E-4B97-AAAB-7C59F03969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90D3-183A-4FAF-BF88-9D206CE0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7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993-F85E-4B97-AAAB-7C59F03969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90D3-183A-4FAF-BF88-9D206CE0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993-F85E-4B97-AAAB-7C59F03969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90D3-183A-4FAF-BF88-9D206CE0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7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993-F85E-4B97-AAAB-7C59F03969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90D3-183A-4FAF-BF88-9D206CE0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4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993-F85E-4B97-AAAB-7C59F03969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90D3-183A-4FAF-BF88-9D206CE0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993-F85E-4B97-AAAB-7C59F03969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90D3-183A-4FAF-BF88-9D206CE0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0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993-F85E-4B97-AAAB-7C59F03969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90D3-183A-4FAF-BF88-9D206CE0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C993-F85E-4B97-AAAB-7C59F03969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E990D3-183A-4FAF-BF88-9D206CE0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0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563418" y="376037"/>
            <a:ext cx="11231418" cy="164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mtClean="0"/>
              <a:t>Методы и стандарты программирования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ABC375FB-063E-45BF-8E88-AAABE78825F5}"/>
              </a:ext>
            </a:extLst>
          </p:cNvPr>
          <p:cNvSpPr txBox="1">
            <a:spLocks/>
          </p:cNvSpPr>
          <p:nvPr/>
        </p:nvSpPr>
        <p:spPr>
          <a:xfrm>
            <a:off x="960582" y="2519829"/>
            <a:ext cx="10834254" cy="37710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 smtClean="0"/>
              <a:t>Последовательные контейнеры</a:t>
            </a:r>
          </a:p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 smtClean="0"/>
              <a:t>Контейнеры-адаптеры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721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52008" y="805448"/>
            <a:ext cx="5921900" cy="303126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/>
              <a:t>Итератор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r>
              <a:rPr lang="ru-RU" dirty="0"/>
              <a:t> – </a:t>
            </a:r>
            <a:r>
              <a:rPr lang="en-US" dirty="0" err="1"/>
              <a:t>ForwardIterator</a:t>
            </a:r>
            <a:r>
              <a:rPr lang="en-US" dirty="0"/>
              <a:t>. </a:t>
            </a:r>
            <a:r>
              <a:rPr lang="ru-RU" dirty="0"/>
              <a:t>Не реализует операторов ни для случайного доступа, ни для </a:t>
            </a:r>
            <a:r>
              <a:rPr lang="ru-RU" dirty="0" smtClean="0"/>
              <a:t>декрементов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r>
              <a:rPr lang="en-US" dirty="0"/>
              <a:t> </a:t>
            </a:r>
            <a:r>
              <a:rPr lang="ru-RU" dirty="0"/>
              <a:t>не предоставляет методов для доступа к реверсивным итераторам – у него нет методов </a:t>
            </a:r>
            <a:r>
              <a:rPr lang="en-US" dirty="0" err="1"/>
              <a:t>rbegin</a:t>
            </a:r>
            <a:r>
              <a:rPr lang="en-US" dirty="0"/>
              <a:t>(),</a:t>
            </a:r>
            <a:r>
              <a:rPr lang="ru-RU" dirty="0"/>
              <a:t> </a:t>
            </a:r>
            <a:r>
              <a:rPr lang="en-US" dirty="0" err="1"/>
              <a:t>crbegin</a:t>
            </a:r>
            <a:r>
              <a:rPr lang="ru-RU" dirty="0"/>
              <a:t>()</a:t>
            </a:r>
            <a:r>
              <a:rPr lang="en-US" dirty="0"/>
              <a:t>, rend(), </a:t>
            </a:r>
            <a:r>
              <a:rPr lang="en-US" dirty="0" err="1"/>
              <a:t>crend</a:t>
            </a:r>
            <a:r>
              <a:rPr lang="en-US" dirty="0" smtClean="0"/>
              <a:t>()</a:t>
            </a:r>
            <a:r>
              <a:rPr lang="ru-RU" dirty="0" smtClean="0"/>
              <a:t>. Итерации в обратном порядке невозможны, т.к. указатель на предыдущий элемент не хранится</a:t>
            </a:r>
            <a:endParaRPr lang="ru-RU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forward_list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8" y="759727"/>
            <a:ext cx="4120717" cy="1854323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291028" y="4031018"/>
            <a:ext cx="11682880" cy="25510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Функции </a:t>
            </a:r>
            <a:r>
              <a:rPr lang="en-US" dirty="0" smtClean="0"/>
              <a:t>insert(…), emplace(…), erase(…) </a:t>
            </a:r>
            <a:r>
              <a:rPr lang="ru-RU" dirty="0"/>
              <a:t>д</a:t>
            </a:r>
            <a:r>
              <a:rPr lang="ru-RU" dirty="0" smtClean="0"/>
              <a:t>ругих последовательных контейнеров принимают </a:t>
            </a:r>
            <a:r>
              <a:rPr lang="en-US" dirty="0" smtClean="0"/>
              <a:t> </a:t>
            </a:r>
            <a:r>
              <a:rPr lang="ru-RU" dirty="0" smtClean="0"/>
              <a:t>итераторы на ту позицию, на которую будем вставлен/с которой будет удалён элемент. В списке это потребовало бы изменения предыдущего элемента, однако в односвязном списке он недоступен. Поэтому версии этих функций для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forward_list</a:t>
            </a:r>
            <a:r>
              <a:rPr lang="en-US" dirty="0" smtClean="0"/>
              <a:t> </a:t>
            </a:r>
            <a:r>
              <a:rPr lang="ru-RU" dirty="0" smtClean="0"/>
              <a:t>принимают итераторы на позицию, предшествующую позиции </a:t>
            </a:r>
            <a:r>
              <a:rPr lang="ru-RU" dirty="0" err="1" smtClean="0"/>
              <a:t>вствки</a:t>
            </a:r>
            <a:r>
              <a:rPr lang="ru-RU" dirty="0" smtClean="0"/>
              <a:t>/удаления</a:t>
            </a:r>
          </a:p>
          <a:p>
            <a:r>
              <a:rPr lang="ru-RU" dirty="0" smtClean="0"/>
              <a:t>У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 smtClean="0"/>
              <a:t>forward_list</a:t>
            </a:r>
            <a:r>
              <a:rPr lang="ru-RU" dirty="0" smtClean="0"/>
              <a:t> есть метод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before_begin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cbefore_begin</a:t>
            </a:r>
            <a:r>
              <a:rPr lang="en-US" dirty="0" smtClean="0"/>
              <a:t>(), </a:t>
            </a:r>
            <a:r>
              <a:rPr lang="ru-RU" dirty="0" smtClean="0"/>
              <a:t>возвращающие итератор на элемент, предшествующий первому элементу</a:t>
            </a:r>
            <a:r>
              <a:rPr lang="en-US" dirty="0" smtClean="0"/>
              <a:t>. </a:t>
            </a:r>
            <a:r>
              <a:rPr lang="ru-RU" dirty="0" smtClean="0"/>
              <a:t>В односвязном списке иначе было бы невозможно вставить элемент на первую позицию</a:t>
            </a:r>
          </a:p>
          <a:p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28" y="2804766"/>
            <a:ext cx="5870061" cy="114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80151" y="724329"/>
            <a:ext cx="6215272" cy="584615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 smtClean="0"/>
              <a:t>Судя по</a:t>
            </a:r>
            <a:r>
              <a:rPr lang="en-US" sz="2000" dirty="0" smtClean="0"/>
              <a:t> </a:t>
            </a:r>
            <a:r>
              <a:rPr lang="ru-RU" sz="2000" dirty="0" smtClean="0"/>
              <a:t>сложности операций,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deque</a:t>
            </a:r>
            <a:r>
              <a:rPr lang="en-US" sz="2000" dirty="0" smtClean="0"/>
              <a:t> – </a:t>
            </a:r>
            <a:r>
              <a:rPr lang="ru-RU" sz="2000" dirty="0" smtClean="0"/>
              <a:t>это нечто среднее между списком и вектором.</a:t>
            </a:r>
          </a:p>
          <a:p>
            <a:r>
              <a:rPr lang="ru-RU" sz="2000" dirty="0" smtClean="0"/>
              <a:t>Это действительно так -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 smtClean="0"/>
              <a:t>deque</a:t>
            </a:r>
            <a:r>
              <a:rPr lang="ru-RU" sz="2000" dirty="0" smtClean="0"/>
              <a:t> можно представить как список </a:t>
            </a:r>
            <a:r>
              <a:rPr lang="ru-RU" sz="2000" dirty="0" err="1" smtClean="0"/>
              <a:t>масивов</a:t>
            </a:r>
            <a:endParaRPr lang="ru-RU" sz="2000" dirty="0" smtClean="0"/>
          </a:p>
          <a:p>
            <a:r>
              <a:rPr lang="ru-RU" sz="2000" dirty="0" smtClean="0"/>
              <a:t>Несмотря на случайный доступ, элементы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deque</a:t>
            </a:r>
            <a:r>
              <a:rPr lang="en-US" sz="2000" dirty="0" smtClean="0"/>
              <a:t> </a:t>
            </a:r>
            <a:r>
              <a:rPr lang="ru-RU" sz="2000" dirty="0" smtClean="0"/>
              <a:t>хранятся не в непрерывной области памяти, а в последовательности отдельных массивов фиксированного размера</a:t>
            </a:r>
          </a:p>
          <a:p>
            <a:r>
              <a:rPr lang="ru-RU" sz="2000" dirty="0" smtClean="0"/>
              <a:t>Увеличение размера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deque</a:t>
            </a:r>
            <a:r>
              <a:rPr lang="en-US" sz="2000" dirty="0" smtClean="0"/>
              <a:t> </a:t>
            </a:r>
            <a:r>
              <a:rPr lang="ru-RU" sz="2000" dirty="0" smtClean="0"/>
              <a:t>быстрее, чем </a:t>
            </a:r>
            <a:r>
              <a:rPr lang="en-US" sz="2000" dirty="0" err="1" smtClean="0"/>
              <a:t>std:vector</a:t>
            </a:r>
            <a:r>
              <a:rPr lang="en-US" sz="2000" dirty="0" smtClean="0"/>
              <a:t>, </a:t>
            </a:r>
            <a:r>
              <a:rPr lang="ru-RU" sz="2000" dirty="0" smtClean="0"/>
              <a:t>потому что в первом случае не нужно копировать все элементы в новый участок памяти</a:t>
            </a:r>
          </a:p>
          <a:p>
            <a:r>
              <a:rPr lang="ru-RU" sz="2000" dirty="0" smtClean="0"/>
              <a:t>Однако, в среднем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deque</a:t>
            </a:r>
            <a:r>
              <a:rPr lang="en-US" sz="2000" dirty="0" smtClean="0"/>
              <a:t> </a:t>
            </a:r>
            <a:r>
              <a:rPr lang="ru-RU" sz="2000" dirty="0" smtClean="0"/>
              <a:t>расходует больше памяти, т.к. для хранения единственного элемента всё равно выделяется полный блок размером </a:t>
            </a:r>
            <a:r>
              <a:rPr lang="en-US" sz="2000" dirty="0" smtClean="0"/>
              <a:t>8*</a:t>
            </a:r>
            <a:r>
              <a:rPr lang="en-US" sz="2000" dirty="0" err="1" smtClean="0"/>
              <a:t>sizeof</a:t>
            </a:r>
            <a:r>
              <a:rPr lang="en-US" sz="2000" dirty="0" smtClean="0"/>
              <a:t>(T) </a:t>
            </a:r>
            <a:r>
              <a:rPr lang="ru-RU" sz="2000" dirty="0" smtClean="0"/>
              <a:t>или </a:t>
            </a:r>
            <a:r>
              <a:rPr lang="en-US" sz="2000" dirty="0" smtClean="0"/>
              <a:t>16*</a:t>
            </a:r>
            <a:r>
              <a:rPr lang="en-US" sz="2000" dirty="0" err="1" smtClean="0"/>
              <a:t>sizeof</a:t>
            </a:r>
            <a:r>
              <a:rPr lang="en-US" sz="2000" dirty="0" smtClean="0"/>
              <a:t>(T)</a:t>
            </a:r>
            <a:r>
              <a:rPr lang="ru-RU" sz="2000" dirty="0" smtClean="0"/>
              <a:t> в зависимости от архитектуры</a:t>
            </a:r>
          </a:p>
          <a:p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deque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395086" y="2192606"/>
          <a:ext cx="511016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527"/>
                <a:gridCol w="1913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Операция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Сложность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Добавление элемента в конец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O(1)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Добавление</a:t>
                      </a:r>
                      <a:r>
                        <a:rPr lang="ru-RU" sz="1600" baseline="0" dirty="0" smtClean="0"/>
                        <a:t> элемента в начало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</a:t>
                      </a:r>
                      <a:r>
                        <a:rPr lang="ru-RU" sz="1600" dirty="0" smtClean="0"/>
                        <a:t>(</a:t>
                      </a:r>
                      <a:r>
                        <a:rPr lang="en-US" sz="1600" dirty="0" smtClean="0"/>
                        <a:t>1</a:t>
                      </a:r>
                      <a:r>
                        <a:rPr lang="ru-RU" sz="160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Добавление</a:t>
                      </a:r>
                      <a:r>
                        <a:rPr lang="ru-RU" sz="1600" baseline="0" dirty="0" smtClean="0"/>
                        <a:t> и удаление элемента из середины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</a:t>
                      </a:r>
                      <a:r>
                        <a:rPr lang="ru-RU" sz="1600" dirty="0" smtClean="0"/>
                        <a:t>(</a:t>
                      </a:r>
                      <a:r>
                        <a:rPr lang="en-US" sz="1600" dirty="0" smtClean="0"/>
                        <a:t>n</a:t>
                      </a:r>
                      <a:r>
                        <a:rPr lang="ru-RU" sz="160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Доступ к произвольному</a:t>
                      </a:r>
                      <a:r>
                        <a:rPr lang="ru-RU" sz="1600" baseline="0" dirty="0" smtClean="0"/>
                        <a:t> элементу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О(1)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6351"/>
          <a:stretch/>
        </p:blipFill>
        <p:spPr>
          <a:xfrm>
            <a:off x="397936" y="1000368"/>
            <a:ext cx="4517648" cy="110682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7936" y="661814"/>
            <a:ext cx="5282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https://en.cppreference.com/w/cpp/container/deque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85163" y="4605102"/>
            <a:ext cx="5129517" cy="20973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Итератор: </a:t>
            </a:r>
            <a:r>
              <a:rPr lang="en-US" dirty="0" err="1" smtClean="0"/>
              <a:t>RandomAccessIterator</a:t>
            </a:r>
            <a:endParaRPr lang="ru-RU" dirty="0" smtClean="0"/>
          </a:p>
          <a:p>
            <a:r>
              <a:rPr lang="ru-RU" dirty="0" err="1" smtClean="0"/>
              <a:t>Инвалидация</a:t>
            </a:r>
            <a:r>
              <a:rPr lang="ru-RU" dirty="0" smtClean="0"/>
              <a:t> итераторов: вставки и удаления на любые позиции потенциально</a:t>
            </a:r>
            <a:r>
              <a:rPr lang="en-US" dirty="0" smtClean="0"/>
              <a:t> </a:t>
            </a:r>
            <a:r>
              <a:rPr lang="ru-RU" dirty="0" err="1" smtClean="0"/>
              <a:t>инвалидирут</a:t>
            </a:r>
            <a:r>
              <a:rPr lang="ru-RU" dirty="0" smtClean="0"/>
              <a:t> все итераторы. Ссылки не </a:t>
            </a:r>
            <a:r>
              <a:rPr lang="ru-RU" dirty="0" err="1" smtClean="0"/>
              <a:t>инвалидируются</a:t>
            </a:r>
            <a:r>
              <a:rPr lang="ru-RU" dirty="0" smtClean="0"/>
              <a:t> при вставке в конец/начало и удалении из конца/начала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2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98888" y="72085"/>
            <a:ext cx="11749687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deque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24" y="781658"/>
            <a:ext cx="4161297" cy="20042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972" y="594198"/>
            <a:ext cx="4229467" cy="23776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91789" y="96707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52327" y="133640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2962" y="161340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headBlock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5841" y="1882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tailBlock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97015" y="21891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5793029" y="1458241"/>
            <a:ext cx="176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3464" y="1046691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push_front</a:t>
            </a:r>
            <a:r>
              <a:rPr lang="en-US" dirty="0" smtClean="0"/>
              <a:t>(e3)</a:t>
            </a:r>
            <a:endParaRPr lang="en-US" dirty="0"/>
          </a:p>
        </p:txBody>
      </p:sp>
      <p:cxnSp>
        <p:nvCxnSpPr>
          <p:cNvPr id="16" name="Прямая со стрелкой 15"/>
          <p:cNvCxnSpPr>
            <a:endCxn id="5" idx="1"/>
          </p:cNvCxnSpPr>
          <p:nvPr/>
        </p:nvCxnSpPr>
        <p:spPr>
          <a:xfrm>
            <a:off x="10774" y="1783775"/>
            <a:ext cx="164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1078606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push_front</a:t>
            </a:r>
            <a:r>
              <a:rPr lang="en-US" dirty="0" smtClean="0"/>
              <a:t>(e1)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774" y="141444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push_front</a:t>
            </a:r>
            <a:r>
              <a:rPr lang="en-US" dirty="0" smtClean="0"/>
              <a:t>(e2)</a:t>
            </a:r>
            <a:endParaRPr lang="en-US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753" y="3103844"/>
            <a:ext cx="4153260" cy="3604572"/>
          </a:xfrm>
          <a:prstGeom prst="rect">
            <a:avLst/>
          </a:prstGeom>
        </p:spPr>
      </p:pic>
      <p:cxnSp>
        <p:nvCxnSpPr>
          <p:cNvPr id="25" name="Прямая со стрелкой 24"/>
          <p:cNvCxnSpPr/>
          <p:nvPr/>
        </p:nvCxnSpPr>
        <p:spPr>
          <a:xfrm>
            <a:off x="77758" y="4774805"/>
            <a:ext cx="164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899" y="3845511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push_back</a:t>
            </a:r>
            <a:r>
              <a:rPr lang="en-US" dirty="0" smtClean="0"/>
              <a:t>(e4)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58" y="440547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push_back</a:t>
            </a:r>
            <a:r>
              <a:rPr lang="en-US" dirty="0" smtClean="0"/>
              <a:t>(e7)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27190" y="41525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87728" y="452183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8363" y="479883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headBlock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91242" y="506759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tailBlock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32416" y="537458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793" y="3046366"/>
            <a:ext cx="3201619" cy="3719528"/>
          </a:xfrm>
          <a:prstGeom prst="rect">
            <a:avLst/>
          </a:prstGeom>
        </p:spPr>
      </p:pic>
      <p:cxnSp>
        <p:nvCxnSpPr>
          <p:cNvPr id="34" name="Прямая со стрелкой 33"/>
          <p:cNvCxnSpPr/>
          <p:nvPr/>
        </p:nvCxnSpPr>
        <p:spPr>
          <a:xfrm>
            <a:off x="5843609" y="4405473"/>
            <a:ext cx="237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73732" y="392884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push_back</a:t>
            </a:r>
            <a:r>
              <a:rPr lang="en-US" dirty="0" smtClean="0"/>
              <a:t>(e8)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12779" y="4337983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head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8219389" y="4571229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blocks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825734" y="4795722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headBlock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7956913" y="5020215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tailBlock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8421883" y="5274791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tail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01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75315" y="1088462"/>
            <a:ext cx="6825007" cy="504148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err="1"/>
              <a:t>Стэк</a:t>
            </a:r>
            <a:r>
              <a:rPr lang="ru-RU" sz="2000" dirty="0"/>
              <a:t> – </a:t>
            </a:r>
            <a:r>
              <a:rPr lang="ru-RU" sz="2000" dirty="0" smtClean="0"/>
              <a:t>последний пришёл</a:t>
            </a:r>
            <a:r>
              <a:rPr lang="ru-RU" sz="2000" dirty="0"/>
              <a:t>, первый ушёл </a:t>
            </a:r>
            <a:r>
              <a:rPr lang="ru-RU" sz="2000" dirty="0" smtClean="0"/>
              <a:t>(</a:t>
            </a:r>
            <a:r>
              <a:rPr lang="en-US" sz="2000" dirty="0"/>
              <a:t>L</a:t>
            </a:r>
            <a:r>
              <a:rPr lang="en-US" sz="2000" dirty="0" smtClean="0"/>
              <a:t>IFO </a:t>
            </a:r>
            <a:r>
              <a:rPr lang="en-US" sz="2000" dirty="0"/>
              <a:t>– </a:t>
            </a:r>
            <a:r>
              <a:rPr lang="en-US" sz="2000" dirty="0" smtClean="0"/>
              <a:t>last in</a:t>
            </a:r>
            <a:r>
              <a:rPr lang="en-US" sz="2000" dirty="0"/>
              <a:t>, first out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Обеспечивает доступ к элементам в порядке, обратном порядку помещения в стек</a:t>
            </a:r>
          </a:p>
          <a:p>
            <a:r>
              <a:rPr lang="ru-RU" sz="2000" dirty="0"/>
              <a:t>Второй формальный параметр шаблона – контейнер, в котором хранятся данные стека. Сам стек только обеспечивает соответствующие способы доступа к данным</a:t>
            </a:r>
          </a:p>
          <a:p>
            <a:r>
              <a:rPr lang="ru-RU" sz="2000" dirty="0" smtClean="0"/>
              <a:t>Значение формального </a:t>
            </a:r>
            <a:r>
              <a:rPr lang="ru-RU" sz="2000" dirty="0"/>
              <a:t>параметра </a:t>
            </a:r>
            <a:r>
              <a:rPr lang="en-US" sz="2000" dirty="0"/>
              <a:t>Container </a:t>
            </a:r>
            <a:r>
              <a:rPr lang="ru-RU" sz="2000" dirty="0"/>
              <a:t>можно заменить на любой другой последовательный контейнер, у которого есть методы </a:t>
            </a:r>
            <a:r>
              <a:rPr lang="en-US" sz="2000" dirty="0" err="1"/>
              <a:t>push_back</a:t>
            </a:r>
            <a:r>
              <a:rPr lang="en-US" sz="2000" dirty="0"/>
              <a:t>(), back() </a:t>
            </a:r>
            <a:r>
              <a:rPr lang="ru-RU" sz="2000" dirty="0"/>
              <a:t>и </a:t>
            </a:r>
            <a:r>
              <a:rPr lang="en-US" sz="2000" dirty="0" err="1"/>
              <a:t>pop_back</a:t>
            </a:r>
            <a:r>
              <a:rPr lang="en-US" sz="2000" dirty="0"/>
              <a:t>()</a:t>
            </a:r>
            <a:r>
              <a:rPr lang="ru-RU" sz="2000" dirty="0"/>
              <a:t>. По умолчанию выбран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deque</a:t>
            </a:r>
            <a:r>
              <a:rPr lang="en-US" sz="2000" dirty="0"/>
              <a:t>, </a:t>
            </a:r>
            <a:r>
              <a:rPr lang="ru-RU" sz="2000" dirty="0"/>
              <a:t>потому что он не копирует все элементы при выделении новой памяти и освобождает память при удалении элементов</a:t>
            </a:r>
          </a:p>
          <a:p>
            <a:r>
              <a:rPr lang="ru-RU" sz="2000" dirty="0"/>
              <a:t>Итераторов нет. Стек не для этого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Контейнеры-</a:t>
            </a:r>
            <a:r>
              <a:rPr lang="ru-RU" sz="2800" dirty="0" err="1" smtClean="0"/>
              <a:t>адептеры</a:t>
            </a:r>
            <a:r>
              <a:rPr lang="ru-RU" sz="2800" dirty="0" smtClean="0"/>
              <a:t>: </a:t>
            </a:r>
            <a:r>
              <a:rPr lang="en-US" sz="2800" dirty="0" err="1" smtClean="0"/>
              <a:t>std</a:t>
            </a:r>
            <a:r>
              <a:rPr lang="en-US" sz="2800" dirty="0" smtClean="0"/>
              <a:t>::stack</a:t>
            </a:r>
            <a:endParaRPr lang="en-US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9" y="1343558"/>
            <a:ext cx="4744560" cy="180499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35670" y="797382"/>
            <a:ext cx="5822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https://en.cppreference.com/w/cpp/container/stack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09" y="3451584"/>
            <a:ext cx="4744560" cy="266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45797" y="865742"/>
            <a:ext cx="6529939" cy="507919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Очередь – первый пришел, первый ушёл (</a:t>
            </a:r>
            <a:r>
              <a:rPr lang="en-US" sz="2400" dirty="0" smtClean="0"/>
              <a:t>FIFO – first in, first out</a:t>
            </a:r>
            <a:r>
              <a:rPr lang="ru-RU" sz="2400" dirty="0" smtClean="0"/>
              <a:t>)</a:t>
            </a:r>
            <a:r>
              <a:rPr lang="en-US" sz="2400" dirty="0" smtClean="0"/>
              <a:t>. </a:t>
            </a:r>
            <a:r>
              <a:rPr lang="ru-RU" sz="2400" dirty="0" smtClean="0"/>
              <a:t>Обеспечивает доступ к элементам в порядке помещения в очередь</a:t>
            </a:r>
          </a:p>
          <a:p>
            <a:r>
              <a:rPr lang="ru-RU" sz="2400" dirty="0" smtClean="0"/>
              <a:t>Значение формального параметра </a:t>
            </a:r>
            <a:r>
              <a:rPr lang="en-US" sz="2400" dirty="0" smtClean="0"/>
              <a:t>Container </a:t>
            </a:r>
            <a:r>
              <a:rPr lang="ru-RU" sz="2400" dirty="0" smtClean="0"/>
              <a:t>можно заменить на любой последовательный контейнер, предоставляющий методы </a:t>
            </a:r>
            <a:r>
              <a:rPr lang="en-US" sz="2400" dirty="0" err="1" smtClean="0"/>
              <a:t>push_back</a:t>
            </a:r>
            <a:r>
              <a:rPr lang="en-US" sz="2400" dirty="0" smtClean="0"/>
              <a:t>(), back(), </a:t>
            </a:r>
            <a:r>
              <a:rPr lang="en-US" sz="2400" dirty="0" err="1" smtClean="0"/>
              <a:t>pop_front</a:t>
            </a:r>
            <a:r>
              <a:rPr lang="en-US" sz="2400" dirty="0" smtClean="0"/>
              <a:t>(), front()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Контейнеры-</a:t>
            </a:r>
            <a:r>
              <a:rPr lang="ru-RU" sz="2800" dirty="0" err="1" smtClean="0"/>
              <a:t>адептеры</a:t>
            </a:r>
            <a:r>
              <a:rPr lang="ru-RU" sz="2800" dirty="0" smtClean="0"/>
              <a:t>: </a:t>
            </a:r>
            <a:r>
              <a:rPr lang="en-US" sz="2800" dirty="0" err="1" smtClean="0"/>
              <a:t>std</a:t>
            </a:r>
            <a:r>
              <a:rPr lang="en-US" sz="2800" dirty="0" smtClean="0"/>
              <a:t>::queue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2" y="1468054"/>
            <a:ext cx="4441686" cy="16441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2" y="3568970"/>
            <a:ext cx="4613471" cy="224240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89770" y="865742"/>
            <a:ext cx="5280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https://en.cppreference.com/w/cpp/container/queue</a:t>
            </a:r>
          </a:p>
        </p:txBody>
      </p:sp>
    </p:spTree>
    <p:extLst>
      <p:ext uri="{BB962C8B-B14F-4D97-AF65-F5344CB8AC3E}">
        <p14:creationId xmlns:p14="http://schemas.microsoft.com/office/powerpoint/2010/main" val="14736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619875" y="5620777"/>
            <a:ext cx="5380447" cy="123722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6915" y="898981"/>
            <a:ext cx="6133407" cy="4721796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Предоставляет доступ к элементам в порядке их </a:t>
            </a:r>
            <a:r>
              <a:rPr lang="ru-RU" dirty="0" smtClean="0"/>
              <a:t>приоритета на </a:t>
            </a:r>
            <a:r>
              <a:rPr lang="ru-RU" dirty="0" smtClean="0"/>
              <a:t>основании формального параметра шаблона </a:t>
            </a:r>
            <a:r>
              <a:rPr lang="en-US" dirty="0" smtClean="0"/>
              <a:t>Compare. </a:t>
            </a:r>
            <a:r>
              <a:rPr lang="ru-RU" dirty="0" smtClean="0"/>
              <a:t>По умолчанию наиболее приоритетный элемент – элемент с большим значением.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priority_queue</a:t>
            </a:r>
            <a:r>
              <a:rPr lang="en-US" dirty="0" smtClean="0"/>
              <a:t> </a:t>
            </a:r>
            <a:r>
              <a:rPr lang="ru-RU" dirty="0" smtClean="0"/>
              <a:t>реализует структуру данных </a:t>
            </a:r>
            <a:r>
              <a:rPr lang="en-US" dirty="0" smtClean="0"/>
              <a:t>Binary Max </a:t>
            </a:r>
            <a:r>
              <a:rPr lang="en-US" dirty="0"/>
              <a:t>H</a:t>
            </a:r>
            <a:r>
              <a:rPr lang="en-US" dirty="0" smtClean="0"/>
              <a:t>eap (</a:t>
            </a:r>
            <a:r>
              <a:rPr lang="ru-RU" dirty="0" smtClean="0"/>
              <a:t>двоичная куча, пирамида, сортирующее дерево</a:t>
            </a:r>
            <a:r>
              <a:rPr lang="en-US" dirty="0" smtClean="0"/>
              <a:t>)</a:t>
            </a:r>
            <a:r>
              <a:rPr lang="ru-RU" dirty="0" smtClean="0"/>
              <a:t>. Двоичная куча </a:t>
            </a:r>
            <a:r>
              <a:rPr lang="ru-RU" dirty="0" smtClean="0"/>
              <a:t>- это </a:t>
            </a:r>
            <a:r>
              <a:rPr lang="ru-RU" dirty="0" smtClean="0"/>
              <a:t>бинарное дерево (дерево, в котором</a:t>
            </a:r>
            <a:r>
              <a:rPr lang="en-US" dirty="0" smtClean="0"/>
              <a:t> </a:t>
            </a:r>
            <a:r>
              <a:rPr lang="ru-RU" dirty="0" smtClean="0"/>
              <a:t>у каждого узла может быть не более двух потомков), обладающее свойствами: </a:t>
            </a:r>
          </a:p>
          <a:p>
            <a:pPr marL="912812" indent="-285750"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Значение родительской вершины не меньше значений вершин-потомков (</a:t>
            </a:r>
            <a:r>
              <a:rPr lang="ru-RU" dirty="0" err="1"/>
              <a:t>довичная</a:t>
            </a:r>
            <a:r>
              <a:rPr lang="ru-RU" dirty="0"/>
              <a:t> куча с условием максимума), либо не больше значений вершин-потомков (</a:t>
            </a:r>
            <a:r>
              <a:rPr lang="ru-RU" dirty="0" err="1"/>
              <a:t>довичная</a:t>
            </a:r>
            <a:r>
              <a:rPr lang="ru-RU" dirty="0"/>
              <a:t> куча с условием </a:t>
            </a:r>
            <a:r>
              <a:rPr lang="ru-RU" dirty="0" smtClean="0"/>
              <a:t>минимума) (1)</a:t>
            </a:r>
            <a:endParaRPr lang="ru-RU" dirty="0"/>
          </a:p>
          <a:p>
            <a:pPr marL="912812" indent="-285750">
              <a:buSzPct val="100000"/>
              <a:buFont typeface="Arial" panose="020B0604020202020204" pitchFamily="34" charset="0"/>
              <a:buChar char="•"/>
            </a:pPr>
            <a:r>
              <a:rPr lang="ru-RU" dirty="0" smtClean="0"/>
              <a:t>является завершённым </a:t>
            </a:r>
            <a:r>
              <a:rPr lang="ru-RU" dirty="0" err="1" smtClean="0"/>
              <a:t>дверевом</a:t>
            </a:r>
            <a:r>
              <a:rPr lang="ru-RU" dirty="0" smtClean="0"/>
              <a:t>: если в дереве </a:t>
            </a:r>
            <a:r>
              <a:rPr lang="en-US" dirty="0" smtClean="0"/>
              <a:t>n </a:t>
            </a:r>
            <a:r>
              <a:rPr lang="ru-RU" dirty="0" smtClean="0"/>
              <a:t>уровней, то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/>
              <a:t>ый</a:t>
            </a:r>
            <a:r>
              <a:rPr lang="ru-RU" dirty="0"/>
              <a:t> уровень </a:t>
            </a:r>
            <a:r>
              <a:rPr lang="ru-RU" dirty="0" smtClean="0"/>
              <a:t>дерева, не считая последнего </a:t>
            </a:r>
            <a:r>
              <a:rPr lang="ru-RU" dirty="0"/>
              <a:t>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0 … n-1</a:t>
            </a:r>
            <a:r>
              <a:rPr lang="ru-RU" dirty="0" smtClean="0"/>
              <a:t>) </a:t>
            </a:r>
            <a:r>
              <a:rPr lang="ru-RU" dirty="0"/>
              <a:t>содержит </a:t>
            </a:r>
            <a:r>
              <a:rPr lang="en-US" dirty="0" smtClean="0"/>
              <a:t>2</a:t>
            </a:r>
            <a:r>
              <a:rPr lang="en-US" baseline="30000" dirty="0" smtClean="0"/>
              <a:t>i </a:t>
            </a:r>
            <a:r>
              <a:rPr lang="en-US" dirty="0"/>
              <a:t> </a:t>
            </a:r>
            <a:r>
              <a:rPr lang="ru-RU" dirty="0" smtClean="0"/>
              <a:t>вершин, а последний уровень заполняется слева-направо (2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Контейнеры-</a:t>
            </a:r>
            <a:r>
              <a:rPr lang="ru-RU" sz="2800" dirty="0" err="1" smtClean="0"/>
              <a:t>адептеры</a:t>
            </a:r>
            <a:r>
              <a:rPr lang="ru-RU" sz="2800" dirty="0" smtClean="0"/>
              <a:t>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3" y="1411238"/>
            <a:ext cx="5055044" cy="126787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3399" y="833977"/>
            <a:ext cx="5341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https://en.cppreference.com/w/cpp/container/priority_queue</a:t>
            </a:r>
          </a:p>
        </p:txBody>
      </p:sp>
      <p:sp>
        <p:nvSpPr>
          <p:cNvPr id="2" name="Овал 1"/>
          <p:cNvSpPr/>
          <p:nvPr/>
        </p:nvSpPr>
        <p:spPr>
          <a:xfrm>
            <a:off x="3013793" y="313740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4" name="Овал 13"/>
          <p:cNvSpPr/>
          <p:nvPr/>
        </p:nvSpPr>
        <p:spPr>
          <a:xfrm>
            <a:off x="1825631" y="394007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5" name="Овал 14"/>
          <p:cNvSpPr/>
          <p:nvPr/>
        </p:nvSpPr>
        <p:spPr>
          <a:xfrm>
            <a:off x="4156857" y="3940072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6" name="Овал 15"/>
          <p:cNvSpPr/>
          <p:nvPr/>
        </p:nvSpPr>
        <p:spPr>
          <a:xfrm>
            <a:off x="1131324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Овал 16"/>
          <p:cNvSpPr/>
          <p:nvPr/>
        </p:nvSpPr>
        <p:spPr>
          <a:xfrm>
            <a:off x="2487323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Овал 17"/>
          <p:cNvSpPr/>
          <p:nvPr/>
        </p:nvSpPr>
        <p:spPr>
          <a:xfrm>
            <a:off x="3495165" y="4978496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9" name="Овал 18"/>
          <p:cNvSpPr/>
          <p:nvPr/>
        </p:nvSpPr>
        <p:spPr>
          <a:xfrm>
            <a:off x="4866063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Овал 19"/>
          <p:cNvSpPr/>
          <p:nvPr/>
        </p:nvSpPr>
        <p:spPr>
          <a:xfrm>
            <a:off x="381975" y="605408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2" name="Прямая соединительная линия 21"/>
          <p:cNvCxnSpPr>
            <a:stCxn id="14" idx="7"/>
            <a:endCxn id="2" idx="2"/>
          </p:cNvCxnSpPr>
          <p:nvPr/>
        </p:nvCxnSpPr>
        <p:spPr>
          <a:xfrm flipV="1">
            <a:off x="2371215" y="3458548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2" idx="6"/>
            <a:endCxn id="15" idx="1"/>
          </p:cNvCxnSpPr>
          <p:nvPr/>
        </p:nvCxnSpPr>
        <p:spPr>
          <a:xfrm>
            <a:off x="3652985" y="3458548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6" idx="7"/>
            <a:endCxn id="14" idx="3"/>
          </p:cNvCxnSpPr>
          <p:nvPr/>
        </p:nvCxnSpPr>
        <p:spPr>
          <a:xfrm flipV="1">
            <a:off x="1676908" y="4488294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7" idx="1"/>
            <a:endCxn id="14" idx="5"/>
          </p:cNvCxnSpPr>
          <p:nvPr/>
        </p:nvCxnSpPr>
        <p:spPr>
          <a:xfrm flipH="1" flipV="1">
            <a:off x="2371215" y="448829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18" idx="7"/>
            <a:endCxn id="15" idx="3"/>
          </p:cNvCxnSpPr>
          <p:nvPr/>
        </p:nvCxnSpPr>
        <p:spPr>
          <a:xfrm flipV="1">
            <a:off x="4040749" y="4488293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19" idx="1"/>
            <a:endCxn id="15" idx="5"/>
          </p:cNvCxnSpPr>
          <p:nvPr/>
        </p:nvCxnSpPr>
        <p:spPr>
          <a:xfrm flipH="1" flipV="1">
            <a:off x="4702441" y="4488293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20" idx="7"/>
            <a:endCxn id="16" idx="3"/>
          </p:cNvCxnSpPr>
          <p:nvPr/>
        </p:nvCxnSpPr>
        <p:spPr>
          <a:xfrm flipV="1">
            <a:off x="927559" y="5526718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10" y="5663395"/>
            <a:ext cx="3188825" cy="11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/>
          </p:nvPr>
        </p:nvGraphicFramePr>
        <p:xfrm>
          <a:off x="235670" y="785694"/>
          <a:ext cx="11638626" cy="225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014"/>
                <a:gridCol w="4181383"/>
                <a:gridCol w="4918229"/>
              </a:tblGrid>
              <a:tr h="6060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Вставка элемента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Получение максимального элемента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Неотсортированный массив/список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О(</a:t>
                      </a:r>
                      <a:r>
                        <a:rPr lang="en-US" dirty="0" smtClean="0"/>
                        <a:t>n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Отсортированный массив/список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Бинарная куча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(n))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(n))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Контейнеры-адаптеры.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r>
              <a:rPr lang="ru-RU" sz="2800" dirty="0" smtClean="0"/>
              <a:t> </a:t>
            </a:r>
            <a:r>
              <a:rPr lang="en-US" sz="2800" dirty="0" smtClean="0"/>
              <a:t>: </a:t>
            </a:r>
            <a:r>
              <a:rPr lang="ru-RU" sz="2800" dirty="0" smtClean="0"/>
              <a:t>зачем?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0616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67665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44714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21763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98812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75861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852910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1213" y="3160450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Неотсортированный массив: вставка</a:t>
            </a:r>
            <a:endParaRPr lang="en-US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429959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38005" y="35297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18" name="Прямая со стрелкой 17"/>
          <p:cNvCxnSpPr>
            <a:stCxn id="16" idx="2"/>
          </p:cNvCxnSpPr>
          <p:nvPr/>
        </p:nvCxnSpPr>
        <p:spPr>
          <a:xfrm flipH="1">
            <a:off x="3551068" y="3899114"/>
            <a:ext cx="1098" cy="48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1213" y="4991071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Неотсортированный массив: извлечение</a:t>
            </a:r>
            <a:endParaRPr lang="en-US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90616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967665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544714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121763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2698812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275861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852910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Прямоугольник 27"/>
          <p:cNvSpPr/>
          <p:nvPr/>
        </p:nvSpPr>
        <p:spPr>
          <a:xfrm>
            <a:off x="4429959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390616" y="5672831"/>
            <a:ext cx="34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5" idx="0"/>
          </p:cNvCxnSpPr>
          <p:nvPr/>
        </p:nvCxnSpPr>
        <p:spPr>
          <a:xfrm flipH="1" flipV="1">
            <a:off x="2982897" y="5360403"/>
            <a:ext cx="4440" cy="521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892522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469571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US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8046620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8623669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en-US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9200718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9777767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39"/>
          <p:cNvSpPr/>
          <p:nvPr/>
        </p:nvSpPr>
        <p:spPr>
          <a:xfrm>
            <a:off x="10354816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03120" y="3160450"/>
            <a:ext cx="5119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О</a:t>
            </a:r>
            <a:r>
              <a:rPr lang="ru-RU" b="1" dirty="0" smtClean="0"/>
              <a:t>тсортированный массив: вставка</a:t>
            </a:r>
            <a:endParaRPr lang="en-US" b="1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0931865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987655" y="3489377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44" name="Прямая со стрелкой 43"/>
          <p:cNvCxnSpPr>
            <a:stCxn id="43" idx="2"/>
          </p:cNvCxnSpPr>
          <p:nvPr/>
        </p:nvCxnSpPr>
        <p:spPr>
          <a:xfrm flipH="1">
            <a:off x="9200718" y="3858709"/>
            <a:ext cx="1098" cy="487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6892522" y="3858709"/>
            <a:ext cx="34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37507" y="543632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356687" y="3662515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О(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812704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7389753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US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7966802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43851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en-US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9120900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0</a:t>
            </a:r>
            <a:endParaRPr lang="en-US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9697949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18</a:t>
            </a:r>
            <a:endParaRPr lang="en-US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10274998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Прямоугольник 54"/>
          <p:cNvSpPr/>
          <p:nvPr/>
        </p:nvSpPr>
        <p:spPr>
          <a:xfrm>
            <a:off x="10852047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03120" y="4991071"/>
            <a:ext cx="5119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О</a:t>
            </a:r>
            <a:r>
              <a:rPr lang="ru-RU" b="1" dirty="0" smtClean="0"/>
              <a:t>тсортированный массив: извлечение</a:t>
            </a:r>
            <a:endParaRPr lang="en-US" b="1" dirty="0"/>
          </a:p>
        </p:txBody>
      </p:sp>
      <p:cxnSp>
        <p:nvCxnSpPr>
          <p:cNvPr id="57" name="Прямая со стрелкой 56"/>
          <p:cNvCxnSpPr/>
          <p:nvPr/>
        </p:nvCxnSpPr>
        <p:spPr>
          <a:xfrm flipH="1" flipV="1">
            <a:off x="9984253" y="5497408"/>
            <a:ext cx="4440" cy="521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4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Прямоугольник 85"/>
          <p:cNvSpPr/>
          <p:nvPr/>
        </p:nvSpPr>
        <p:spPr>
          <a:xfrm>
            <a:off x="5948313" y="816969"/>
            <a:ext cx="6052009" cy="39561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8711" y="4946207"/>
            <a:ext cx="11601611" cy="144774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 smtClean="0"/>
              <a:t>Новый элемент вставляется в первую свободную позицию по свойству (2). При нарушении свойства (1) узлы обмениваются местами, пока оно не начнёт выполняться</a:t>
            </a:r>
          </a:p>
          <a:p>
            <a:r>
              <a:rPr lang="ru-RU" dirty="0" smtClean="0"/>
              <a:t>Максимальное число таких замен равно высоте дерева. По свойству (2) это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</a:t>
            </a:r>
            <a:r>
              <a:rPr lang="en-US" dirty="0" smtClean="0"/>
              <a:t>), </a:t>
            </a:r>
            <a:r>
              <a:rPr lang="ru-RU" dirty="0" smtClean="0"/>
              <a:t>где </a:t>
            </a:r>
            <a:r>
              <a:rPr lang="en-US" dirty="0" smtClean="0"/>
              <a:t>n – </a:t>
            </a:r>
            <a:r>
              <a:rPr lang="ru-RU" dirty="0" smtClean="0"/>
              <a:t>количество узлов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Контейнеры-адаптеры.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r>
              <a:rPr lang="ru-RU" sz="2800" dirty="0" smtClean="0"/>
              <a:t> </a:t>
            </a:r>
            <a:r>
              <a:rPr lang="en-US" sz="2800" dirty="0" smtClean="0"/>
              <a:t>: </a:t>
            </a:r>
            <a:r>
              <a:rPr lang="ru-RU" sz="2800" dirty="0" smtClean="0"/>
              <a:t>вставка</a:t>
            </a:r>
            <a:endParaRPr lang="en-US" sz="2800" dirty="0"/>
          </a:p>
        </p:txBody>
      </p:sp>
      <p:sp>
        <p:nvSpPr>
          <p:cNvPr id="19" name="Овал 18"/>
          <p:cNvSpPr/>
          <p:nvPr/>
        </p:nvSpPr>
        <p:spPr>
          <a:xfrm>
            <a:off x="2867488" y="85988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0" name="Овал 19"/>
          <p:cNvSpPr/>
          <p:nvPr/>
        </p:nvSpPr>
        <p:spPr>
          <a:xfrm>
            <a:off x="1679326" y="166255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4010552" y="1662552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2" name="Овал 21"/>
          <p:cNvSpPr/>
          <p:nvPr/>
        </p:nvSpPr>
        <p:spPr>
          <a:xfrm>
            <a:off x="985019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Овал 22"/>
          <p:cNvSpPr/>
          <p:nvPr/>
        </p:nvSpPr>
        <p:spPr>
          <a:xfrm>
            <a:off x="2341018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4" name="Овал 23"/>
          <p:cNvSpPr/>
          <p:nvPr/>
        </p:nvSpPr>
        <p:spPr>
          <a:xfrm>
            <a:off x="3348860" y="2700976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5" name="Овал 24"/>
          <p:cNvSpPr/>
          <p:nvPr/>
        </p:nvSpPr>
        <p:spPr>
          <a:xfrm>
            <a:off x="4719758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Овал 25"/>
          <p:cNvSpPr/>
          <p:nvPr/>
        </p:nvSpPr>
        <p:spPr>
          <a:xfrm>
            <a:off x="235670" y="377656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7" name="Прямая соединительная линия 26"/>
          <p:cNvCxnSpPr>
            <a:stCxn id="20" idx="7"/>
            <a:endCxn id="19" idx="2"/>
          </p:cNvCxnSpPr>
          <p:nvPr/>
        </p:nvCxnSpPr>
        <p:spPr>
          <a:xfrm flipV="1">
            <a:off x="2224910" y="1181028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9" idx="6"/>
            <a:endCxn id="21" idx="1"/>
          </p:cNvCxnSpPr>
          <p:nvPr/>
        </p:nvCxnSpPr>
        <p:spPr>
          <a:xfrm>
            <a:off x="3506680" y="1181028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2" idx="7"/>
            <a:endCxn id="20" idx="3"/>
          </p:cNvCxnSpPr>
          <p:nvPr/>
        </p:nvCxnSpPr>
        <p:spPr>
          <a:xfrm flipV="1">
            <a:off x="1530603" y="2210774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23" idx="1"/>
            <a:endCxn id="20" idx="5"/>
          </p:cNvCxnSpPr>
          <p:nvPr/>
        </p:nvCxnSpPr>
        <p:spPr>
          <a:xfrm flipH="1" flipV="1">
            <a:off x="2224910" y="221077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24" idx="7"/>
            <a:endCxn id="21" idx="3"/>
          </p:cNvCxnSpPr>
          <p:nvPr/>
        </p:nvCxnSpPr>
        <p:spPr>
          <a:xfrm flipV="1">
            <a:off x="3894444" y="2210773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5" idx="1"/>
            <a:endCxn id="21" idx="5"/>
          </p:cNvCxnSpPr>
          <p:nvPr/>
        </p:nvCxnSpPr>
        <p:spPr>
          <a:xfrm flipH="1" flipV="1">
            <a:off x="4556136" y="2210773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26" idx="7"/>
            <a:endCxn id="22" idx="3"/>
          </p:cNvCxnSpPr>
          <p:nvPr/>
        </p:nvCxnSpPr>
        <p:spPr>
          <a:xfrm flipV="1">
            <a:off x="781254" y="3249198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1772934" y="3776563"/>
            <a:ext cx="639192" cy="6422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6" name="Прямая соединительная линия 35"/>
          <p:cNvCxnSpPr>
            <a:stCxn id="34" idx="2"/>
            <a:endCxn id="22" idx="5"/>
          </p:cNvCxnSpPr>
          <p:nvPr/>
        </p:nvCxnSpPr>
        <p:spPr>
          <a:xfrm flipH="1" flipV="1">
            <a:off x="1530603" y="3249198"/>
            <a:ext cx="242331" cy="8485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9392454" y="85988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66" name="Овал 65"/>
          <p:cNvSpPr/>
          <p:nvPr/>
        </p:nvSpPr>
        <p:spPr>
          <a:xfrm>
            <a:off x="8204292" y="1662551"/>
            <a:ext cx="639192" cy="6422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67" name="Овал 66"/>
          <p:cNvSpPr/>
          <p:nvPr/>
        </p:nvSpPr>
        <p:spPr>
          <a:xfrm>
            <a:off x="10535518" y="166255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8" name="Овал 67"/>
          <p:cNvSpPr/>
          <p:nvPr/>
        </p:nvSpPr>
        <p:spPr>
          <a:xfrm>
            <a:off x="7509985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69" name="Овал 68"/>
          <p:cNvSpPr/>
          <p:nvPr/>
        </p:nvSpPr>
        <p:spPr>
          <a:xfrm>
            <a:off x="8865984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0" name="Овал 69"/>
          <p:cNvSpPr/>
          <p:nvPr/>
        </p:nvSpPr>
        <p:spPr>
          <a:xfrm>
            <a:off x="9873826" y="270097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71" name="Овал 70"/>
          <p:cNvSpPr/>
          <p:nvPr/>
        </p:nvSpPr>
        <p:spPr>
          <a:xfrm>
            <a:off x="11244724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Овал 71"/>
          <p:cNvSpPr/>
          <p:nvPr/>
        </p:nvSpPr>
        <p:spPr>
          <a:xfrm>
            <a:off x="6760636" y="3776561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73" name="Прямая соединительная линия 72"/>
          <p:cNvCxnSpPr>
            <a:stCxn id="66" idx="7"/>
            <a:endCxn id="65" idx="2"/>
          </p:cNvCxnSpPr>
          <p:nvPr/>
        </p:nvCxnSpPr>
        <p:spPr>
          <a:xfrm flipV="1">
            <a:off x="8749876" y="1181026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65" idx="6"/>
            <a:endCxn id="67" idx="1"/>
          </p:cNvCxnSpPr>
          <p:nvPr/>
        </p:nvCxnSpPr>
        <p:spPr>
          <a:xfrm>
            <a:off x="10031646" y="1181026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>
            <a:stCxn id="68" idx="7"/>
            <a:endCxn id="66" idx="3"/>
          </p:cNvCxnSpPr>
          <p:nvPr/>
        </p:nvCxnSpPr>
        <p:spPr>
          <a:xfrm flipV="1">
            <a:off x="8055569" y="2210772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69" idx="1"/>
            <a:endCxn id="66" idx="5"/>
          </p:cNvCxnSpPr>
          <p:nvPr/>
        </p:nvCxnSpPr>
        <p:spPr>
          <a:xfrm flipH="1" flipV="1">
            <a:off x="8749876" y="2210772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70" idx="7"/>
            <a:endCxn id="67" idx="3"/>
          </p:cNvCxnSpPr>
          <p:nvPr/>
        </p:nvCxnSpPr>
        <p:spPr>
          <a:xfrm flipV="1">
            <a:off x="10419410" y="221077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71" idx="1"/>
            <a:endCxn id="67" idx="5"/>
          </p:cNvCxnSpPr>
          <p:nvPr/>
        </p:nvCxnSpPr>
        <p:spPr>
          <a:xfrm flipH="1" flipV="1">
            <a:off x="11081102" y="2210771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72" idx="7"/>
            <a:endCxn id="68" idx="3"/>
          </p:cNvCxnSpPr>
          <p:nvPr/>
        </p:nvCxnSpPr>
        <p:spPr>
          <a:xfrm flipV="1">
            <a:off x="7306220" y="3249196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8297900" y="3776561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cxnSp>
        <p:nvCxnSpPr>
          <p:cNvPr id="81" name="Прямая соединительная линия 80"/>
          <p:cNvCxnSpPr>
            <a:stCxn id="80" idx="2"/>
            <a:endCxn id="68" idx="5"/>
          </p:cNvCxnSpPr>
          <p:nvPr/>
        </p:nvCxnSpPr>
        <p:spPr>
          <a:xfrm flipH="1" flipV="1">
            <a:off x="8055569" y="3249196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Стрелка вправо 86"/>
          <p:cNvSpPr/>
          <p:nvPr/>
        </p:nvSpPr>
        <p:spPr>
          <a:xfrm>
            <a:off x="5646656" y="2246813"/>
            <a:ext cx="1517715" cy="32171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5803488" y="175294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siftUp</a:t>
            </a:r>
            <a:endParaRPr lang="en-US" sz="2400" dirty="0"/>
          </a:p>
        </p:txBody>
      </p:sp>
      <p:cxnSp>
        <p:nvCxnSpPr>
          <p:cNvPr id="90" name="Прямая со стрелкой 89"/>
          <p:cNvCxnSpPr/>
          <p:nvPr/>
        </p:nvCxnSpPr>
        <p:spPr>
          <a:xfrm flipH="1" flipV="1">
            <a:off x="1394819" y="3450091"/>
            <a:ext cx="229392" cy="73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22" idx="6"/>
          </p:cNvCxnSpPr>
          <p:nvPr/>
        </p:nvCxnSpPr>
        <p:spPr>
          <a:xfrm>
            <a:off x="1624211" y="3022118"/>
            <a:ext cx="231467" cy="65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/>
          <p:nvPr/>
        </p:nvCxnSpPr>
        <p:spPr>
          <a:xfrm flipV="1">
            <a:off x="1279272" y="2026151"/>
            <a:ext cx="254524" cy="56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 flipH="1">
            <a:off x="1802967" y="2367191"/>
            <a:ext cx="173700" cy="51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68673" y="3208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026184" y="206995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700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Прямоугольник 91"/>
          <p:cNvSpPr/>
          <p:nvPr/>
        </p:nvSpPr>
        <p:spPr>
          <a:xfrm>
            <a:off x="5948313" y="816969"/>
            <a:ext cx="6052009" cy="39561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1410" y="4876178"/>
            <a:ext cx="11648912" cy="160007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 smtClean="0"/>
              <a:t>Максимальный элемент обменивается местами с элементом на последней по свойству (2) позиции. Оттуда его можно удалить, не нарушив свойства (1) и (2)</a:t>
            </a:r>
          </a:p>
          <a:p>
            <a:r>
              <a:rPr lang="ru-RU" dirty="0" smtClean="0"/>
              <a:t>После замены корня свойство (1) не соблюдается. Заменённый элемент последовательно обменивается местами с потомками, пока свойство (1) не будет выполняться. </a:t>
            </a:r>
            <a:r>
              <a:rPr lang="ru-RU" dirty="0"/>
              <a:t>Максимальное число таких замен равно высоте </a:t>
            </a:r>
            <a:r>
              <a:rPr lang="ru-RU" dirty="0" smtClean="0"/>
              <a:t>дерева.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r>
              <a:rPr lang="ru-RU" sz="2800" dirty="0" smtClean="0"/>
              <a:t> </a:t>
            </a:r>
            <a:r>
              <a:rPr lang="en-US" sz="2800" dirty="0" smtClean="0"/>
              <a:t>:</a:t>
            </a:r>
            <a:r>
              <a:rPr lang="ru-RU" sz="2800" dirty="0" smtClean="0"/>
              <a:t> извлечение максимального элемента</a:t>
            </a:r>
            <a:endParaRPr lang="en-US" sz="2800" dirty="0"/>
          </a:p>
        </p:txBody>
      </p:sp>
      <p:sp>
        <p:nvSpPr>
          <p:cNvPr id="20" name="Овал 19"/>
          <p:cNvSpPr/>
          <p:nvPr/>
        </p:nvSpPr>
        <p:spPr>
          <a:xfrm>
            <a:off x="2867488" y="80332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679326" y="160599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22" name="Овал 21"/>
          <p:cNvSpPr/>
          <p:nvPr/>
        </p:nvSpPr>
        <p:spPr>
          <a:xfrm>
            <a:off x="4010552" y="1605989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3" name="Овал 22"/>
          <p:cNvSpPr/>
          <p:nvPr/>
        </p:nvSpPr>
        <p:spPr>
          <a:xfrm>
            <a:off x="985019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24" name="Овал 23"/>
          <p:cNvSpPr/>
          <p:nvPr/>
        </p:nvSpPr>
        <p:spPr>
          <a:xfrm>
            <a:off x="234101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5" name="Овал 24"/>
          <p:cNvSpPr/>
          <p:nvPr/>
        </p:nvSpPr>
        <p:spPr>
          <a:xfrm>
            <a:off x="3348860" y="264441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6" name="Овал 25"/>
          <p:cNvSpPr/>
          <p:nvPr/>
        </p:nvSpPr>
        <p:spPr>
          <a:xfrm>
            <a:off x="471975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Овал 26"/>
          <p:cNvSpPr/>
          <p:nvPr/>
        </p:nvSpPr>
        <p:spPr>
          <a:xfrm>
            <a:off x="235670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8" name="Прямая соединительная линия 27"/>
          <p:cNvCxnSpPr>
            <a:stCxn id="21" idx="7"/>
            <a:endCxn id="20" idx="2"/>
          </p:cNvCxnSpPr>
          <p:nvPr/>
        </p:nvCxnSpPr>
        <p:spPr>
          <a:xfrm flipV="1">
            <a:off x="2224910" y="1124465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0" idx="6"/>
            <a:endCxn id="22" idx="1"/>
          </p:cNvCxnSpPr>
          <p:nvPr/>
        </p:nvCxnSpPr>
        <p:spPr>
          <a:xfrm>
            <a:off x="3506680" y="1124465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23" idx="7"/>
            <a:endCxn id="21" idx="3"/>
          </p:cNvCxnSpPr>
          <p:nvPr/>
        </p:nvCxnSpPr>
        <p:spPr>
          <a:xfrm flipV="1">
            <a:off x="1530603" y="2154211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24" idx="1"/>
            <a:endCxn id="21" idx="5"/>
          </p:cNvCxnSpPr>
          <p:nvPr/>
        </p:nvCxnSpPr>
        <p:spPr>
          <a:xfrm flipH="1" flipV="1">
            <a:off x="2224910" y="215421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5" idx="7"/>
            <a:endCxn id="22" idx="3"/>
          </p:cNvCxnSpPr>
          <p:nvPr/>
        </p:nvCxnSpPr>
        <p:spPr>
          <a:xfrm flipV="1">
            <a:off x="3894444" y="2154210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26" idx="1"/>
            <a:endCxn id="22" idx="5"/>
          </p:cNvCxnSpPr>
          <p:nvPr/>
        </p:nvCxnSpPr>
        <p:spPr>
          <a:xfrm flipH="1" flipV="1">
            <a:off x="4556136" y="2154210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27" idx="7"/>
            <a:endCxn id="23" idx="3"/>
          </p:cNvCxnSpPr>
          <p:nvPr/>
        </p:nvCxnSpPr>
        <p:spPr>
          <a:xfrm flipV="1">
            <a:off x="781254" y="3192635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772934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cxnSp>
        <p:nvCxnSpPr>
          <p:cNvPr id="36" name="Прямая соединительная линия 35"/>
          <p:cNvCxnSpPr>
            <a:stCxn id="35" idx="2"/>
            <a:endCxn id="23" idx="5"/>
          </p:cNvCxnSpPr>
          <p:nvPr/>
        </p:nvCxnSpPr>
        <p:spPr>
          <a:xfrm flipH="1" flipV="1">
            <a:off x="1530603" y="3192635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9203846" y="963708"/>
            <a:ext cx="639192" cy="6422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sp>
        <p:nvSpPr>
          <p:cNvPr id="49" name="Овал 48"/>
          <p:cNvSpPr/>
          <p:nvPr/>
        </p:nvSpPr>
        <p:spPr>
          <a:xfrm>
            <a:off x="8015684" y="176637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50" name="Овал 49"/>
          <p:cNvSpPr/>
          <p:nvPr/>
        </p:nvSpPr>
        <p:spPr>
          <a:xfrm>
            <a:off x="10346910" y="176637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1" name="Овал 50"/>
          <p:cNvSpPr/>
          <p:nvPr/>
        </p:nvSpPr>
        <p:spPr>
          <a:xfrm>
            <a:off x="7321377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52" name="Овал 51"/>
          <p:cNvSpPr/>
          <p:nvPr/>
        </p:nvSpPr>
        <p:spPr>
          <a:xfrm>
            <a:off x="8677376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Овал 52"/>
          <p:cNvSpPr/>
          <p:nvPr/>
        </p:nvSpPr>
        <p:spPr>
          <a:xfrm>
            <a:off x="9685218" y="28047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4" name="Овал 53"/>
          <p:cNvSpPr/>
          <p:nvPr/>
        </p:nvSpPr>
        <p:spPr>
          <a:xfrm>
            <a:off x="11056116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Овал 54"/>
          <p:cNvSpPr/>
          <p:nvPr/>
        </p:nvSpPr>
        <p:spPr>
          <a:xfrm>
            <a:off x="6572028" y="388038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6" name="Прямая соединительная линия 55"/>
          <p:cNvCxnSpPr>
            <a:stCxn id="49" idx="7"/>
            <a:endCxn id="48" idx="2"/>
          </p:cNvCxnSpPr>
          <p:nvPr/>
        </p:nvCxnSpPr>
        <p:spPr>
          <a:xfrm flipV="1">
            <a:off x="8561268" y="1284849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8" idx="6"/>
            <a:endCxn id="50" idx="1"/>
          </p:cNvCxnSpPr>
          <p:nvPr/>
        </p:nvCxnSpPr>
        <p:spPr>
          <a:xfrm>
            <a:off x="9843038" y="1284849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51" idx="7"/>
            <a:endCxn id="49" idx="3"/>
          </p:cNvCxnSpPr>
          <p:nvPr/>
        </p:nvCxnSpPr>
        <p:spPr>
          <a:xfrm flipV="1">
            <a:off x="7866961" y="2314595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52" idx="1"/>
            <a:endCxn id="49" idx="5"/>
          </p:cNvCxnSpPr>
          <p:nvPr/>
        </p:nvCxnSpPr>
        <p:spPr>
          <a:xfrm flipH="1" flipV="1">
            <a:off x="8561268" y="2314595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53" idx="7"/>
            <a:endCxn id="50" idx="3"/>
          </p:cNvCxnSpPr>
          <p:nvPr/>
        </p:nvCxnSpPr>
        <p:spPr>
          <a:xfrm flipV="1">
            <a:off x="10230802" y="231459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54" idx="1"/>
            <a:endCxn id="50" idx="5"/>
          </p:cNvCxnSpPr>
          <p:nvPr/>
        </p:nvCxnSpPr>
        <p:spPr>
          <a:xfrm flipH="1" flipV="1">
            <a:off x="10892494" y="2314594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55" idx="7"/>
            <a:endCxn id="51" idx="3"/>
          </p:cNvCxnSpPr>
          <p:nvPr/>
        </p:nvCxnSpPr>
        <p:spPr>
          <a:xfrm flipV="1">
            <a:off x="7117612" y="3353019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8109292" y="388038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42</a:t>
            </a:r>
            <a:endParaRPr lang="en-US" dirty="0"/>
          </a:p>
        </p:txBody>
      </p:sp>
      <p:cxnSp>
        <p:nvCxnSpPr>
          <p:cNvPr id="64" name="Прямая соединительная линия 63"/>
          <p:cNvCxnSpPr>
            <a:stCxn id="63" idx="2"/>
            <a:endCxn id="51" idx="5"/>
          </p:cNvCxnSpPr>
          <p:nvPr/>
        </p:nvCxnSpPr>
        <p:spPr>
          <a:xfrm flipH="1" flipV="1">
            <a:off x="7866961" y="3353019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2470826" y="1537153"/>
            <a:ext cx="752458" cy="236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35" idx="1"/>
          </p:cNvCxnSpPr>
          <p:nvPr/>
        </p:nvCxnSpPr>
        <p:spPr>
          <a:xfrm flipV="1">
            <a:off x="1866542" y="1269785"/>
            <a:ext cx="952170" cy="254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8286770" y="989608"/>
            <a:ext cx="870272" cy="68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V="1">
            <a:off x="8832338" y="1680550"/>
            <a:ext cx="622747" cy="48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7677750" y="2162551"/>
            <a:ext cx="285000" cy="54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V="1">
            <a:off x="8072534" y="2455422"/>
            <a:ext cx="225988" cy="58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408021" y="9341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424932" y="20860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646656" y="2246813"/>
            <a:ext cx="1517715" cy="32171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662241" y="1809091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siftDown</a:t>
            </a:r>
            <a:endParaRPr lang="en-US" sz="2400" dirty="0"/>
          </a:p>
        </p:txBody>
      </p:sp>
      <p:cxnSp>
        <p:nvCxnSpPr>
          <p:cNvPr id="94" name="Прямая со стрелкой 93"/>
          <p:cNvCxnSpPr/>
          <p:nvPr/>
        </p:nvCxnSpPr>
        <p:spPr>
          <a:xfrm>
            <a:off x="8770984" y="4201525"/>
            <a:ext cx="684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0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7600" y="803324"/>
            <a:ext cx="6272722" cy="571059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 smtClean="0"/>
              <a:t>Элементы двоичной кучи можно хранить в массиве </a:t>
            </a:r>
          </a:p>
          <a:p>
            <a:r>
              <a:rPr lang="ru-RU" sz="2000" dirty="0" smtClean="0"/>
              <a:t>Индекс левого потомка </a:t>
            </a:r>
            <a:r>
              <a:rPr lang="en-US" sz="2000" dirty="0" err="1" smtClean="0"/>
              <a:t>i</a:t>
            </a:r>
            <a:r>
              <a:rPr lang="en-US" sz="2000" dirty="0" smtClean="0"/>
              <a:t>-o</a:t>
            </a:r>
            <a:r>
              <a:rPr lang="ru-RU" sz="2000" dirty="0" smtClean="0"/>
              <a:t>й вершины: 2</a:t>
            </a:r>
            <a:r>
              <a:rPr lang="en-US" sz="2000" dirty="0" err="1" smtClean="0"/>
              <a:t>i</a:t>
            </a:r>
            <a:r>
              <a:rPr lang="en-US" sz="2000" dirty="0" smtClean="0"/>
              <a:t> + 1 (</a:t>
            </a:r>
            <a:r>
              <a:rPr lang="ru-RU" sz="2000" dirty="0" smtClean="0"/>
              <a:t>нумерация</a:t>
            </a:r>
            <a:r>
              <a:rPr lang="en-US" sz="2000" dirty="0" smtClean="0"/>
              <a:t> </a:t>
            </a:r>
            <a:r>
              <a:rPr lang="ru-RU" sz="2000" dirty="0" smtClean="0"/>
              <a:t>с </a:t>
            </a:r>
            <a:r>
              <a:rPr lang="en-US" sz="2000" dirty="0" smtClean="0"/>
              <a:t>0)</a:t>
            </a:r>
            <a:endParaRPr lang="ru-RU" sz="2000" dirty="0" smtClean="0"/>
          </a:p>
          <a:p>
            <a:r>
              <a:rPr lang="ru-RU" sz="2000" dirty="0" smtClean="0"/>
              <a:t>Индекс правого потомка </a:t>
            </a:r>
            <a:r>
              <a:rPr lang="en-US" sz="2000" dirty="0" err="1" smtClean="0"/>
              <a:t>i</a:t>
            </a:r>
            <a:r>
              <a:rPr lang="ru-RU" sz="2000" dirty="0" smtClean="0"/>
              <a:t>-ой вершины: </a:t>
            </a:r>
            <a:r>
              <a:rPr lang="en-US" sz="2000" dirty="0" smtClean="0"/>
              <a:t>2i + 2</a:t>
            </a:r>
            <a:endParaRPr lang="ru-RU" sz="2000" dirty="0" smtClean="0"/>
          </a:p>
          <a:p>
            <a:r>
              <a:rPr lang="ru-RU" sz="2000" dirty="0" smtClean="0"/>
              <a:t>Индекс вершины-родителя </a:t>
            </a:r>
            <a:r>
              <a:rPr lang="en-US" sz="2000" dirty="0" err="1" smtClean="0"/>
              <a:t>i</a:t>
            </a:r>
            <a:r>
              <a:rPr lang="en-US" sz="2000" dirty="0" smtClean="0"/>
              <a:t>-</a:t>
            </a:r>
            <a:r>
              <a:rPr lang="ru-RU" sz="2000" dirty="0" smtClean="0"/>
              <a:t>ой вершины: </a:t>
            </a:r>
            <a:r>
              <a:rPr lang="en-US" sz="2000" dirty="0" err="1" smtClean="0"/>
              <a:t>i</a:t>
            </a:r>
            <a:r>
              <a:rPr lang="en-US" sz="2000" dirty="0" smtClean="0"/>
              <a:t>/2 – 1</a:t>
            </a:r>
          </a:p>
          <a:p>
            <a:r>
              <a:rPr lang="ru-RU" sz="2000" dirty="0" smtClean="0"/>
              <a:t>Максимальный элемент - всегда первый элемент массива</a:t>
            </a:r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r>
              <a:rPr lang="ru-RU" sz="2800" dirty="0" smtClean="0"/>
              <a:t> </a:t>
            </a:r>
            <a:r>
              <a:rPr lang="en-US" sz="2800" dirty="0" smtClean="0"/>
              <a:t>:</a:t>
            </a:r>
            <a:r>
              <a:rPr lang="ru-RU" sz="2800" dirty="0" smtClean="0"/>
              <a:t> Почему это контейнер-адаптер?</a:t>
            </a:r>
            <a:endParaRPr lang="en-US" sz="2800" dirty="0"/>
          </a:p>
        </p:txBody>
      </p:sp>
      <p:sp>
        <p:nvSpPr>
          <p:cNvPr id="5" name="Овал 4"/>
          <p:cNvSpPr/>
          <p:nvPr/>
        </p:nvSpPr>
        <p:spPr>
          <a:xfrm>
            <a:off x="2867488" y="80332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1679326" y="160599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4010552" y="1605989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985019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234101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3348860" y="264441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1" name="Овал 10"/>
          <p:cNvSpPr/>
          <p:nvPr/>
        </p:nvSpPr>
        <p:spPr>
          <a:xfrm>
            <a:off x="235670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2" name="Прямая соединительная линия 11"/>
          <p:cNvCxnSpPr>
            <a:stCxn id="6" idx="7"/>
            <a:endCxn id="5" idx="2"/>
          </p:cNvCxnSpPr>
          <p:nvPr/>
        </p:nvCxnSpPr>
        <p:spPr>
          <a:xfrm flipV="1">
            <a:off x="2224910" y="1124465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5" idx="6"/>
            <a:endCxn id="7" idx="1"/>
          </p:cNvCxnSpPr>
          <p:nvPr/>
        </p:nvCxnSpPr>
        <p:spPr>
          <a:xfrm>
            <a:off x="3506680" y="1124465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8" idx="7"/>
            <a:endCxn id="6" idx="3"/>
          </p:cNvCxnSpPr>
          <p:nvPr/>
        </p:nvCxnSpPr>
        <p:spPr>
          <a:xfrm flipV="1">
            <a:off x="1530603" y="2154211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1"/>
            <a:endCxn id="6" idx="5"/>
          </p:cNvCxnSpPr>
          <p:nvPr/>
        </p:nvCxnSpPr>
        <p:spPr>
          <a:xfrm flipH="1" flipV="1">
            <a:off x="2224910" y="215421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7"/>
            <a:endCxn id="7" idx="3"/>
          </p:cNvCxnSpPr>
          <p:nvPr/>
        </p:nvCxnSpPr>
        <p:spPr>
          <a:xfrm flipV="1">
            <a:off x="3894444" y="2154210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endCxn id="7" idx="5"/>
          </p:cNvCxnSpPr>
          <p:nvPr/>
        </p:nvCxnSpPr>
        <p:spPr>
          <a:xfrm flipH="1" flipV="1">
            <a:off x="4556136" y="2154210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1" idx="7"/>
            <a:endCxn id="8" idx="3"/>
          </p:cNvCxnSpPr>
          <p:nvPr/>
        </p:nvCxnSpPr>
        <p:spPr>
          <a:xfrm flipV="1">
            <a:off x="781254" y="3192635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471975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06680" y="6911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84487" y="1315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59358" y="12291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0152" y="22959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87168" y="2248270"/>
            <a:ext cx="3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83218" y="22300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39354" y="22300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7857" y="3350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en-US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680415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464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834513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18</a:t>
            </a:r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411562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988611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en-US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565660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18</a:t>
            </a:r>
            <a:endParaRPr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4142709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4719758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10682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92741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69790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27730" y="4745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23888" y="4745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45785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44778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843771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7555" y="743546"/>
            <a:ext cx="4986777" cy="196194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::vector – </a:t>
            </a:r>
            <a:r>
              <a:rPr lang="ru-RU" dirty="0" smtClean="0"/>
              <a:t>динамический массив</a:t>
            </a:r>
          </a:p>
          <a:p>
            <a:r>
              <a:rPr lang="ru-RU" dirty="0" smtClean="0"/>
              <a:t>Формальные параметры шаблона:</a:t>
            </a:r>
          </a:p>
          <a:p>
            <a:pPr marL="339725" indent="0">
              <a:buNone/>
            </a:pPr>
            <a:r>
              <a:rPr lang="en-US" dirty="0" smtClean="0"/>
              <a:t>T – </a:t>
            </a:r>
            <a:r>
              <a:rPr lang="ru-RU" dirty="0" smtClean="0"/>
              <a:t>тип элементов</a:t>
            </a:r>
          </a:p>
          <a:p>
            <a:pPr marL="339725" indent="0">
              <a:buNone/>
            </a:pPr>
            <a:r>
              <a:rPr lang="en-US" dirty="0" smtClean="0"/>
              <a:t>Allocator – </a:t>
            </a:r>
            <a:r>
              <a:rPr lang="ru-RU" dirty="0" smtClean="0"/>
              <a:t>класс, управляющий выделением и освобождением памяти</a:t>
            </a:r>
          </a:p>
          <a:p>
            <a:pPr marL="339725" indent="0">
              <a:buNone/>
            </a:pPr>
            <a:endParaRPr lang="ru-RU" dirty="0" smtClean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::vector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8" y="1191084"/>
            <a:ext cx="5996137" cy="14719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43058" y="713412"/>
            <a:ext cx="595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https://en.cppreference.com/w/cpp/container/vector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43058" y="5274680"/>
            <a:ext cx="11512886" cy="12615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/>
              <a:t>I </a:t>
            </a:r>
            <a:r>
              <a:rPr lang="en-US" i="1" dirty="0"/>
              <a:t>invented allocators to deal with Intel's memory architecture. They are not such a bad ideas in theory - having a layer that encapsulates all memory stuff: pointers, references, </a:t>
            </a:r>
            <a:r>
              <a:rPr lang="en-US" i="1" dirty="0" err="1"/>
              <a:t>ptrdiff_t</a:t>
            </a:r>
            <a:r>
              <a:rPr lang="en-US" i="1" dirty="0"/>
              <a:t>, </a:t>
            </a:r>
            <a:r>
              <a:rPr lang="en-US" i="1" dirty="0" err="1"/>
              <a:t>size_t</a:t>
            </a:r>
            <a:r>
              <a:rPr lang="en-US" i="1" dirty="0"/>
              <a:t>. Unfortunately they cannot work in practice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A. </a:t>
            </a:r>
            <a:r>
              <a:rPr lang="en-US" i="1" dirty="0" err="1" smtClean="0"/>
              <a:t>Stepanov</a:t>
            </a:r>
            <a:endParaRPr lang="en-US" i="1" dirty="0" smtClean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8" y="3578509"/>
            <a:ext cx="6638678" cy="13607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3058" y="313163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Интерфейс </a:t>
            </a:r>
            <a:r>
              <a:rPr lang="ru-RU" dirty="0" err="1" smtClean="0"/>
              <a:t>аллокатора</a:t>
            </a:r>
            <a:endParaRPr lang="en-US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6947555" y="2705494"/>
            <a:ext cx="4986777" cy="24890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Аллокатор</a:t>
            </a:r>
            <a:r>
              <a:rPr lang="ru-RU" dirty="0" smtClean="0"/>
              <a:t> отвечает за то, как выделять память, а не сколько и когда. Последнее относится к самому контейнеру</a:t>
            </a:r>
          </a:p>
          <a:p>
            <a:r>
              <a:rPr lang="ru-RU" dirty="0" smtClean="0"/>
              <a:t>Определять все методы не надо, потому что доступ к </a:t>
            </a:r>
            <a:r>
              <a:rPr lang="ru-RU" dirty="0" err="1" smtClean="0"/>
              <a:t>аллокатору</a:t>
            </a:r>
            <a:r>
              <a:rPr lang="ru-RU" dirty="0" smtClean="0"/>
              <a:t> осуществляется через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allocator_traits</a:t>
            </a:r>
            <a:endParaRPr lang="ru-RU" dirty="0" smtClean="0"/>
          </a:p>
          <a:p>
            <a:r>
              <a:rPr lang="ru-RU" dirty="0" smtClean="0"/>
              <a:t>На практике собственные реализации </a:t>
            </a:r>
            <a:r>
              <a:rPr lang="ru-RU" dirty="0" err="1" smtClean="0"/>
              <a:t>аллокаторов</a:t>
            </a:r>
            <a:r>
              <a:rPr lang="ru-RU" dirty="0" smtClean="0"/>
              <a:t> редко</a:t>
            </a:r>
            <a:r>
              <a:rPr lang="en-US" dirty="0" smtClean="0"/>
              <a:t> </a:t>
            </a:r>
            <a:r>
              <a:rPr lang="ru-RU" dirty="0" smtClean="0"/>
              <a:t>необходимы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142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0468" y="723598"/>
            <a:ext cx="6573866" cy="3031769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ru-RU" dirty="0" smtClean="0"/>
              <a:t>Добавление элемента в конец массива возможно за константное время, если для него есть место. Если выделенная память исчерпана, при добавлении элементов необходимо выделять новую и копировать в нее элементы</a:t>
            </a:r>
          </a:p>
          <a:p>
            <a:r>
              <a:rPr lang="ru-RU" dirty="0" smtClean="0"/>
              <a:t>Новая память выделяется «с запасом»</a:t>
            </a:r>
            <a:endParaRPr lang="en-US" dirty="0" smtClean="0"/>
          </a:p>
          <a:p>
            <a:r>
              <a:rPr lang="ru-RU" dirty="0" smtClean="0"/>
              <a:t>Размер вектора – </a:t>
            </a:r>
            <a:r>
              <a:rPr lang="en-US" dirty="0" smtClean="0"/>
              <a:t>size – </a:t>
            </a:r>
            <a:r>
              <a:rPr lang="ru-RU" dirty="0" smtClean="0"/>
              <a:t>количество элементов, хранящихся в векторе на данный момент</a:t>
            </a:r>
          </a:p>
          <a:p>
            <a:r>
              <a:rPr lang="en-US" dirty="0" smtClean="0"/>
              <a:t>Capacity – </a:t>
            </a:r>
            <a:r>
              <a:rPr lang="ru-RU" dirty="0" smtClean="0"/>
              <a:t>количество элементов, которое потенциально может храниться в выделенной на данный момент памяти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3058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0107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97156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74205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51254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28303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3905352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482401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</a:t>
            </a:r>
            <a:r>
              <a:rPr lang="ru-RU" sz="2800" dirty="0" smtClean="0"/>
              <a:t>контейнеры</a:t>
            </a:r>
            <a:r>
              <a:rPr lang="en-US" sz="2800" dirty="0"/>
              <a:t>.</a:t>
            </a:r>
            <a:r>
              <a:rPr lang="ru-RU" sz="2800" dirty="0" smtClean="0"/>
              <a:t> </a:t>
            </a:r>
            <a:r>
              <a:rPr lang="en-US" sz="2800" dirty="0" err="1" smtClean="0"/>
              <a:t>std</a:t>
            </a:r>
            <a:r>
              <a:rPr lang="en-US" sz="2800" dirty="0" smtClean="0"/>
              <a:t>::vector: size </a:t>
            </a:r>
            <a:r>
              <a:rPr lang="ru-RU" sz="2800" dirty="0" smtClean="0"/>
              <a:t>и </a:t>
            </a:r>
            <a:r>
              <a:rPr lang="en-US" sz="2800" dirty="0" smtClean="0"/>
              <a:t>capacity</a:t>
            </a:r>
            <a:endParaRPr lang="en-US" sz="28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443058" y="1206630"/>
            <a:ext cx="0" cy="130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3319051" y="1828799"/>
            <a:ext cx="0" cy="680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43058" y="2036190"/>
            <a:ext cx="2885245" cy="9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5059450" y="1206630"/>
            <a:ext cx="0" cy="130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443058" y="1438115"/>
            <a:ext cx="4616392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70699" y="164413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83457" y="1007883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capacity = 8</a:t>
            </a:r>
            <a:endParaRPr lang="en-US" dirty="0"/>
          </a:p>
        </p:txBody>
      </p:sp>
      <p:sp>
        <p:nvSpPr>
          <p:cNvPr id="31" name="Объект 2"/>
          <p:cNvSpPr txBox="1">
            <a:spLocks/>
          </p:cNvSpPr>
          <p:nvPr/>
        </p:nvSpPr>
        <p:spPr>
          <a:xfrm>
            <a:off x="293952" y="3685880"/>
            <a:ext cx="11640381" cy="29505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Инвалидация</a:t>
            </a:r>
            <a:r>
              <a:rPr lang="ru-RU" dirty="0" smtClean="0"/>
              <a:t> итераторов: все операции, связанные с увеличением размера вектора</a:t>
            </a:r>
            <a:r>
              <a:rPr lang="en-US" dirty="0" smtClean="0"/>
              <a:t>,</a:t>
            </a:r>
            <a:r>
              <a:rPr lang="ru-RU" dirty="0" smtClean="0"/>
              <a:t> потенциально </a:t>
            </a:r>
            <a:r>
              <a:rPr lang="ru-RU" dirty="0" err="1" smtClean="0"/>
              <a:t>инвалидируют</a:t>
            </a:r>
            <a:r>
              <a:rPr lang="ru-RU" dirty="0" smtClean="0"/>
              <a:t> итераторы на все элементы, так как при этом элементы могут быть скопированы в другую область памяти, а область, на которую ссылались итераторы до этого, будет освобождена</a:t>
            </a:r>
          </a:p>
          <a:p>
            <a:r>
              <a:rPr lang="ru-RU" dirty="0" err="1" smtClean="0"/>
              <a:t>Инвалидация</a:t>
            </a:r>
            <a:r>
              <a:rPr lang="ru-RU" dirty="0" smtClean="0"/>
              <a:t> итератора означает, что его поведение не определено – нет гарантии, что он будет указывать на тот же элемент и вести себя как итератор</a:t>
            </a:r>
            <a:r>
              <a:rPr lang="en-US" dirty="0" smtClean="0"/>
              <a:t> </a:t>
            </a:r>
            <a:r>
              <a:rPr lang="ru-RU" dirty="0" smtClean="0"/>
              <a:t>и что не будет системной ошибки</a:t>
            </a:r>
          </a:p>
          <a:p>
            <a:r>
              <a:rPr lang="ru-RU" dirty="0" smtClean="0"/>
              <a:t>Удаление элемента с </a:t>
            </a:r>
            <a:r>
              <a:rPr lang="en-US" dirty="0" err="1" smtClean="0"/>
              <a:t>std</a:t>
            </a:r>
            <a:r>
              <a:rPr lang="en-US" dirty="0" smtClean="0"/>
              <a:t>::vector::erase </a:t>
            </a:r>
            <a:r>
              <a:rPr lang="ru-RU" dirty="0" err="1" smtClean="0"/>
              <a:t>инвалидирует</a:t>
            </a:r>
            <a:r>
              <a:rPr lang="ru-RU" dirty="0" smtClean="0"/>
              <a:t> итератор на удалённый элемент и на все последующие</a:t>
            </a:r>
          </a:p>
          <a:p>
            <a:r>
              <a:rPr lang="ru-RU" dirty="0"/>
              <a:t>Итератор: </a:t>
            </a:r>
            <a:r>
              <a:rPr lang="en-US" dirty="0" err="1" smtClean="0"/>
              <a:t>RandomAccessIterator</a:t>
            </a:r>
            <a:r>
              <a:rPr lang="ru-RU" dirty="0" smtClean="0"/>
              <a:t>, т.е. поддерживает операции типа </a:t>
            </a:r>
            <a:r>
              <a:rPr lang="en-US" dirty="0" smtClean="0"/>
              <a:t>operator+(</a:t>
            </a:r>
            <a:r>
              <a:rPr lang="en-US" dirty="0" err="1" smtClean="0"/>
              <a:t>size_t</a:t>
            </a:r>
            <a:r>
              <a:rPr lang="en-US" dirty="0" smtClean="0"/>
              <a:t> n) – </a:t>
            </a:r>
            <a:r>
              <a:rPr lang="ru-RU" dirty="0" smtClean="0"/>
              <a:t>случайный доступ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4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546715" y="801993"/>
                <a:ext cx="5348708" cy="3711642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Часть операций добавления элемента в конец возможно за константное время </a:t>
                </a:r>
                <a:r>
                  <a:rPr lang="en-US" dirty="0" smtClean="0"/>
                  <a:t>O(1)</a:t>
                </a:r>
                <a:r>
                  <a:rPr lang="ru-RU" dirty="0" smtClean="0"/>
                  <a:t>, часть – за линейное О(</a:t>
                </a:r>
                <a:r>
                  <a:rPr lang="en-US" dirty="0" smtClean="0"/>
                  <a:t>n</a:t>
                </a:r>
                <a:r>
                  <a:rPr lang="ru-RU" dirty="0" smtClean="0"/>
                  <a:t>) </a:t>
                </a:r>
                <a:endParaRPr lang="en-US" dirty="0" smtClean="0"/>
              </a:p>
              <a:p>
                <a:r>
                  <a:rPr lang="ru-RU" dirty="0" smtClean="0"/>
                  <a:t>Можно </a:t>
                </a:r>
                <a:r>
                  <a:rPr lang="ru-RU" dirty="0"/>
                  <a:t>дать усреднённую оценку времени – амортизированную. </a:t>
                </a:r>
              </a:p>
              <a:p>
                <a:r>
                  <a:rPr lang="en-US" dirty="0"/>
                  <a:t>Aggregate method: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стоимость </a:t>
                </a:r>
                <a:r>
                  <a:rPr lang="en-US" dirty="0" err="1"/>
                  <a:t>i</a:t>
                </a:r>
                <a:r>
                  <a:rPr lang="ru-RU" dirty="0"/>
                  <a:t>-той операции</a:t>
                </a:r>
              </a:p>
              <a:p>
                <a:r>
                  <a:rPr lang="ru-RU" dirty="0"/>
                  <a:t>Стоимость </a:t>
                </a:r>
                <a:r>
                  <a:rPr lang="en-US" dirty="0" err="1"/>
                  <a:t>i</a:t>
                </a:r>
                <a:r>
                  <a:rPr lang="en-US" dirty="0"/>
                  <a:t>-</a:t>
                </a:r>
                <a:r>
                  <a:rPr lang="ru-RU" dirty="0"/>
                  <a:t>той операции зависит от реализации роста выделяемой памяти 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46715" y="801993"/>
                <a:ext cx="5348708" cy="3711642"/>
              </a:xfrm>
              <a:blipFill rotWithShape="0">
                <a:blip r:embed="rId2"/>
                <a:stretch>
                  <a:fillRect l="-342" t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404148" y="801993"/>
          <a:ext cx="6129817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5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98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Сложность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 элемента в конец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 (</a:t>
                      </a:r>
                      <a:r>
                        <a:rPr lang="ru-RU" dirty="0"/>
                        <a:t>амортизированная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</a:t>
                      </a:r>
                      <a:r>
                        <a:rPr lang="ru-RU" baseline="0" dirty="0"/>
                        <a:t> элемента в начало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</a:t>
                      </a:r>
                      <a:r>
                        <a:rPr lang="ru-RU" baseline="0" dirty="0"/>
                        <a:t> и удаление элемента из середины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)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где </a:t>
                      </a:r>
                      <a:r>
                        <a:rPr lang="en-US" baseline="0" dirty="0"/>
                        <a:t>n – </a:t>
                      </a:r>
                      <a:r>
                        <a:rPr lang="ru-RU" baseline="0" dirty="0"/>
                        <a:t>кол-во элементов от места вставки/удаления до конца массива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к произвольному</a:t>
                      </a:r>
                      <a:r>
                        <a:rPr lang="ru-RU" baseline="0" dirty="0"/>
                        <a:t> элементу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О(1)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/>
              <a:t>::vector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04148" y="4513635"/>
            <a:ext cx="11491275" cy="21801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предоплаты. При вставке нового элемента фишка присваивается ему и элементу, отстоящему от него на </a:t>
            </a:r>
            <a:r>
              <a:rPr lang="en-US" dirty="0"/>
              <a:t>capacity/2</a:t>
            </a:r>
            <a:r>
              <a:rPr lang="ru-RU" dirty="0"/>
              <a:t>. Копирование элемента стоит одну фишку. В среднем </a:t>
            </a:r>
            <a:r>
              <a:rPr lang="ru-RU" dirty="0" smtClean="0"/>
              <a:t>каждая </a:t>
            </a:r>
            <a:r>
              <a:rPr lang="ru-RU" dirty="0"/>
              <a:t>вставка будет </a:t>
            </a:r>
            <a:r>
              <a:rPr lang="ru-RU" dirty="0" smtClean="0"/>
              <a:t>стоить </a:t>
            </a:r>
            <a:r>
              <a:rPr lang="ru-RU" dirty="0"/>
              <a:t>3 фишки – </a:t>
            </a:r>
            <a:r>
              <a:rPr lang="en-US" dirty="0"/>
              <a:t>O(1)</a:t>
            </a:r>
            <a:endParaRPr lang="ru-RU" dirty="0"/>
          </a:p>
          <a:p>
            <a:r>
              <a:rPr lang="ru-RU" dirty="0"/>
              <a:t>Метод потенциалов. Вводится функция, отражающая состояние системы. Аналог потенциала в физике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4426" y="878841"/>
            <a:ext cx="6540998" cy="299557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/>
              <a:t>Сколько выделять памяти «на будущее»?</a:t>
            </a:r>
          </a:p>
          <a:p>
            <a:r>
              <a:rPr lang="ru-RU" dirty="0"/>
              <a:t>Стретегия с умножением длины ранее выделенной памяти на константу дает амортизированное время выполнения </a:t>
            </a:r>
            <a:r>
              <a:rPr lang="en-US" dirty="0"/>
              <a:t>O(1)</a:t>
            </a:r>
          </a:p>
          <a:p>
            <a:r>
              <a:rPr lang="ru-RU" dirty="0"/>
              <a:t>Стратегия с увеличением на константу менее выигрышная – она даёт амортизированную сложность </a:t>
            </a:r>
            <a:r>
              <a:rPr lang="en-US" dirty="0"/>
              <a:t>O(n) </a:t>
            </a:r>
            <a:r>
              <a:rPr lang="ru-RU" dirty="0"/>
              <a:t>за счёт суммы арифметической прогресии</a:t>
            </a:r>
          </a:p>
          <a:p>
            <a:r>
              <a:rPr lang="ru-RU" dirty="0"/>
              <a:t>Нужно умножать, но на какую константу? И на константу ли?</a:t>
            </a:r>
            <a:endParaRPr lang="en-US" dirty="0"/>
          </a:p>
        </p:txBody>
      </p:sp>
      <p:pic>
        <p:nvPicPr>
          <p:cNvPr id="4" name="Рисунок 7">
            <a:extLst>
              <a:ext uri="{FF2B5EF4-FFF2-40B4-BE49-F238E27FC236}">
                <a16:creationId xmlns="" xmlns:a16="http://schemas.microsoft.com/office/drawing/2014/main" id="{8241E165-5C8B-4B2E-86DC-9FEA9ADB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4" y="1401861"/>
            <a:ext cx="3825572" cy="861135"/>
          </a:xfrm>
          <a:prstGeom prst="rect">
            <a:avLst/>
          </a:prstGeom>
        </p:spPr>
      </p:pic>
      <p:pic>
        <p:nvPicPr>
          <p:cNvPr id="5" name="Рисунок 8">
            <a:extLst>
              <a:ext uri="{FF2B5EF4-FFF2-40B4-BE49-F238E27FC236}">
                <a16:creationId xmlns="" xmlns:a16="http://schemas.microsoft.com/office/drawing/2014/main" id="{E8D199A4-C3FA-4DCB-9C6B-E08675B26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3" y="2262996"/>
            <a:ext cx="4493744" cy="7078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7E34FF6E-46F4-435D-B020-28713EC8D382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/>
              <a:t>::vector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CFA230-B710-457F-A1F4-0C1620054D74}"/>
              </a:ext>
            </a:extLst>
          </p:cNvPr>
          <p:cNvSpPr txBox="1"/>
          <p:nvPr/>
        </p:nvSpPr>
        <p:spPr>
          <a:xfrm>
            <a:off x="1547528" y="901037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Увеличение в 2 раза</a:t>
            </a:r>
            <a:endParaRPr lang="en-US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894B325-2335-4311-A39B-7CA9472F2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84" y="3784968"/>
            <a:ext cx="4452474" cy="2625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975E0A4-FFB1-489B-BE20-AE0F0FC84DDD}"/>
              </a:ext>
            </a:extLst>
          </p:cNvPr>
          <p:cNvSpPr txBox="1"/>
          <p:nvPr/>
        </p:nvSpPr>
        <p:spPr>
          <a:xfrm>
            <a:off x="1694202" y="3244334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Увеличение на 10</a:t>
            </a:r>
            <a:endParaRPr lang="en-US" b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FFAC55E-F203-4598-B6BB-A41CC8C42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798" y="3946205"/>
            <a:ext cx="375337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04147" y="891083"/>
                <a:ext cx="11491275" cy="5811375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При увеличении размера вектора (например, в результате вызова </a:t>
                </a:r>
                <a:r>
                  <a:rPr lang="en-US" dirty="0" err="1" smtClean="0"/>
                  <a:t>push_back</a:t>
                </a:r>
                <a:r>
                  <a:rPr lang="en-US" dirty="0" smtClean="0"/>
                  <a:t>()</a:t>
                </a:r>
                <a:r>
                  <a:rPr lang="ru-RU" dirty="0" smtClean="0"/>
                  <a:t>) выделяется недостающая память, но при уменьшении размера (например, при </a:t>
                </a:r>
                <a:r>
                  <a:rPr lang="ru-RU" dirty="0"/>
                  <a:t>вызове</a:t>
                </a:r>
                <a:r>
                  <a:rPr lang="en-US" dirty="0"/>
                  <a:t> </a:t>
                </a:r>
                <a:r>
                  <a:rPr lang="en-US" dirty="0" err="1"/>
                  <a:t>pop_back</a:t>
                </a:r>
                <a:r>
                  <a:rPr lang="en-US" dirty="0" smtClean="0"/>
                  <a:t>()</a:t>
                </a:r>
                <a:r>
                  <a:rPr lang="ru-RU" dirty="0" smtClean="0"/>
                  <a:t>)</a:t>
                </a:r>
                <a:r>
                  <a:rPr lang="en-US" dirty="0" smtClean="0"/>
                  <a:t> capacity </a:t>
                </a:r>
                <a:r>
                  <a:rPr lang="ru-RU" dirty="0" smtClean="0"/>
                  <a:t>не уменьшается. Почему?</a:t>
                </a:r>
              </a:p>
              <a:p>
                <a:r>
                  <a:rPr lang="ru-RU" dirty="0" smtClean="0"/>
                  <a:t>Предположим, </a:t>
                </a:r>
                <a:r>
                  <a:rPr lang="en-US" dirty="0" err="1" smtClean="0"/>
                  <a:t>push_back</a:t>
                </a:r>
                <a:r>
                  <a:rPr lang="en-US" dirty="0" smtClean="0"/>
                  <a:t>()</a:t>
                </a:r>
                <a:r>
                  <a:rPr lang="ru-RU" dirty="0" smtClean="0"/>
                  <a:t>, как и раньше,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необходимости увеличивает область выделенной памяти в два раза, но </a:t>
                </a:r>
                <a:r>
                  <a:rPr lang="en-US" dirty="0" err="1" smtClean="0"/>
                  <a:t>pop_back</a:t>
                </a:r>
                <a:r>
                  <a:rPr lang="en-US" dirty="0" smtClean="0"/>
                  <a:t>() </a:t>
                </a:r>
                <a:r>
                  <a:rPr lang="ru-RU" dirty="0" smtClean="0"/>
                  <a:t>уменьшает </a:t>
                </a:r>
                <a:r>
                  <a:rPr lang="en-US" dirty="0" smtClean="0"/>
                  <a:t>capacity </a:t>
                </a:r>
                <a:r>
                  <a:rPr lang="ru-RU" dirty="0" smtClean="0"/>
                  <a:t>в два раза в случае, когда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𝑠𝑖𝑧𝑒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𝑐𝑎𝑝𝑎𝑐𝑖𝑡𝑦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Пример: </a:t>
                </a:r>
              </a:p>
              <a:p>
                <a:pPr marL="0" indent="0">
                  <a:buNone/>
                </a:pPr>
                <a:r>
                  <a:rPr lang="ru-RU" dirty="0" smtClean="0"/>
                  <a:t>	1) </a:t>
                </a:r>
                <a:r>
                  <a:rPr lang="en-US" i="1" dirty="0" smtClean="0"/>
                  <a:t>capacity = </a:t>
                </a:r>
                <a:r>
                  <a:rPr lang="ru-RU" i="1" dirty="0" smtClean="0"/>
                  <a:t>8; </a:t>
                </a:r>
                <a:r>
                  <a:rPr lang="en-US" i="1" dirty="0" smtClean="0"/>
                  <a:t>size = 5</a:t>
                </a:r>
                <a:endParaRPr lang="ru-RU" i="1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2)</a:t>
                </a:r>
                <a:r>
                  <a:rPr lang="ru-RU" i="1" dirty="0" smtClean="0"/>
                  <a:t> </a:t>
                </a:r>
                <a:r>
                  <a:rPr lang="en-US" i="1" dirty="0" err="1" smtClean="0"/>
                  <a:t>pop_back</a:t>
                </a:r>
                <a:r>
                  <a:rPr lang="en-US" i="1" dirty="0" smtClean="0"/>
                  <a:t>()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3) </a:t>
                </a:r>
                <a:r>
                  <a:rPr lang="en-US" i="1" dirty="0" smtClean="0"/>
                  <a:t>capacity = 4; size = 4</a:t>
                </a:r>
                <a:endParaRPr lang="ru-RU" i="1" dirty="0" smtClean="0"/>
              </a:p>
              <a:p>
                <a:r>
                  <a:rPr lang="ru-RU" dirty="0" smtClean="0"/>
                  <a:t>Пусть </a:t>
                </a:r>
                <a:r>
                  <a:rPr lang="en-US" dirty="0" smtClean="0"/>
                  <a:t>n – </a:t>
                </a:r>
                <a:r>
                  <a:rPr lang="ru-RU" dirty="0" smtClean="0"/>
                  <a:t>количество операций, </a:t>
                </a:r>
                <a:r>
                  <a:rPr lang="en-US" dirty="0" smtClean="0"/>
                  <a:t>log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N (</a:t>
                </a:r>
                <a:r>
                  <a:rPr lang="ru-RU" dirty="0" smtClean="0"/>
                  <a:t>является степенью двух</a:t>
                </a:r>
                <a:r>
                  <a:rPr lang="en-US" dirty="0" smtClean="0"/>
                  <a:t>)</a:t>
                </a:r>
                <a:r>
                  <a:rPr lang="ru-RU" dirty="0" smtClean="0"/>
                  <a:t>. Выполняется следующая последовательность операций:</a:t>
                </a:r>
              </a:p>
              <a:p>
                <a:pPr marL="457200" lvl="1" indent="0">
                  <a:buNone/>
                </a:pPr>
                <a:r>
                  <a:rPr lang="ru-RU" dirty="0" smtClean="0"/>
                  <a:t>1) Добавить </a:t>
                </a:r>
                <a:r>
                  <a:rPr lang="en-US" dirty="0" smtClean="0"/>
                  <a:t>n/2 </a:t>
                </a:r>
                <a:r>
                  <a:rPr lang="ru-RU" dirty="0" smtClean="0"/>
                  <a:t>элементов, используя </a:t>
                </a:r>
                <a:r>
                  <a:rPr lang="en-US" dirty="0" err="1" smtClean="0"/>
                  <a:t>push_back</a:t>
                </a:r>
                <a:r>
                  <a:rPr lang="en-US" dirty="0" smtClean="0"/>
                  <a:t>()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2) </a:t>
                </a:r>
                <a:r>
                  <a:rPr lang="ru-RU" dirty="0" smtClean="0"/>
                  <a:t>Попеременно </a:t>
                </a:r>
                <a:r>
                  <a:rPr lang="en-US" dirty="0" smtClean="0"/>
                  <a:t>n/4 </a:t>
                </a:r>
                <a:r>
                  <a:rPr lang="ru-RU" dirty="0" smtClean="0"/>
                  <a:t>раз добавить элемент </a:t>
                </a:r>
                <a:r>
                  <a:rPr lang="ru-RU" dirty="0"/>
                  <a:t>используя </a:t>
                </a:r>
                <a:r>
                  <a:rPr lang="en-US" dirty="0" err="1"/>
                  <a:t>push_back</a:t>
                </a:r>
                <a:r>
                  <a:rPr lang="en-US" dirty="0" smtClean="0"/>
                  <a:t>()</a:t>
                </a:r>
                <a:r>
                  <a:rPr lang="ru-RU" dirty="0" smtClean="0"/>
                  <a:t> 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удалить элемент используя определенную выше операцию </a:t>
                </a:r>
                <a:r>
                  <a:rPr lang="en-US" dirty="0" err="1" smtClean="0"/>
                  <a:t>pop_back</a:t>
                </a:r>
                <a:r>
                  <a:rPr lang="en-US" dirty="0" smtClean="0"/>
                  <a:t>()</a:t>
                </a:r>
                <a:endParaRPr lang="ru-RU" dirty="0" smtClean="0"/>
              </a:p>
              <a:p>
                <a:pPr marL="461963" lvl="1" indent="-349250">
                  <a:tabLst>
                    <a:tab pos="395288" algn="l"/>
                  </a:tabLst>
                </a:pPr>
                <a:r>
                  <a:rPr lang="ru-RU" dirty="0" smtClean="0"/>
                  <a:t>Оценить время выполнения данной последовательности операций</a:t>
                </a:r>
              </a:p>
              <a:p>
                <a:pPr marL="461963" lvl="1" indent="-349250">
                  <a:tabLst>
                    <a:tab pos="395288" algn="l"/>
                  </a:tabLst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147" y="891083"/>
                <a:ext cx="11491275" cy="5811375"/>
              </a:xfrm>
              <a:blipFill rotWithShape="0">
                <a:blip r:embed="rId2"/>
                <a:stretch>
                  <a:fillRect l="-106" t="-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7E34FF6E-46F4-435D-B020-28713EC8D382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563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</a:t>
            </a:r>
            <a:r>
              <a:rPr lang="ru-RU" sz="2800" dirty="0" smtClean="0"/>
              <a:t>контейнеры. </a:t>
            </a:r>
            <a:r>
              <a:rPr lang="en-US" sz="2800" dirty="0" err="1" smtClean="0"/>
              <a:t>std</a:t>
            </a:r>
            <a:r>
              <a:rPr lang="en-US" sz="2800" dirty="0"/>
              <a:t>::</a:t>
            </a:r>
            <a:r>
              <a:rPr lang="en-US" sz="2800" dirty="0" smtClean="0"/>
              <a:t>vector</a:t>
            </a:r>
            <a:r>
              <a:rPr lang="ru-RU" sz="2800" dirty="0" smtClean="0"/>
              <a:t>: освобождение памяти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728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4" y="744696"/>
            <a:ext cx="5430508" cy="5514702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8075" y="1249771"/>
            <a:ext cx="5998081" cy="522005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 smtClean="0"/>
              <a:t>Согласно документации: «</a:t>
            </a:r>
            <a:r>
              <a:rPr lang="en-US" dirty="0" smtClean="0"/>
              <a:t>Returns </a:t>
            </a:r>
            <a:r>
              <a:rPr lang="en-US" dirty="0"/>
              <a:t>the maximum number of elements the container is able to hold due to system or library implementation </a:t>
            </a:r>
            <a:r>
              <a:rPr lang="en-US" dirty="0" smtClean="0"/>
              <a:t>limitations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Возвращаемое значение </a:t>
            </a:r>
            <a:r>
              <a:rPr lang="ru-RU" dirty="0"/>
              <a:t>либо </a:t>
            </a:r>
            <a:r>
              <a:rPr lang="ru-RU" dirty="0" smtClean="0"/>
              <a:t>является максимальным значением, которое может храниться в типе, используемом для индексирования (</a:t>
            </a:r>
            <a:r>
              <a:rPr lang="en-US" dirty="0" err="1" smtClean="0"/>
              <a:t>size_t</a:t>
            </a:r>
            <a:r>
              <a:rPr lang="ru-RU" dirty="0" smtClean="0"/>
              <a:t>), либо связано с системными алгоритмами управления памятью</a:t>
            </a:r>
          </a:p>
          <a:p>
            <a:r>
              <a:rPr lang="en-US" dirty="0" smtClean="0"/>
              <a:t>Windows 10, g++ 8.1.0 –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bad_alloc</a:t>
            </a:r>
            <a:endParaRPr lang="en-US" dirty="0" smtClean="0"/>
          </a:p>
          <a:p>
            <a:r>
              <a:rPr lang="en-US" dirty="0" smtClean="0"/>
              <a:t>Ubuntu 20, g++</a:t>
            </a:r>
            <a:r>
              <a:rPr lang="ru-RU" dirty="0" smtClean="0"/>
              <a:t> 8.3.0 – убит </a:t>
            </a:r>
            <a:r>
              <a:rPr lang="en-US" dirty="0" smtClean="0"/>
              <a:t>SIGKILL’</a:t>
            </a:r>
            <a:r>
              <a:rPr lang="ru-RU" dirty="0" smtClean="0"/>
              <a:t>ом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54524" y="128922"/>
            <a:ext cx="11751633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Что будет, если выделить слишком много памяти?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9683" y="5893175"/>
            <a:ext cx="2964134" cy="3662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76" y="716415"/>
            <a:ext cx="5998081" cy="39740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242063" y="744696"/>
            <a:ext cx="1442970" cy="3016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5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5646" y="2725886"/>
            <a:ext cx="5361593" cy="88408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dirty="0" err="1" smtClean="0"/>
              <a:t>std</a:t>
            </a:r>
            <a:r>
              <a:rPr lang="en-US" sz="1600" dirty="0" smtClean="0"/>
              <a:t>::list – </a:t>
            </a:r>
            <a:r>
              <a:rPr lang="ru-RU" sz="1600" dirty="0" smtClean="0"/>
              <a:t>двусвязный </a:t>
            </a:r>
            <a:r>
              <a:rPr lang="ru-RU" sz="1600" dirty="0" smtClean="0"/>
              <a:t>список</a:t>
            </a:r>
            <a:r>
              <a:rPr lang="en-US" sz="1600" dirty="0" smtClean="0"/>
              <a:t> “c </a:t>
            </a:r>
            <a:r>
              <a:rPr lang="ru-RU" sz="1600" dirty="0" smtClean="0"/>
              <a:t>хвостом</a:t>
            </a:r>
            <a:r>
              <a:rPr lang="en-US" sz="1600" dirty="0" smtClean="0"/>
              <a:t>”</a:t>
            </a:r>
            <a:r>
              <a:rPr lang="ru-RU" sz="1600" dirty="0" smtClean="0"/>
              <a:t> – хранятся указатели на первый и последний элементы</a:t>
            </a:r>
            <a:endParaRPr lang="ru-RU" sz="1600" dirty="0" smtClean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::list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79" y="1015067"/>
            <a:ext cx="4748780" cy="118719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1028" y="656511"/>
            <a:ext cx="561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https://en.cppreference.com/w/cpp/container/list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36193"/>
              </p:ext>
            </p:extLst>
          </p:nvPr>
        </p:nvGraphicFramePr>
        <p:xfrm>
          <a:off x="6603904" y="1025843"/>
          <a:ext cx="514410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378"/>
                <a:gridCol w="14947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Сложность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 элемента в конец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</a:t>
                      </a:r>
                      <a:r>
                        <a:rPr lang="ru-RU" baseline="0" dirty="0" smtClean="0"/>
                        <a:t> элемента в начало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</a:t>
                      </a:r>
                      <a:r>
                        <a:rPr lang="ru-RU" baseline="0" dirty="0" smtClean="0"/>
                        <a:t> и удаление элемента из середины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</a:t>
                      </a:r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)</a:t>
                      </a:r>
                      <a:endParaRPr lang="ru-RU" baseline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к произвольному</a:t>
                      </a:r>
                      <a:r>
                        <a:rPr lang="ru-RU" baseline="0" dirty="0" smtClean="0"/>
                        <a:t> элементу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О(</a:t>
                      </a:r>
                      <a:r>
                        <a:rPr lang="en-US" dirty="0" smtClean="0"/>
                        <a:t>n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78" y="3902305"/>
            <a:ext cx="3559582" cy="2424197"/>
          </a:xfrm>
          <a:prstGeom prst="rect">
            <a:avLst/>
          </a:prstGeom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6493106" y="3902305"/>
            <a:ext cx="5252202" cy="22787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Итератор: </a:t>
            </a:r>
            <a:r>
              <a:rPr lang="en-US" dirty="0" err="1" smtClean="0"/>
              <a:t>BidirectionalIterator</a:t>
            </a:r>
            <a:endParaRPr lang="ru-RU" dirty="0" smtClean="0"/>
          </a:p>
          <a:p>
            <a:r>
              <a:rPr lang="ru-RU" dirty="0" err="1" smtClean="0"/>
              <a:t>Инвалидация</a:t>
            </a:r>
            <a:r>
              <a:rPr lang="ru-RU" dirty="0" smtClean="0"/>
              <a:t> итераторов: при удалении </a:t>
            </a:r>
            <a:r>
              <a:rPr lang="ru-RU" dirty="0"/>
              <a:t>из списка </a:t>
            </a:r>
            <a:r>
              <a:rPr lang="ru-RU" dirty="0" smtClean="0"/>
              <a:t>элемента, </a:t>
            </a:r>
            <a:r>
              <a:rPr lang="ru-RU" dirty="0"/>
              <a:t>на который он </a:t>
            </a:r>
            <a:r>
              <a:rPr lang="ru-RU" dirty="0" smtClean="0"/>
              <a:t>указывает, </a:t>
            </a:r>
            <a:r>
              <a:rPr lang="ru-RU" dirty="0" err="1" smtClean="0"/>
              <a:t>инвалидируется</a:t>
            </a:r>
            <a:r>
              <a:rPr lang="ru-RU" dirty="0" smtClean="0"/>
              <a:t> итератор на данный </a:t>
            </a:r>
            <a:r>
              <a:rPr lang="ru-RU" dirty="0" smtClean="0"/>
              <a:t>элемент</a:t>
            </a:r>
          </a:p>
          <a:p>
            <a:r>
              <a:rPr lang="ru-RU" dirty="0"/>
              <a:t>Произвольный доступ к элементам списка невозможен, и оператора индексирования в </a:t>
            </a:r>
            <a:r>
              <a:rPr lang="en-US" dirty="0"/>
              <a:t>STL </a:t>
            </a:r>
            <a:r>
              <a:rPr lang="ru-RU" dirty="0"/>
              <a:t>у него нет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8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20411" y="757291"/>
            <a:ext cx="6553496" cy="259770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forward_list</a:t>
            </a:r>
            <a:r>
              <a:rPr lang="en-US" dirty="0" smtClean="0"/>
              <a:t> – </a:t>
            </a:r>
            <a:r>
              <a:rPr lang="ru-RU" dirty="0" smtClean="0"/>
              <a:t>односвязный список</a:t>
            </a:r>
          </a:p>
          <a:p>
            <a:r>
              <a:rPr lang="ru-RU" dirty="0" smtClean="0"/>
              <a:t>Элементы односвязного списка хранят указатели на следующий элемент, но не на предыдущий</a:t>
            </a:r>
          </a:p>
          <a:p>
            <a:r>
              <a:rPr lang="ru-RU" dirty="0" smtClean="0"/>
              <a:t>Обратиться к предыдущему элементу нельзя, но зато расходуется меньше памяти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forward_list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8" y="2429447"/>
            <a:ext cx="4965194" cy="8257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04" y="1092573"/>
            <a:ext cx="4965194" cy="120959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91028" y="657513"/>
            <a:ext cx="5251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https://en.cppreference.com/w/cpp/container/forward_list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91027" y="3497553"/>
            <a:ext cx="11682880" cy="16042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forward_list</a:t>
            </a:r>
            <a:r>
              <a:rPr lang="en-US" dirty="0" smtClean="0"/>
              <a:t> </a:t>
            </a:r>
            <a:r>
              <a:rPr lang="ru-RU" dirty="0" smtClean="0"/>
              <a:t>нет операций для работы с последним элементом: </a:t>
            </a:r>
            <a:r>
              <a:rPr lang="en-US" dirty="0" smtClean="0"/>
              <a:t>back(), </a:t>
            </a:r>
            <a:r>
              <a:rPr lang="en-US" dirty="0" err="1" smtClean="0"/>
              <a:t>push_back</a:t>
            </a:r>
            <a:r>
              <a:rPr lang="en-US" dirty="0" smtClean="0"/>
              <a:t>(), </a:t>
            </a:r>
            <a:r>
              <a:rPr lang="en-US" dirty="0" err="1" smtClean="0"/>
              <a:t>pop_back</a:t>
            </a:r>
            <a:r>
              <a:rPr lang="en-US" dirty="0" smtClean="0"/>
              <a:t>(), </a:t>
            </a:r>
            <a:r>
              <a:rPr lang="ru-RU" dirty="0" smtClean="0"/>
              <a:t>потому что у данной реализации односвязного списка нет «хвоста» - указателя-якоря на последний элемент. В данном случае эти операции неэффективны – </a:t>
            </a:r>
            <a:r>
              <a:rPr lang="en-US" dirty="0" smtClean="0"/>
              <a:t>O(n)</a:t>
            </a:r>
            <a:endParaRPr lang="ru-RU" dirty="0" smtClean="0"/>
          </a:p>
          <a:p>
            <a:r>
              <a:rPr lang="ru-RU" dirty="0" smtClean="0"/>
              <a:t>Метода </a:t>
            </a:r>
            <a:r>
              <a:rPr lang="en-US" dirty="0" smtClean="0"/>
              <a:t>size() </a:t>
            </a:r>
            <a:r>
              <a:rPr lang="ru-RU" dirty="0" smtClean="0"/>
              <a:t>тоже нет. Чтобы </a:t>
            </a:r>
            <a:r>
              <a:rPr lang="en-US" dirty="0"/>
              <a:t>size</a:t>
            </a:r>
            <a:r>
              <a:rPr lang="en-US" dirty="0" smtClean="0"/>
              <a:t>()</a:t>
            </a:r>
            <a:r>
              <a:rPr lang="ru-RU" dirty="0" smtClean="0"/>
              <a:t> выполнялся за </a:t>
            </a:r>
            <a:r>
              <a:rPr lang="en-US" dirty="0" smtClean="0"/>
              <a:t>O</a:t>
            </a:r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в данном случае нужно вести дополнительный счётчик</a:t>
            </a:r>
          </a:p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291028" y="5452390"/>
            <a:ext cx="1168287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i="1" dirty="0"/>
              <a:t>“It is intended that </a:t>
            </a:r>
            <a:r>
              <a:rPr lang="en-US" i="1" dirty="0" err="1"/>
              <a:t>forward_list</a:t>
            </a:r>
            <a:r>
              <a:rPr lang="en-US" i="1" dirty="0"/>
              <a:t> have zero space or time overhead relative to a hand-written C-style singly linked list. Features that would conflict with that goal have been omitted									</a:t>
            </a:r>
            <a:r>
              <a:rPr lang="ru-RU" i="1" dirty="0"/>
              <a:t>Стандарт </a:t>
            </a:r>
            <a:r>
              <a:rPr lang="en-US" i="1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7253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1945</Words>
  <Application>Microsoft Office PowerPoint</Application>
  <PresentationFormat>Широкоэкранный</PresentationFormat>
  <Paragraphs>296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</dc:creator>
  <cp:lastModifiedBy>A</cp:lastModifiedBy>
  <cp:revision>3</cp:revision>
  <dcterms:created xsi:type="dcterms:W3CDTF">2022-09-12T16:18:17Z</dcterms:created>
  <dcterms:modified xsi:type="dcterms:W3CDTF">2022-09-12T16:27:48Z</dcterms:modified>
</cp:coreProperties>
</file>