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EF7C57-BB6A-CDCA-EEBC-2947F47A9CEB}">
  <a:tblStyle styleId="{4FEF7C57-BB6A-CDCA-EEBC-2947F47A9CEB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89420C-30AB-4EEF-8469-B3FCB007A542}" type="datetimeFigureOut">
              <a:rPr lang="en-US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563418" y="341532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3418" y="2281288"/>
            <a:ext cx="11231418" cy="392799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Стандартная библиотека шаблонов (</a:t>
            </a:r>
            <a:r>
              <a:rPr lang="en-US" sz="2800"/>
              <a:t>STL</a:t>
            </a:r>
            <a:r>
              <a:rPr lang="ru-RU" sz="2800"/>
              <a:t>)</a:t>
            </a:r>
            <a:r>
              <a:rPr lang="en-US" sz="2800"/>
              <a:t>:</a:t>
            </a:r>
            <a:endParaRPr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/>
              <a:t>Алгоритмы</a:t>
            </a:r>
            <a:endParaRPr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/>
              <a:t>Управление памятью</a:t>
            </a:r>
            <a:endParaRPr lang="en-US" sz="2800"/>
          </a:p>
          <a:p>
            <a:pPr marL="395288" algn="l">
              <a:buSzPct val="100000"/>
              <a:tabLst>
                <a:tab pos="687388" algn="l"/>
              </a:tabLst>
              <a:defRPr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43057" y="795080"/>
          <a:ext cx="11491276" cy="5730264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2772623"/>
                <a:gridCol w="6696744"/>
                <a:gridCol w="2021908"/>
              </a:tblGrid>
              <a:tr h="6442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/>
                        <a:t>Сложность по времени</a:t>
                      </a:r>
                      <a:endParaRPr lang="en-US" sz="1600"/>
                    </a:p>
                  </a:txBody>
                  <a:tcPr anchor="ctr"/>
                </a:tc>
              </a:tr>
              <a:tr h="281427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search_n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find_end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find_first_of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adjacent_find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заданной последовательности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последовательности из заданного числа повторений заданного элемента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последнего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появления заданной последовательности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одного из заданных элементов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появления двух последовательных элементов, удовлетворяющих критерию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US"/>
                        <a:t>O(N)</a:t>
                      </a:r>
                      <a:endParaRPr/>
                    </a:p>
                  </a:txBody>
                  <a:tcPr anchor="ctr"/>
                </a:tc>
              </a:tr>
              <a:tr h="2271761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equal</a:t>
                      </a:r>
                      <a:endParaRPr lang="ru-RU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is_permutation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/>
                        <a:t>mismatch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400"/>
                        <a:t>lexicographical_compare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Проверка, равны ли два интервала</a:t>
                      </a:r>
                      <a:endParaRPr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(и по значениям, и по их порядку)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2. </a:t>
                      </a:r>
                      <a:r>
                        <a:rPr lang="ru-RU" sz="1600"/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/>
                        <a:t>3. </a:t>
                      </a:r>
                      <a:r>
                        <a:rPr lang="ru-RU" sz="1600"/>
                        <a:t>Поиск элемента, начиная с которого интервалы различаются</a:t>
                      </a:r>
                      <a:endParaRPr lang="en-US" sz="1600"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/>
                        <a:t>4. Сравнение в лексикографическом порядке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2. O(N</a:t>
                      </a:r>
                      <a:r>
                        <a:rPr lang="en-US" sz="1600" baseline="30000"/>
                        <a:t>2</a:t>
                      </a:r>
                      <a:r>
                        <a:rPr lang="en-US" sz="1600"/>
                        <a:t>)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/>
                        <a:t>Остальные </a:t>
                      </a:r>
                      <a:r>
                        <a:rPr lang="en-US" sz="1600"/>
                        <a:t>O(N)</a:t>
                      </a:r>
                      <a:endParaRPr/>
                    </a:p>
                    <a:p>
                      <a:pPr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43057" y="795081"/>
          <a:ext cx="11491275" cy="5821003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2982832"/>
                <a:gridCol w="6342519"/>
                <a:gridCol w="2165924"/>
              </a:tblGrid>
              <a:tr h="5603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Сложность по времени</a:t>
                      </a:r>
                      <a:endParaRPr lang="en-US" sz="1600"/>
                    </a:p>
                  </a:txBody>
                  <a:tcPr anchor="ctr"/>
                </a:tc>
              </a:tr>
              <a:tr h="524188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is_sorted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is_sorted_until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Is_partitioned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partition_point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is_heap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is_heap_until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Проверяет, отсортированы ли элементы в интервале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нарушающего порядок сортировки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Проверяет, разделён ли интервал на подинтервалы в соответствии с условием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последнего элемента первого подинтервала</a:t>
                      </a:r>
                      <a:endParaRPr lang="en-US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Проверяет, отсортирован ли массив как сортирующее дерево (по умолчанию – </a:t>
                      </a:r>
                      <a:br>
                        <a:rPr lang="ru-RU" sz="1600"/>
                      </a:br>
                      <a:r>
                        <a:rPr lang="en-US" sz="1600"/>
                        <a:t>max-heap</a:t>
                      </a:r>
                      <a:r>
                        <a:rPr lang="ru-RU" sz="1600"/>
                        <a:t>)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нарушающего порядок </a:t>
                      </a:r>
                      <a:r>
                        <a:rPr lang="en-US" sz="1600"/>
                        <a:t>max-heap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1-3,5,6.</a:t>
                      </a:r>
                      <a:r>
                        <a:rPr lang="en-US" sz="1600"/>
                        <a:t>O(N)</a:t>
                      </a:r>
                      <a:endParaRPr lang="ru-RU" sz="1600"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4. </a:t>
                      </a:r>
                      <a:r>
                        <a:rPr lang="en-US" sz="1600"/>
                        <a:t>O(logN)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/>
                        <a:t>для </a:t>
                      </a:r>
                      <a:r>
                        <a:rPr lang="en-US" sz="1600"/>
                        <a:t>random access, O(N) </a:t>
                      </a:r>
                      <a:r>
                        <a:rPr lang="ru-RU" sz="1600"/>
                        <a:t>для остальных</a:t>
                      </a:r>
                      <a:endParaRPr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Изменяющие (</a:t>
            </a:r>
            <a:r>
              <a:rPr lang="en-US" sz="2800"/>
              <a:t>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43057" y="795080"/>
          <a:ext cx="11485591" cy="5874280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2111607"/>
                <a:gridCol w="8077840"/>
                <a:gridCol w="1296144"/>
              </a:tblGrid>
              <a:tr h="4837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 по времени</a:t>
                      </a:r>
                      <a:endParaRPr lang="en-US" sz="1400"/>
                    </a:p>
                  </a:txBody>
                  <a:tcPr anchor="ctr"/>
                </a:tc>
              </a:tr>
              <a:tr h="150471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for_each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transform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Применяет операцию к каждому элементу последовательности. Может быть и неизменяющим – зависит от операции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Применяет операцию к каждому элементу первой последовательности и записывает результат в соответствующий элемент второй последовательности</a:t>
                      </a:r>
                      <a:r>
                        <a:rPr lang="en-US" sz="1600"/>
                        <a:t>. </a:t>
                      </a:r>
                      <a:r>
                        <a:rPr lang="ru-RU" sz="1600"/>
                        <a:t>Можно использовать одну и ту же последовательность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</a:p>
                  </a:txBody>
                  <a:tcPr anchor="ctr"/>
                </a:tc>
              </a:tr>
              <a:tr h="16911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copy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copy_if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copy_n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copy_backward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первого интервала во второй интервал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первого интервала во второй интервал, если выполнено условие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заданное число элементов из первого интервала во второй интервал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первого интервала во второй интервал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в обратном порядке – последний элемент копируется первым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/>
                    </a:p>
                    <a:p>
                      <a:pPr algn="ctr"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  <a:tr h="114479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move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move_backward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Перемещает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элементы из первого интервала во второй интервал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Перемещает элементы из первого интервала во второй интервал</a:t>
                      </a:r>
                      <a:r>
                        <a:rPr lang="en-US" sz="1600"/>
                        <a:t> </a:t>
                      </a:r>
                      <a:r>
                        <a:rPr lang="ru-RU" sz="1600"/>
                        <a:t>в обратном порядке – последний элемент копируется первым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/>
                    </a:p>
                    <a:p>
                      <a:pPr marL="0" indent="0" algn="ctr">
                        <a:buNone/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  <a:tr h="101544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merge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swap_ranges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/>
                        <a:t>Объединяет два интервала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/>
                        <a:t>Заполняет второй интервал элементами первого, а первый интервал – элементами  второго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Изменяющие (</a:t>
            </a:r>
            <a:r>
              <a:rPr lang="en-US" sz="2800"/>
              <a:t>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43057" y="795080"/>
          <a:ext cx="11485591" cy="5514239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2111607"/>
                <a:gridCol w="8077840"/>
                <a:gridCol w="1296144"/>
              </a:tblGrid>
              <a:tr h="7849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 по времени</a:t>
                      </a:r>
                      <a:endParaRPr lang="en-US" sz="1400"/>
                    </a:p>
                  </a:txBody>
                  <a:tcPr anchor="ctr"/>
                </a:tc>
              </a:tr>
              <a:tr h="200514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fill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fill_n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generate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generate_n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Заменяет каждый элемент в интервале данным значением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Заменяет </a:t>
                      </a:r>
                      <a:r>
                        <a:rPr lang="en-US" sz="1600"/>
                        <a:t>n </a:t>
                      </a:r>
                      <a:r>
                        <a:rPr lang="ru-RU" sz="1600"/>
                        <a:t>элементов данным значением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Заменяет каждый элемент в интервале результатом выполнения операции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Заменяет </a:t>
                      </a:r>
                      <a:r>
                        <a:rPr lang="en-US" sz="1600"/>
                        <a:t>n </a:t>
                      </a:r>
                      <a:r>
                        <a:rPr lang="ru-RU" sz="1600"/>
                        <a:t>элементов результатом выполнения операции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</a:p>
                  </a:txBody>
                  <a:tcPr anchor="ctr"/>
                </a:tc>
              </a:tr>
              <a:tr h="272416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replace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replace_if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replace_copy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replace_copy</a:t>
                      </a:r>
                      <a:r>
                        <a:rPr lang="ru-RU" sz="1600"/>
                        <a:t>_</a:t>
                      </a:r>
                      <a:r>
                        <a:rPr lang="en-US" sz="1600"/>
                        <a:t>if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Заменяет элементы с данным значением на другое значение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Заменяет элементы, удовлетворяющие условию, на другое значение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одного интервала в другой, заменяя значения элементов, равных данному, на другое данное значение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одного интервала в другой, заменяя значения элементов, удовлетворяющих условию, на данное значение 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/>
                    </a:p>
                    <a:p>
                      <a:pPr algn="ctr"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79376" y="908721"/>
          <a:ext cx="11454957" cy="3746801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2105975"/>
                <a:gridCol w="8056295"/>
                <a:gridCol w="1292687"/>
              </a:tblGrid>
              <a:tr h="4370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 по времени</a:t>
                      </a:r>
                      <a:endParaRPr lang="en-US" sz="1400"/>
                    </a:p>
                  </a:txBody>
                  <a:tcPr anchor="ctr"/>
                </a:tc>
              </a:tr>
              <a:tr h="151696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remove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remove_if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remove_copy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remove_copy_if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Удаляет (на самом деле не совсем) из интервала элементы, равные данному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Удаляет (на самом деле не совсем) из интервала элементы, для которых выполняется данное условие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одного интервала в другой за исключением элементов, равных данному</a:t>
                      </a: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одного интервала в другой за исключением элементов, удовлетворяющих данному условию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</a:p>
                  </a:txBody>
                  <a:tcPr anchor="ctr"/>
                </a:tc>
              </a:tr>
              <a:tr h="143032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unique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unique_copy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Удаляет (на самом деле не совсем) из интервала прилегающие (следующие друг за другом) дубликаты элементов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 из одного интервала в другой за исключением прилегающих (следующие друг за другом) дубликатов элементов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/>
                    </a:p>
                    <a:p>
                      <a:pPr algn="ctr"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Удаляющие (</a:t>
            </a:r>
            <a:r>
              <a:rPr lang="en-US" sz="2800"/>
              <a:t>removing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43672" y="5502786"/>
            <a:ext cx="5286730" cy="1107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335360" y="4725144"/>
            <a:ext cx="448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Было:</a:t>
            </a:r>
            <a:endParaRPr/>
          </a:p>
          <a:p>
            <a:pPr>
              <a:defRPr/>
            </a:pPr>
            <a:r>
              <a:rPr lang="en-US"/>
              <a:t>std::list{6, 5, 4, 3, 2, 1, 1, 2, 3, 4, 5, 6}</a:t>
            </a:r>
          </a:p>
        </p:txBody>
      </p:sp>
      <p:sp>
        <p:nvSpPr>
          <p:cNvPr id="8" name="Стрелка углом вверх 7"/>
          <p:cNvSpPr/>
          <p:nvPr/>
        </p:nvSpPr>
        <p:spPr bwMode="auto">
          <a:xfrm rot="5400000">
            <a:off x="2135560" y="5155451"/>
            <a:ext cx="792087" cy="122413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383055" y="6179195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std::remove(beg, end, 3)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646209" y="4725144"/>
            <a:ext cx="43091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Стало:</a:t>
            </a:r>
            <a:endParaRPr/>
          </a:p>
          <a:p>
            <a:pPr>
              <a:defRPr/>
            </a:pPr>
            <a:r>
              <a:rPr lang="en-US"/>
              <a:t>std::list{6, 5, 4, 2, 1, 1, 2, 4, 5, 6</a:t>
            </a:r>
            <a:r>
              <a:rPr lang="ru-RU"/>
              <a:t>, 5, 6</a:t>
            </a:r>
            <a:r>
              <a:rPr lang="en-US"/>
              <a:t>}</a:t>
            </a:r>
          </a:p>
        </p:txBody>
      </p:sp>
      <p:sp>
        <p:nvSpPr>
          <p:cNvPr id="11" name="Стрелка углом вверх 10"/>
          <p:cNvSpPr/>
          <p:nvPr/>
        </p:nvSpPr>
        <p:spPr bwMode="auto">
          <a:xfrm>
            <a:off x="8533433" y="5424852"/>
            <a:ext cx="874936" cy="754343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Стрелка вниз 11"/>
          <p:cNvSpPr/>
          <p:nvPr/>
        </p:nvSpPr>
        <p:spPr bwMode="auto">
          <a:xfrm>
            <a:off x="11280576" y="5454669"/>
            <a:ext cx="288032" cy="60203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9287038" y="6131909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Возвращает</a:t>
            </a:r>
            <a:r>
              <a:rPr lang="en-US"/>
              <a:t> past-the-end </a:t>
            </a:r>
            <a:endParaRPr/>
          </a:p>
          <a:p>
            <a:pPr>
              <a:defRPr/>
            </a:pPr>
            <a:r>
              <a:rPr lang="ru-RU"/>
              <a:t>итератор на результат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Перестанавливающие (</a:t>
            </a:r>
            <a:r>
              <a:rPr lang="en-US" sz="2800"/>
              <a:t>mutating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9376" y="908721"/>
          <a:ext cx="11454957" cy="5174736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2232248"/>
                <a:gridCol w="7930022"/>
                <a:gridCol w="1292687"/>
              </a:tblGrid>
              <a:tr h="4370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 по времени</a:t>
                      </a:r>
                      <a:endParaRPr lang="en-US" sz="1400"/>
                    </a:p>
                  </a:txBody>
                  <a:tcPr anchor="ctr"/>
                </a:tc>
              </a:tr>
              <a:tr h="12100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reverse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reverse_copy</a:t>
                      </a:r>
                    </a:p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Перестанавливает элементы интервала в обратном порядке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Копирует элементы интервала в другой интервал, перестанавливая их в обратном порядке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N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rotate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rotate_copy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Выполняет циклический сдвиг элементов в интервале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 интервала в другой интервал, выполняя их циклический сдвиг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N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  <a:p>
                      <a:pPr algn="ctr"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  <a:tr h="108012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next_permutation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prev_permutation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2575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/>
                        <a:t>Выполняют перестановки элементов в интервале, пока он не будет отсортирован в лексикографическом порядке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N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143032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shuffle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random_shuffle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282575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/>
                        <a:t>Переставляют элементы в случайном порядке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N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Сортирующие (</a:t>
            </a:r>
            <a:r>
              <a:rPr lang="en-US" sz="2800"/>
              <a:t>sorting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487" y="836712"/>
          <a:ext cx="11454957" cy="5760640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2160240"/>
                <a:gridCol w="7488832"/>
                <a:gridCol w="1805885"/>
              </a:tblGrid>
              <a:tr h="5596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 по времени</a:t>
                      </a:r>
                      <a:endParaRPr lang="en-US" sz="1400"/>
                    </a:p>
                  </a:txBody>
                  <a:tcPr anchor="ctr"/>
                </a:tc>
              </a:tr>
              <a:tr h="194215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sort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stable_sort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partial_sort</a:t>
                      </a: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partial_sort_copy</a:t>
                      </a:r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Сортировка элементов в интервале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Сортировка элементов в интервале с сохранением относительного порядка элементов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Сортировка элементов в интервале до тех пор, пока не будут упорядочены </a:t>
                      </a:r>
                      <a:r>
                        <a:rPr lang="en-US" sz="1600"/>
                        <a:t>n </a:t>
                      </a:r>
                      <a:r>
                        <a:rPr lang="ru-RU" sz="1600"/>
                        <a:t>элементов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Сортировка элементов в интервале до тех пор, пока не будут упорядочены </a:t>
                      </a:r>
                      <a:r>
                        <a:rPr lang="en-US" sz="1600"/>
                        <a:t>n </a:t>
                      </a:r>
                      <a:r>
                        <a:rPr lang="ru-RU" sz="1600"/>
                        <a:t>элементов, и копирование их в другой интервал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O(N·log(N))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O(N·log(N)</a:t>
                      </a:r>
                      <a:r>
                        <a:rPr lang="ru-RU" sz="1600" b="0" i="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O(N·log(N))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O(N·log(N))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endParaRPr lang="en-US" sz="1400" i="0"/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 i="0"/>
                    </a:p>
                  </a:txBody>
                  <a:tcPr anchor="ctr"/>
                </a:tc>
              </a:tr>
              <a:tr h="3258876">
                <a:tc>
                  <a:txBody>
                    <a:bodyPr/>
                    <a:lstStyle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nth_element</a:t>
                      </a: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partition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stable_partition</a:t>
                      </a: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partition_copy</a:t>
                      </a:r>
                    </a:p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Указанный элемент заменяется элементом, который находился бы в данной позиции, если бы интервал был отсортирован. Остальные элементы помещаются в левую или правую часть интервала относительно данного элемента в зависимости от результата их сравнения с данным элементом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Распределяет элементы на два подинтервала в зависимости от того, удовлетворяют ли они условию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Распределяет элементы на два подинтервала в зависимости от того, удовлетворяют ли они условию, с сохранением их относительного порядка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Распределяет элементы на два подинтервала в зависимости от того, удовлетворяют ли они условию, и копирует результат в другой интервал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Сортирующие (</a:t>
            </a:r>
            <a:r>
              <a:rPr lang="en-US" sz="2800"/>
              <a:t>sorting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</a:t>
            </a:r>
            <a:r>
              <a:rPr lang="en-US" sz="2800"/>
              <a:t>: &lt;algorithm&gt;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67487" y="836712"/>
          <a:ext cx="11454957" cy="5688632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2160240"/>
                <a:gridCol w="7488832"/>
                <a:gridCol w="1805885"/>
              </a:tblGrid>
              <a:tr h="5588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 по времени</a:t>
                      </a:r>
                      <a:endParaRPr lang="en-US" sz="1400"/>
                    </a:p>
                  </a:txBody>
                  <a:tcPr anchor="ctr"/>
                </a:tc>
              </a:tr>
              <a:tr h="512980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make_heap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push_heap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pop_heap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sort_heap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Сортирует интервал как сортирующее дерево (</a:t>
                      </a:r>
                      <a:r>
                        <a:rPr lang="en-US" sz="1600"/>
                        <a:t>max-heap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Вставляет элемент в сортирующее дерево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Удаляет элемент из сортирующего дерева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Сортирует элементы интервала (например, по возрастанию - после этого они уже не представляют собой </a:t>
                      </a:r>
                      <a:r>
                        <a:rPr lang="en-US" sz="1600"/>
                        <a:t>max-heap</a:t>
                      </a:r>
                      <a:r>
                        <a:rPr lang="ru-RU" sz="16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O(N·log(N))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63352" y="692696"/>
          <a:ext cx="11737304" cy="5818620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2972132"/>
                <a:gridCol w="6914774"/>
                <a:gridCol w="1850397"/>
              </a:tblGrid>
              <a:tr h="5040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/>
                        <a:t>Сложность по времени</a:t>
                      </a:r>
                      <a:endParaRPr lang="en-US" sz="1400"/>
                    </a:p>
                  </a:txBody>
                  <a:tcPr anchor="ctr"/>
                </a:tc>
              </a:tr>
              <a:tr h="1796497">
                <a:tc>
                  <a:txBody>
                    <a:bodyPr/>
                    <a:lstStyle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binary_search</a:t>
                      </a: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Includes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lower_bound</a:t>
                      </a: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upper_bound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equal_range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Проверка на наличие в интервале элемента, имеющего данное значение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Проверка, содержится ли каждый элемент интервала в другом интервале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 в интервале первого элемента, больше либо равного данному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Поиск в интервале первого элемента, строго больше данного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Поиск в интервале пары значений, первое из которых больше либо равно данному, а второе – строго больше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indent="-3175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indent="-3175" algn="l">
                        <a:buAutoNum type="arabicPeriod"/>
                        <a:defRPr/>
                      </a:pPr>
                      <a:r>
                        <a:rPr lang="en-US" sz="1600" i="0"/>
                        <a:t>O(N)</a:t>
                      </a:r>
                      <a:endParaRPr lang="ru-RU" sz="1600" i="0"/>
                    </a:p>
                    <a:p>
                      <a:pPr marL="112713" marR="0" indent="-3175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indent="-3175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indent="-3175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 i="0"/>
                    </a:p>
                  </a:txBody>
                  <a:tcPr anchor="ctr"/>
                </a:tc>
              </a:tr>
              <a:tr h="301446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set_union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set_difference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set_intersection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set_symmetric_difference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Объединение двух интервалов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 первого интервала, отсутствующие во втором интервале, в третий интервал</a:t>
                      </a:r>
                      <a:endParaRPr lang="en-US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элементы, присутствующие одновременно в первом и втором интервале, в третий интервал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ru-RU" sz="1600"/>
                        <a:t>Копирует элементы, не присутствующие в первом и втором интервале одновременно, в третий интервал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 lang="ru-RU" sz="1600"/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/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 bwMode="auto">
          <a:xfrm>
            <a:off x="263352" y="116632"/>
            <a:ext cx="11737304" cy="419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000"/>
              <a:t>Алгоритмы для работы с отсортированными интервалами (</a:t>
            </a:r>
            <a:r>
              <a:rPr lang="en-US" sz="2000"/>
              <a:t>sorted range</a:t>
            </a:r>
            <a:r>
              <a:rPr lang="ru-RU" sz="2000"/>
              <a:t>)</a:t>
            </a:r>
            <a:r>
              <a:rPr lang="en-US" sz="2000"/>
              <a:t>: &lt;numeric&gt;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35360" y="692696"/>
          <a:ext cx="11665296" cy="5544616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3506738"/>
                <a:gridCol w="8158558"/>
              </a:tblGrid>
              <a:tr h="4683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</a:tr>
              <a:tr h="2275049">
                <a:tc>
                  <a:txBody>
                    <a:bodyPr/>
                    <a:lstStyle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accumulate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inner_product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adjacent_difference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partial_sum</a:t>
                      </a:r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Возвращает сумму всех значений в интервале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Возвращает сумму попарных произведений элементов двух интервалов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Записывает разности соседних элементов интервала в другой интервал, начиная со второго элемента</a:t>
                      </a:r>
                      <a:endParaRPr lang="en-US" sz="160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Последовательно суммирует элементы в интервале и записывает промежуточные результаты во второй интервал</a:t>
                      </a:r>
                      <a:endParaRPr lang="en-US" sz="1600"/>
                    </a:p>
                  </a:txBody>
                  <a:tcPr anchor="ctr"/>
                </a:tc>
              </a:tr>
              <a:tr h="2801176">
                <a:tc>
                  <a:txBody>
                    <a:bodyPr/>
                    <a:lstStyle/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gdc</a:t>
                      </a:r>
                      <a:endParaRPr lang="ru-RU" sz="160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lcm</a:t>
                      </a:r>
                      <a:endParaRPr/>
                    </a:p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Возвращает наибольший общий делитель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Возвращает наименьшее общее кратное</a:t>
                      </a:r>
                      <a:endParaRPr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ru-RU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 bwMode="auto">
          <a:xfrm>
            <a:off x="335360" y="116632"/>
            <a:ext cx="11665296" cy="419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000"/>
              <a:t>Численные алгоритмы</a:t>
            </a:r>
            <a:r>
              <a:rPr lang="en-US" sz="2000"/>
              <a:t>: &lt;numeric&gt;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518873" y="808323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Заголовки с реализацией алгоритмов </a:t>
            </a: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Алгоритмы в </a:t>
            </a:r>
            <a:r>
              <a:rPr lang="en-US" sz="2800"/>
              <a:t>STL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54683" y="904109"/>
            <a:ext cx="2149026" cy="2895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07156" y="1230109"/>
            <a:ext cx="2011854" cy="2972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188695" y="2138752"/>
            <a:ext cx="2278577" cy="30482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5"/>
          <a:srcRect t="1031" r="1007" b="2712"/>
          <a:stretch/>
        </p:blipFill>
        <p:spPr bwMode="auto">
          <a:xfrm>
            <a:off x="443058" y="905627"/>
            <a:ext cx="5464236" cy="2215444"/>
          </a:xfrm>
          <a:prstGeom prst="rect">
            <a:avLst/>
          </a:prstGeom>
        </p:spPr>
      </p:pic>
      <p:sp>
        <p:nvSpPr>
          <p:cNvPr id="9" name="Объект 2"/>
          <p:cNvSpPr txBox="1"/>
          <p:nvPr/>
        </p:nvSpPr>
        <p:spPr bwMode="auto">
          <a:xfrm>
            <a:off x="8518873" y="2095006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Функциональные объекты для изменения поведения алгоритмов</a:t>
            </a:r>
            <a:endParaRPr lang="en-US"/>
          </a:p>
        </p:txBody>
      </p:sp>
      <p:sp>
        <p:nvSpPr>
          <p:cNvPr id="10" name="Объект 2"/>
          <p:cNvSpPr txBox="1"/>
          <p:nvPr/>
        </p:nvSpPr>
        <p:spPr bwMode="auto">
          <a:xfrm>
            <a:off x="339365" y="3359841"/>
            <a:ext cx="11594968" cy="34086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</a:t>
            </a:r>
            <a:r>
              <a:rPr lang="en-US"/>
              <a:t>STL </a:t>
            </a:r>
            <a:r>
              <a:rPr lang="ru-RU"/>
              <a:t>работают с интервалами элементов контейнера (</a:t>
            </a:r>
            <a:r>
              <a:rPr lang="en-US"/>
              <a:t>range</a:t>
            </a:r>
            <a:r>
              <a:rPr lang="ru-RU"/>
              <a:t>), которые передаются им при помощи итераторов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Интервал является полуоткрытым</a:t>
            </a:r>
            <a:r>
              <a:rPr lang="en-US"/>
              <a:t>: [begin, end).</a:t>
            </a:r>
            <a:r>
              <a:rPr lang="ru-RU"/>
              <a:t> Алгоритм начинает «действовать» с первого элемента и заканчивает на предпоследнем.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 этой причине </a:t>
            </a:r>
            <a:r>
              <a:rPr lang="en-US"/>
              <a:t>end() </a:t>
            </a:r>
            <a:r>
              <a:rPr lang="ru-RU"/>
              <a:t>возвращает итератор на элемент, следующий за последним (</a:t>
            </a:r>
            <a:r>
              <a:rPr lang="en-US"/>
              <a:t>past-the-end iterator</a:t>
            </a:r>
            <a:r>
              <a:rPr lang="ru-RU"/>
              <a:t>) – иначе никак не заставить алгоритм работать с последним элементом контейнера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 может принимать более одного интервала. Тогда один из них передаётся как  </a:t>
            </a:r>
            <a:r>
              <a:rPr lang="en-US"/>
              <a:t>[begin, end)</a:t>
            </a:r>
            <a:r>
              <a:rPr lang="ru-RU"/>
              <a:t>, а последующие – только как </a:t>
            </a:r>
            <a:r>
              <a:rPr lang="en-US"/>
              <a:t>begin. </a:t>
            </a:r>
            <a:r>
              <a:rPr lang="ru-RU"/>
              <a:t>Количество элементов в последних следует из </a:t>
            </a:r>
            <a:r>
              <a:rPr lang="en-US"/>
              <a:t>distance(begin, end).</a:t>
            </a:r>
            <a:r>
              <a:rPr lang="ru-RU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52368" y="848239"/>
            <a:ext cx="8361576" cy="1171272"/>
          </a:xfrm>
          <a:prstGeom prst="rect">
            <a:avLst/>
          </a:prstGeom>
        </p:spPr>
      </p:pic>
      <p:sp>
        <p:nvSpPr>
          <p:cNvPr id="6" name="Объект 2"/>
          <p:cNvSpPr txBox="1"/>
          <p:nvPr/>
        </p:nvSpPr>
        <p:spPr bwMode="auto">
          <a:xfrm>
            <a:off x="292229" y="2220727"/>
            <a:ext cx="11642103" cy="1804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Некоторые алгоритмы принимают специальный параметр, расширяющий их функциональность</a:t>
            </a:r>
            <a:r>
              <a:rPr lang="en-US"/>
              <a:t> – </a:t>
            </a:r>
            <a:r>
              <a:rPr lang="ru-RU"/>
              <a:t>функцию</a:t>
            </a:r>
            <a:r>
              <a:rPr lang="en-US"/>
              <a:t> (</a:t>
            </a:r>
            <a:r>
              <a:rPr lang="ru-RU"/>
              <a:t>или что-то, что может вести себя как функция</a:t>
            </a:r>
            <a:r>
              <a:rPr lang="en-US"/>
              <a:t>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std::find_if – </a:t>
            </a:r>
            <a:r>
              <a:rPr lang="ru-RU"/>
              <a:t>возвращает итератор на первый элемент, для которого </a:t>
            </a:r>
            <a:r>
              <a:rPr lang="en-US"/>
              <a:t>p </a:t>
            </a:r>
            <a:r>
              <a:rPr lang="ru-RU"/>
              <a:t>возвращает </a:t>
            </a:r>
            <a:r>
              <a:rPr lang="en-US"/>
              <a:t>true. </a:t>
            </a:r>
            <a:r>
              <a:rPr lang="ru-RU"/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lang="en-US"/>
              <a:t>p </a:t>
            </a:r>
            <a:r>
              <a:rPr lang="ru-RU"/>
              <a:t>один параметр</a:t>
            </a: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4741680" y="1610789"/>
            <a:ext cx="2894029" cy="3864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54406" y="4226460"/>
            <a:ext cx="9259012" cy="111853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auto">
          <a:xfrm>
            <a:off x="5363168" y="4989102"/>
            <a:ext cx="2947938" cy="3558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Объект 2"/>
          <p:cNvSpPr txBox="1"/>
          <p:nvPr/>
        </p:nvSpPr>
        <p:spPr bwMode="auto">
          <a:xfrm>
            <a:off x="292228" y="5465120"/>
            <a:ext cx="11642103" cy="12750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std::is_permutation –</a:t>
            </a:r>
            <a:r>
              <a:rPr lang="ru-RU"/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lang="en-US"/>
              <a:t>.</a:t>
            </a:r>
            <a:r>
              <a:rPr lang="ru-RU"/>
              <a:t> Этот алгоритм принимает бинарный предикат </a:t>
            </a:r>
            <a:r>
              <a:rPr lang="en-US"/>
              <a:t>p – </a:t>
            </a:r>
            <a:r>
              <a:rPr lang="ru-RU"/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25015" y="3194372"/>
            <a:ext cx="2281288" cy="3602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84932" y="2042622"/>
            <a:ext cx="2830993" cy="158633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 bwMode="auto">
          <a:xfrm>
            <a:off x="487531" y="845287"/>
            <a:ext cx="2956257" cy="92333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marL="342900" indent="-342900" algn="ctr">
              <a:buAutoNum type="arabicPeriod"/>
              <a:defRPr/>
            </a:pPr>
            <a:r>
              <a:rPr lang="ru-RU"/>
              <a:t>Указатель на функцию</a:t>
            </a:r>
            <a:endParaRPr lang="en-US"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284127" y="790508"/>
            <a:ext cx="3072086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2. </a:t>
            </a:r>
            <a:r>
              <a:rPr lang="ru-RU"/>
              <a:t>Пользовательские 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408709" y="845287"/>
            <a:ext cx="3332622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3. </a:t>
            </a:r>
            <a:r>
              <a:rPr lang="ru-RU"/>
              <a:t>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  <a:p>
            <a:pPr algn="ctr">
              <a:defRPr/>
            </a:pPr>
            <a:r>
              <a:rPr lang="en-US"/>
              <a:t>STL</a:t>
            </a:r>
            <a:endParaRPr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4"/>
          <a:stretch/>
        </p:blipFill>
        <p:spPr bwMode="auto">
          <a:xfrm>
            <a:off x="8157068" y="1876991"/>
            <a:ext cx="3835904" cy="432953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40219" y="2004477"/>
            <a:ext cx="1621859" cy="9540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87531" y="5349064"/>
            <a:ext cx="6728394" cy="46514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 bwMode="auto">
          <a:xfrm>
            <a:off x="491349" y="4216956"/>
            <a:ext cx="2952439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4. </a:t>
            </a:r>
            <a:r>
              <a:rPr lang="ru-RU"/>
              <a:t>Лямбда-выражения</a:t>
            </a:r>
            <a:endParaRPr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58205" y="903632"/>
            <a:ext cx="10942753" cy="756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203360" y="1922098"/>
            <a:ext cx="2714445" cy="4628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Захват переменных </a:t>
            </a:r>
            <a:endParaRPr/>
          </a:p>
          <a:p>
            <a:pPr>
              <a:defRPr/>
            </a:pPr>
            <a:r>
              <a:rPr lang="ru-RU" sz="1600"/>
              <a:t>из внешних областей </a:t>
            </a:r>
            <a:endParaRPr/>
          </a:p>
          <a:p>
            <a:pPr>
              <a:defRPr/>
            </a:pPr>
            <a:r>
              <a:rPr lang="ru-RU" sz="1600"/>
              <a:t>видимости</a:t>
            </a:r>
            <a:endParaRPr/>
          </a:p>
          <a:p>
            <a:pPr>
              <a:defRPr/>
            </a:pPr>
            <a:r>
              <a:rPr lang="ru-RU" sz="1600"/>
              <a:t>(иначе они не доступны)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 i="1"/>
              <a:t> </a:t>
            </a:r>
            <a:r>
              <a:rPr lang="en-US" sz="1600"/>
              <a:t>– x </a:t>
            </a:r>
            <a:r>
              <a:rPr lang="ru-RU" sz="1600"/>
              <a:t>по значению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>
                <a:latin typeface="Times New Roman"/>
                <a:cs typeface="Times New Roman"/>
              </a:rPr>
              <a:t>&amp;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/>
              <a:t> – x </a:t>
            </a:r>
            <a:r>
              <a:rPr lang="ru-RU" sz="1600"/>
              <a:t>по ссылке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/>
              <a:t>=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значению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&amp;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ссылке</a:t>
            </a:r>
            <a:endParaRPr/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this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члены данного класса через указатель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 sz="1600" b="1" i="1"/>
              <a:t>[*this] </a:t>
            </a:r>
            <a:r>
              <a:rPr lang="ru-RU" sz="1600" b="0" i="0"/>
              <a:t>- все члены класса через копию this</a:t>
            </a:r>
            <a:r>
              <a:rPr lang="ru-RU" sz="1600"/>
              <a:t>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[]</a:t>
            </a:r>
            <a:r>
              <a:rPr lang="en-US" sz="1600"/>
              <a:t> –</a:t>
            </a:r>
            <a:r>
              <a:rPr lang="ru-RU" sz="1600"/>
              <a:t> ничего не захватывается</a:t>
            </a:r>
            <a:endParaRPr lang="en-US" sz="1600"/>
          </a:p>
        </p:txBody>
      </p:sp>
      <p:cxnSp>
        <p:nvCxnSpPr>
          <p:cNvPr id="6" name="Прямая соединительная линия 5"/>
          <p:cNvCxnSpPr>
            <a:cxnSpLocks/>
          </p:cNvCxnSpPr>
          <p:nvPr/>
        </p:nvCxnSpPr>
        <p:spPr bwMode="auto">
          <a:xfrm>
            <a:off x="2805218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3034438" y="1922097"/>
            <a:ext cx="1599705" cy="1077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Параметры функции – здесь всё как обычно</a:t>
            </a:r>
            <a:endParaRPr lang="en-US" sz="1600"/>
          </a:p>
        </p:txBody>
      </p:sp>
      <p:sp>
        <p:nvSpPr>
          <p:cNvPr id="8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Подробнее о лямбда-выражениях</a:t>
            </a:r>
            <a:endParaRPr lang="en-US" sz="2800"/>
          </a:p>
        </p:txBody>
      </p:sp>
      <p:cxnSp>
        <p:nvCxnSpPr>
          <p:cNvPr id="10" name="Прямая соединительная линия 9"/>
          <p:cNvCxnSpPr>
            <a:cxnSpLocks/>
          </p:cNvCxnSpPr>
          <p:nvPr/>
        </p:nvCxnSpPr>
        <p:spPr bwMode="auto">
          <a:xfrm>
            <a:off x="4634144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4861682" y="1884398"/>
            <a:ext cx="3032449" cy="462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61850" indent="-261850">
              <a:buAutoNum type="arabicParenR"/>
              <a:defRPr/>
            </a:pPr>
            <a:r>
              <a:rPr lang="ru-RU" sz="1600"/>
              <a:t>Спецификаторы: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mutable</a:t>
            </a:r>
            <a:r>
              <a:rPr lang="en-US" sz="1600"/>
              <a:t> –</a:t>
            </a:r>
            <a:r>
              <a:rPr lang="ru-RU" sz="1600"/>
              <a:t> разрешает изменять значения переменных, захваченных по значению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constexpr</a:t>
            </a:r>
            <a:r>
              <a:rPr lang="en-US" sz="1600"/>
              <a:t> – </a:t>
            </a:r>
            <a:r>
              <a:rPr lang="ru-RU" sz="1600"/>
              <a:t>показывает, что значение функции может (и должно) быть вычислено во время компиляции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 sz="1600"/>
              <a:t>И не только</a:t>
            </a:r>
            <a:endParaRPr/>
          </a:p>
          <a:p>
            <a:pPr>
              <a:defRPr/>
            </a:pPr>
            <a:r>
              <a:rPr lang="en-US" sz="1600"/>
              <a:t>2) Исключения (например, noexcept)</a:t>
            </a:r>
            <a:endParaRPr/>
          </a:p>
          <a:p>
            <a:pPr>
              <a:defRPr/>
            </a:pPr>
            <a:r>
              <a:rPr lang="en-US" sz="1600"/>
              <a:t>3) Атрибуты (см. </a:t>
            </a:r>
            <a:r>
              <a:rPr lang="en-US" sz="1600" b="0" i="0" u="none" strike="noStrike" cap="none" spc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https://en.cppreference.com/w/cpp/language/attributes</a:t>
            </a:r>
            <a:r>
              <a:rPr lang="en-US" sz="1600"/>
              <a:t>)</a:t>
            </a:r>
            <a:endParaRPr/>
          </a:p>
          <a:p>
            <a:pPr>
              <a:defRPr/>
            </a:pPr>
            <a:r>
              <a:rPr lang="en-US" sz="1600"/>
              <a:t>4) Возвращаемый тип (-&gt;)</a:t>
            </a:r>
            <a:endParaRPr/>
          </a:p>
        </p:txBody>
      </p:sp>
      <p:cxnSp>
        <p:nvCxnSpPr>
          <p:cNvPr id="13" name="Прямая соединительная линия 12"/>
          <p:cNvCxnSpPr>
            <a:cxnSpLocks/>
          </p:cNvCxnSpPr>
          <p:nvPr/>
        </p:nvCxnSpPr>
        <p:spPr bwMode="auto">
          <a:xfrm>
            <a:off x="7480114" y="1435848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10280373" y="1921408"/>
            <a:ext cx="11808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Тело функции</a:t>
            </a:r>
            <a:endParaRPr lang="en-US" sz="1600"/>
          </a:p>
        </p:txBody>
      </p:sp>
      <p:cxnSp>
        <p:nvCxnSpPr>
          <p:cNvPr id="19" name="Прямая соединительная линия 18"/>
          <p:cNvCxnSpPr>
            <a:cxnSpLocks/>
          </p:cNvCxnSpPr>
          <p:nvPr/>
        </p:nvCxnSpPr>
        <p:spPr bwMode="auto">
          <a:xfrm rot="5399977" flipV="1">
            <a:off x="11181414" y="1697822"/>
            <a:ext cx="5596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>
            <a:cxnSpLocks/>
            <a:endCxn id="13" idx="0"/>
          </p:cNvCxnSpPr>
          <p:nvPr/>
        </p:nvCxnSpPr>
        <p:spPr bwMode="auto">
          <a:xfrm flipV="1">
            <a:off x="4822805" y="1437158"/>
            <a:ext cx="2657308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95359" name="Прямая соединительная линия 223995358"/>
          <p:cNvCxnSpPr>
            <a:cxnSpLocks/>
          </p:cNvCxnSpPr>
          <p:nvPr/>
        </p:nvCxnSpPr>
        <p:spPr bwMode="auto">
          <a:xfrm>
            <a:off x="779540" y="1473545"/>
            <a:ext cx="2025676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251003" name="Прямая соединительная линия 706251002"/>
          <p:cNvCxnSpPr>
            <a:cxnSpLocks/>
          </p:cNvCxnSpPr>
          <p:nvPr/>
        </p:nvCxnSpPr>
        <p:spPr bwMode="auto">
          <a:xfrm>
            <a:off x="3151071" y="1473545"/>
            <a:ext cx="148307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435416" name="Прямая соединительная линия 2130435415"/>
          <p:cNvCxnSpPr>
            <a:cxnSpLocks/>
          </p:cNvCxnSpPr>
          <p:nvPr/>
        </p:nvCxnSpPr>
        <p:spPr bwMode="auto">
          <a:xfrm flipV="1">
            <a:off x="10265663" y="1437157"/>
            <a:ext cx="1195564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4967540" name="TextBox 11"/>
          <p:cNvSpPr txBox="1"/>
          <p:nvPr/>
        </p:nvSpPr>
        <p:spPr bwMode="auto">
          <a:xfrm>
            <a:off x="8146836" y="1884397"/>
            <a:ext cx="2041071" cy="2197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600"/>
              <a:t>Ограничения на вывод типа. Больше применимо к шаблонным лямбда-выражения (да, они могут быть шаблонами)</a:t>
            </a:r>
            <a:endParaRPr/>
          </a:p>
        </p:txBody>
      </p:sp>
      <p:cxnSp>
        <p:nvCxnSpPr>
          <p:cNvPr id="1394905830" name="Прямая соединительная линия 18"/>
          <p:cNvCxnSpPr>
            <a:cxnSpLocks/>
          </p:cNvCxnSpPr>
          <p:nvPr/>
        </p:nvCxnSpPr>
        <p:spPr bwMode="auto">
          <a:xfrm rot="5399977" flipV="1">
            <a:off x="8758871" y="1632490"/>
            <a:ext cx="467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0085225" name="Прямая соединительная линия 1930085224"/>
          <p:cNvCxnSpPr>
            <a:cxnSpLocks/>
          </p:cNvCxnSpPr>
          <p:nvPr/>
        </p:nvCxnSpPr>
        <p:spPr bwMode="auto">
          <a:xfrm flipV="1">
            <a:off x="7796938" y="1418007"/>
            <a:ext cx="1195562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603874" name="Title 1"/>
          <p:cNvSpPr txBox="1"/>
          <p:nvPr/>
        </p:nvSpPr>
        <p:spPr bwMode="auto">
          <a:xfrm>
            <a:off x="443057" y="128921"/>
            <a:ext cx="11491274" cy="549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Подробнее о лямбда-выражениях</a:t>
            </a:r>
            <a:endParaRPr/>
          </a:p>
        </p:txBody>
      </p:sp>
      <p:sp>
        <p:nvSpPr>
          <p:cNvPr id="914191297" name="Объект 2"/>
          <p:cNvSpPr>
            <a:spLocks noGrp="1"/>
          </p:cNvSpPr>
          <p:nvPr/>
        </p:nvSpPr>
        <p:spPr bwMode="auto">
          <a:xfrm>
            <a:off x="6028009" y="991377"/>
            <a:ext cx="5889946" cy="5501172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Лямбда-выражение возвращает объект-замыкание (</a:t>
            </a:r>
            <a:r>
              <a:rPr lang="en-US" sz="2000"/>
              <a:t>closure</a:t>
            </a:r>
            <a:r>
              <a:rPr lang="ru-RU" sz="2000"/>
              <a:t>). Это функциональный объект с константным оператором вызова, генерируемый компилятором – заранее его тип неизвестен, но после определения лямбды его можно получить с помощью </a:t>
            </a:r>
            <a:r>
              <a:rPr lang="en-US" sz="2000"/>
              <a:t>decltype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 Конструктор по умолчанию этого объекта удалён (=</a:t>
            </a:r>
            <a:r>
              <a:rPr lang="en-US" sz="2000"/>
              <a:t>delete</a:t>
            </a:r>
            <a:r>
              <a:rPr lang="ru-RU" sz="2000"/>
              <a:t>)</a:t>
            </a:r>
            <a:r>
              <a:rPr lang="en-US" sz="2000"/>
              <a:t> – </a:t>
            </a:r>
            <a:r>
              <a:rPr lang="ru-RU" sz="2000"/>
              <a:t>получив тип замыкания, создать объект этого типа нельзя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Захваченные переменные становятся членами данных объекта-замыкания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По умолчанию захваченные по значению переменные нельзя </a:t>
            </a: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изменять, т.к. Оператор вызова - константный</a:t>
            </a:r>
            <a:endParaRPr lang="en-US"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Arial"/>
              <a:cs typeface="Arial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Если лямбда-выражение ничего не захватывает, оно может быть преобразовано в указатель на функцию</a:t>
            </a:r>
            <a:endParaRPr lang="en-US" sz="2000"/>
          </a:p>
        </p:txBody>
      </p:sp>
      <p:pic>
        <p:nvPicPr>
          <p:cNvPr id="1395551046" name="Рисунок 139555104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85301" y="1057760"/>
            <a:ext cx="5099255" cy="672289"/>
          </a:xfrm>
          <a:prstGeom prst="rect">
            <a:avLst/>
          </a:prstGeom>
        </p:spPr>
      </p:pic>
      <p:pic>
        <p:nvPicPr>
          <p:cNvPr id="856796844" name="Рисунок 85679684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8560" y="3370682"/>
            <a:ext cx="4963898" cy="2091612"/>
          </a:xfrm>
          <a:prstGeom prst="rect">
            <a:avLst/>
          </a:prstGeom>
        </p:spPr>
      </p:pic>
      <p:sp>
        <p:nvSpPr>
          <p:cNvPr id="1021869497" name="Стрелка вниз 1021869496"/>
          <p:cNvSpPr/>
          <p:nvPr/>
        </p:nvSpPr>
        <p:spPr bwMode="auto">
          <a:xfrm>
            <a:off x="2723418" y="2099387"/>
            <a:ext cx="447091" cy="77755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580333" name="Content Placeholder 2"/>
          <p:cNvSpPr>
            <a:spLocks noGrp="1"/>
          </p:cNvSpPr>
          <p:nvPr>
            <p:ph idx="1"/>
          </p:nvPr>
        </p:nvSpPr>
        <p:spPr bwMode="auto">
          <a:xfrm>
            <a:off x="6377907" y="838198"/>
            <a:ext cx="5498108" cy="302895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У каждого лямбда-выражения свой тип, который стоановится известным только на этапе компиляции. Но как хранить/передать в функцию/вернуть из функции такой объект?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определить тип как auto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использовать шаблоны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использовать std::function</a:t>
            </a:r>
            <a:endParaRPr/>
          </a:p>
        </p:txBody>
      </p:sp>
      <p:sp>
        <p:nvSpPr>
          <p:cNvPr id="1428104893" name="Title 1"/>
          <p:cNvSpPr txBox="1"/>
          <p:nvPr/>
        </p:nvSpPr>
        <p:spPr bwMode="auto">
          <a:xfrm>
            <a:off x="443057" y="128921"/>
            <a:ext cx="11491274" cy="549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accent1"/>
                </a:solidFill>
                <a:latin typeface="Trebuchet MS"/>
                <a:ea typeface="Arial"/>
                <a:cs typeface="Arial"/>
              </a:rPr>
              <a:t>std::function</a:t>
            </a:r>
            <a:endParaRPr/>
          </a:p>
        </p:txBody>
      </p:sp>
      <p:pic>
        <p:nvPicPr>
          <p:cNvPr id="1538016761" name="Рисунок 153801676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1999" y="1859221"/>
            <a:ext cx="5551411" cy="1836478"/>
          </a:xfrm>
          <a:prstGeom prst="rect">
            <a:avLst/>
          </a:prstGeom>
        </p:spPr>
      </p:pic>
      <p:sp>
        <p:nvSpPr>
          <p:cNvPr id="1031273003" name="Content Placeholder 2"/>
          <p:cNvSpPr>
            <a:spLocks noGrp="1"/>
          </p:cNvSpPr>
          <p:nvPr/>
        </p:nvSpPr>
        <p:spPr bwMode="auto">
          <a:xfrm>
            <a:off x="369816" y="4095749"/>
            <a:ext cx="11506199" cy="241663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Однако, std::function - это не базовый тип для всех лямбда-выражений. Преобразования типа лямбда-выражения в std::function не происходит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std::function - это реализация патерна Стирание типа (Type Erasure), который позволяет хранить объекты вне зависимости от их типа, предназначенная, в первую очередь, для работы с функциональными объектами</a:t>
            </a:r>
            <a:endParaRPr sz="2000"/>
          </a:p>
        </p:txBody>
      </p:sp>
      <p:sp>
        <p:nvSpPr>
          <p:cNvPr id="1951776792" name="TextBox 1951776791"/>
          <p:cNvSpPr txBox="1"/>
          <p:nvPr/>
        </p:nvSpPr>
        <p:spPr bwMode="auto">
          <a:xfrm>
            <a:off x="211499" y="1032509"/>
            <a:ext cx="6244922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600"/>
              <a:t>https://en.cppreference.com/w/cpp/utility/functional/function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43060" y="923830"/>
          <a:ext cx="11491272" cy="3365362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2507529"/>
                <a:gridCol w="2028648"/>
                <a:gridCol w="2328420"/>
                <a:gridCol w="2328420"/>
                <a:gridCol w="2298255"/>
              </a:tblGrid>
              <a:tr h="657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/>
                        <a:t>Свойства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/>
                        <a:t>Указатель на функцию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/>
                        <a:t>Пользовательские 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/>
                        <a:t>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  <a:p>
                      <a:pPr algn="ctr">
                        <a:defRPr/>
                      </a:pPr>
                      <a:r>
                        <a:rPr lang="en-US"/>
                        <a:t>STL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/>
                        <a:t>Лямбда-выражение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(анонимный функтор)</a:t>
                      </a:r>
                      <a:endParaRPr lang="en-US"/>
                    </a:p>
                  </a:txBody>
                  <a:tcPr anchor="ctr"/>
                </a:tc>
              </a:tr>
              <a:tr h="65717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Состояние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65717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Параметризация времени выполнения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86228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Читаемость кода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38043" y="2218323"/>
            <a:ext cx="409575" cy="4680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72258" y="2167297"/>
            <a:ext cx="519113" cy="5191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17678" y="2218323"/>
            <a:ext cx="519113" cy="5191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79226" y="2218323"/>
            <a:ext cx="519113" cy="5191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38043" y="2895858"/>
            <a:ext cx="409575" cy="4680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678452" y="2844151"/>
            <a:ext cx="409575" cy="46808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279262" y="2865534"/>
            <a:ext cx="409575" cy="4680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72258" y="2870345"/>
            <a:ext cx="519113" cy="5191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815067" y="3489103"/>
            <a:ext cx="747257" cy="80888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63097" y="3528772"/>
            <a:ext cx="737436" cy="72954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033991" y="3452590"/>
            <a:ext cx="824600" cy="849462"/>
          </a:xfrm>
          <a:prstGeom prst="rect">
            <a:avLst/>
          </a:prstGeom>
        </p:spPr>
      </p:pic>
      <p:sp>
        <p:nvSpPr>
          <p:cNvPr id="18" name="Объект 2"/>
          <p:cNvSpPr txBox="1"/>
          <p:nvPr/>
        </p:nvSpPr>
        <p:spPr bwMode="auto">
          <a:xfrm>
            <a:off x="443056" y="4432225"/>
            <a:ext cx="11491275" cy="2136791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0000" lnSpcReduction="4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У лямбда-выражения нет заведомо определённого типа – он выводится при компиляции. Если нужно передать лямбду как формальный («типовый») параметр шаблона, нужно использовать </a:t>
            </a:r>
            <a:r>
              <a:rPr lang="en-US" sz="1600"/>
              <a:t>decltype</a:t>
            </a:r>
            <a:r>
              <a:rPr lang="ru-RU" sz="1600"/>
              <a:t>. Если нужно передать лямбду как обычный параметр функции – это должна быть шаблонная функция</a:t>
            </a:r>
            <a:endParaRPr lang="en-US"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Каждый функциональный объект имеет свой собственный тип, даже если их операторы </a:t>
            </a:r>
            <a:r>
              <a:rPr lang="en-US" sz="1600"/>
              <a:t>operator()</a:t>
            </a:r>
            <a:r>
              <a:rPr lang="ru-RU" sz="1600"/>
              <a:t> делают одно и то же. Тип указателя на функцию определяется сигнатурой функции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могут быть быстрее указателей на функцию в силу реализации компилятора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удобно передавать в функции и возвращать из функций</a:t>
            </a:r>
            <a:endParaRPr lang="en-US" sz="1600"/>
          </a:p>
          <a:p>
            <a:pPr>
              <a:defRPr/>
            </a:pPr>
            <a:endParaRPr lang="en-US" sz="160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368351" y="3488736"/>
            <a:ext cx="729989" cy="73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Неизменяющие (</a:t>
            </a:r>
            <a:r>
              <a:rPr lang="en-US" sz="2800"/>
              <a:t>nonmodifying</a:t>
            </a:r>
            <a:r>
              <a:rPr lang="ru-RU" sz="2800"/>
              <a:t>)</a:t>
            </a:r>
            <a:r>
              <a:rPr lang="en-US" sz="2800"/>
              <a:t> </a:t>
            </a:r>
            <a:r>
              <a:rPr lang="ru-RU" sz="2800"/>
              <a:t>алгоритмы: </a:t>
            </a:r>
            <a:r>
              <a:rPr lang="en-US" sz="2800"/>
              <a:t>&lt;algorithm&gt;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43057" y="795079"/>
          <a:ext cx="11491276" cy="5730264"/>
        </p:xfrm>
        <a:graphic>
          <a:graphicData uri="http://schemas.openxmlformats.org/drawingml/2006/table">
            <a:tbl>
              <a:tblPr firstRow="1" bandRow="1">
                <a:tableStyleId>{4FEF7C57-BB6A-CDCA-EEBC-2947F47A9CEB}</a:tableStyleId>
              </a:tblPr>
              <a:tblGrid>
                <a:gridCol w="2541627"/>
                <a:gridCol w="7359788"/>
                <a:gridCol w="1589861"/>
              </a:tblGrid>
              <a:tr h="6082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Алгоритм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/>
                        <a:t>Сложность по времени</a:t>
                      </a:r>
                      <a:endParaRPr lang="en-US" sz="1600"/>
                    </a:p>
                  </a:txBody>
                  <a:tcPr anchor="ctr"/>
                </a:tc>
              </a:tr>
              <a:tr h="134768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all_of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any_of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none_of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/>
                        <a:t>Проверка, удовлетворяют ли определённому критерию: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Все элементы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Хотя бы один элемент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Ни один элемент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</a:p>
                  </a:txBody>
                  <a:tcPr anchor="ctr"/>
                </a:tc>
              </a:tr>
              <a:tr h="112235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count_if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/>
                        <a:t>1. Подсчёт элементов, равных данному</a:t>
                      </a:r>
                      <a:endParaRPr lang="en-US" sz="1600"/>
                    </a:p>
                    <a:p>
                      <a:pPr>
                        <a:defRPr/>
                      </a:pPr>
                      <a:r>
                        <a:rPr lang="ru-RU" sz="1600"/>
                        <a:t>2. Подсчёт элементов, удовлетворяющих заданному критерию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/>
                        <a:t>O(N)</a:t>
                      </a:r>
                    </a:p>
                  </a:txBody>
                  <a:tcPr anchor="ctr"/>
                </a:tc>
              </a:tr>
              <a:tr h="106276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min_element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max_element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minmax_element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 минимального элемента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 максимального элемента</a:t>
                      </a:r>
                      <a:endParaRPr lang="en-US" sz="1600"/>
                    </a:p>
                    <a:p>
                      <a:pPr marL="342900" indent="-342900">
                        <a:buAutoNum type="arabicPeriod" startAt="3"/>
                        <a:defRPr/>
                      </a:pPr>
                      <a:r>
                        <a:rPr lang="ru-RU" sz="1600"/>
                        <a:t>Поиск минимального и максимального элементов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/>
                        <a:t>O(N)</a:t>
                      </a:r>
                    </a:p>
                  </a:txBody>
                  <a:tcPr anchor="ctr"/>
                </a:tc>
              </a:tr>
              <a:tr h="158917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find_if_not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равного данному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удовлетворяющего условию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не удовлетворяющего условию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US" sz="1600"/>
                        <a:t>O(N)</a:t>
                      </a:r>
                      <a:endParaRPr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2024</Words>
  <Application>Microsoft Office PowerPoint</Application>
  <DocSecurity>0</DocSecurity>
  <PresentationFormat>Широкоэкранный</PresentationFormat>
  <Paragraphs>333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Wingdings</vt:lpstr>
      <vt:lpstr>Wingdings 3</vt:lpstr>
      <vt:lpstr>Грань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SPecialiST RePack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cp:lastModifiedBy>A</cp:lastModifiedBy>
  <cp:revision>128</cp:revision>
  <dcterms:created xsi:type="dcterms:W3CDTF">2021-11-10T08:25:22Z</dcterms:created>
  <dcterms:modified xsi:type="dcterms:W3CDTF">2022-05-19T11:49:17Z</dcterms:modified>
  <cp:category/>
  <dc:identifier/>
  <cp:contentStatus/>
  <dc:language/>
  <cp:version/>
</cp:coreProperties>
</file>